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4"/>
  </p:sldMasterIdLst>
  <p:notesMasterIdLst>
    <p:notesMasterId r:id="rId33"/>
  </p:notesMasterIdLst>
  <p:sldIdLst>
    <p:sldId id="256" r:id="rId5"/>
    <p:sldId id="310" r:id="rId6"/>
    <p:sldId id="257" r:id="rId7"/>
    <p:sldId id="299" r:id="rId8"/>
    <p:sldId id="264" r:id="rId9"/>
    <p:sldId id="298" r:id="rId10"/>
    <p:sldId id="266" r:id="rId11"/>
    <p:sldId id="265" r:id="rId12"/>
    <p:sldId id="267" r:id="rId13"/>
    <p:sldId id="270" r:id="rId14"/>
    <p:sldId id="271" r:id="rId15"/>
    <p:sldId id="301" r:id="rId16"/>
    <p:sldId id="278" r:id="rId17"/>
    <p:sldId id="311" r:id="rId18"/>
    <p:sldId id="279" r:id="rId19"/>
    <p:sldId id="282" r:id="rId20"/>
    <p:sldId id="283" r:id="rId21"/>
    <p:sldId id="303" r:id="rId22"/>
    <p:sldId id="309" r:id="rId23"/>
    <p:sldId id="295" r:id="rId24"/>
    <p:sldId id="272" r:id="rId25"/>
    <p:sldId id="273" r:id="rId26"/>
    <p:sldId id="300" r:id="rId27"/>
    <p:sldId id="277" r:id="rId28"/>
    <p:sldId id="302" r:id="rId29"/>
    <p:sldId id="284" r:id="rId30"/>
    <p:sldId id="286" r:id="rId31"/>
    <p:sldId id="269" r:id="rId32"/>
  </p:sldIdLst>
  <p:sldSz cx="9144000" cy="6858000" type="screen4x3"/>
  <p:notesSz cx="6797675" cy="99282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DCB070-07B4-4094-A621-998F18DBE876}" v="78" dt="2025-01-06T12:40:57.5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277" autoAdjust="0"/>
  </p:normalViewPr>
  <p:slideViewPr>
    <p:cSldViewPr>
      <p:cViewPr varScale="1">
        <p:scale>
          <a:sx n="99" d="100"/>
          <a:sy n="99" d="100"/>
        </p:scale>
        <p:origin x="908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854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3DDCB070-07B4-4094-A621-998F18DBE876}"/>
    <pc:docChg chg="undo custSel modSld modMainMaster">
      <pc:chgData name="Helen A Griffiths" userId="970ac652-efaf-451a-9e9c-3191bf6940a9" providerId="ADAL" clId="{3DDCB070-07B4-4094-A621-998F18DBE876}" dt="2025-01-06T12:55:02.936" v="733" actId="1076"/>
      <pc:docMkLst>
        <pc:docMk/>
      </pc:docMkLst>
      <pc:sldChg chg="setBg">
        <pc:chgData name="Helen A Griffiths" userId="970ac652-efaf-451a-9e9c-3191bf6940a9" providerId="ADAL" clId="{3DDCB070-07B4-4094-A621-998F18DBE876}" dt="2025-01-06T12:06:22.271" v="72"/>
        <pc:sldMkLst>
          <pc:docMk/>
          <pc:sldMk cId="0" sldId="256"/>
        </pc:sldMkLst>
      </pc:sldChg>
      <pc:sldChg chg="addSp modSp mod">
        <pc:chgData name="Helen A Griffiths" userId="970ac652-efaf-451a-9e9c-3191bf6940a9" providerId="ADAL" clId="{3DDCB070-07B4-4094-A621-998F18DBE876}" dt="2025-01-06T12:08:49.396" v="82" actId="1076"/>
        <pc:sldMkLst>
          <pc:docMk/>
          <pc:sldMk cId="0" sldId="257"/>
        </pc:sldMkLst>
        <pc:picChg chg="add mod">
          <ac:chgData name="Helen A Griffiths" userId="970ac652-efaf-451a-9e9c-3191bf6940a9" providerId="ADAL" clId="{3DDCB070-07B4-4094-A621-998F18DBE876}" dt="2025-01-06T12:08:49.396" v="82" actId="1076"/>
          <ac:picMkLst>
            <pc:docMk/>
            <pc:sldMk cId="0" sldId="257"/>
            <ac:picMk id="6" creationId="{3FE45A96-5FA7-254F-D1D4-39B25D959ED6}"/>
          </ac:picMkLst>
        </pc:picChg>
      </pc:sldChg>
      <pc:sldChg chg="addSp modSp mod">
        <pc:chgData name="Helen A Griffiths" userId="970ac652-efaf-451a-9e9c-3191bf6940a9" providerId="ADAL" clId="{3DDCB070-07B4-4094-A621-998F18DBE876}" dt="2025-01-06T12:11:06.750" v="99" actId="1076"/>
        <pc:sldMkLst>
          <pc:docMk/>
          <pc:sldMk cId="0" sldId="264"/>
        </pc:sldMkLst>
        <pc:picChg chg="add mod">
          <ac:chgData name="Helen A Griffiths" userId="970ac652-efaf-451a-9e9c-3191bf6940a9" providerId="ADAL" clId="{3DDCB070-07B4-4094-A621-998F18DBE876}" dt="2025-01-06T12:11:06.750" v="99" actId="1076"/>
          <ac:picMkLst>
            <pc:docMk/>
            <pc:sldMk cId="0" sldId="264"/>
            <ac:picMk id="4" creationId="{A28A2A96-8086-8D34-3C17-F0F01C38A8A4}"/>
          </ac:picMkLst>
        </pc:picChg>
      </pc:sldChg>
      <pc:sldChg chg="modSp mod">
        <pc:chgData name="Helen A Griffiths" userId="970ac652-efaf-451a-9e9c-3191bf6940a9" providerId="ADAL" clId="{3DDCB070-07B4-4094-A621-998F18DBE876}" dt="2025-01-06T12:26:11.943" v="313" actId="27636"/>
        <pc:sldMkLst>
          <pc:docMk/>
          <pc:sldMk cId="0" sldId="265"/>
        </pc:sldMkLst>
        <pc:spChg chg="mod">
          <ac:chgData name="Helen A Griffiths" userId="970ac652-efaf-451a-9e9c-3191bf6940a9" providerId="ADAL" clId="{3DDCB070-07B4-4094-A621-998F18DBE876}" dt="2025-01-06T12:26:11.939" v="312" actId="27636"/>
          <ac:spMkLst>
            <pc:docMk/>
            <pc:sldMk cId="0" sldId="265"/>
            <ac:spMk id="2" creationId="{462B7928-0BDF-424E-8828-9F5F8B71C926}"/>
          </ac:spMkLst>
        </pc:spChg>
        <pc:spChg chg="mod">
          <ac:chgData name="Helen A Griffiths" userId="970ac652-efaf-451a-9e9c-3191bf6940a9" providerId="ADAL" clId="{3DDCB070-07B4-4094-A621-998F18DBE876}" dt="2025-01-06T12:26:11.943" v="313" actId="27636"/>
          <ac:spMkLst>
            <pc:docMk/>
            <pc:sldMk cId="0" sldId="265"/>
            <ac:spMk id="8195" creationId="{00000000-0000-0000-0000-000000000000}"/>
          </ac:spMkLst>
        </pc:spChg>
      </pc:sldChg>
      <pc:sldChg chg="addSp modSp mod">
        <pc:chgData name="Helen A Griffiths" userId="970ac652-efaf-451a-9e9c-3191bf6940a9" providerId="ADAL" clId="{3DDCB070-07B4-4094-A621-998F18DBE876}" dt="2025-01-06T12:25:01.430" v="272" actId="20577"/>
        <pc:sldMkLst>
          <pc:docMk/>
          <pc:sldMk cId="0" sldId="266"/>
        </pc:sldMkLst>
        <pc:spChg chg="mod">
          <ac:chgData name="Helen A Griffiths" userId="970ac652-efaf-451a-9e9c-3191bf6940a9" providerId="ADAL" clId="{3DDCB070-07B4-4094-A621-998F18DBE876}" dt="2025-01-06T12:25:01.430" v="272" actId="20577"/>
          <ac:spMkLst>
            <pc:docMk/>
            <pc:sldMk cId="0" sldId="266"/>
            <ac:spMk id="4" creationId="{C2B4163A-3E48-430C-ADDF-BCF1B7149AA9}"/>
          </ac:spMkLst>
        </pc:spChg>
        <pc:picChg chg="add mod">
          <ac:chgData name="Helen A Griffiths" userId="970ac652-efaf-451a-9e9c-3191bf6940a9" providerId="ADAL" clId="{3DDCB070-07B4-4094-A621-998F18DBE876}" dt="2025-01-06T12:13:03.870" v="113" actId="1076"/>
          <ac:picMkLst>
            <pc:docMk/>
            <pc:sldMk cId="0" sldId="266"/>
            <ac:picMk id="6" creationId="{7E5A632F-05D5-8288-42E4-E110B61CD605}"/>
          </ac:picMkLst>
        </pc:picChg>
      </pc:sldChg>
      <pc:sldChg chg="modSp mod">
        <pc:chgData name="Helen A Griffiths" userId="970ac652-efaf-451a-9e9c-3191bf6940a9" providerId="ADAL" clId="{3DDCB070-07B4-4094-A621-998F18DBE876}" dt="2025-01-06T12:27:25.019" v="332" actId="6549"/>
        <pc:sldMkLst>
          <pc:docMk/>
          <pc:sldMk cId="0" sldId="267"/>
        </pc:sldMkLst>
        <pc:spChg chg="mod">
          <ac:chgData name="Helen A Griffiths" userId="970ac652-efaf-451a-9e9c-3191bf6940a9" providerId="ADAL" clId="{3DDCB070-07B4-4094-A621-998F18DBE876}" dt="2025-01-06T12:27:25.019" v="332" actId="6549"/>
          <ac:spMkLst>
            <pc:docMk/>
            <pc:sldMk cId="0" sldId="267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03:53.679" v="1" actId="313"/>
          <ac:spMkLst>
            <pc:docMk/>
            <pc:sldMk cId="0" sldId="267"/>
            <ac:spMk id="4" creationId="{86B72C07-9B7F-4E14-83CE-BE3A517634C7}"/>
          </ac:spMkLst>
        </pc:spChg>
      </pc:sldChg>
      <pc:sldChg chg="modSp mod">
        <pc:chgData name="Helen A Griffiths" userId="970ac652-efaf-451a-9e9c-3191bf6940a9" providerId="ADAL" clId="{3DDCB070-07B4-4094-A621-998F18DBE876}" dt="2025-01-06T12:05:33.907" v="8" actId="1076"/>
        <pc:sldMkLst>
          <pc:docMk/>
          <pc:sldMk cId="0" sldId="269"/>
        </pc:sldMkLst>
        <pc:spChg chg="mod">
          <ac:chgData name="Helen A Griffiths" userId="970ac652-efaf-451a-9e9c-3191bf6940a9" providerId="ADAL" clId="{3DDCB070-07B4-4094-A621-998F18DBE876}" dt="2025-01-06T12:05:33.907" v="8" actId="1076"/>
          <ac:spMkLst>
            <pc:docMk/>
            <pc:sldMk cId="0" sldId="269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05:30.496" v="7" actId="1076"/>
          <ac:spMkLst>
            <pc:docMk/>
            <pc:sldMk cId="0" sldId="269"/>
            <ac:spMk id="3" creationId="{00000000-0000-0000-0000-000000000000}"/>
          </ac:spMkLst>
        </pc:spChg>
      </pc:sldChg>
      <pc:sldChg chg="addSp modSp mod">
        <pc:chgData name="Helen A Griffiths" userId="970ac652-efaf-451a-9e9c-3191bf6940a9" providerId="ADAL" clId="{3DDCB070-07B4-4094-A621-998F18DBE876}" dt="2025-01-06T12:43:54.546" v="572" actId="115"/>
        <pc:sldMkLst>
          <pc:docMk/>
          <pc:sldMk cId="0" sldId="272"/>
        </pc:sldMkLst>
        <pc:spChg chg="mod">
          <ac:chgData name="Helen A Griffiths" userId="970ac652-efaf-451a-9e9c-3191bf6940a9" providerId="ADAL" clId="{3DDCB070-07B4-4094-A621-998F18DBE876}" dt="2025-01-06T12:43:54.546" v="572" actId="115"/>
          <ac:spMkLst>
            <pc:docMk/>
            <pc:sldMk cId="0" sldId="272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43:44.122" v="566" actId="20577"/>
          <ac:spMkLst>
            <pc:docMk/>
            <pc:sldMk cId="0" sldId="272"/>
            <ac:spMk id="4" creationId="{C04BD5B1-8C24-47A9-8C60-6C8FB66CDA03}"/>
          </ac:spMkLst>
        </pc:spChg>
        <pc:picChg chg="add mod">
          <ac:chgData name="Helen A Griffiths" userId="970ac652-efaf-451a-9e9c-3191bf6940a9" providerId="ADAL" clId="{3DDCB070-07B4-4094-A621-998F18DBE876}" dt="2025-01-06T12:16:05.607" v="189" actId="14100"/>
          <ac:picMkLst>
            <pc:docMk/>
            <pc:sldMk cId="0" sldId="272"/>
            <ac:picMk id="6" creationId="{9E54F716-2B25-E05D-C91E-270D2AC23DD4}"/>
          </ac:picMkLst>
        </pc:picChg>
      </pc:sldChg>
      <pc:sldChg chg="modSp mod">
        <pc:chgData name="Helen A Griffiths" userId="970ac652-efaf-451a-9e9c-3191bf6940a9" providerId="ADAL" clId="{3DDCB070-07B4-4094-A621-998F18DBE876}" dt="2025-01-06T12:44:56.253" v="576" actId="20577"/>
        <pc:sldMkLst>
          <pc:docMk/>
          <pc:sldMk cId="0" sldId="273"/>
        </pc:sldMkLst>
        <pc:spChg chg="mod">
          <ac:chgData name="Helen A Griffiths" userId="970ac652-efaf-451a-9e9c-3191bf6940a9" providerId="ADAL" clId="{3DDCB070-07B4-4094-A621-998F18DBE876}" dt="2025-01-06T12:44:51.408" v="575" actId="20577"/>
          <ac:spMkLst>
            <pc:docMk/>
            <pc:sldMk cId="0" sldId="273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44:56.253" v="576" actId="20577"/>
          <ac:spMkLst>
            <pc:docMk/>
            <pc:sldMk cId="0" sldId="273"/>
            <ac:spMk id="4" creationId="{E6642040-E0CC-4AFC-8C11-DC479F3D6AF9}"/>
          </ac:spMkLst>
        </pc:spChg>
        <pc:picChg chg="mod">
          <ac:chgData name="Helen A Griffiths" userId="970ac652-efaf-451a-9e9c-3191bf6940a9" providerId="ADAL" clId="{3DDCB070-07B4-4094-A621-998F18DBE876}" dt="2025-01-06T12:04:53.569" v="4" actId="1076"/>
          <ac:picMkLst>
            <pc:docMk/>
            <pc:sldMk cId="0" sldId="273"/>
            <ac:picMk id="40962" creationId="{00000000-0000-0000-0000-000000000000}"/>
          </ac:picMkLst>
        </pc:picChg>
      </pc:sldChg>
      <pc:sldChg chg="addSp modSp mod">
        <pc:chgData name="Helen A Griffiths" userId="970ac652-efaf-451a-9e9c-3191bf6940a9" providerId="ADAL" clId="{3DDCB070-07B4-4094-A621-998F18DBE876}" dt="2025-01-06T12:46:00.706" v="578" actId="20577"/>
        <pc:sldMkLst>
          <pc:docMk/>
          <pc:sldMk cId="0" sldId="277"/>
        </pc:sldMkLst>
        <pc:spChg chg="mod">
          <ac:chgData name="Helen A Griffiths" userId="970ac652-efaf-451a-9e9c-3191bf6940a9" providerId="ADAL" clId="{3DDCB070-07B4-4094-A621-998F18DBE876}" dt="2025-01-06T12:45:57.833" v="577" actId="20577"/>
          <ac:spMkLst>
            <pc:docMk/>
            <pc:sldMk cId="0" sldId="277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46:00.706" v="578" actId="20577"/>
          <ac:spMkLst>
            <pc:docMk/>
            <pc:sldMk cId="0" sldId="277"/>
            <ac:spMk id="4" creationId="{AE460D25-CEB6-40DD-B148-F9BDBE077F27}"/>
          </ac:spMkLst>
        </pc:spChg>
        <pc:picChg chg="add mod">
          <ac:chgData name="Helen A Griffiths" userId="970ac652-efaf-451a-9e9c-3191bf6940a9" providerId="ADAL" clId="{3DDCB070-07B4-4094-A621-998F18DBE876}" dt="2025-01-06T12:20:07.862" v="205" actId="1076"/>
          <ac:picMkLst>
            <pc:docMk/>
            <pc:sldMk cId="0" sldId="277"/>
            <ac:picMk id="6" creationId="{3AC706D1-74DC-2C76-D90A-B147802C309B}"/>
          </ac:picMkLst>
        </pc:picChg>
      </pc:sldChg>
      <pc:sldChg chg="modSp mod">
        <pc:chgData name="Helen A Griffiths" userId="970ac652-efaf-451a-9e9c-3191bf6940a9" providerId="ADAL" clId="{3DDCB070-07B4-4094-A621-998F18DBE876}" dt="2025-01-06T12:04:17.804" v="2" actId="1076"/>
        <pc:sldMkLst>
          <pc:docMk/>
          <pc:sldMk cId="0" sldId="278"/>
        </pc:sldMkLst>
        <pc:spChg chg="mod">
          <ac:chgData name="Helen A Griffiths" userId="970ac652-efaf-451a-9e9c-3191bf6940a9" providerId="ADAL" clId="{3DDCB070-07B4-4094-A621-998F18DBE876}" dt="2025-01-06T12:04:17.804" v="2" actId="1076"/>
          <ac:spMkLst>
            <pc:docMk/>
            <pc:sldMk cId="0" sldId="278"/>
            <ac:spMk id="16386" creationId="{00000000-0000-0000-0000-000000000000}"/>
          </ac:spMkLst>
        </pc:spChg>
      </pc:sldChg>
      <pc:sldChg chg="modSp mod">
        <pc:chgData name="Helen A Griffiths" userId="970ac652-efaf-451a-9e9c-3191bf6940a9" providerId="ADAL" clId="{3DDCB070-07B4-4094-A621-998F18DBE876}" dt="2025-01-06T12:37:58.345" v="460" actId="20577"/>
        <pc:sldMkLst>
          <pc:docMk/>
          <pc:sldMk cId="0" sldId="279"/>
        </pc:sldMkLst>
        <pc:spChg chg="mod">
          <ac:chgData name="Helen A Griffiths" userId="970ac652-efaf-451a-9e9c-3191bf6940a9" providerId="ADAL" clId="{3DDCB070-07B4-4094-A621-998F18DBE876}" dt="2025-01-06T12:37:08.067" v="448" actId="6549"/>
          <ac:spMkLst>
            <pc:docMk/>
            <pc:sldMk cId="0" sldId="279"/>
            <ac:spMk id="2" creationId="{B2D4C3FC-D454-45F2-98DB-EA75D041DD6A}"/>
          </ac:spMkLst>
        </pc:spChg>
        <pc:spChg chg="mod">
          <ac:chgData name="Helen A Griffiths" userId="970ac652-efaf-451a-9e9c-3191bf6940a9" providerId="ADAL" clId="{3DDCB070-07B4-4094-A621-998F18DBE876}" dt="2025-01-06T12:37:58.345" v="460" actId="20577"/>
          <ac:spMkLst>
            <pc:docMk/>
            <pc:sldMk cId="0" sldId="279"/>
            <ac:spMk id="17411" creationId="{00000000-0000-0000-0000-000000000000}"/>
          </ac:spMkLst>
        </pc:spChg>
      </pc:sldChg>
      <pc:sldChg chg="modSp mod">
        <pc:chgData name="Helen A Griffiths" userId="970ac652-efaf-451a-9e9c-3191bf6940a9" providerId="ADAL" clId="{3DDCB070-07B4-4094-A621-998F18DBE876}" dt="2025-01-06T12:38:45.978" v="468" actId="20577"/>
        <pc:sldMkLst>
          <pc:docMk/>
          <pc:sldMk cId="0" sldId="282"/>
        </pc:sldMkLst>
        <pc:spChg chg="mod">
          <ac:chgData name="Helen A Griffiths" userId="970ac652-efaf-451a-9e9c-3191bf6940a9" providerId="ADAL" clId="{3DDCB070-07B4-4094-A621-998F18DBE876}" dt="2025-01-06T12:38:45.978" v="468" actId="20577"/>
          <ac:spMkLst>
            <pc:docMk/>
            <pc:sldMk cId="0" sldId="282"/>
            <ac:spMk id="2" creationId="{EA1F4DF0-C848-4DAD-BF37-4840B409D475}"/>
          </ac:spMkLst>
        </pc:spChg>
        <pc:spChg chg="mod">
          <ac:chgData name="Helen A Griffiths" userId="970ac652-efaf-451a-9e9c-3191bf6940a9" providerId="ADAL" clId="{3DDCB070-07B4-4094-A621-998F18DBE876}" dt="2025-01-06T12:04:28.440" v="3" actId="1076"/>
          <ac:spMkLst>
            <pc:docMk/>
            <pc:sldMk cId="0" sldId="282"/>
            <ac:spMk id="22530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38:29.793" v="467" actId="20577"/>
          <ac:spMkLst>
            <pc:docMk/>
            <pc:sldMk cId="0" sldId="282"/>
            <ac:spMk id="22531" creationId="{00000000-0000-0000-0000-000000000000}"/>
          </ac:spMkLst>
        </pc:spChg>
      </pc:sldChg>
      <pc:sldChg chg="modSp mod">
        <pc:chgData name="Helen A Griffiths" userId="970ac652-efaf-451a-9e9c-3191bf6940a9" providerId="ADAL" clId="{3DDCB070-07B4-4094-A621-998F18DBE876}" dt="2025-01-06T12:39:35.735" v="484" actId="313"/>
        <pc:sldMkLst>
          <pc:docMk/>
          <pc:sldMk cId="0" sldId="283"/>
        </pc:sldMkLst>
        <pc:spChg chg="mod">
          <ac:chgData name="Helen A Griffiths" userId="970ac652-efaf-451a-9e9c-3191bf6940a9" providerId="ADAL" clId="{3DDCB070-07B4-4094-A621-998F18DBE876}" dt="2025-01-06T12:39:35.735" v="484" actId="313"/>
          <ac:spMkLst>
            <pc:docMk/>
            <pc:sldMk cId="0" sldId="283"/>
            <ac:spMk id="2" creationId="{FF299B3B-4628-41F1-BD10-C80CE1DA71B8}"/>
          </ac:spMkLst>
        </pc:spChg>
        <pc:spChg chg="mod">
          <ac:chgData name="Helen A Griffiths" userId="970ac652-efaf-451a-9e9c-3191bf6940a9" providerId="ADAL" clId="{3DDCB070-07B4-4094-A621-998F18DBE876}" dt="2025-01-06T12:39:21.152" v="478" actId="20577"/>
          <ac:spMkLst>
            <pc:docMk/>
            <pc:sldMk cId="0" sldId="283"/>
            <ac:spMk id="24579" creationId="{00000000-0000-0000-0000-000000000000}"/>
          </ac:spMkLst>
        </pc:spChg>
      </pc:sldChg>
      <pc:sldChg chg="modSp mod">
        <pc:chgData name="Helen A Griffiths" userId="970ac652-efaf-451a-9e9c-3191bf6940a9" providerId="ADAL" clId="{3DDCB070-07B4-4094-A621-998F18DBE876}" dt="2025-01-06T12:49:02.429" v="609" actId="20577"/>
        <pc:sldMkLst>
          <pc:docMk/>
          <pc:sldMk cId="0" sldId="284"/>
        </pc:sldMkLst>
        <pc:spChg chg="mod">
          <ac:chgData name="Helen A Griffiths" userId="970ac652-efaf-451a-9e9c-3191bf6940a9" providerId="ADAL" clId="{3DDCB070-07B4-4094-A621-998F18DBE876}" dt="2025-01-06T12:49:02.429" v="609" actId="20577"/>
          <ac:spMkLst>
            <pc:docMk/>
            <pc:sldMk cId="0" sldId="284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47:00.330" v="584" actId="20577"/>
          <ac:spMkLst>
            <pc:docMk/>
            <pc:sldMk cId="0" sldId="284"/>
            <ac:spMk id="4" creationId="{86EA33DE-A3A8-43B9-95F0-3B94707C0E97}"/>
          </ac:spMkLst>
        </pc:spChg>
      </pc:sldChg>
      <pc:sldChg chg="modSp mod">
        <pc:chgData name="Helen A Griffiths" userId="970ac652-efaf-451a-9e9c-3191bf6940a9" providerId="ADAL" clId="{3DDCB070-07B4-4094-A621-998F18DBE876}" dt="2025-01-06T12:55:02.936" v="733" actId="1076"/>
        <pc:sldMkLst>
          <pc:docMk/>
          <pc:sldMk cId="0" sldId="286"/>
        </pc:sldMkLst>
        <pc:spChg chg="mod">
          <ac:chgData name="Helen A Griffiths" userId="970ac652-efaf-451a-9e9c-3191bf6940a9" providerId="ADAL" clId="{3DDCB070-07B4-4094-A621-998F18DBE876}" dt="2025-01-06T12:54:53.305" v="732"/>
          <ac:spMkLst>
            <pc:docMk/>
            <pc:sldMk cId="0" sldId="286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55:02.936" v="733" actId="1076"/>
          <ac:spMkLst>
            <pc:docMk/>
            <pc:sldMk cId="0" sldId="286"/>
            <ac:spMk id="4" creationId="{A6636475-5C98-4319-8A36-172DD4A5AF6B}"/>
          </ac:spMkLst>
        </pc:spChg>
      </pc:sldChg>
      <pc:sldChg chg="modSp mod">
        <pc:chgData name="Helen A Griffiths" userId="970ac652-efaf-451a-9e9c-3191bf6940a9" providerId="ADAL" clId="{3DDCB070-07B4-4094-A621-998F18DBE876}" dt="2025-01-06T12:43:21.161" v="564" actId="20577"/>
        <pc:sldMkLst>
          <pc:docMk/>
          <pc:sldMk cId="0" sldId="295"/>
        </pc:sldMkLst>
        <pc:spChg chg="mod">
          <ac:chgData name="Helen A Griffiths" userId="970ac652-efaf-451a-9e9c-3191bf6940a9" providerId="ADAL" clId="{3DDCB070-07B4-4094-A621-998F18DBE876}" dt="2025-01-06T12:42:54.792" v="560" actId="20577"/>
          <ac:spMkLst>
            <pc:docMk/>
            <pc:sldMk cId="0" sldId="295"/>
            <ac:spMk id="2" creationId="{00000000-0000-0000-0000-000000000000}"/>
          </ac:spMkLst>
        </pc:spChg>
        <pc:spChg chg="mod">
          <ac:chgData name="Helen A Griffiths" userId="970ac652-efaf-451a-9e9c-3191bf6940a9" providerId="ADAL" clId="{3DDCB070-07B4-4094-A621-998F18DBE876}" dt="2025-01-06T12:43:21.161" v="564" actId="20577"/>
          <ac:spMkLst>
            <pc:docMk/>
            <pc:sldMk cId="0" sldId="295"/>
            <ac:spMk id="5" creationId="{0DEA072D-79E4-4A38-93D0-2660CDCEB2CE}"/>
          </ac:spMkLst>
        </pc:spChg>
      </pc:sldChg>
      <pc:sldChg chg="addSp delSp modSp mod">
        <pc:chgData name="Helen A Griffiths" userId="970ac652-efaf-451a-9e9c-3191bf6940a9" providerId="ADAL" clId="{3DDCB070-07B4-4094-A621-998F18DBE876}" dt="2025-01-06T12:24:01.655" v="271" actId="20577"/>
        <pc:sldMkLst>
          <pc:docMk/>
          <pc:sldMk cId="1631504918" sldId="298"/>
        </pc:sldMkLst>
        <pc:spChg chg="mod">
          <ac:chgData name="Helen A Griffiths" userId="970ac652-efaf-451a-9e9c-3191bf6940a9" providerId="ADAL" clId="{3DDCB070-07B4-4094-A621-998F18DBE876}" dt="2025-01-06T12:24:01.655" v="271" actId="20577"/>
          <ac:spMkLst>
            <pc:docMk/>
            <pc:sldMk cId="1631504918" sldId="298"/>
            <ac:spMk id="3" creationId="{E7C250B2-30CA-4A39-A822-144736272158}"/>
          </ac:spMkLst>
        </pc:spChg>
        <pc:spChg chg="add del mod">
          <ac:chgData name="Helen A Griffiths" userId="970ac652-efaf-451a-9e9c-3191bf6940a9" providerId="ADAL" clId="{3DDCB070-07B4-4094-A621-998F18DBE876}" dt="2025-01-06T12:12:16.594" v="108"/>
          <ac:spMkLst>
            <pc:docMk/>
            <pc:sldMk cId="1631504918" sldId="298"/>
            <ac:spMk id="7" creationId="{52260F8D-779E-9542-BF95-8AB012685CB4}"/>
          </ac:spMkLst>
        </pc:spChg>
        <pc:picChg chg="add mod">
          <ac:chgData name="Helen A Griffiths" userId="970ac652-efaf-451a-9e9c-3191bf6940a9" providerId="ADAL" clId="{3DDCB070-07B4-4094-A621-998F18DBE876}" dt="2025-01-06T12:12:15.142" v="106" actId="1076"/>
          <ac:picMkLst>
            <pc:docMk/>
            <pc:sldMk cId="1631504918" sldId="298"/>
            <ac:picMk id="6" creationId="{E7D0157B-0F5C-9FFA-BF1A-48B694B83F01}"/>
          </ac:picMkLst>
        </pc:picChg>
      </pc:sldChg>
      <pc:sldChg chg="addSp modSp mod">
        <pc:chgData name="Helen A Griffiths" userId="970ac652-efaf-451a-9e9c-3191bf6940a9" providerId="ADAL" clId="{3DDCB070-07B4-4094-A621-998F18DBE876}" dt="2025-01-06T12:22:53.436" v="246" actId="20577"/>
        <pc:sldMkLst>
          <pc:docMk/>
          <pc:sldMk cId="2112089390" sldId="299"/>
        </pc:sldMkLst>
        <pc:spChg chg="mod">
          <ac:chgData name="Helen A Griffiths" userId="970ac652-efaf-451a-9e9c-3191bf6940a9" providerId="ADAL" clId="{3DDCB070-07B4-4094-A621-998F18DBE876}" dt="2025-01-06T12:22:47.505" v="241" actId="6549"/>
          <ac:spMkLst>
            <pc:docMk/>
            <pc:sldMk cId="2112089390" sldId="299"/>
            <ac:spMk id="3" creationId="{C29EBEE0-8E82-4AB2-B156-EDFBDFC58CC9}"/>
          </ac:spMkLst>
        </pc:spChg>
        <pc:spChg chg="mod">
          <ac:chgData name="Helen A Griffiths" userId="970ac652-efaf-451a-9e9c-3191bf6940a9" providerId="ADAL" clId="{3DDCB070-07B4-4094-A621-998F18DBE876}" dt="2025-01-06T12:22:53.436" v="246" actId="20577"/>
          <ac:spMkLst>
            <pc:docMk/>
            <pc:sldMk cId="2112089390" sldId="299"/>
            <ac:spMk id="4" creationId="{34A20BB8-1641-4063-95C9-4F5A1CCCD470}"/>
          </ac:spMkLst>
        </pc:spChg>
        <pc:picChg chg="add mod">
          <ac:chgData name="Helen A Griffiths" userId="970ac652-efaf-451a-9e9c-3191bf6940a9" providerId="ADAL" clId="{3DDCB070-07B4-4094-A621-998F18DBE876}" dt="2025-01-06T12:10:29.038" v="94" actId="1076"/>
          <ac:picMkLst>
            <pc:docMk/>
            <pc:sldMk cId="2112089390" sldId="299"/>
            <ac:picMk id="6" creationId="{C7BB2E30-65DA-35D4-CB5C-BB4B3322BC40}"/>
          </ac:picMkLst>
        </pc:picChg>
      </pc:sldChg>
      <pc:sldChg chg="addSp delSp modSp mod">
        <pc:chgData name="Helen A Griffiths" userId="970ac652-efaf-451a-9e9c-3191bf6940a9" providerId="ADAL" clId="{3DDCB070-07B4-4094-A621-998F18DBE876}" dt="2025-01-06T12:19:10.875" v="199" actId="1076"/>
        <pc:sldMkLst>
          <pc:docMk/>
          <pc:sldMk cId="3071309104" sldId="300"/>
        </pc:sldMkLst>
        <pc:spChg chg="mod">
          <ac:chgData name="Helen A Griffiths" userId="970ac652-efaf-451a-9e9c-3191bf6940a9" providerId="ADAL" clId="{3DDCB070-07B4-4094-A621-998F18DBE876}" dt="2025-01-06T12:17:24.717" v="194" actId="20577"/>
          <ac:spMkLst>
            <pc:docMk/>
            <pc:sldMk cId="3071309104" sldId="300"/>
            <ac:spMk id="3" creationId="{D84FD882-B81B-4EC3-A659-D7B7D8F755F2}"/>
          </ac:spMkLst>
        </pc:spChg>
        <pc:spChg chg="add del mod">
          <ac:chgData name="Helen A Griffiths" userId="970ac652-efaf-451a-9e9c-3191bf6940a9" providerId="ADAL" clId="{3DDCB070-07B4-4094-A621-998F18DBE876}" dt="2025-01-06T12:17:08.480" v="193" actId="478"/>
          <ac:spMkLst>
            <pc:docMk/>
            <pc:sldMk cId="3071309104" sldId="300"/>
            <ac:spMk id="7" creationId="{34076BA4-25D0-AF43-1A5B-973DF4F9A822}"/>
          </ac:spMkLst>
        </pc:spChg>
        <pc:picChg chg="add del mod">
          <ac:chgData name="Helen A Griffiths" userId="970ac652-efaf-451a-9e9c-3191bf6940a9" providerId="ADAL" clId="{3DDCB070-07B4-4094-A621-998F18DBE876}" dt="2025-01-06T12:17:08.480" v="193" actId="478"/>
          <ac:picMkLst>
            <pc:docMk/>
            <pc:sldMk cId="3071309104" sldId="300"/>
            <ac:picMk id="6" creationId="{29E23EE6-4186-7082-E650-18838EC694E7}"/>
          </ac:picMkLst>
        </pc:picChg>
        <pc:picChg chg="add mod">
          <ac:chgData name="Helen A Griffiths" userId="970ac652-efaf-451a-9e9c-3191bf6940a9" providerId="ADAL" clId="{3DDCB070-07B4-4094-A621-998F18DBE876}" dt="2025-01-06T12:19:10.875" v="199" actId="1076"/>
          <ac:picMkLst>
            <pc:docMk/>
            <pc:sldMk cId="3071309104" sldId="300"/>
            <ac:picMk id="9" creationId="{E3EA3400-08B7-F53C-6D5B-BC513DED1A03}"/>
          </ac:picMkLst>
        </pc:picChg>
      </pc:sldChg>
      <pc:sldChg chg="addSp delSp modSp mod">
        <pc:chgData name="Helen A Griffiths" userId="970ac652-efaf-451a-9e9c-3191bf6940a9" providerId="ADAL" clId="{3DDCB070-07B4-4094-A621-998F18DBE876}" dt="2025-01-06T12:30:08.600" v="351" actId="313"/>
        <pc:sldMkLst>
          <pc:docMk/>
          <pc:sldMk cId="2127636162" sldId="301"/>
        </pc:sldMkLst>
        <pc:spChg chg="mod">
          <ac:chgData name="Helen A Griffiths" userId="970ac652-efaf-451a-9e9c-3191bf6940a9" providerId="ADAL" clId="{3DDCB070-07B4-4094-A621-998F18DBE876}" dt="2025-01-06T12:28:46.909" v="349" actId="20577"/>
          <ac:spMkLst>
            <pc:docMk/>
            <pc:sldMk cId="2127636162" sldId="301"/>
            <ac:spMk id="3" creationId="{BEBD25BF-9019-41D2-B9F6-0F11FA05F065}"/>
          </ac:spMkLst>
        </pc:spChg>
        <pc:spChg chg="mod">
          <ac:chgData name="Helen A Griffiths" userId="970ac652-efaf-451a-9e9c-3191bf6940a9" providerId="ADAL" clId="{3DDCB070-07B4-4094-A621-998F18DBE876}" dt="2025-01-06T12:30:08.600" v="351" actId="313"/>
          <ac:spMkLst>
            <pc:docMk/>
            <pc:sldMk cId="2127636162" sldId="301"/>
            <ac:spMk id="4" creationId="{A79F5565-E5E7-4702-9FE0-897B42320D80}"/>
          </ac:spMkLst>
        </pc:spChg>
        <pc:spChg chg="add del mod">
          <ac:chgData name="Helen A Griffiths" userId="970ac652-efaf-451a-9e9c-3191bf6940a9" providerId="ADAL" clId="{3DDCB070-07B4-4094-A621-998F18DBE876}" dt="2025-01-06T12:14:34.386" v="183"/>
          <ac:spMkLst>
            <pc:docMk/>
            <pc:sldMk cId="2127636162" sldId="301"/>
            <ac:spMk id="7" creationId="{0F660627-5CFD-7B91-185E-ADBC362F9220}"/>
          </ac:spMkLst>
        </pc:spChg>
        <pc:picChg chg="add mod">
          <ac:chgData name="Helen A Griffiths" userId="970ac652-efaf-451a-9e9c-3191bf6940a9" providerId="ADAL" clId="{3DDCB070-07B4-4094-A621-998F18DBE876}" dt="2025-01-06T12:14:27.649" v="121" actId="1076"/>
          <ac:picMkLst>
            <pc:docMk/>
            <pc:sldMk cId="2127636162" sldId="301"/>
            <ac:picMk id="6" creationId="{99C23CBB-D0BB-3392-D727-42CD79B40BFD}"/>
          </ac:picMkLst>
        </pc:picChg>
      </pc:sldChg>
      <pc:sldChg chg="addSp modSp mod">
        <pc:chgData name="Helen A Griffiths" userId="970ac652-efaf-451a-9e9c-3191bf6940a9" providerId="ADAL" clId="{3DDCB070-07B4-4094-A621-998F18DBE876}" dt="2025-01-06T12:46:18.224" v="582" actId="20577"/>
        <pc:sldMkLst>
          <pc:docMk/>
          <pc:sldMk cId="1002685434" sldId="302"/>
        </pc:sldMkLst>
        <pc:spChg chg="mod">
          <ac:chgData name="Helen A Griffiths" userId="970ac652-efaf-451a-9e9c-3191bf6940a9" providerId="ADAL" clId="{3DDCB070-07B4-4094-A621-998F18DBE876}" dt="2025-01-06T12:21:08.634" v="213" actId="1076"/>
          <ac:spMkLst>
            <pc:docMk/>
            <pc:sldMk cId="1002685434" sldId="302"/>
            <ac:spMk id="2" creationId="{22B2A8C1-4A96-4ADB-ADA0-EDFDF3EC2727}"/>
          </ac:spMkLst>
        </pc:spChg>
        <pc:spChg chg="mod">
          <ac:chgData name="Helen A Griffiths" userId="970ac652-efaf-451a-9e9c-3191bf6940a9" providerId="ADAL" clId="{3DDCB070-07B4-4094-A621-998F18DBE876}" dt="2025-01-06T12:46:18.224" v="582" actId="20577"/>
          <ac:spMkLst>
            <pc:docMk/>
            <pc:sldMk cId="1002685434" sldId="302"/>
            <ac:spMk id="3" creationId="{583902DC-237F-4704-A6A9-6AAA0CA4297D}"/>
          </ac:spMkLst>
        </pc:spChg>
        <pc:spChg chg="mod">
          <ac:chgData name="Helen A Griffiths" userId="970ac652-efaf-451a-9e9c-3191bf6940a9" providerId="ADAL" clId="{3DDCB070-07B4-4094-A621-998F18DBE876}" dt="2025-01-06T12:46:15.041" v="580" actId="20577"/>
          <ac:spMkLst>
            <pc:docMk/>
            <pc:sldMk cId="1002685434" sldId="302"/>
            <ac:spMk id="4" creationId="{D7E317F6-B3B5-46F0-808E-D0830E6BC7D0}"/>
          </ac:spMkLst>
        </pc:spChg>
        <pc:picChg chg="add mod">
          <ac:chgData name="Helen A Griffiths" userId="970ac652-efaf-451a-9e9c-3191bf6940a9" providerId="ADAL" clId="{3DDCB070-07B4-4094-A621-998F18DBE876}" dt="2025-01-06T12:20:58.444" v="210" actId="1076"/>
          <ac:picMkLst>
            <pc:docMk/>
            <pc:sldMk cId="1002685434" sldId="302"/>
            <ac:picMk id="6" creationId="{0FE66A27-A50F-821B-1619-7ED193BA9FF6}"/>
          </ac:picMkLst>
        </pc:picChg>
      </pc:sldChg>
      <pc:sldChg chg="modSp mod">
        <pc:chgData name="Helen A Griffiths" userId="970ac652-efaf-451a-9e9c-3191bf6940a9" providerId="ADAL" clId="{3DDCB070-07B4-4094-A621-998F18DBE876}" dt="2025-01-06T12:40:15.791" v="501" actId="20577"/>
        <pc:sldMkLst>
          <pc:docMk/>
          <pc:sldMk cId="883164786" sldId="303"/>
        </pc:sldMkLst>
        <pc:spChg chg="mod">
          <ac:chgData name="Helen A Griffiths" userId="970ac652-efaf-451a-9e9c-3191bf6940a9" providerId="ADAL" clId="{3DDCB070-07B4-4094-A621-998F18DBE876}" dt="2025-01-06T12:40:15.791" v="501" actId="20577"/>
          <ac:spMkLst>
            <pc:docMk/>
            <pc:sldMk cId="883164786" sldId="303"/>
            <ac:spMk id="3" creationId="{21E1D9E4-A7EB-4EE7-9B3C-32626D9C6550}"/>
          </ac:spMkLst>
        </pc:spChg>
      </pc:sldChg>
      <pc:sldChg chg="addSp modSp mod">
        <pc:chgData name="Helen A Griffiths" userId="970ac652-efaf-451a-9e9c-3191bf6940a9" providerId="ADAL" clId="{3DDCB070-07B4-4094-A621-998F18DBE876}" dt="2025-01-06T12:41:08.480" v="507" actId="1076"/>
        <pc:sldMkLst>
          <pc:docMk/>
          <pc:sldMk cId="4001968867" sldId="309"/>
        </pc:sldMkLst>
        <pc:spChg chg="mod">
          <ac:chgData name="Helen A Griffiths" userId="970ac652-efaf-451a-9e9c-3191bf6940a9" providerId="ADAL" clId="{3DDCB070-07B4-4094-A621-998F18DBE876}" dt="2025-01-06T12:40:26.549" v="502" actId="20577"/>
          <ac:spMkLst>
            <pc:docMk/>
            <pc:sldMk cId="4001968867" sldId="309"/>
            <ac:spMk id="3" creationId="{02A55C7E-75E9-4DAA-A6D5-50956D9B3DB7}"/>
          </ac:spMkLst>
        </pc:spChg>
        <pc:picChg chg="add mod">
          <ac:chgData name="Helen A Griffiths" userId="970ac652-efaf-451a-9e9c-3191bf6940a9" providerId="ADAL" clId="{3DDCB070-07B4-4094-A621-998F18DBE876}" dt="2025-01-06T12:41:08.480" v="507" actId="1076"/>
          <ac:picMkLst>
            <pc:docMk/>
            <pc:sldMk cId="4001968867" sldId="309"/>
            <ac:picMk id="5" creationId="{465AD5ED-886D-93FB-4EE3-7C066A72776B}"/>
          </ac:picMkLst>
        </pc:picChg>
      </pc:sldChg>
      <pc:sldChg chg="addSp modSp mod">
        <pc:chgData name="Helen A Griffiths" userId="970ac652-efaf-451a-9e9c-3191bf6940a9" providerId="ADAL" clId="{3DDCB070-07B4-4094-A621-998F18DBE876}" dt="2025-01-06T12:22:05.305" v="233" actId="20577"/>
        <pc:sldMkLst>
          <pc:docMk/>
          <pc:sldMk cId="4086407073" sldId="310"/>
        </pc:sldMkLst>
        <pc:spChg chg="mod">
          <ac:chgData name="Helen A Griffiths" userId="970ac652-efaf-451a-9e9c-3191bf6940a9" providerId="ADAL" clId="{3DDCB070-07B4-4094-A621-998F18DBE876}" dt="2025-01-06T12:22:05.305" v="233" actId="20577"/>
          <ac:spMkLst>
            <pc:docMk/>
            <pc:sldMk cId="4086407073" sldId="310"/>
            <ac:spMk id="2" creationId="{714E780B-37CB-4DA6-87A8-0AC49B1778F1}"/>
          </ac:spMkLst>
        </pc:spChg>
        <pc:spChg chg="mod">
          <ac:chgData name="Helen A Griffiths" userId="970ac652-efaf-451a-9e9c-3191bf6940a9" providerId="ADAL" clId="{3DDCB070-07B4-4094-A621-998F18DBE876}" dt="2025-01-06T12:21:57.630" v="220" actId="1076"/>
          <ac:spMkLst>
            <pc:docMk/>
            <pc:sldMk cId="4086407073" sldId="310"/>
            <ac:spMk id="3" creationId="{3F1389C0-BF4D-4D61-9142-D9BFD4C48737}"/>
          </ac:spMkLst>
        </pc:spChg>
        <pc:spChg chg="mod">
          <ac:chgData name="Helen A Griffiths" userId="970ac652-efaf-451a-9e9c-3191bf6940a9" providerId="ADAL" clId="{3DDCB070-07B4-4094-A621-998F18DBE876}" dt="2025-01-06T12:21:51.568" v="219" actId="20577"/>
          <ac:spMkLst>
            <pc:docMk/>
            <pc:sldMk cId="4086407073" sldId="310"/>
            <ac:spMk id="7" creationId="{FE79B2F8-55CC-4950-A6AD-0A71EF8FD0BA}"/>
          </ac:spMkLst>
        </pc:spChg>
        <pc:picChg chg="add mod">
          <ac:chgData name="Helen A Griffiths" userId="970ac652-efaf-451a-9e9c-3191bf6940a9" providerId="ADAL" clId="{3DDCB070-07B4-4094-A621-998F18DBE876}" dt="2025-01-06T12:08:02.152" v="77" actId="1076"/>
          <ac:picMkLst>
            <pc:docMk/>
            <pc:sldMk cId="4086407073" sldId="310"/>
            <ac:picMk id="5" creationId="{0BE51801-9789-DD57-B463-4F2BA129198E}"/>
          </ac:picMkLst>
        </pc:picChg>
      </pc:sldChg>
      <pc:sldMasterChg chg="setBg modSldLayout">
        <pc:chgData name="Helen A Griffiths" userId="970ac652-efaf-451a-9e9c-3191bf6940a9" providerId="ADAL" clId="{3DDCB070-07B4-4094-A621-998F18DBE876}" dt="2025-01-06T12:06:22.271" v="72"/>
        <pc:sldMasterMkLst>
          <pc:docMk/>
          <pc:sldMasterMk cId="2201217589" sldId="2147483742"/>
        </pc:sldMasterMkLst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791060579" sldId="2147483743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1789771907" sldId="2147483744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454118370" sldId="2147483745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2321646283" sldId="2147483746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510094283" sldId="2147483747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2398425554" sldId="2147483748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378185151" sldId="2147483749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1344112567" sldId="2147483750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4080727283" sldId="2147483751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2237257793" sldId="2147483752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1932339523" sldId="2147483753"/>
          </pc:sldLayoutMkLst>
        </pc:sldLayoutChg>
        <pc:sldLayoutChg chg="setBg">
          <pc:chgData name="Helen A Griffiths" userId="970ac652-efaf-451a-9e9c-3191bf6940a9" providerId="ADAL" clId="{3DDCB070-07B4-4094-A621-998F18DBE876}" dt="2025-01-06T12:06:22.271" v="72"/>
          <pc:sldLayoutMkLst>
            <pc:docMk/>
            <pc:sldMasterMk cId="2201217589" sldId="2147483742"/>
            <pc:sldLayoutMk cId="1465264874" sldId="214748375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77F0CC-4771-4471-898A-DAD3104D8711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852081-B7C3-4BE2-A09E-ADEA8903154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Theories about </a:t>
            </a:r>
            <a:r>
              <a:rPr lang="en-GB" sz="1200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emotions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stretch back at least as far as the Ancient Greek Stoics, as well as Plato and Aristotle</a:t>
            </a:r>
          </a:p>
          <a:p>
            <a:endParaRPr lang="en-GB" sz="12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Emotion is associated with mood, temperament, personality, and disposition</a:t>
            </a:r>
          </a:p>
          <a:p>
            <a:endParaRPr lang="en-GB" sz="12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Emotions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often called feelings, include experiences such as love, hate, anger, trust, joy, panic, fear, and grief.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B28C00-7C0B-4DFB-AA9D-D09413C51A65}" type="slidenum">
              <a:rPr lang="en-US"/>
              <a:pPr/>
              <a:t>5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z="1400" b="1" baseline="0" dirty="0"/>
              <a:t>This makes it especially difficult to investigate emotions among preverbal infants.</a:t>
            </a:r>
          </a:p>
          <a:p>
            <a:pPr eaLnBrk="1" hangingPunct="1"/>
            <a:r>
              <a:rPr lang="en-GB" sz="1400" b="1" baseline="0" dirty="0"/>
              <a:t> still we can see infants smile and laugh., and we can hear them cry</a:t>
            </a:r>
          </a:p>
          <a:p>
            <a:pPr eaLnBrk="1" hangingPunct="1"/>
            <a:endParaRPr lang="en-GB" sz="1400" b="1" baseline="0" dirty="0"/>
          </a:p>
          <a:p>
            <a:pPr eaLnBrk="1" hangingPunct="1"/>
            <a:r>
              <a:rPr lang="en-GB" sz="1400" b="1" baseline="0" dirty="0"/>
              <a:t>We can make inferences about what they are feeling.</a:t>
            </a:r>
            <a:endParaRPr lang="en-US" sz="1400" b="1" baseline="0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428EB60-4262-4480-B836-9E22E759A7AD}" type="slidenum">
              <a:rPr lang="en-US"/>
              <a:pPr/>
              <a:t>8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z="1400" b="1" baseline="0" dirty="0"/>
              <a:t>Watson 1914</a:t>
            </a:r>
          </a:p>
          <a:p>
            <a:pPr eaLnBrk="1" hangingPunct="1"/>
            <a:r>
              <a:rPr lang="en-GB" sz="1400" b="1" baseline="0" dirty="0"/>
              <a:t>Rage-  from movements restricted</a:t>
            </a:r>
          </a:p>
          <a:p>
            <a:pPr eaLnBrk="1" hangingPunct="1"/>
            <a:r>
              <a:rPr lang="en-GB" sz="1400" b="1" baseline="0" dirty="0"/>
              <a:t>Fear- loud noise of being dropped</a:t>
            </a:r>
          </a:p>
          <a:p>
            <a:pPr eaLnBrk="1" hangingPunct="1"/>
            <a:r>
              <a:rPr lang="en-GB" sz="1400" b="1" baseline="0" dirty="0"/>
              <a:t>Love- stroked or fondled etc</a:t>
            </a:r>
          </a:p>
          <a:p>
            <a:pPr eaLnBrk="1" hangingPunct="1"/>
            <a:endParaRPr lang="en-GB" sz="1400" b="1" baseline="0" dirty="0"/>
          </a:p>
          <a:p>
            <a:pPr eaLnBrk="1" hangingPunct="1"/>
            <a:r>
              <a:rPr lang="en-GB" sz="1400" b="1" baseline="0" dirty="0"/>
              <a:t>But it isn’t possible for us to know that the infants responses to these stimuli are in fact what we think of as rage fear or love.</a:t>
            </a:r>
          </a:p>
          <a:p>
            <a:pPr eaLnBrk="1" hangingPunct="1"/>
            <a:endParaRPr lang="en-US" b="1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400" b="1" baseline="0" dirty="0"/>
              <a:t>They are generally believed to have a biological foundation</a:t>
            </a:r>
          </a:p>
          <a:p>
            <a:endParaRPr lang="en-GB" sz="1400" b="1" baseline="0" dirty="0"/>
          </a:p>
          <a:p>
            <a:r>
              <a:rPr lang="en-GB" sz="1400" b="1" baseline="0" dirty="0"/>
              <a:t>Happiness and surprise two of the ‘basic emotions’ that are shown universally by infants.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baseline="0" dirty="0"/>
              <a:t>Self-conscious emotions appear at the end of the second year - this little girl undoubtedly feels a sense of pride as she cares for her mothers hair. </a:t>
            </a:r>
          </a:p>
          <a:p>
            <a:endParaRPr lang="en-GB" sz="14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400" b="1" dirty="0" err="1"/>
              <a:t>Ericksons</a:t>
            </a:r>
            <a:r>
              <a:rPr lang="en-GB" sz="1400" b="1" dirty="0"/>
              <a:t> 8 stages or crises of personality development in which inner instincts interact with outer cultural and social – thus shaping the personality.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400" b="1" dirty="0" err="1"/>
              <a:t>Ericksons</a:t>
            </a:r>
            <a:r>
              <a:rPr lang="en-GB" sz="1400" b="1" dirty="0"/>
              <a:t> 8 stages or crises of personality development in which inner instincts interact with outer cultural and social – thus shaping the personality.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478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43AE66F-68D7-4B98-8C66-707508DEFE6F}" type="slidenum">
              <a:rPr lang="en-US"/>
              <a:pPr/>
              <a:t>15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b="1" dirty="0"/>
              <a:t>Who does the infant need to trust?</a:t>
            </a:r>
          </a:p>
          <a:p>
            <a:pPr eaLnBrk="1" hangingPunct="1"/>
            <a:r>
              <a:rPr lang="en-GB" b="1" dirty="0"/>
              <a:t>Him/herself, other people, and </a:t>
            </a:r>
            <a:r>
              <a:rPr lang="en-GB" b="1"/>
              <a:t>the immediate </a:t>
            </a:r>
            <a:r>
              <a:rPr lang="en-GB" b="1" dirty="0"/>
              <a:t>environment</a:t>
            </a:r>
          </a:p>
          <a:p>
            <a:pPr eaLnBrk="1" hangingPunct="1"/>
            <a:r>
              <a:rPr lang="en-GB" b="1" dirty="0"/>
              <a:t>Young infants are lacking this basic sense of trust, they are not capable to develop socially</a:t>
            </a:r>
          </a:p>
          <a:p>
            <a:pPr eaLnBrk="1" hangingPunct="1"/>
            <a:endParaRPr lang="en-US" b="1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400" b="1" dirty="0"/>
              <a:t>Erikson expanded upon </a:t>
            </a:r>
            <a:r>
              <a:rPr lang="en-GB" sz="1400" b="1" dirty="0" err="1"/>
              <a:t>Freuds</a:t>
            </a:r>
            <a:r>
              <a:rPr lang="en-GB" sz="1400" b="1" dirty="0"/>
              <a:t> theories.</a:t>
            </a:r>
            <a:r>
              <a:rPr lang="en-GB" sz="1400" b="1" baseline="0" dirty="0"/>
              <a:t> He was a neo Freudian and unlike Freud Erikson pointed out that normal development must be understood in relation to each cultures life situation</a:t>
            </a:r>
            <a:r>
              <a:rPr lang="en-GB" b="1" baseline="0" dirty="0"/>
              <a:t>. </a:t>
            </a:r>
            <a:r>
              <a:rPr lang="en-GB" b="1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400" b="1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Despite its extensive contributions, the psychoanalytic perspective is no longer in the mainstream of human development</a:t>
            </a:r>
          </a:p>
          <a:p>
            <a:r>
              <a:rPr lang="en-GB" sz="1400" b="1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research. Psychoanalytic theorists may have become isolated from the rest of the field because they were so strongly</a:t>
            </a:r>
          </a:p>
          <a:p>
            <a:r>
              <a:rPr lang="en-GB" sz="1400" b="1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committed to the clinical approach that they failed to consider other methods. (Berk,)</a:t>
            </a:r>
            <a:endParaRPr lang="en-GB" sz="1400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400" b="1" dirty="0"/>
              <a:t>For example,</a:t>
            </a:r>
            <a:r>
              <a:rPr lang="en-GB" sz="1400" b="1" baseline="0" dirty="0"/>
              <a:t> if you reminded yourself that an anxiety provoking event would be over soon or decided not to see a horror movie you are engaging in emotional self regulation,</a:t>
            </a:r>
          </a:p>
          <a:p>
            <a:endParaRPr lang="en-GB" sz="1400" b="1" baseline="0" dirty="0"/>
          </a:p>
          <a:p>
            <a:r>
              <a:rPr lang="en-GB" sz="1400" b="1" baseline="0" dirty="0"/>
              <a:t>Shoulder rocking, and mother ease.</a:t>
            </a:r>
            <a:endParaRPr lang="en-GB" sz="14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3-4-</a:t>
            </a:r>
            <a:r>
              <a:rPr lang="en-GB" b="1" baseline="0" dirty="0"/>
              <a:t> covering ears  to block out sight or a sound</a:t>
            </a:r>
          </a:p>
          <a:p>
            <a:endParaRPr lang="en-GB" b="1" baseline="0" dirty="0"/>
          </a:p>
          <a:p>
            <a:r>
              <a:rPr lang="en-GB" b="1" baseline="0" dirty="0"/>
              <a:t>Middle childhood- manage negative emotions that threaten self worth.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Cultural specific</a:t>
            </a:r>
          </a:p>
          <a:p>
            <a:endParaRPr lang="en-GB" b="1" dirty="0"/>
          </a:p>
          <a:p>
            <a:r>
              <a:rPr lang="en-GB" b="1" dirty="0"/>
              <a:t>Talk about </a:t>
            </a:r>
            <a:r>
              <a:rPr lang="en-GB" b="1" dirty="0" err="1"/>
              <a:t>Goleman</a:t>
            </a:r>
            <a:r>
              <a:rPr lang="en-GB" b="1" dirty="0"/>
              <a:t>  1996 Emotional </a:t>
            </a:r>
            <a:r>
              <a:rPr lang="en-GB" b="1" dirty="0" err="1"/>
              <a:t>intelliigence</a:t>
            </a:r>
            <a:r>
              <a:rPr lang="en-GB" b="1" dirty="0"/>
              <a:t> - 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public were made more aware of the concept of EL when 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Goleman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(1995) published a best selling book called Emotional Intelligence</a:t>
            </a:r>
            <a:endParaRPr lang="en-GB" b="1" dirty="0"/>
          </a:p>
          <a:p>
            <a:endParaRPr lang="en-GB" b="1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Emotional expressiveness is intimately tied to their ability to interpret the emotional cues of others.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emotional literacy is a significant factor in developing the ‘whole child’.</a:t>
            </a:r>
          </a:p>
          <a:p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a result of this recognition, ‘Emotional Literacy’ has become a buzzword in the current educational climate. The fundamental principles of the concept underpin many of the Government initiatives and projects that are intended to promote ‘inclusion’ and ‘excellence for all’ (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DfES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2005, 2007).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52081-B7C3-4BE2-A09E-ADEA8903154F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154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106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771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118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46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94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425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85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112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0727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257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23395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4B3FE9-FE27-49F6-B0F2-3222D5A320F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264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67AB5C7-4D73-40CB-9732-508E7BC6011D}" type="datetimeFigureOut">
              <a:rPr lang="en-GB" smtClean="0"/>
              <a:pPr/>
              <a:t>06/01/2025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60219BA-6368-4231-B588-77476E1E049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217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egg.com/en/png-vewzv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justacrazydreamer.com/2017/05/24/the-ai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10566163-speech-bubble-think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earth.com/news/27-different-human-emotion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maricopa.edu/devpsych/chapter/chapter-1-intro-to-lifespan-development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hrysalisfamilysolutions.com/child-counseling-wooster-teaching-kids-how-to-identify-and-express-emotions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opesca.blogspot.com/2019/10/psicologia-8-idades-segundoerik-erikson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hyperlink" Target="https://www.youtube.com/watch?v=mhG-twzaE_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knowwhois.com/post/founder-of-psychology-who-is-sigmund-freu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xhere.com/pt/photo/1358687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ptsandscrubs.com/articles/the-importance-of-emotional-intelligence-in-healthcare-worker-support-subline-cultivating-empathy-and-understanding-to-better-support-healthcare-workers-in-distress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teachsocialskills.com/blog/enhancing-emotional-literacy-in-kid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ey.edu.au/early-learning-advice/09-2022/blog-social-development-in-early-childhood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Social+Referencing+in+Children&amp;&amp;view=detail&amp;mid=B95D9D96269773FFFB7EB95D9D96269773FFFB7E&amp;&amp;FORM=VRDGAR&amp;ru=%2Fvideos%2Fsearch%3Fq%3DSocial%2BReferencing%2Bin%2BChildren%26FORM%3DVRIBQ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C0648FB-4388-443C-8D4E-4A9FF0336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84299" y="4895138"/>
            <a:ext cx="4187901" cy="1463040"/>
          </a:xfrm>
        </p:spPr>
        <p:txBody>
          <a:bodyPr>
            <a:normAutofit/>
          </a:bodyPr>
          <a:lstStyle/>
          <a:p>
            <a:r>
              <a:rPr lang="en-GB" sz="2000" b="1" dirty="0"/>
              <a:t>ECES4009C </a:t>
            </a:r>
            <a:r>
              <a:rPr lang="en-GB" sz="2000" b="1" dirty="0" err="1"/>
              <a:t>Darlith</a:t>
            </a:r>
            <a:r>
              <a:rPr lang="en-GB" sz="2000" b="1" dirty="0"/>
              <a:t>/Lecture 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8D762E-DA8D-419A-BA44-68B93D3D9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9" y="977048"/>
            <a:ext cx="7213600" cy="2960980"/>
          </a:xfrm>
        </p:spPr>
        <p:txBody>
          <a:bodyPr anchor="b">
            <a:normAutofit/>
          </a:bodyPr>
          <a:lstStyle/>
          <a:p>
            <a:pPr algn="l"/>
            <a:r>
              <a:rPr lang="cy-GB" sz="4800">
                <a:solidFill>
                  <a:srgbClr val="FFFFFF"/>
                </a:solidFill>
              </a:rPr>
              <a:t>Datblygiad Emosiynol Cymdeithasol</a:t>
            </a:r>
            <a:br>
              <a:rPr lang="cy-GB" sz="4800">
                <a:solidFill>
                  <a:srgbClr val="FFFFFF"/>
                </a:solidFill>
              </a:rPr>
            </a:br>
            <a:br>
              <a:rPr lang="en-GB" sz="4800">
                <a:solidFill>
                  <a:srgbClr val="FFFFFF"/>
                </a:solidFill>
              </a:rPr>
            </a:br>
            <a:r>
              <a:rPr lang="en-GB" sz="4800">
                <a:solidFill>
                  <a:srgbClr val="FFFFFF"/>
                </a:solidFill>
              </a:rPr>
              <a:t>Social Emotional Development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7F95953-8E19-4C01-997F-0E959B52B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64149" y="5234457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780B-37CB-4DA6-87A8-0AC49B177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/>
              <a:t>Cofio</a:t>
            </a:r>
            <a:r>
              <a:rPr lang="en-GB" cap="none" dirty="0"/>
              <a:t>                       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389C0-BF4D-4D61-9142-D9BFD4C487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576" y="2249424"/>
            <a:ext cx="3566160" cy="4023360"/>
          </a:xfrm>
        </p:spPr>
        <p:txBody>
          <a:bodyPr>
            <a:normAutofit/>
          </a:bodyPr>
          <a:lstStyle/>
          <a:p>
            <a:r>
              <a:rPr lang="cy-GB" dirty="0"/>
              <a:t>Beth wnaethom ystyried yr wythnos ddiwethaf?</a:t>
            </a:r>
          </a:p>
          <a:p>
            <a:endParaRPr lang="cy-GB" dirty="0"/>
          </a:p>
          <a:p>
            <a:pPr marL="685800" lvl="1"/>
            <a:r>
              <a:rPr lang="cy-GB" dirty="0"/>
              <a:t>Datblygiad biolegol
Datblygiad corfforol</a:t>
            </a:r>
          </a:p>
          <a:p>
            <a:pPr marL="685800" lvl="1"/>
            <a:r>
              <a:rPr lang="cy-GB" dirty="0"/>
              <a:t>Natur a magwraeth
Damcaniaethau</a:t>
            </a:r>
          </a:p>
          <a:p>
            <a:pPr marL="685800" lvl="1"/>
            <a:r>
              <a:rPr lang="cy-GB" dirty="0"/>
              <a:t>Beth arall?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79B2F8-55CC-4950-A6AD-0A71EF8FD0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did we consider last week?</a:t>
            </a:r>
          </a:p>
          <a:p>
            <a:pPr marL="0" indent="0">
              <a:buNone/>
            </a:pPr>
            <a:endParaRPr lang="en-GB" dirty="0"/>
          </a:p>
          <a:p>
            <a:pPr marL="685800" lvl="1"/>
            <a:r>
              <a:rPr lang="en-GB" dirty="0"/>
              <a:t>Biological development</a:t>
            </a:r>
          </a:p>
          <a:p>
            <a:pPr marL="685800" lvl="1"/>
            <a:r>
              <a:rPr lang="en-GB" dirty="0"/>
              <a:t>Physical development</a:t>
            </a:r>
          </a:p>
          <a:p>
            <a:pPr marL="685800" lvl="1"/>
            <a:r>
              <a:rPr lang="en-GB" dirty="0"/>
              <a:t>Nature v nurture</a:t>
            </a:r>
          </a:p>
          <a:p>
            <a:pPr marL="685800" lvl="1"/>
            <a:r>
              <a:rPr lang="en-GB" dirty="0"/>
              <a:t>Theories</a:t>
            </a:r>
          </a:p>
          <a:p>
            <a:pPr marL="685800" lvl="1"/>
            <a:r>
              <a:rPr lang="en-GB" dirty="0"/>
              <a:t>What else?</a:t>
            </a:r>
          </a:p>
          <a:p>
            <a:endParaRPr lang="en-GB" dirty="0"/>
          </a:p>
        </p:txBody>
      </p:sp>
      <p:pic>
        <p:nvPicPr>
          <p:cNvPr id="5" name="Picture 4" descr="A yellow smiley face with a thumbs up&#10;&#10;Description automatically generated">
            <a:extLst>
              <a:ext uri="{FF2B5EF4-FFF2-40B4-BE49-F238E27FC236}">
                <a16:creationId xmlns:a16="http://schemas.microsoft.com/office/drawing/2014/main" id="{0BE51801-9789-DD57-B463-4F2BA12919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2474" y="5085184"/>
            <a:ext cx="1493430" cy="134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407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63632" y="548640"/>
            <a:ext cx="7980368" cy="1499616"/>
          </a:xfrm>
        </p:spPr>
        <p:txBody>
          <a:bodyPr/>
          <a:lstStyle/>
          <a:p>
            <a:r>
              <a:rPr lang="cy-GB" cap="none" dirty="0"/>
              <a:t>Amcan y sesiwn / </a:t>
            </a:r>
            <a:r>
              <a:rPr lang="en-GB" cap="none" dirty="0"/>
              <a:t>Session objective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Archwilio camau a damcaniaethau sy'n ymwneud â datblygiad emosiynol a chymdeithasol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DC60B-CE29-40AC-9E30-584F1E46A8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To examine stages and theories relating to emotional and social development</a:t>
            </a:r>
          </a:p>
          <a:p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drawing of a target with an arrow&#10;&#10;Description automatically generated">
            <a:extLst>
              <a:ext uri="{FF2B5EF4-FFF2-40B4-BE49-F238E27FC236}">
                <a16:creationId xmlns:a16="http://schemas.microsoft.com/office/drawing/2014/main" id="{3FE45A96-5FA7-254F-D1D4-39B25D959E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27917" y="4437112"/>
            <a:ext cx="1616263" cy="162219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2AE6E-0769-4A4C-A814-295318B1A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116632"/>
            <a:ext cx="7130752" cy="1788368"/>
          </a:xfrm>
        </p:spPr>
        <p:txBody>
          <a:bodyPr>
            <a:normAutofit/>
          </a:bodyPr>
          <a:lstStyle/>
          <a:p>
            <a:r>
              <a:rPr lang="cy-GB" sz="4000" cap="none" dirty="0"/>
              <a:t>Beth ydw i'n ei wybod am y pynciau hyn?</a:t>
            </a:r>
            <a:br>
              <a:rPr lang="cy-GB" cap="none" dirty="0"/>
            </a:br>
            <a:r>
              <a:rPr lang="en-GB" cap="none" dirty="0"/>
              <a:t>What do I know about these topics?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EBEE0-8E82-4AB2-B156-EDFBDFC58C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Beth ydych chi'n ei ddeall am y termau datblygiad cymdeithasol ac emosiynol?</a:t>
            </a:r>
          </a:p>
          <a:p>
            <a:r>
              <a:rPr lang="cy-GB" dirty="0"/>
              <a:t>Ystyriwch eich gwybodaeth bresennol a beth arall yr hoffech ei wybod.</a:t>
            </a:r>
          </a:p>
          <a:p>
            <a:r>
              <a:rPr lang="cy-GB" dirty="0"/>
              <a:t>Rhannwch eich syniadau</a:t>
            </a:r>
            <a:r>
              <a:rPr lang="en-GB" dirty="0"/>
              <a:t>
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A20BB8-1641-4063-95C9-4F5A1CCCD4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do you understand by the terms social and emotional development?</a:t>
            </a:r>
          </a:p>
          <a:p>
            <a:r>
              <a:rPr lang="en-GB" dirty="0"/>
              <a:t>Consider your existing knowledge and what else you would like to know.</a:t>
            </a:r>
          </a:p>
          <a:p>
            <a:r>
              <a:rPr lang="en-GB" dirty="0"/>
              <a:t>Share your thoughts</a:t>
            </a:r>
          </a:p>
          <a:p>
            <a:endParaRPr lang="en-GB" dirty="0"/>
          </a:p>
        </p:txBody>
      </p:sp>
      <p:pic>
        <p:nvPicPr>
          <p:cNvPr id="6" name="Picture 5" descr="A black and white thought bubble&#10;&#10;Description automatically generated">
            <a:extLst>
              <a:ext uri="{FF2B5EF4-FFF2-40B4-BE49-F238E27FC236}">
                <a16:creationId xmlns:a16="http://schemas.microsoft.com/office/drawing/2014/main" id="{C7BB2E30-65DA-35D4-CB5C-BB4B3322BC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04248" y="4653136"/>
            <a:ext cx="1475758" cy="1449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089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cap="none" dirty="0"/>
              <a:t>Emosiynau               E</a:t>
            </a:r>
            <a:r>
              <a:rPr lang="en-GB" cap="none" dirty="0"/>
              <a:t>motions</a:t>
            </a:r>
            <a:endParaRPr lang="en-US" cap="none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y-GB" dirty="0"/>
              <a:t>Mwy na dulliau corfforol sy'n dweud wrth eraill sut rydym yn teimlo
Maent yn ymddygiadau sy'n llywio ein meddwl a'n gweithredoedd</a:t>
            </a:r>
            <a:r>
              <a:rPr lang="cy-GB" sz="1800" dirty="0"/>
              <a:t>.</a:t>
            </a:r>
          </a:p>
          <a:p>
            <a:pPr>
              <a:buNone/>
            </a:pPr>
            <a:r>
              <a:rPr lang="cy-GB" dirty="0"/>
              <a:t>Tair cydran:</a:t>
            </a:r>
            <a:endParaRPr lang="cy-GB" sz="1800" dirty="0"/>
          </a:p>
          <a:p>
            <a:r>
              <a:rPr lang="cy-GB" sz="1800" dirty="0"/>
              <a:t>Corfforol</a:t>
            </a:r>
          </a:p>
          <a:p>
            <a:r>
              <a:rPr lang="cy-GB" dirty="0"/>
              <a:t>Goddrychol
Mynegiannol</a:t>
            </a:r>
            <a:endParaRPr lang="cy-GB" sz="1800" dirty="0"/>
          </a:p>
          <a:p>
            <a:pPr eaLnBrk="1" hangingPunct="1">
              <a:buFontTx/>
              <a:buNone/>
            </a:pP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399B8B-CE3C-4499-A68A-503F8134A5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1800" dirty="0"/>
              <a:t>More than physical mechanisms that tell others how we are feeling</a:t>
            </a:r>
          </a:p>
          <a:p>
            <a:pPr eaLnBrk="1" hangingPunct="1">
              <a:buFontTx/>
              <a:buNone/>
            </a:pPr>
            <a:r>
              <a:rPr lang="en-GB" sz="1800" dirty="0"/>
              <a:t>They are behaviours which direct our thinking and actions.</a:t>
            </a:r>
          </a:p>
          <a:p>
            <a:pPr eaLnBrk="1" hangingPunct="1">
              <a:buFontTx/>
              <a:buNone/>
            </a:pPr>
            <a:r>
              <a:rPr lang="en-GB" sz="1800" dirty="0"/>
              <a:t>Three components:</a:t>
            </a:r>
          </a:p>
          <a:p>
            <a:r>
              <a:rPr lang="en-GB" sz="1800" dirty="0"/>
              <a:t>Physical</a:t>
            </a:r>
          </a:p>
          <a:p>
            <a:r>
              <a:rPr lang="en-GB" sz="1800" dirty="0"/>
              <a:t>Subjective</a:t>
            </a:r>
          </a:p>
          <a:p>
            <a:r>
              <a:rPr lang="en-GB" sz="1800" dirty="0"/>
              <a:t>Expressive</a:t>
            </a:r>
          </a:p>
          <a:p>
            <a:pPr eaLnBrk="1" hangingPunct="1">
              <a:buFontTx/>
              <a:buNone/>
            </a:pPr>
            <a:endParaRPr lang="en-GB" sz="1800" dirty="0"/>
          </a:p>
          <a:p>
            <a:pPr eaLnBrk="1" hangingPunct="1">
              <a:buFontTx/>
              <a:buNone/>
            </a:pPr>
            <a:r>
              <a:rPr lang="en-GB" dirty="0"/>
              <a:t> (Doherty and Hughes, 2009) </a:t>
            </a:r>
            <a:endParaRPr lang="en-US" dirty="0"/>
          </a:p>
          <a:p>
            <a:endParaRPr lang="en-GB" dirty="0"/>
          </a:p>
        </p:txBody>
      </p:sp>
      <p:pic>
        <p:nvPicPr>
          <p:cNvPr id="4" name="Picture 3" descr="A collage of people with different expressions&#10;&#10;Description automatically generated">
            <a:extLst>
              <a:ext uri="{FF2B5EF4-FFF2-40B4-BE49-F238E27FC236}">
                <a16:creationId xmlns:a16="http://schemas.microsoft.com/office/drawing/2014/main" id="{A28A2A96-8086-8D34-3C17-F0F01C38A8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04276" y="384048"/>
            <a:ext cx="1571628" cy="157162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79592-F468-4BF7-9680-39BCCBE5B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585216"/>
            <a:ext cx="8424936" cy="1499616"/>
          </a:xfrm>
        </p:spPr>
        <p:txBody>
          <a:bodyPr>
            <a:normAutofit/>
          </a:bodyPr>
          <a:lstStyle/>
          <a:p>
            <a:r>
              <a:rPr lang="cy-GB" cap="none" dirty="0"/>
              <a:t>Datblygiad emosiynol</a:t>
            </a:r>
            <a:r>
              <a:rPr lang="en-GB" cap="none" dirty="0"/>
              <a:t>/Emotional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250B2-30CA-4A39-A822-1447362721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i="1" dirty="0"/>
              <a:t>Datblygiad Emosiynol yw'r broses o ddysgu i adnabod a mynegi teimladau a sefydlu hunaniaeth fel person unigryw
</a:t>
            </a:r>
            <a:r>
              <a:rPr lang="cy-GB" altLang="en-US" i="1" dirty="0"/>
              <a:t>Mae datblygiad emosiynol iach yn arwain at berson sy'n gallu ymdopi â straen, yn dangos empathi tuag at eraill, ac sydd â hunanhyder.</a:t>
            </a:r>
          </a:p>
          <a:p>
            <a:endParaRPr lang="en-US" i="1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F55C7-3256-4280-BD02-F5E827D015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Emotional Development is the process of learning to recognize and express one’s feelings and to establish one’s identity as a unique person</a:t>
            </a:r>
          </a:p>
          <a:p>
            <a:pPr>
              <a:defRPr/>
            </a:pPr>
            <a:r>
              <a:rPr lang="en-US" altLang="en-US" i="1" dirty="0"/>
              <a:t>Healthy emotional development leads to a person that can handle stress, shows empathy towards others, and has self-confidence.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US" sz="1200" dirty="0"/>
              <a:t>(Greenway, 2014)</a:t>
            </a:r>
          </a:p>
          <a:p>
            <a:endParaRPr lang="en-GB" dirty="0"/>
          </a:p>
        </p:txBody>
      </p:sp>
      <p:pic>
        <p:nvPicPr>
          <p:cNvPr id="6" name="Picture 5" descr="A group of people walking&#10;&#10;Description automatically generated">
            <a:extLst>
              <a:ext uri="{FF2B5EF4-FFF2-40B4-BE49-F238E27FC236}">
                <a16:creationId xmlns:a16="http://schemas.microsoft.com/office/drawing/2014/main" id="{E7D0157B-0F5C-9FFA-BF1A-48B694B83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88224" y="5357818"/>
            <a:ext cx="2011716" cy="113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504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8096" y="585216"/>
            <a:ext cx="8196392" cy="1499616"/>
          </a:xfrm>
        </p:spPr>
        <p:txBody>
          <a:bodyPr>
            <a:normAutofit/>
          </a:bodyPr>
          <a:lstStyle/>
          <a:p>
            <a:r>
              <a:rPr lang="cy-GB" cap="none" dirty="0"/>
              <a:t>Mynegi emosiynau / E</a:t>
            </a:r>
            <a:r>
              <a:rPr lang="en-GB" cap="none" dirty="0" err="1"/>
              <a:t>xpressing</a:t>
            </a:r>
            <a:r>
              <a:rPr lang="en-GB" cap="none" dirty="0"/>
              <a:t> emotions…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Gellid dadlau bod emosiynau'n gyfuniad o fioleg a'r amgylchedd (Natur a Magwraeth)</a:t>
            </a:r>
          </a:p>
          <a:p>
            <a:r>
              <a:rPr lang="cy-GB" dirty="0"/>
              <a:t>Hanes esblygiadol hir lle mae ymddygiadau emosiynol wedi'u haddasu'n raddol i amgylchoedd ac amgylchiadau. </a:t>
            </a:r>
          </a:p>
          <a:p>
            <a:endParaRPr lang="cy-GB" dirty="0"/>
          </a:p>
          <a:p>
            <a:r>
              <a:rPr lang="cy-GB" sz="2400" b="1" dirty="0"/>
              <a:t>Meddyliwch am wahanol ymddangosiadau diwylliannol o emosiwn e.e. ynghylch y syniad o farwolaeth.</a:t>
            </a:r>
            <a:endParaRPr lang="cy-GB" sz="2400" b="1" baseline="0" dirty="0"/>
          </a:p>
          <a:p>
            <a:r>
              <a:rPr lang="cy-GB" sz="2400" b="1" dirty="0"/>
              <a:t>Trafodwch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4163A-3E48-430C-ADDF-BCF1B7149AA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Could be argued that emotions are a combination of biology and environment (Nature and Nurture)</a:t>
            </a:r>
          </a:p>
          <a:p>
            <a:r>
              <a:rPr lang="en-GB" dirty="0"/>
              <a:t>Long evolutionary history in which emotional behaviours have become gradually adapted to surroundings and circumstances. </a:t>
            </a:r>
          </a:p>
          <a:p>
            <a:endParaRPr lang="en-GB" dirty="0"/>
          </a:p>
          <a:p>
            <a:r>
              <a:rPr lang="en-GB" sz="2400" b="1" baseline="0" dirty="0"/>
              <a:t>Think about different cultural displays of emotion e.g. around the notion of death.</a:t>
            </a:r>
          </a:p>
          <a:p>
            <a:endParaRPr lang="en-GB" sz="2400" b="1" dirty="0"/>
          </a:p>
          <a:p>
            <a:r>
              <a:rPr lang="en-GB" sz="2400" b="1" dirty="0"/>
              <a:t>Discuss</a:t>
            </a:r>
            <a:endParaRPr lang="en-GB" sz="2400" b="1" baseline="0" dirty="0"/>
          </a:p>
          <a:p>
            <a:endParaRPr lang="en-GB" dirty="0"/>
          </a:p>
        </p:txBody>
      </p:sp>
      <p:pic>
        <p:nvPicPr>
          <p:cNvPr id="6" name="Picture 5" descr="A collage of a child with different expressions&#10;&#10;Description automatically generated">
            <a:extLst>
              <a:ext uri="{FF2B5EF4-FFF2-40B4-BE49-F238E27FC236}">
                <a16:creationId xmlns:a16="http://schemas.microsoft.com/office/drawing/2014/main" id="{7E5A632F-05D5-8288-42E4-E110B61CD6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76256" y="5373216"/>
            <a:ext cx="1619672" cy="120969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259632" y="557619"/>
            <a:ext cx="7200800" cy="1280890"/>
          </a:xfrm>
        </p:spPr>
        <p:txBody>
          <a:bodyPr>
            <a:normAutofit/>
          </a:bodyPr>
          <a:lstStyle/>
          <a:p>
            <a:r>
              <a:rPr lang="cy-GB" cap="none" dirty="0"/>
              <a:t>Damcaniaethau datblygiad emosiynol /</a:t>
            </a:r>
            <a:br>
              <a:rPr lang="en-US" cap="none" dirty="0"/>
            </a:br>
            <a:r>
              <a:rPr lang="en-US" cap="none" dirty="0"/>
              <a:t>Theories of emotional development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sz="2800" dirty="0"/>
              <a:t>Roedd </a:t>
            </a:r>
            <a:r>
              <a:rPr lang="cy-GB" sz="2800" dirty="0" err="1"/>
              <a:t>Sroufe</a:t>
            </a:r>
            <a:r>
              <a:rPr lang="cy-GB" sz="2800" dirty="0"/>
              <a:t> (1996, dyfynnwyd yn </a:t>
            </a:r>
            <a:r>
              <a:rPr lang="cy-GB" sz="2800" dirty="0" err="1"/>
              <a:t>Doherty</a:t>
            </a:r>
            <a:r>
              <a:rPr lang="cy-GB" sz="2800" dirty="0"/>
              <a:t> a Hughes, 2009) yn cysylltu datblygiad emosiynol â dealltwriaeth </a:t>
            </a:r>
            <a:r>
              <a:rPr lang="cy-GB" sz="2800" dirty="0" err="1"/>
              <a:t>datblygiedig</a:t>
            </a:r>
            <a:r>
              <a:rPr lang="cy-GB" sz="2800" dirty="0"/>
              <a:t> plant o'r byd.</a:t>
            </a:r>
          </a:p>
          <a:p>
            <a:r>
              <a:rPr lang="cy-GB" sz="2800" dirty="0"/>
              <a:t>Cyffredinol (</a:t>
            </a:r>
            <a:r>
              <a:rPr lang="cy-GB" sz="2800" dirty="0" err="1"/>
              <a:t>Ekman</a:t>
            </a:r>
            <a:r>
              <a:rPr lang="cy-GB" sz="2800" dirty="0"/>
              <a:t> &amp;</a:t>
            </a:r>
            <a:r>
              <a:rPr lang="cy-GB" sz="2800" dirty="0" err="1"/>
              <a:t>friesen</a:t>
            </a:r>
            <a:r>
              <a:rPr lang="cy-GB" sz="2800" dirty="0"/>
              <a:t>, 1972, dyfynnwyd yn </a:t>
            </a:r>
            <a:r>
              <a:rPr lang="cy-GB" sz="2800" dirty="0" err="1"/>
              <a:t>Doherty</a:t>
            </a:r>
            <a:r>
              <a:rPr lang="cy-GB" sz="2800" dirty="0"/>
              <a:t> a Hughes, 2009). Mae tystiolaeth </a:t>
            </a:r>
            <a:r>
              <a:rPr lang="cy-GB" sz="2800" dirty="0" err="1"/>
              <a:t>drawsddiwylliannol</a:t>
            </a:r>
            <a:r>
              <a:rPr lang="cy-GB" sz="2800" dirty="0"/>
              <a:t> yn dangos bod pobl ledled y byd yn cysylltu ffotograffau o wahanol ystumiau wyneb ag emosiynau yn yr un modd</a:t>
            </a:r>
            <a:r>
              <a:rPr lang="en-GB" sz="2800" dirty="0"/>
              <a:t>
</a:t>
            </a:r>
            <a:endParaRPr lang="en-US" sz="28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62B7928-0BDF-424E-8828-9F5F8B71C9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91055" y="2277021"/>
            <a:ext cx="3566160" cy="4023360"/>
          </a:xfrm>
        </p:spPr>
        <p:txBody>
          <a:bodyPr>
            <a:normAutofit fontScale="77500" lnSpcReduction="20000"/>
          </a:bodyPr>
          <a:lstStyle/>
          <a:p>
            <a:r>
              <a:rPr lang="en-US" sz="2700" dirty="0" err="1"/>
              <a:t>Sroufe</a:t>
            </a:r>
            <a:r>
              <a:rPr lang="en-US" sz="2700" dirty="0"/>
              <a:t> (1996, cited in Doherty and Hughes, 2009) linked emotional development to children’s developing understanding of the world.</a:t>
            </a:r>
          </a:p>
          <a:p>
            <a:r>
              <a:rPr lang="en-GB" sz="2700" dirty="0"/>
              <a:t>Universal (Ekman &amp; Friesen, 1972, cited in Doherty and Hughes, 2009). Cross cultural evidence reveals that people around the world associate photographs  of different facial gestures with emotions in the same way</a:t>
            </a:r>
          </a:p>
          <a:p>
            <a:pPr>
              <a:buNone/>
            </a:pPr>
            <a:endParaRPr lang="en-GB" sz="27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8352928" cy="1788368"/>
          </a:xfrm>
        </p:spPr>
        <p:txBody>
          <a:bodyPr>
            <a:noAutofit/>
          </a:bodyPr>
          <a:lstStyle/>
          <a:p>
            <a:r>
              <a:rPr lang="cy-GB" sz="3600" cap="none" dirty="0"/>
              <a:t>System symud wynebau gwahaniaethol mwyaf </a:t>
            </a:r>
            <a:br>
              <a:rPr lang="en-GB" sz="3600" cap="none" dirty="0"/>
            </a:br>
            <a:r>
              <a:rPr lang="en-GB" sz="3600" cap="none" dirty="0"/>
              <a:t>Maximally discriminative facial movement system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err="1"/>
              <a:t>Izard</a:t>
            </a:r>
            <a:r>
              <a:rPr lang="cy-GB" dirty="0"/>
              <a:t> (1979, dyfynnwyd yn </a:t>
            </a:r>
            <a:r>
              <a:rPr lang="cy-GB" dirty="0" err="1"/>
              <a:t>Doherty</a:t>
            </a:r>
            <a:r>
              <a:rPr lang="cy-GB" dirty="0"/>
              <a:t> and Hughes, 2009)</a:t>
            </a:r>
          </a:p>
          <a:p>
            <a:r>
              <a:rPr lang="cy-GB" dirty="0"/>
              <a:t>Defnyddir y system MAX yn eang ar gyfer dosbarthu ystumiau emosiynol babanod. </a:t>
            </a:r>
          </a:p>
          <a:p>
            <a:r>
              <a:rPr lang="cy-GB" dirty="0"/>
              <a:t>Mae'r system hon yn nodi symudiadau wyneb mewn plant rhwng 2 a 7 mis ac yn paru’r rhain â theimladau sylfaenol.</a:t>
            </a:r>
          </a:p>
          <a:p>
            <a:r>
              <a:rPr lang="cy-GB" b="1" dirty="0"/>
              <a:t>Beth yw'r emosiynau sylfaenol?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72C07-9B7F-4E14-83CE-BE3A517634C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Izard (1979, cited in Doherty and Hughes, 2009)</a:t>
            </a:r>
          </a:p>
          <a:p>
            <a:r>
              <a:rPr lang="en-GB" dirty="0"/>
              <a:t>The MAX system is widely used method for classifying infants’ emotional expressions. </a:t>
            </a:r>
          </a:p>
          <a:p>
            <a:r>
              <a:rPr lang="en-GB" dirty="0"/>
              <a:t>This system identifies facial movements in children between 2 and 7 months and matches these to basic feelings.</a:t>
            </a:r>
          </a:p>
          <a:p>
            <a:r>
              <a:rPr lang="en-GB" b="1" dirty="0"/>
              <a:t>What are the basic emotions?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11560" y="585216"/>
            <a:ext cx="8319722" cy="1499616"/>
          </a:xfrm>
        </p:spPr>
        <p:txBody>
          <a:bodyPr/>
          <a:lstStyle/>
          <a:p>
            <a:r>
              <a:rPr lang="cy-GB" cap="none" dirty="0"/>
              <a:t>6 emosiwn sylfaenol / </a:t>
            </a:r>
            <a:r>
              <a:rPr lang="en-GB" cap="none" dirty="0"/>
              <a:t>6 basic emotions….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55577" y="2136706"/>
            <a:ext cx="3736414" cy="3767397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Hapusrwydd 
Tristwch </a:t>
            </a:r>
          </a:p>
          <a:p>
            <a:r>
              <a:rPr lang="cy-GB" dirty="0"/>
              <a:t>Dicter 
Ffieiddio </a:t>
            </a:r>
          </a:p>
          <a:p>
            <a:r>
              <a:rPr lang="cy-GB" dirty="0"/>
              <a:t>Syndod </a:t>
            </a:r>
          </a:p>
          <a:p>
            <a:r>
              <a:rPr lang="cy-GB" dirty="0"/>
              <a:t>Ofn 
</a:t>
            </a:r>
          </a:p>
          <a:p>
            <a:r>
              <a:rPr lang="cy-GB" dirty="0"/>
              <a:t>Credir yn gyffredinol fod ganddynt sylfaen fiolegol
Hapusrwydd a syndod yw dau o'r 'emosiynau sylfaenol' a ddangosir yn gyffredin gan blant bach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DD8742-7682-4418-A63D-D2FBF946B5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Happiness </a:t>
            </a:r>
          </a:p>
          <a:p>
            <a:r>
              <a:rPr lang="en-GB" dirty="0"/>
              <a:t>Sadness </a:t>
            </a:r>
          </a:p>
          <a:p>
            <a:r>
              <a:rPr lang="en-GB" dirty="0"/>
              <a:t>Anger </a:t>
            </a:r>
          </a:p>
          <a:p>
            <a:r>
              <a:rPr lang="en-GB" dirty="0"/>
              <a:t>Disgust </a:t>
            </a:r>
          </a:p>
          <a:p>
            <a:r>
              <a:rPr lang="en-GB" dirty="0"/>
              <a:t>Surprise </a:t>
            </a:r>
          </a:p>
          <a:p>
            <a:r>
              <a:rPr lang="en-GB" dirty="0"/>
              <a:t>Fear </a:t>
            </a:r>
          </a:p>
          <a:p>
            <a:endParaRPr lang="en-GB" dirty="0"/>
          </a:p>
          <a:p>
            <a:r>
              <a:rPr lang="en-GB" dirty="0"/>
              <a:t>They are generally believed to have a biological foundation</a:t>
            </a:r>
          </a:p>
          <a:p>
            <a:r>
              <a:rPr lang="en-GB" dirty="0"/>
              <a:t>Happiness and surprise two of the ‘basic emotions’ that are shown universally by infants</a:t>
            </a:r>
          </a:p>
        </p:txBody>
      </p:sp>
      <p:sp>
        <p:nvSpPr>
          <p:cNvPr id="32770" name="AutoShape 2" descr="data:image/jpg;base64,/9j/4AAQSkZJRgABAQAAAQABAAD/2wCEAAkGBhAPDxAPDw8ODw0PEBUQEQ8UEA8PEBAPFRAVFRQQFBQYHCYfFxkjGRIUHy8gIycqLC0sFh4xQTAqNSYrLCkBCQoKDAwMDw8NFSkYFBgpKSkpKSkpKSkpKSkpKSkpKSkpKSkpKSkpKSkpKSkpKSkpKSkpKSkpKSkpKSkpKSkpKf/AABEIAP8AxQMBIgACEQEDEQH/xAAcAAEAAgIDAQAAAAAAAAAAAAAAAQUEBwIGCAP/xABCEAACAQIDBAcEBwUHBQAAAAAAAQIDEQQSIQUGMUETIjVRYXF0B4GRswgyQqGxtMEUI5LR8BhSU1RyouEVQ2KC8f/EABYBAQEBAAAAAAAAAAAAAAAAAAABAv/EABURAQEAAAAAAAAAAAAAAAAAAAAB/9oADAMBAAIRAxEAPwDeIAAAAAAAAAAAAACCQAAAAAAAAAAAAAAAAAAAAAAAQ2BIIzDMBIIzDMBIIzDMBIIzDMBIIzIZkBIIzIZkBIIzDMgJAAAAAAAAAAAAADVv0hZW2bhvWx/L1jaRqz6Q/ZuG9dH8vWA8/ubGY4MlFHIBAom5wzEl1utu1LH1pQUlCFOGecn52UV4tv7mBTRhJ8E35K5EI9ZJ99jZDwdDDwVDoI5GrObWarLx8eBxo7o0knUhJXn1YTyu0JPk4v6r5Lz4Aa5nQmk5OElC/HK8vxPkzv1PBYijLonOU4OSzUJpSjL/AMle9+fCz8+B1TeLD0oYmoqOZU275Hxg+cL87O691uRKKu5yTIsEQGyFIm5xZR7F3T7PwPo6HyIFsVO6XZ2B9HQ+RAtiAAAAAAAAAQSABqz6Q/ZmG9dH8vWNpmrPpD9mYb10fy9cDz7ci4aAEkohGbsrZNXFVFSowzSfO6jGK5ylJ6JFGNSpSnJRhGUpN2UUnJt9yS4nf9zthV6HSUqkeixVenKVKD+upKLUcy+zxej7jtu7O69HB0cuHUamJkrTxjjz5xp31Ufx59xFbYLjU6ZdJ0qd89pvNya4d2hR0jaEJ3XSytLKrRvx0d0/G6l95d7t70YZR/Z8k4xnJKbburvquWnDk/NIzdvbF6frzg2/70bZ1drinpLlroUf/QnCSlJTlG/ODi797ab/AAAyt5auKrdJGFJV6cXUStFOpTjo4NNatJx8dPI1pUTbee+bXje+ZPg7+ZuHZydOScX1uNm2k35Mytu7lYfadLpIw6DG8M6SUZS5KVuXHx8wNG2JUNG+7+dv1RYbX2XUw9adOrFwqRbzR7tePk+JXt8fHT77/oZHBsE2IaA9i7o9nYH0dD5EC2KndHs7A+jofIgWwAAAAAAAAAAADVn0h+zMN66P5eubTNWfSH7Mw3ro/l64HnwkIFHKnTcmoxTcpNJJattuySN17geziVGKlW0qPWevPjkXgtPM197M8Cqm0aUmsyoqVaz4Z0rQ/wB0ov3HorCxcEkBxlgY042S4eb/ABKLG1asm1BpLvtfQvMfWbKpRKMKOznJ3nUb8kl95kLARS0X6tmXCJ9HECsWAgnrFW8kWFLZUMlo81ay6115HyqFnsXEKzjzA1j7U9jNU4upHpJ0rKNa1pODd+ilprwsn3vubNM1PA9c7x7Gp4vDzpTV7rNHvzLhb8PeeVdsYHoa06b1UXLK+DspNNfFP+mSitFjmonFkHsLdLs7A+jofIgWxU7pdnYH0dD5EC2AAAAAAAAAAAAas+kP2bhvXR/L1zaZqz6RHZmG9dH8vXA8+ghHKlTlOSjFOUpNRSWrcm7JLxuUbN9jez05Vav2nKNNeCXWf32+BuurLKr2vZcDXPsw3fr4GX7PiIxVR3qpRnGokrJPrR0vfT3Hct4JVpRcaUZSfO3cUVW0tu1HJqMoRV/efPC7TlLSVvPvOl7X2ViIScq2fpW3kpJwasoZlG7dlJ8F5PwLbZtKcKUZWalJyVtFmUVFttJuKacrXWjtLuQHdKVRtCribcUY+yZ5oJvikYm2saqcXJ8Eu+y043fJAZLxsXwkr93AztmRkmpcjXUN5qcp2lBZb6yjJ6eaaTO97s49PqJ5oSV0+aYF3jMa4K/L8Dz/AO1TZXR46dRWUK37zTk5fWXx195vPbb6rj3r77mv/aHicJkSnOkq8abXG7l7rPVeKA0ncjkfbGVVOpOSjGKk7qMU1FeCR8TI9hbpdn4H0dD5EC2KndLs7A+jofIgWwAAAAAAAAAgkADVn0h+zMN66P5eubTNWfSH7Mw3ro/l64HnsuN0Lf8AUMHfRftEPjm0++xTnOlNxkpRbjKLTTWjTTumveB6D9nkNFOUrzam1DnBdLlbv3NwO64uslF2tc6F7PKrqxp4m6tUotSjwtUdW8reGdVfK8e87tUnG3eaFNX2SqrzTy273f8ApmTh9l0U4wu3KWivwSWvDgialZt+BgbUqYjrRw7jGpOllhUaUujnmu7xfGLVvgBmYqPRt5F1Vo+ZT7XwSxFJxu1zTXJ6a258OBFaeOpUYNU8PVqJx6bryhFw+1OCtx8PxMqnUTWmkXqk9GkwOo0N2JJVItTnmjKMJSm5pOc1NyvLXRrSPi+87RsDZlTDuCcWo20lyOTTvo7+Be7Pq/u8rd7agVW/u1/2ek5r6ygmlpfjx93E897f2q8RXlU5Semrk2vFvX4m9N7alGpV/e4aniciULVI5oJuN2ku/XiviaL3jwtOljcTSpK1KnXnGCvfLFTay3524e4lFYiGc7EciD2Bul2dgfR0PkQLYqd0uz8D6Oh8iBbAAAAAAAAAACAJNWfSH7Mw3rY/l6xtM1b9Ibs3Detj+XrAefESiDJwOzqteap0KVSrUfCEIynLzsuC8QNkexzeucaj2dJXp1HOtTlfWElT60bc01G/nfvNoV6/I1fuL7OsZhsTRxmIlSw8aTb6Jy6SpOLi4uLUdI6SfP3GzcVTKJw+pV7Z27TweetVaS+rG93r4JatlxhYaXNVe0TAYqtiHNNTw8Y9RL7Lt1lJd/iUd12HvXQxrapTzSSV1aUWna9rSV//AIZtZPMad3PliKOPpOnSnK7yzSTtlfNvhobgzqSv3gRTnaSZcUZpRlO11FXt3+BSJ6nz23v3g9mrosRnnVnRdRU4KWZp3jGOZaRu0+PLUCo3o3kpYOn0taSniJXlTpcXUne/ugpWu/Cy1NJVarnJzk7ylJyk++Td2/izK21tipjK88RVfXm/qr6sIr6sIrlFLRGGiCCbaE2AHr7dLs/A+jofIgWxU7p9n4H0dD5EC2IAAAAAAAAAAAGvfbTsHEY7B4XD4am6lWWNi+6MYrD1rzlJ6RirrU2EfDFuyXn+gGoNg+xLC0Ep42pLFVOLpxcqdBPu060vivI7jhsNQw8Oiw9KnQh/dhCMF77cfeWuNrFLVd2B13bmOq0Z2d8kuD5eRnbI2wq0Mjf72C/ihyl5rgzNxmAjXpunUXlLuZ07aWy6+EknrZO8aiKNgYeonG19Sjr0MjlmT1b+zdNfAwtj71RlaFW1Opyl9iX8vI7DRxSavxXetU/KxRX4PBpda1lbRWS95znGxlYiuld/8HDAYCWI1zKNO/Hi35AVG1ds0cJSlXrytCPBfanLlCK5t/zfBGj9ubZqY3EVMTV+vUlpFcIQWkYLwSSR6b2puVgcVRVHEUI1Yq7jJtqpGTWsozVmn92nA1hvJ7Bqkc09n11VXFUK1oVLd0ai6sveo+ZBqRHJGTtDZtbDVJUcRSnRrQfWhOLjJdz8V4rQxrASQCAPX+6fZ+B9HQ+RAtip3T7PwPo6HyIFsQAAAAAAAALi4AAwtqytBf6v0ZmmDtddRf6v0YHXsVWuYi4nLE1EmcaUrgc8PLrOD7s0X5cV+Bl1sHGpFwnFSi1qmYWIVlmXJr72k/uLai7pAa827ubUpyzUU503wt9aJ89m7BxbtbpIX4uLcfijalOCscZVEuSKOl0d0al4ynUqVLO9pO6O4YHDZYpWSsj6qujl0iKPryMSu3G1j7OqfKpK/uIOv78bmUtrYRxcYxxlOLeHq8Gpcejk+cJcLcnryPNVWm4OUZJxlFuLi9GpJ2afjc9aYfEpzkl9l2964nnr2tbNVDa+JUUlGtlxCS4XqQTl/vUwOlixyIZB693T7PwPo6HyIFsVO6fZ+B9HQ+RAtgAAAAAAAAIBIAGHtRXgvP8ARmYYO1n1F/q/RgdaxlNGNQjrY+2MkcMD9YDnj6bjTV/tTir/APtf9DLw1TQydo0M2Hn3qOZecdf0K/BvRAWlKsfPETPi2RUqaAcZV2fSniSvctTnSqAWfS3IlXSTb4RTb8kjHhUMHa2Lywy/aqdX3c/uAyNnV+td8Zav36moPbdNPai8MLSv/FUf6o2nhJ6x8zU3tooyjtVyfCeHouL8EnF/fFgdDsQCGB6+3T7PwXo6HyIFqVW6fZ+B9HQ+RAtQIJAAAAAAAIJIAEnwxeGVRJNtWd9PL/k+xWbfqKNOLbqxtO66NJyuqc5c3a1ov+tUHzq7uwl/3JfCIobuwi7qpN+6JXUKsZNpY3Eyai5rqtXWVtvXS6yvw1XM7Fg4NQjeUp6XzS+s766/ED5S2cnBwzO0k1y5qxi0d34xVs837olsAKx7Ej/fl8ERPYUWrZ5/CJaAClW7EP8AEn8InJbuQ/xJ/CJcACqjsCK+3N+6Jh4nc+FSam6tTRWUbRsu9nYQBSUt14Rs1Unp4RKPfT2V0Nqzo1KletRnRg6d4RpvNFyzK+Zcnf4ndwBqP+zrhP8APYv+Ch/If2dcJ/nsX/BQ/kbcAGLszArD0KNBNyjRpQpKTteShBRTduehlAAAAAAAAAAAQSAIaJAEZSQAAAAAAAAAAAAAAAAAAAAAAAAAAAAgEgCCQAAAAAAAAAAAAAAAAAAAAAAAAAAAAAAACABIAAAAAAAAAAAAAAAAAAAAAAAAIJAAAAAAAAAAAAAAAAAAAAAAAAAAAAAAAAAAAAAAAAA//9k="/>
          <p:cNvSpPr>
            <a:spLocks noChangeAspect="1" noChangeArrowheads="1"/>
          </p:cNvSpPr>
          <p:nvPr/>
        </p:nvSpPr>
        <p:spPr bwMode="auto">
          <a:xfrm>
            <a:off x="155575" y="-1165225"/>
            <a:ext cx="1876425" cy="24288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2772" name="AutoShape 4" descr="data:image/jpg;base64,/9j/4AAQSkZJRgABAQAAAQABAAD/2wCEAAkGBhAPDxAPDw8ODw0PEBUQEQ8UEA8PEBAPFRAVFRQQFBQYHCYfFxkjGRIUHy8gIycqLC0sFh4xQTAqNSYrLCkBCQoKDAwMDw8NFSkYFBgpKSkpKSkpKSkpKSkpKSkpKSkpKSkpKSkpKSkpKSkpKSkpKSkpKSkpKSkpKSkpKSkpKf/AABEIAP8AxQMBIgACEQEDEQH/xAAcAAEAAgIDAQAAAAAAAAAAAAAAAQUEBwIGCAP/xABCEAACAQIDBAcEBwUHBQAAAAAAAQIDEQQSIQUGMUETIjVRYXF0B4GRswgyQqGxtMEUI5LR8BhSU1RyouEVQ2KC8f/EABYBAQEBAAAAAAAAAAAAAAAAAAABAv/EABURAQEAAAAAAAAAAAAAAAAAAAAB/9oADAMBAAIRAxEAPwDeIAAAAAAAAAAAAACCQAAAAAAAAAAAAAAAAAAAAAAAQ2BIIzDMBIIzDMBIIzDMBIIzDMBIIzIZkBIIzIZkBIIzDMgJAAAAAAAAAAAAADVv0hZW2bhvWx/L1jaRqz6Q/ZuG9dH8vWA8/ubGY4MlFHIBAom5wzEl1utu1LH1pQUlCFOGecn52UV4tv7mBTRhJ8E35K5EI9ZJ99jZDwdDDwVDoI5GrObWarLx8eBxo7o0knUhJXn1YTyu0JPk4v6r5Lz4Aa5nQmk5OElC/HK8vxPkzv1PBYijLonOU4OSzUJpSjL/AMle9+fCz8+B1TeLD0oYmoqOZU275Hxg+cL87O691uRKKu5yTIsEQGyFIm5xZR7F3T7PwPo6HyIFsVO6XZ2B9HQ+RAtiAAAAAAAAAQSABqz6Q/ZmG9dH8vWNpmrPpD9mYb10fy9cDz7ci4aAEkohGbsrZNXFVFSowzSfO6jGK5ylJ6JFGNSpSnJRhGUpN2UUnJt9yS4nf9zthV6HSUqkeixVenKVKD+upKLUcy+zxej7jtu7O69HB0cuHUamJkrTxjjz5xp31Ufx59xFbYLjU6ZdJ0qd89pvNya4d2hR0jaEJ3XSytLKrRvx0d0/G6l95d7t70YZR/Z8k4xnJKbburvquWnDk/NIzdvbF6frzg2/70bZ1drinpLlroUf/QnCSlJTlG/ODi797ab/AAAyt5auKrdJGFJV6cXUStFOpTjo4NNatJx8dPI1pUTbee+bXje+ZPg7+ZuHZydOScX1uNm2k35Mytu7lYfadLpIw6DG8M6SUZS5KVuXHx8wNG2JUNG+7+dv1RYbX2XUw9adOrFwqRbzR7tePk+JXt8fHT77/oZHBsE2IaA9i7o9nYH0dD5EC2KndHs7A+jofIgWwAAAAAAAAAAADVn0h+zMN66P5eubTNWfSH7Mw3ro/l64HnwkIFHKnTcmoxTcpNJJattuySN17geziVGKlW0qPWevPjkXgtPM197M8Cqm0aUmsyoqVaz4Z0rQ/wB0ov3HorCxcEkBxlgY042S4eb/ABKLG1asm1BpLvtfQvMfWbKpRKMKOznJ3nUb8kl95kLARS0X6tmXCJ9HECsWAgnrFW8kWFLZUMlo81ay6115HyqFnsXEKzjzA1j7U9jNU4upHpJ0rKNa1pODd+ilprwsn3vubNM1PA9c7x7Gp4vDzpTV7rNHvzLhb8PeeVdsYHoa06b1UXLK+DspNNfFP+mSitFjmonFkHsLdLs7A+jofIgWxU7pdnYH0dD5EC2AAAAAAAAAAAAas+kP2bhvXR/L1zaZqz6RHZmG9dH8vXA8+ghHKlTlOSjFOUpNRSWrcm7JLxuUbN9jez05Vav2nKNNeCXWf32+BuurLKr2vZcDXPsw3fr4GX7PiIxVR3qpRnGokrJPrR0vfT3Hct4JVpRcaUZSfO3cUVW0tu1HJqMoRV/efPC7TlLSVvPvOl7X2ViIScq2fpW3kpJwasoZlG7dlJ8F5PwLbZtKcKUZWalJyVtFmUVFttJuKacrXWjtLuQHdKVRtCribcUY+yZ5oJvikYm2saqcXJ8Eu+y043fJAZLxsXwkr93AztmRkmpcjXUN5qcp2lBZb6yjJ6eaaTO97s49PqJ5oSV0+aYF3jMa4K/L8Dz/AO1TZXR46dRWUK37zTk5fWXx195vPbb6rj3r77mv/aHicJkSnOkq8abXG7l7rPVeKA0ncjkfbGVVOpOSjGKk7qMU1FeCR8TI9hbpdn4H0dD5EC2KndLs7A+jofIgWwAAAAAAAAAgkADVn0h+zMN66P5eubTNWfSH7Mw3ro/l64HnsuN0Lf8AUMHfRftEPjm0++xTnOlNxkpRbjKLTTWjTTumveB6D9nkNFOUrzam1DnBdLlbv3NwO64uslF2tc6F7PKrqxp4m6tUotSjwtUdW8reGdVfK8e87tUnG3eaFNX2SqrzTy273f8ApmTh9l0U4wu3KWivwSWvDgialZt+BgbUqYjrRw7jGpOllhUaUujnmu7xfGLVvgBmYqPRt5F1Vo+ZT7XwSxFJxu1zTXJ6a258OBFaeOpUYNU8PVqJx6bryhFw+1OCtx8PxMqnUTWmkXqk9GkwOo0N2JJVItTnmjKMJSm5pOc1NyvLXRrSPi+87RsDZlTDuCcWo20lyOTTvo7+Be7Pq/u8rd7agVW/u1/2ek5r6ygmlpfjx93E897f2q8RXlU5Semrk2vFvX4m9N7alGpV/e4aniciULVI5oJuN2ku/XiviaL3jwtOljcTSpK1KnXnGCvfLFTay3524e4lFYiGc7EciD2Bul2dgfR0PkQLYqd0uz8D6Oh8iBbAAAAAAAAAACAJNWfSH7Mw3rY/l6xtM1b9Ibs3Detj+XrAefESiDJwOzqteap0KVSrUfCEIynLzsuC8QNkexzeucaj2dJXp1HOtTlfWElT60bc01G/nfvNoV6/I1fuL7OsZhsTRxmIlSw8aTb6Jy6SpOLi4uLUdI6SfP3GzcVTKJw+pV7Z27TweetVaS+rG93r4JatlxhYaXNVe0TAYqtiHNNTw8Y9RL7Lt1lJd/iUd12HvXQxrapTzSSV1aUWna9rSV//AIZtZPMad3PliKOPpOnSnK7yzSTtlfNvhobgzqSv3gRTnaSZcUZpRlO11FXt3+BSJ6nz23v3g9mrosRnnVnRdRU4KWZp3jGOZaRu0+PLUCo3o3kpYOn0taSniJXlTpcXUne/ugpWu/Cy1NJVarnJzk7ylJyk++Td2/izK21tipjK88RVfXm/qr6sIr6sIrlFLRGGiCCbaE2AHr7dLs/A+jofIgWxU7p9n4H0dD5EC2IAAAAAAAAAAAGvfbTsHEY7B4XD4am6lWWNi+6MYrD1rzlJ6RirrU2EfDFuyXn+gGoNg+xLC0Ep42pLFVOLpxcqdBPu060vivI7jhsNQw8Oiw9KnQh/dhCMF77cfeWuNrFLVd2B13bmOq0Z2d8kuD5eRnbI2wq0Mjf72C/ihyl5rgzNxmAjXpunUXlLuZ07aWy6+EknrZO8aiKNgYeonG19Sjr0MjlmT1b+zdNfAwtj71RlaFW1Opyl9iX8vI7DRxSavxXetU/KxRX4PBpda1lbRWS95znGxlYiuld/8HDAYCWI1zKNO/Hi35AVG1ds0cJSlXrytCPBfanLlCK5t/zfBGj9ubZqY3EVMTV+vUlpFcIQWkYLwSSR6b2puVgcVRVHEUI1Yq7jJtqpGTWsozVmn92nA1hvJ7Bqkc09n11VXFUK1oVLd0ai6sveo+ZBqRHJGTtDZtbDVJUcRSnRrQfWhOLjJdz8V4rQxrASQCAPX+6fZ+B9HQ+RAtip3T7PwPo6HyIFsQAAAAAAAALi4AAwtqytBf6v0ZmmDtddRf6v0YHXsVWuYi4nLE1EmcaUrgc8PLrOD7s0X5cV+Bl1sHGpFwnFSi1qmYWIVlmXJr72k/uLai7pAa827ubUpyzUU503wt9aJ89m7BxbtbpIX4uLcfijalOCscZVEuSKOl0d0al4ynUqVLO9pO6O4YHDZYpWSsj6qujl0iKPryMSu3G1j7OqfKpK/uIOv78bmUtrYRxcYxxlOLeHq8Gpcejk+cJcLcnryPNVWm4OUZJxlFuLi9GpJ2afjc9aYfEpzkl9l2964nnr2tbNVDa+JUUlGtlxCS4XqQTl/vUwOlixyIZB693T7PwPo6HyIFsVO6fZ+B9HQ+RAtgAAAAAAAAIBIAGHtRXgvP8ARmYYO1n1F/q/RgdaxlNGNQjrY+2MkcMD9YDnj6bjTV/tTir/APtf9DLw1TQydo0M2Hn3qOZecdf0K/BvRAWlKsfPETPi2RUqaAcZV2fSniSvctTnSqAWfS3IlXSTb4RTb8kjHhUMHa2Lywy/aqdX3c/uAyNnV+td8Zav36moPbdNPai8MLSv/FUf6o2nhJ6x8zU3tooyjtVyfCeHouL8EnF/fFgdDsQCGB6+3T7PwXo6HyIFqVW6fZ+B9HQ+RAtQIJAAAAAAAIJIAEnwxeGVRJNtWd9PL/k+xWbfqKNOLbqxtO66NJyuqc5c3a1ov+tUHzq7uwl/3JfCIobuwi7qpN+6JXUKsZNpY3Eyai5rqtXWVtvXS6yvw1XM7Fg4NQjeUp6XzS+s766/ED5S2cnBwzO0k1y5qxi0d34xVs837olsAKx7Ej/fl8ERPYUWrZ5/CJaAClW7EP8AEn8InJbuQ/xJ/CJcACqjsCK+3N+6Jh4nc+FSam6tTRWUbRsu9nYQBSUt14Rs1Unp4RKPfT2V0Nqzo1KletRnRg6d4RpvNFyzK+Zcnf4ndwBqP+zrhP8APYv+Ch/If2dcJ/nsX/BQ/kbcAGLszArD0KNBNyjRpQpKTteShBRTduehlAAAAAAAAAAAQSAIaJAEZSQAAAAAAAAAAAAAAAAAAAAAAAAAAAAgEgCCQAAAAAAAAAAAAAAAAAAAAAAAAAAAAAAACABIAAAAAAAAAAAAAAAAAAAAAAAAIJAAAAAAAAAAAAAAAAAAAAAAAAAAAAAAAAAAAAAAAAA//9k="/>
          <p:cNvSpPr>
            <a:spLocks noChangeAspect="1" noChangeArrowheads="1"/>
          </p:cNvSpPr>
          <p:nvPr/>
        </p:nvSpPr>
        <p:spPr bwMode="auto">
          <a:xfrm>
            <a:off x="155575" y="-1165225"/>
            <a:ext cx="1876425" cy="24288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2774" name="Picture 6" descr="http://blogs.psychologytoday.com/files/u289/Surprise%20Photo%2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492896"/>
            <a:ext cx="2001710" cy="2125643"/>
          </a:xfrm>
          <a:prstGeom prst="rect">
            <a:avLst/>
          </a:prstGeom>
          <a:noFill/>
        </p:spPr>
      </p:pic>
      <p:pic>
        <p:nvPicPr>
          <p:cNvPr id="32776" name="Picture 8" descr="http://images.meredith.com/parents/images/2010/02/l_10152828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68185" y="2727028"/>
            <a:ext cx="1606037" cy="14039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cap="none" dirty="0"/>
              <a:t>Emosiynau hunanymwybodol / </a:t>
            </a:r>
            <a:br>
              <a:rPr lang="en-GB" cap="none" dirty="0"/>
            </a:br>
            <a:r>
              <a:rPr lang="en-GB" cap="none" dirty="0"/>
              <a:t>Self-conscious emotions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Ar wahân i emosiynau sylfaenol, mae pobl yn gallu cael ail set o emosiynau cymhleth gan gynnwys cywilydd, embaras, euogrwydd, cenfigen a balchder.</a:t>
            </a:r>
            <a:endParaRPr lang="cy-GB" sz="1800" dirty="0"/>
          </a:p>
          <a:p>
            <a:r>
              <a:rPr lang="cy-GB" dirty="0"/>
              <a:t>Gelwir y rhain yn emosiynau hunanymwybodol.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231CF0-029B-4FC4-B3F7-BC4A663CB7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Besides basic emotions humans are capable of a second higher order set of complex emotions including shame, embarrassment, guilt, envy and pride.</a:t>
            </a:r>
          </a:p>
          <a:p>
            <a:r>
              <a:rPr lang="en-GB" sz="1800" dirty="0"/>
              <a:t>These are called self-conscious emotions.</a:t>
            </a:r>
          </a:p>
          <a:p>
            <a:endParaRPr lang="en-GB" dirty="0"/>
          </a:p>
        </p:txBody>
      </p:sp>
      <p:pic>
        <p:nvPicPr>
          <p:cNvPr id="35842" name="Picture 2" descr="http://t1.gstatic.com/images?q=tbn:RqH5ylI3etuWhM:http://www.amcgltd.com/archives/brushthehair.jpg&amp;t=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90071" y="4725144"/>
            <a:ext cx="2846104" cy="18870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A3092-8962-4F37-980F-0C9F3B2D2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116632"/>
            <a:ext cx="7980368" cy="1640930"/>
          </a:xfrm>
        </p:spPr>
        <p:txBody>
          <a:bodyPr>
            <a:normAutofit fontScale="90000"/>
          </a:bodyPr>
          <a:lstStyle/>
          <a:p>
            <a:r>
              <a:rPr lang="cy-GB" cap="none" dirty="0"/>
              <a:t>Camau datblygiad </a:t>
            </a:r>
            <a:r>
              <a:rPr lang="cy-GB" cap="none" dirty="0" err="1"/>
              <a:t>seicogymdeithasol</a:t>
            </a:r>
            <a:r>
              <a:rPr lang="cy-GB" cap="none" dirty="0"/>
              <a:t> </a:t>
            </a:r>
            <a:r>
              <a:rPr lang="en-GB" cap="none" dirty="0"/>
              <a:t>Erikson /</a:t>
            </a:r>
            <a:br>
              <a:rPr lang="en-GB" cap="none" dirty="0"/>
            </a:br>
            <a:r>
              <a:rPr lang="en-GB" cap="none" dirty="0"/>
              <a:t>Erikson’s stages of psychosocial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D25BF-9019-41D2-B9F6-0F11FA05F0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568" y="1716106"/>
            <a:ext cx="3566160" cy="4023360"/>
          </a:xfrm>
        </p:spPr>
        <p:txBody>
          <a:bodyPr>
            <a:normAutofit fontScale="85000" lnSpcReduction="20000"/>
          </a:bodyPr>
          <a:lstStyle/>
          <a:p>
            <a:r>
              <a:rPr lang="cy-GB" sz="2100" dirty="0"/>
              <a:t>Canolbwyntiai </a:t>
            </a:r>
            <a:r>
              <a:rPr lang="cy-GB" sz="2100" dirty="0" err="1"/>
              <a:t>Erikson</a:t>
            </a:r>
            <a:r>
              <a:rPr lang="cy-GB" sz="2100" dirty="0"/>
              <a:t> ar emosiynau a nodweddion personoliaeth.</a:t>
            </a:r>
          </a:p>
          <a:p>
            <a:r>
              <a:rPr lang="cy-GB" sz="2100" dirty="0"/>
              <a:t>Ymhelaethodd </a:t>
            </a:r>
            <a:r>
              <a:rPr lang="cy-GB" sz="2100" dirty="0" err="1"/>
              <a:t>Erikson</a:t>
            </a:r>
            <a:r>
              <a:rPr lang="cy-GB" sz="2100" dirty="0"/>
              <a:t> ar fframwaith seicorywiol sylfaenol </a:t>
            </a:r>
            <a:r>
              <a:rPr lang="cy-GB" sz="2100" dirty="0" err="1"/>
              <a:t>Freud</a:t>
            </a:r>
            <a:r>
              <a:rPr lang="cy-GB" sz="2100" dirty="0"/>
              <a:t>. </a:t>
            </a:r>
          </a:p>
          <a:p>
            <a:r>
              <a:rPr lang="cy-GB" sz="2100" dirty="0"/>
              <a:t>Ystyriai fod gan blant rôl fwy rhagweithiol yn eu datblygiad.</a:t>
            </a:r>
          </a:p>
          <a:p>
            <a:r>
              <a:rPr lang="cy-GB" sz="2100" dirty="0"/>
              <a:t>Perthnasoedd cymdeithasol wedi eu ffurfio’n gyfres o weithredoedd ymwybodol.</a:t>
            </a:r>
          </a:p>
          <a:p>
            <a:r>
              <a:rPr lang="cy-GB" sz="2100" dirty="0"/>
              <a:t>Mae'r plentyn yn weithgar yn y rhyngweithio hwn â'r amgylchedd.</a:t>
            </a:r>
          </a:p>
          <a:p>
            <a:r>
              <a:rPr lang="cy-GB" sz="2100" dirty="0"/>
              <a:t>Nododd </a:t>
            </a:r>
            <a:r>
              <a:rPr lang="cy-GB" sz="2100" dirty="0" err="1"/>
              <a:t>Erikson</a:t>
            </a:r>
            <a:r>
              <a:rPr lang="cy-GB" sz="2100" dirty="0"/>
              <a:t> fod yn rhaid deall datblygiad arferol mewn perthynas â sefyllfa bywyd pob diwylliant. 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9F5565-E5E7-4702-9FE0-897B42320D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9992" y="1736834"/>
            <a:ext cx="3566160" cy="4023360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/>
              <a:t>Erikson focused on emotions and personality traits.</a:t>
            </a:r>
          </a:p>
          <a:p>
            <a:r>
              <a:rPr lang="en-GB" sz="2000" dirty="0"/>
              <a:t>Erikson expanded upon Freud’s basic psychosexual framework. </a:t>
            </a:r>
          </a:p>
          <a:p>
            <a:r>
              <a:rPr lang="en-GB" sz="2000" dirty="0"/>
              <a:t>Considered children to have a more proactive role in their development.</a:t>
            </a:r>
          </a:p>
          <a:p>
            <a:r>
              <a:rPr lang="en-GB" sz="2000" dirty="0"/>
              <a:t>Social relationships formed through as series of conscious acts.</a:t>
            </a:r>
          </a:p>
          <a:p>
            <a:r>
              <a:rPr lang="en-GB" sz="2000" dirty="0"/>
              <a:t>Child is active in this interaction with the environment.</a:t>
            </a:r>
          </a:p>
          <a:p>
            <a:r>
              <a:rPr lang="en-GB" sz="2000" dirty="0"/>
              <a:t>Erikson pointed out that normal development must be understood in relation to each culture’s life situation.  </a:t>
            </a:r>
          </a:p>
          <a:p>
            <a:endParaRPr lang="en-GB" dirty="0"/>
          </a:p>
        </p:txBody>
      </p:sp>
      <p:pic>
        <p:nvPicPr>
          <p:cNvPr id="6" name="Picture 5" descr="A diagram of a child's development&#10;&#10;Description automatically generated">
            <a:extLst>
              <a:ext uri="{FF2B5EF4-FFF2-40B4-BE49-F238E27FC236}">
                <a16:creationId xmlns:a16="http://schemas.microsoft.com/office/drawing/2014/main" id="{99C23CBB-D0BB-3392-D727-42CD79B40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34547" y="5166119"/>
            <a:ext cx="2318395" cy="174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636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19521" y="14942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y-GB" dirty="0"/>
              <a:t>Camau Datblygiad </a:t>
            </a:r>
            <a:r>
              <a:rPr lang="cy-GB" dirty="0" err="1"/>
              <a:t>Seicogymdeithasol</a:t>
            </a:r>
            <a:r>
              <a:rPr lang="cy-GB" dirty="0"/>
              <a:t> </a:t>
            </a:r>
            <a:r>
              <a:rPr lang="cy-GB" dirty="0" err="1"/>
              <a:t>Erikson</a:t>
            </a:r>
            <a:r>
              <a:rPr lang="en-GB" dirty="0"/>
              <a:t>
</a:t>
            </a:r>
          </a:p>
        </p:txBody>
      </p:sp>
      <p:graphicFrame>
        <p:nvGraphicFramePr>
          <p:cNvPr id="29699" name="Group 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166717584"/>
              </p:ext>
            </p:extLst>
          </p:nvPr>
        </p:nvGraphicFramePr>
        <p:xfrm>
          <a:off x="1115616" y="1052736"/>
          <a:ext cx="7442598" cy="5639596"/>
        </p:xfrm>
        <a:graphic>
          <a:graphicData uri="http://schemas.openxmlformats.org/drawingml/2006/table">
            <a:tbl>
              <a:tblPr/>
              <a:tblGrid>
                <a:gridCol w="24808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156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60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640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1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OED
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1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CYFNOD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1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CRYFDER
DATBLYGEDIG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479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 – 1 oed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Ymddiriedaeth v Drwgdybiaeth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Gobaith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013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 – 3 oed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Annibyniaeth v Chywilydd ac amheuaeth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Cryfder ewyllys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479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 – 5 oed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Menter v Euogrwydd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Diben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138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 – 12 oed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Diwydiant ac israddoldeb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Cymhwysedd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138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Glasoed
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Hunaniaeth v Dryswch rôl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Ffyddlondeb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379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Oedolyn ifanc
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Ynysu v Agosatrwydd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Cariad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013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Canol oed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Cynhyrchu v Chronni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Gofal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8013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Hen oed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Imtegreiddio’r</a:t>
                      </a: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Ego v Anobaith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200" b="0" i="0" u="none" strike="noStrike" cap="none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Doethineb
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/>
              <a:t>Erikson’s Stages of Psychosocial Development</a:t>
            </a:r>
          </a:p>
        </p:txBody>
      </p:sp>
      <p:graphicFrame>
        <p:nvGraphicFramePr>
          <p:cNvPr id="29699" name="Group 3"/>
          <p:cNvGraphicFramePr>
            <a:graphicFrameLocks noGrp="1"/>
          </p:cNvGraphicFramePr>
          <p:nvPr>
            <p:ph type="tbl" idx="1"/>
          </p:nvPr>
        </p:nvGraphicFramePr>
        <p:xfrm>
          <a:off x="1547813" y="1700213"/>
          <a:ext cx="7010400" cy="4906392"/>
        </p:xfrm>
        <a:graphic>
          <a:graphicData uri="http://schemas.openxmlformats.org/drawingml/2006/table">
            <a:tbl>
              <a:tblPr/>
              <a:tblGrid>
                <a:gridCol w="233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6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36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AGE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STRENGTH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DEVELOPED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 – 1 years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Trust V Mistrust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Hope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 – 3 years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Autonomy V Shame and doubt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Willpower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 – 5 years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Initiative V Guilt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Purpose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 – 12 years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Industry V inferiority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Competence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Adolescence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Identity V Role confusion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Fidelity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Young adulthood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Intimacy V Isolation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Love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Middle age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Generativity V Stagnation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Old age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Ego Integration V Despair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Wisdom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6429" name="Text Box 45"/>
          <p:cNvSpPr txBox="1">
            <a:spLocks noChangeArrowheads="1"/>
          </p:cNvSpPr>
          <p:nvPr/>
        </p:nvSpPr>
        <p:spPr bwMode="auto">
          <a:xfrm>
            <a:off x="1547813" y="6524625"/>
            <a:ext cx="67691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30817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70346"/>
            <a:ext cx="10153128" cy="1734654"/>
          </a:xfrm>
        </p:spPr>
        <p:txBody>
          <a:bodyPr>
            <a:normAutofit/>
          </a:bodyPr>
          <a:lstStyle/>
          <a:p>
            <a:r>
              <a:rPr lang="cy-GB" cap="none" dirty="0"/>
              <a:t>Ymddiriedaeth a drwgdybiaeth</a:t>
            </a:r>
            <a:br>
              <a:rPr lang="en-GB" cap="none" dirty="0"/>
            </a:br>
            <a:r>
              <a:rPr lang="en-GB" cap="none" dirty="0"/>
              <a:t>Trust vs mistrust</a:t>
            </a:r>
            <a:endParaRPr lang="en-US" cap="none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2286000"/>
            <a:ext cx="3866712" cy="40233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y-GB" sz="2000" dirty="0"/>
              <a:t>Mae hyn yn para drwy'r rhan fwyaf o’r flwyddyn gyntaf (0-1 oed)</a:t>
            </a:r>
          </a:p>
          <a:p>
            <a:pPr>
              <a:lnSpc>
                <a:spcPct val="90000"/>
              </a:lnSpc>
              <a:buNone/>
            </a:pPr>
            <a:r>
              <a:rPr lang="cy-GB" sz="2000" dirty="0"/>
              <a:t>	Ymddiriedaeth: o ofal ymatebol cynnes mae babanod yn datblygu ymdeimlad o ymddiriedaeth neu hyder, bod y byd yn dda.</a:t>
            </a:r>
          </a:p>
          <a:p>
            <a:pPr>
              <a:lnSpc>
                <a:spcPct val="90000"/>
              </a:lnSpc>
              <a:buNone/>
            </a:pPr>
            <a:r>
              <a:rPr lang="cy-GB" sz="2000" dirty="0"/>
              <a:t>	Drwgdybiaeth: mae hyn yn digwydd pan fydd rhaid i fabanod aros yn rhy hir am gysur ac yn cael eu trin yn hallt.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2D4C3FC-D454-45F2-98DB-EA75D041DD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9746" y="2231768"/>
            <a:ext cx="4112458" cy="402336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1800" dirty="0"/>
              <a:t>This lasts through most of infancy (0-1 years)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1800" dirty="0"/>
              <a:t>	Trust: from warm responsive care infants gain a sense of trust or confidence, that the world is good.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1800" dirty="0"/>
              <a:t>	Mistrust: this occurs when infants have to wait too long for comfort and are handled harshly.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sz="1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1800" dirty="0"/>
              <a:t>(Oral stage- Freud)</a:t>
            </a:r>
          </a:p>
          <a:p>
            <a:endParaRPr lang="en-GB" dirty="0"/>
          </a:p>
        </p:txBody>
      </p:sp>
      <p:pic>
        <p:nvPicPr>
          <p:cNvPr id="4" name="Picture 2" descr="http://www.nndb.com/people/151/000097857/erik-erikson-1-siz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80856"/>
            <a:ext cx="1805300" cy="18146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548640"/>
            <a:ext cx="7128792" cy="1280890"/>
          </a:xfrm>
        </p:spPr>
        <p:txBody>
          <a:bodyPr>
            <a:normAutofit/>
          </a:bodyPr>
          <a:lstStyle/>
          <a:p>
            <a:r>
              <a:rPr lang="cy-GB" sz="4000" cap="none" dirty="0"/>
              <a:t>Ymreolaeth </a:t>
            </a:r>
            <a:r>
              <a:rPr lang="cy-GB" sz="4000" cap="none" dirty="0" err="1"/>
              <a:t>vs</a:t>
            </a:r>
            <a:r>
              <a:rPr lang="cy-GB" sz="4000" cap="none" dirty="0"/>
              <a:t> cywilydd ac amheuaeth</a:t>
            </a:r>
            <a:r>
              <a:rPr lang="en-GB" sz="4000" cap="none" dirty="0"/>
              <a:t>. </a:t>
            </a:r>
            <a:br>
              <a:rPr lang="en-GB" sz="4000" cap="none" dirty="0"/>
            </a:br>
            <a:r>
              <a:rPr lang="en-GB" sz="4000" cap="none" dirty="0"/>
              <a:t>Autonomy vs shame and doubt</a:t>
            </a:r>
            <a:endParaRPr lang="en-US" sz="4000" cap="none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dirty="0"/>
              <a:t>2- 3 oed
Gan ddefnyddio sgiliau meddwl a modur newydd mae plant am ddewis a phenderfynu drostynt eu hunain pan fydd rhieni'n caniatáu dewis rhydd rhesymol, ac nid ydynt yn gorfodi nac yn cywilyddio'r plentyn</a:t>
            </a:r>
            <a:r>
              <a:rPr lang="en-GB" sz="2000" dirty="0"/>
              <a:t>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A1F4DF0-C848-4DAD-BF37-4840B409D4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1800" dirty="0"/>
              <a:t>2- 3 years of age</a:t>
            </a:r>
          </a:p>
          <a:p>
            <a:pPr eaLnBrk="1" hangingPunct="1"/>
            <a:r>
              <a:rPr lang="en-GB" sz="1800" dirty="0"/>
              <a:t>Using new mental and motor skills children want to choose and decide for themselves; autonomy is fostered when parents permit reasonable free choice and do not force or shame the child. </a:t>
            </a:r>
          </a:p>
          <a:p>
            <a:pPr eaLnBrk="1" hangingPunct="1"/>
            <a:endParaRPr lang="en-GB" sz="1800" dirty="0"/>
          </a:p>
          <a:p>
            <a:pPr eaLnBrk="1" hangingPunct="1"/>
            <a:r>
              <a:rPr lang="en-GB" sz="1800" dirty="0"/>
              <a:t>(Anal stage- Freud)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8124384" cy="1499616"/>
          </a:xfrm>
        </p:spPr>
        <p:txBody>
          <a:bodyPr/>
          <a:lstStyle/>
          <a:p>
            <a:r>
              <a:rPr lang="cy-GB" cap="none" dirty="0"/>
              <a:t>Menter </a:t>
            </a:r>
            <a:r>
              <a:rPr lang="cy-GB" cap="none" dirty="0" err="1"/>
              <a:t>vs</a:t>
            </a:r>
            <a:r>
              <a:rPr lang="cy-GB" cap="none" dirty="0"/>
              <a:t> euogrwydd / </a:t>
            </a:r>
            <a:r>
              <a:rPr lang="en-GB" cap="none" dirty="0"/>
              <a:t>Initiative vs guilt</a:t>
            </a:r>
            <a:endParaRPr lang="en-US" cap="none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cy-GB" sz="2400" dirty="0"/>
              <a:t>3-6 oed
Trwy chwarae dychmygus bydd plant yn arbrofi gyda'r math o berson y </a:t>
            </a:r>
            <a:r>
              <a:rPr lang="cy-GB" sz="2400" dirty="0" err="1"/>
              <a:t>gallant</a:t>
            </a:r>
            <a:r>
              <a:rPr lang="cy-GB" sz="2400" dirty="0"/>
              <a:t> fod.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Menter: yn ymdeimlad o uchelgais a chyfrifoldeb ac yn datblygu pan fydd rhieni'n cefnogi eu plentyn i fagu ymdeimlad newydd o bwrpas. </a:t>
            </a:r>
          </a:p>
          <a:p>
            <a:pPr>
              <a:lnSpc>
                <a:spcPct val="90000"/>
              </a:lnSpc>
            </a:pPr>
            <a:r>
              <a:rPr lang="cy-GB" sz="2400" dirty="0"/>
              <a:t>Y perygl yw y bydd rhieni'n mynnu gormod o hunanreolaeth sy'n arwain at or-reolaeth gan olygu gormod o euogrwydd.</a:t>
            </a:r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F299B3B-4628-41F1-BD10-C80CE1DA71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300" dirty="0"/>
              <a:t>3-6 years</a:t>
            </a:r>
          </a:p>
          <a:p>
            <a:pPr eaLnBrk="1" hangingPunct="1">
              <a:lnSpc>
                <a:spcPct val="90000"/>
              </a:lnSpc>
            </a:pPr>
            <a:r>
              <a:rPr lang="en-GB" sz="2300" dirty="0"/>
              <a:t>Through make believe play children experiment with the kind of person they can become.</a:t>
            </a:r>
          </a:p>
          <a:p>
            <a:pPr eaLnBrk="1" hangingPunct="1">
              <a:lnSpc>
                <a:spcPct val="90000"/>
              </a:lnSpc>
            </a:pPr>
            <a:r>
              <a:rPr lang="en-GB" sz="2300" dirty="0"/>
              <a:t>Initiative: is a sense of ambition and responsibility and develops when parents support their child’s new sense of purpose. </a:t>
            </a:r>
          </a:p>
          <a:p>
            <a:pPr eaLnBrk="1" hangingPunct="1">
              <a:lnSpc>
                <a:spcPct val="90000"/>
              </a:lnSpc>
            </a:pPr>
            <a:r>
              <a:rPr lang="en-GB" sz="2300" dirty="0"/>
              <a:t>The danger is that parents will demand too much self control which leads to over-control meaning too much guilt.</a:t>
            </a:r>
          </a:p>
          <a:p>
            <a:pPr eaLnBrk="1" hangingPunct="1">
              <a:lnSpc>
                <a:spcPct val="90000"/>
              </a:lnSpc>
            </a:pPr>
            <a:endParaRPr lang="en-GB" sz="2300" dirty="0"/>
          </a:p>
          <a:p>
            <a:pPr eaLnBrk="1" hangingPunct="1">
              <a:lnSpc>
                <a:spcPct val="90000"/>
              </a:lnSpc>
            </a:pPr>
            <a:r>
              <a:rPr lang="en-GB" sz="2300" dirty="0"/>
              <a:t>(Phallic stage- Freud)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5AD54-A301-410F-8B9B-079AA441F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/task (</a:t>
            </a:r>
            <a:r>
              <a:rPr lang="cy-GB" dirty="0"/>
              <a:t>30 munud</a:t>
            </a:r>
            <a:r>
              <a:rPr lang="en-GB" dirty="0"/>
              <a:t>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1D9E4-A7EB-4EE7-9B3C-32626D9C65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Yn eich grwpiau, ymchwiliwch i'r camau sy'n weddill a amlinellwyd gan </a:t>
            </a:r>
            <a:r>
              <a:rPr lang="cy-GB" dirty="0" err="1"/>
              <a:t>Erikson</a:t>
            </a:r>
            <a:r>
              <a:rPr lang="cy-GB" dirty="0"/>
              <a:t>.</a:t>
            </a:r>
          </a:p>
          <a:p>
            <a:r>
              <a:rPr lang="cy-GB" dirty="0"/>
              <a:t>Lluniwch ddiffiniadau byr o bob cam a beth sydd ynghlwm.</a:t>
            </a:r>
          </a:p>
          <a:p>
            <a:r>
              <a:rPr lang="cy-GB" dirty="0"/>
              <a:t>Nodwch unrhyw feirniadaethau o ddull gweithredu fesul cam </a:t>
            </a:r>
            <a:r>
              <a:rPr lang="cy-GB" dirty="0" err="1"/>
              <a:t>Erikson</a:t>
            </a:r>
            <a:r>
              <a:rPr lang="cy-GB" dirty="0"/>
              <a:t>
Dewiswch rhywun i gyflwyno eich canfyddiadau i'r grŵp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0AA08-E944-4980-A1FC-F240758D93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In your groups, research the remaining stages outlined by Erikson.</a:t>
            </a:r>
          </a:p>
          <a:p>
            <a:r>
              <a:rPr lang="en-GB" dirty="0"/>
              <a:t>Create a brief definitions of each stage and what is entailed.</a:t>
            </a:r>
          </a:p>
          <a:p>
            <a:r>
              <a:rPr lang="en-GB" dirty="0"/>
              <a:t>Identify any criticisms of Erikson’s staged approach</a:t>
            </a:r>
          </a:p>
          <a:p>
            <a:r>
              <a:rPr lang="en-GB" dirty="0"/>
              <a:t>Choose someone to present your findings to the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1647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77442-388C-48B2-AF14-A0D7B496B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Cymharu/</a:t>
            </a:r>
            <a:r>
              <a:rPr lang="en-GB" dirty="0"/>
              <a:t>Compare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55C7E-75E9-4DAA-A6D5-50956D9B3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Gwyliwch y </a:t>
            </a:r>
            <a:r>
              <a:rPr lang="cy-GB" dirty="0">
                <a:hlinkClick r:id="rId2"/>
              </a:rPr>
              <a:t>fideo</a:t>
            </a:r>
            <a:r>
              <a:rPr lang="cy-GB" dirty="0"/>
              <a:t> o gyfnodau </a:t>
            </a:r>
            <a:r>
              <a:rPr lang="cy-GB" dirty="0" err="1"/>
              <a:t>Freud</a:t>
            </a:r>
            <a:endParaRPr lang="cy-GB" dirty="0"/>
          </a:p>
          <a:p>
            <a:r>
              <a:rPr lang="cy-GB" dirty="0"/>
              <a:t>Sut mae'n cymharu â syniadau </a:t>
            </a:r>
            <a:r>
              <a:rPr lang="cy-GB" dirty="0" err="1"/>
              <a:t>Erikson</a:t>
            </a:r>
            <a:r>
              <a:rPr lang="cy-GB" dirty="0"/>
              <a:t>?</a:t>
            </a:r>
          </a:p>
          <a:p>
            <a:endParaRPr lang="cy-GB" dirty="0"/>
          </a:p>
          <a:p>
            <a:endParaRPr lang="cy-GB" dirty="0"/>
          </a:p>
          <a:p>
            <a:r>
              <a:rPr lang="en-GB" dirty="0"/>
              <a:t>Watch the </a:t>
            </a:r>
            <a:r>
              <a:rPr lang="en-GB" dirty="0">
                <a:hlinkClick r:id="rId2"/>
              </a:rPr>
              <a:t>video</a:t>
            </a:r>
            <a:r>
              <a:rPr lang="en-GB" dirty="0"/>
              <a:t> of Freud’s stages</a:t>
            </a:r>
          </a:p>
          <a:p>
            <a:r>
              <a:rPr lang="en-GB" dirty="0"/>
              <a:t>How does it compare to Erikson’s ideas?</a:t>
            </a:r>
          </a:p>
          <a:p>
            <a:endParaRPr lang="en-GB" dirty="0"/>
          </a:p>
        </p:txBody>
      </p:sp>
      <p:pic>
        <p:nvPicPr>
          <p:cNvPr id="5" name="Picture 4" descr="A person holding a pen and drawing of an iceberg&#10;&#10;Description automatically generated">
            <a:extLst>
              <a:ext uri="{FF2B5EF4-FFF2-40B4-BE49-F238E27FC236}">
                <a16:creationId xmlns:a16="http://schemas.microsoft.com/office/drawing/2014/main" id="{465AD5ED-886D-93FB-4EE3-7C066A7277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27474" y="2492896"/>
            <a:ext cx="2844651" cy="189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968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11560" y="332656"/>
            <a:ext cx="7058744" cy="1788368"/>
          </a:xfrm>
        </p:spPr>
        <p:txBody>
          <a:bodyPr>
            <a:normAutofit/>
          </a:bodyPr>
          <a:lstStyle/>
          <a:p>
            <a:r>
              <a:rPr lang="cy-GB" cap="none" dirty="0"/>
              <a:t>Gwerthusiad o ddamcaniaethau </a:t>
            </a:r>
            <a:r>
              <a:rPr lang="cy-GB" cap="none" dirty="0" err="1"/>
              <a:t>seicoanalytig</a:t>
            </a:r>
            <a:r>
              <a:rPr lang="cy-GB" cap="none" dirty="0"/>
              <a:t> </a:t>
            </a:r>
            <a:br>
              <a:rPr lang="en-GB" cap="none" dirty="0"/>
            </a:br>
            <a:r>
              <a:rPr lang="en-GB" cap="none" dirty="0"/>
              <a:t>Evaluation of psychoanalytic theories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b="1" dirty="0"/>
              <a:t>Cryfderau</a:t>
            </a:r>
            <a:endParaRPr lang="cy-GB" sz="1800" b="1" dirty="0"/>
          </a:p>
          <a:p>
            <a:r>
              <a:rPr lang="cy-GB" dirty="0"/>
              <a:t>Mae agweddau deniadol yn perthyn i ddamcaniaethau </a:t>
            </a:r>
            <a:r>
              <a:rPr lang="cy-GB" dirty="0" err="1"/>
              <a:t>seicoanalytig</a:t>
            </a:r>
            <a:r>
              <a:rPr lang="cy-GB" dirty="0"/>
              <a:t> megis rhai </a:t>
            </a:r>
            <a:r>
              <a:rPr lang="cy-GB" dirty="0" err="1"/>
              <a:t>Freud</a:t>
            </a:r>
            <a:r>
              <a:rPr lang="cy-GB" dirty="0"/>
              <a:t> ac </a:t>
            </a:r>
            <a:r>
              <a:rPr lang="cy-GB" dirty="0" err="1"/>
              <a:t>Erikson</a:t>
            </a:r>
            <a:r>
              <a:rPr lang="cy-GB" dirty="0"/>
              <a:t> :</a:t>
            </a:r>
            <a:endParaRPr lang="cy-GB" sz="1800" dirty="0"/>
          </a:p>
          <a:p>
            <a:r>
              <a:rPr lang="cy-GB" dirty="0"/>
              <a:t>Tynnu sylw at bwysigrwydd y berthynas gynharaf gyda rhai sy’n cynnig gofal
Yn awgrymu bod anghenion plentyn yn newid gydag oedran</a:t>
            </a:r>
            <a:endParaRPr lang="cy-GB" sz="1800" dirty="0"/>
          </a:p>
          <a:p>
            <a:endParaRPr lang="cy-GB" sz="1800" dirty="0"/>
          </a:p>
          <a:p>
            <a:pPr marL="0" indent="0">
              <a:buNone/>
            </a:pPr>
            <a:r>
              <a:rPr lang="cy-GB" b="1" dirty="0"/>
              <a:t>Gwendidau
</a:t>
            </a:r>
            <a:r>
              <a:rPr lang="cy-GB" dirty="0"/>
              <a:t>Nid yw teimladau rhywiol yr un mor bwysig o ran datblygiad personoliaeth ag yr honnodd </a:t>
            </a:r>
            <a:r>
              <a:rPr lang="cy-GB" dirty="0" err="1"/>
              <a:t>Freud</a:t>
            </a:r>
            <a:r>
              <a:rPr lang="cy-GB" dirty="0"/>
              <a:t>
Mae disgrifio pob cyfnod o ran un argyfwng yn or-symleiddio</a:t>
            </a:r>
            <a:r>
              <a:rPr lang="cy-GB" sz="1800" dirty="0"/>
              <a:t>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EA072D-79E4-4A38-93D0-2660CDCEB2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900" b="1" dirty="0"/>
              <a:t>Strengths</a:t>
            </a:r>
          </a:p>
          <a:p>
            <a:r>
              <a:rPr lang="en-GB" sz="1900" dirty="0"/>
              <a:t>Psychoanalytic theories such as Freud’s and Erikson’s have attractive aspects:</a:t>
            </a:r>
          </a:p>
          <a:p>
            <a:r>
              <a:rPr lang="en-GB" sz="1900" dirty="0"/>
              <a:t>Highlight importance of the earliest relationships with caregivers</a:t>
            </a:r>
          </a:p>
          <a:p>
            <a:r>
              <a:rPr lang="en-GB" sz="1900" dirty="0"/>
              <a:t>Suggests that child’s needs change with age</a:t>
            </a:r>
          </a:p>
          <a:p>
            <a:endParaRPr lang="en-GB" sz="1900" dirty="0"/>
          </a:p>
          <a:p>
            <a:endParaRPr lang="en-GB" sz="1900" dirty="0"/>
          </a:p>
          <a:p>
            <a:pPr marL="0" indent="0">
              <a:buNone/>
            </a:pPr>
            <a:r>
              <a:rPr lang="en-GB" sz="1900" b="1" dirty="0"/>
              <a:t>Weaknesses</a:t>
            </a:r>
          </a:p>
          <a:p>
            <a:r>
              <a:rPr lang="en-GB" sz="1900" dirty="0"/>
              <a:t>Sexual feelings are not as important in personality development as Freud claimed</a:t>
            </a:r>
          </a:p>
          <a:p>
            <a:r>
              <a:rPr lang="en-GB" sz="1900" dirty="0"/>
              <a:t>Describing each period in terms of a single crisis is an over-simplification.</a:t>
            </a:r>
          </a:p>
          <a:p>
            <a:r>
              <a:rPr lang="en-GB" sz="1900" dirty="0"/>
              <a:t>(Boyd &amp; Bee, 2014)</a:t>
            </a:r>
          </a:p>
          <a:p>
            <a:endParaRPr lang="en-GB" dirty="0"/>
          </a:p>
        </p:txBody>
      </p:sp>
      <p:pic>
        <p:nvPicPr>
          <p:cNvPr id="73730" name="Picture 2" descr="http://www.artsz.org/wp-content/uploads/2009/10/Freud-a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8862" y="307345"/>
            <a:ext cx="1259632" cy="17137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cap="none" dirty="0" err="1"/>
              <a:t>Hunanreoleiddio</a:t>
            </a:r>
            <a:r>
              <a:rPr lang="cy-GB" cap="none" dirty="0"/>
              <a:t> emosiynol</a:t>
            </a:r>
            <a:br>
              <a:rPr lang="en-GB" cap="none" dirty="0"/>
            </a:br>
            <a:r>
              <a:rPr lang="en-GB" cap="none" dirty="0"/>
              <a:t>Emotional self-regulation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Strategaethau ar gyfer addasu ein cyflwr emosiynol i lefel gyfforddus o ddwyster fel y gallwn gyflawni ein nodau.</a:t>
            </a:r>
          </a:p>
          <a:p>
            <a:pPr>
              <a:buNone/>
            </a:pPr>
            <a:r>
              <a:rPr lang="cy-GB" b="1" u="sng" dirty="0"/>
              <a:t>Babandod
</a:t>
            </a:r>
            <a:r>
              <a:rPr lang="cy-GB" dirty="0"/>
              <a:t>Ym misoedd cynnar bywyd, dim ond </a:t>
            </a:r>
            <a:r>
              <a:rPr lang="cy-GB" dirty="0" err="1"/>
              <a:t>capasiti</a:t>
            </a:r>
            <a:r>
              <a:rPr lang="cy-GB" dirty="0"/>
              <a:t> cyfyngedig sydd gan fabanod i reoleiddio eu cyflwr emosiynol. O ganlyniad, maent yn dibynnu ar ymyriadau lliniarol rhoddwyr gofal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D5B1-8C24-47A9-8C60-6C8FB66CDA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Strategies for adjusting our emotional state to a comfortable level of intensity so that we can accomplish our goals.</a:t>
            </a:r>
          </a:p>
          <a:p>
            <a:pPr>
              <a:buNone/>
            </a:pPr>
            <a:r>
              <a:rPr lang="en-GB" b="1" u="sng" dirty="0"/>
              <a:t>Infancy</a:t>
            </a:r>
          </a:p>
          <a:p>
            <a:r>
              <a:rPr lang="en-GB" dirty="0"/>
              <a:t>In the early months of life infants have only a limited capacity to regulate their emotional state. As a result they depend on the soothing interventions of caregivers</a:t>
            </a:r>
          </a:p>
          <a:p>
            <a:endParaRPr lang="en-GB" dirty="0"/>
          </a:p>
        </p:txBody>
      </p:sp>
      <p:pic>
        <p:nvPicPr>
          <p:cNvPr id="6" name="Picture 5" descr="A person kissing a baby&#10;&#10;Description automatically generated">
            <a:extLst>
              <a:ext uri="{FF2B5EF4-FFF2-40B4-BE49-F238E27FC236}">
                <a16:creationId xmlns:a16="http://schemas.microsoft.com/office/drawing/2014/main" id="{9E54F716-2B25-E05D-C91E-270D2AC23D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44208" y="836712"/>
            <a:ext cx="1404156" cy="936104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45200" y="116632"/>
            <a:ext cx="6589200" cy="1788368"/>
          </a:xfrm>
        </p:spPr>
        <p:txBody>
          <a:bodyPr>
            <a:normAutofit/>
          </a:bodyPr>
          <a:lstStyle/>
          <a:p>
            <a:r>
              <a:rPr lang="cy-GB" cap="none" dirty="0" err="1"/>
              <a:t>Hunanreoleiddio</a:t>
            </a:r>
            <a:r>
              <a:rPr lang="cy-GB" cap="none" dirty="0"/>
              <a:t> emosiynol</a:t>
            </a:r>
            <a:br>
              <a:rPr lang="en-GB" cap="none" dirty="0"/>
            </a:br>
            <a:r>
              <a:rPr lang="en-GB" cap="none" dirty="0"/>
              <a:t>Emotional self-regulation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691680" y="1556792"/>
            <a:ext cx="3448267" cy="43473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y-GB" b="1" u="sng" dirty="0"/>
              <a:t>Plentyndod cynnar
2 oed</a:t>
            </a:r>
            <a:r>
              <a:rPr lang="cy-GB" dirty="0"/>
              <a:t>- mae plant yn aml yn siarad am eu teimladau ac yn cymryd rhan mewn ymdrechion gweithredol i'w rheoli.</a:t>
            </a:r>
          </a:p>
          <a:p>
            <a:r>
              <a:rPr lang="cy-GB" b="1" u="sng" dirty="0"/>
              <a:t>3-4 oed </a:t>
            </a:r>
            <a:r>
              <a:rPr lang="cy-GB" dirty="0"/>
              <a:t>-defnyddio amrywiaeth o strategaethau hunan-reoleiddio emosiynol
</a:t>
            </a:r>
            <a:r>
              <a:rPr lang="cy-GB" b="1" u="sng" dirty="0"/>
              <a:t>Plentyndod canol- </a:t>
            </a:r>
            <a:r>
              <a:rPr lang="cy-GB" dirty="0"/>
              <a:t>enillion cyflym mewn hunan-reoleiddio emosiynol, cymeradwyaeth gan gymheiriaid.</a:t>
            </a:r>
          </a:p>
          <a:p>
            <a:endParaRPr lang="en-GB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42040-E0CC-4AFC-8C11-DC479F3D6A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37307" y="1556792"/>
            <a:ext cx="3197093" cy="43473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u="sng" dirty="0"/>
              <a:t>Early childhood</a:t>
            </a:r>
          </a:p>
          <a:p>
            <a:r>
              <a:rPr lang="en-GB" b="1" u="sng" dirty="0"/>
              <a:t>Age 2</a:t>
            </a:r>
            <a:r>
              <a:rPr lang="en-GB" dirty="0"/>
              <a:t>- children frequently talk about their feelings and engage in active efforts to control them.</a:t>
            </a:r>
          </a:p>
          <a:p>
            <a:r>
              <a:rPr lang="en-GB" b="1" u="sng" dirty="0"/>
              <a:t>Age 3-4 </a:t>
            </a:r>
            <a:r>
              <a:rPr lang="en-GB" dirty="0"/>
              <a:t>- utilise a variety of emotional self regulation strategies</a:t>
            </a:r>
          </a:p>
          <a:p>
            <a:r>
              <a:rPr lang="en-GB" b="1" u="sng" dirty="0"/>
              <a:t>Middle childhood - </a:t>
            </a:r>
            <a:r>
              <a:rPr lang="en-GB" dirty="0"/>
              <a:t>rapid gains in emotional self regulation, peer approval.</a:t>
            </a:r>
          </a:p>
          <a:p>
            <a:endParaRPr lang="en-GB" dirty="0"/>
          </a:p>
        </p:txBody>
      </p:sp>
      <p:pic>
        <p:nvPicPr>
          <p:cNvPr id="40962" name="Picture 2" descr="http://notofailure.files.wordpress.com/2010/08/child-covering-ear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6845" y="5445224"/>
            <a:ext cx="2262593" cy="12808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C0862-7178-4797-BDCA-5E18AD90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238" y="692696"/>
            <a:ext cx="9145016" cy="1499616"/>
          </a:xfrm>
        </p:spPr>
        <p:txBody>
          <a:bodyPr>
            <a:normAutofit/>
          </a:bodyPr>
          <a:lstStyle/>
          <a:p>
            <a:r>
              <a:rPr lang="cy-GB" cap="none" dirty="0"/>
              <a:t>Deallusrwydd emosiynol / </a:t>
            </a:r>
            <a:r>
              <a:rPr lang="en-GB" cap="none" dirty="0"/>
              <a:t>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D882-B81B-4EC3-A659-D7B7D8F755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err="1"/>
              <a:t>Goleman</a:t>
            </a:r>
            <a:r>
              <a:rPr lang="cy-GB" dirty="0"/>
              <a:t> (2006)</a:t>
            </a:r>
          </a:p>
          <a:p>
            <a:r>
              <a:rPr lang="cy-GB" dirty="0"/>
              <a:t>Ymwybyddiaeth o'ch emosiynau eich hun a rhai pobl eraill
Dadleuodd </a:t>
            </a:r>
            <a:r>
              <a:rPr lang="cy-GB" dirty="0" err="1"/>
              <a:t>Goleman</a:t>
            </a:r>
            <a:r>
              <a:rPr lang="cy-GB" dirty="0"/>
              <a:t> fod ffocws traddodiadol ysgolion ar gyflawniad academaidd wedi arwain at blant yn mynd yn llai </a:t>
            </a:r>
            <a:r>
              <a:rPr lang="cy-GB" dirty="0" err="1"/>
              <a:t>datblygiedig</a:t>
            </a:r>
            <a:r>
              <a:rPr lang="cy-GB" dirty="0"/>
              <a:t> yn emosiynol.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B67163-931E-4A1D-8247-A31BFE7257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Goleman (2006)</a:t>
            </a:r>
          </a:p>
          <a:p>
            <a:r>
              <a:rPr lang="en-GB" dirty="0"/>
              <a:t>Awareness of one’s own emotions and those of others</a:t>
            </a:r>
          </a:p>
          <a:p>
            <a:r>
              <a:rPr lang="en-GB" dirty="0"/>
              <a:t>Goleman argued that schools traditional focus on academic achievement resulted in children becoming less developed emotionally.</a:t>
            </a:r>
          </a:p>
          <a:p>
            <a:endParaRPr lang="en-GB" dirty="0"/>
          </a:p>
        </p:txBody>
      </p:sp>
      <p:pic>
        <p:nvPicPr>
          <p:cNvPr id="9" name="Picture 8" descr="A colorful circles with icons and text&#10;&#10;Description automatically generated">
            <a:extLst>
              <a:ext uri="{FF2B5EF4-FFF2-40B4-BE49-F238E27FC236}">
                <a16:creationId xmlns:a16="http://schemas.microsoft.com/office/drawing/2014/main" id="{E3EA3400-08B7-F53C-6D5B-BC513DED1A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60232" y="5035235"/>
            <a:ext cx="2051720" cy="136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091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08912" cy="1788368"/>
          </a:xfrm>
        </p:spPr>
        <p:txBody>
          <a:bodyPr>
            <a:normAutofit/>
          </a:bodyPr>
          <a:lstStyle/>
          <a:p>
            <a:r>
              <a:rPr lang="cy-GB" cap="none" dirty="0"/>
              <a:t>Deall ac ymateb i emosiwn eraill /</a:t>
            </a:r>
            <a:br>
              <a:rPr lang="en-GB" cap="none" dirty="0"/>
            </a:br>
            <a:r>
              <a:rPr lang="en-GB" cap="none" dirty="0"/>
              <a:t>Understanding and responding to the emotion of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67544" y="2348880"/>
            <a:ext cx="3566160" cy="40233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y-GB" b="1" dirty="0"/>
              <a:t>Llythrennedd emosiynol (</a:t>
            </a:r>
            <a:r>
              <a:rPr lang="cy-GB" b="1" dirty="0" err="1"/>
              <a:t>Steiner</a:t>
            </a:r>
            <a:r>
              <a:rPr lang="cy-GB" b="1" dirty="0"/>
              <a:t>, 2003)</a:t>
            </a:r>
          </a:p>
          <a:p>
            <a:r>
              <a:rPr lang="cy-GB" dirty="0"/>
              <a:t>Y gallu i fynegi teimladau a deall emosiynau eraill.</a:t>
            </a:r>
          </a:p>
          <a:p>
            <a:r>
              <a:rPr lang="cy-GB" dirty="0"/>
              <a:t>Hunan-ddealltwriaeth
Deall, mynegi a rheoli emosiynau</a:t>
            </a:r>
          </a:p>
          <a:p>
            <a:r>
              <a:rPr lang="cy-GB" dirty="0"/>
              <a:t>Deall sefyllfaoedd cymdeithasol a chreu perthnasoedd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60D25-CEB6-40DD-B148-F9BDBE077F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4048" y="2348880"/>
            <a:ext cx="3566160" cy="40233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Emotional literacy (Steiner, 2003)</a:t>
            </a:r>
          </a:p>
          <a:p>
            <a:r>
              <a:rPr lang="en-GB" dirty="0"/>
              <a:t>Ability to express ones feelings and understand other peoples emotions.</a:t>
            </a:r>
          </a:p>
          <a:p>
            <a:r>
              <a:rPr lang="en-GB" dirty="0"/>
              <a:t>Self-understanding</a:t>
            </a:r>
          </a:p>
          <a:p>
            <a:r>
              <a:rPr lang="en-GB" dirty="0"/>
              <a:t>Understanding, expressing and managing emotions</a:t>
            </a:r>
          </a:p>
          <a:p>
            <a:r>
              <a:rPr lang="en-GB" dirty="0"/>
              <a:t>Understanding social situations and making relationships</a:t>
            </a:r>
          </a:p>
          <a:p>
            <a:endParaRPr lang="en-GB" dirty="0"/>
          </a:p>
        </p:txBody>
      </p:sp>
      <p:pic>
        <p:nvPicPr>
          <p:cNvPr id="6" name="Picture 5" descr="A group of children with their hands over their faces&#10;&#10;Description automatically generated">
            <a:extLst>
              <a:ext uri="{FF2B5EF4-FFF2-40B4-BE49-F238E27FC236}">
                <a16:creationId xmlns:a16="http://schemas.microsoft.com/office/drawing/2014/main" id="{3AC706D1-74DC-2C76-D90A-B147802C30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1600" y="5445224"/>
            <a:ext cx="2267744" cy="127560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2A8C1-4A96-4ADB-ADA0-EDFDF3EC2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390" y="908720"/>
            <a:ext cx="7290054" cy="1499616"/>
          </a:xfrm>
        </p:spPr>
        <p:txBody>
          <a:bodyPr/>
          <a:lstStyle/>
          <a:p>
            <a:r>
              <a:rPr lang="cy-GB" cap="none" dirty="0"/>
              <a:t>Datblygiad cymdeithasol</a:t>
            </a:r>
            <a:br>
              <a:rPr lang="en-GB" cap="none" dirty="0"/>
            </a:br>
            <a:r>
              <a:rPr lang="en-GB" cap="none" dirty="0"/>
              <a:t>Social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902DC-237F-4704-A6A9-6AAA0CA42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9552" y="2924944"/>
            <a:ext cx="3566160" cy="4023360"/>
          </a:xfrm>
        </p:spPr>
        <p:txBody>
          <a:bodyPr>
            <a:normAutofit/>
          </a:bodyPr>
          <a:lstStyle/>
          <a:p>
            <a:pPr marL="342900" lvl="1" indent="-342900">
              <a:buFontTx/>
              <a:buChar char="•"/>
            </a:pPr>
            <a:r>
              <a:rPr lang="cy-GB" altLang="en-US" sz="1800" i="1" dirty="0"/>
              <a:t>Datblygiad cymdeithasol yw'r broses o ddysgu i ryngweithio ag eraill ac i fynegi eich hun i eraill
Mae datblygiad cymdeithasol iach yn arwain at berson sy'n dangos goddefgarwch tuag at eraill, yn gallu cyfathrebu'n dda ag eraill, ac yn gwrando ar safbwyntiau gwahanol cyn gweithredu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E317F6-B3B5-46F0-808E-D0830E6BC7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2924944"/>
            <a:ext cx="3566160" cy="4023360"/>
          </a:xfrm>
        </p:spPr>
        <p:txBody>
          <a:bodyPr>
            <a:normAutofit/>
          </a:bodyPr>
          <a:lstStyle/>
          <a:p>
            <a:pPr marL="342900" lvl="1" indent="-342900">
              <a:buFontTx/>
              <a:buChar char="•"/>
            </a:pPr>
            <a:r>
              <a:rPr lang="en-US" altLang="en-US" sz="1800" i="1" dirty="0"/>
              <a:t>Social development is the process of learning to interact with others and to express oneself to others</a:t>
            </a:r>
          </a:p>
          <a:p>
            <a:pPr marL="342900" lvl="1" indent="-342900">
              <a:buFontTx/>
              <a:buChar char="•"/>
            </a:pPr>
            <a:r>
              <a:rPr lang="en-US" altLang="en-US" sz="1800" i="1" dirty="0"/>
              <a:t>Healthy social development leads to a person who shows tolerance for others, can communicate well with others, and listen to different points of view before acting</a:t>
            </a:r>
          </a:p>
          <a:p>
            <a:pPr marL="342900" lvl="1" indent="-342900">
              <a:buFontTx/>
              <a:buChar char="•"/>
            </a:pPr>
            <a:r>
              <a:rPr lang="en-US" altLang="en-US" sz="1800" dirty="0"/>
              <a:t>(Greenway, 2014)</a:t>
            </a:r>
          </a:p>
          <a:p>
            <a:endParaRPr lang="en-GB" dirty="0"/>
          </a:p>
        </p:txBody>
      </p:sp>
      <p:pic>
        <p:nvPicPr>
          <p:cNvPr id="6" name="Picture 5" descr="Two girls sitting in a tent&#10;&#10;Description automatically generated">
            <a:extLst>
              <a:ext uri="{FF2B5EF4-FFF2-40B4-BE49-F238E27FC236}">
                <a16:creationId xmlns:a16="http://schemas.microsoft.com/office/drawing/2014/main" id="{0FE66A27-A50F-821B-1619-7ED193BA9F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11834" y="381397"/>
            <a:ext cx="2555776" cy="1703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854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260648"/>
            <a:ext cx="8820472" cy="1780598"/>
          </a:xfrm>
        </p:spPr>
        <p:txBody>
          <a:bodyPr/>
          <a:lstStyle/>
          <a:p>
            <a:r>
              <a:rPr lang="cy-GB" cap="none" dirty="0"/>
              <a:t>Datblygiad cymdeithasol</a:t>
            </a:r>
            <a:r>
              <a:rPr lang="en-GB" cap="none" dirty="0"/>
              <a:t>/Social development…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925551" y="1961826"/>
            <a:ext cx="2841405" cy="4347311"/>
          </a:xfrm>
        </p:spPr>
        <p:txBody>
          <a:bodyPr>
            <a:normAutofit/>
          </a:bodyPr>
          <a:lstStyle/>
          <a:p>
            <a:r>
              <a:rPr lang="cy-GB" b="1" dirty="0"/>
              <a:t>Dealltwriaeth o’ch 'hunan', perthynas ag eraill a </a:t>
            </a:r>
            <a:r>
              <a:rPr lang="cy-GB" b="1" dirty="0" err="1"/>
              <a:t>chymdeithasoldeb</a:t>
            </a:r>
            <a:r>
              <a:rPr lang="cy-GB" b="1" dirty="0"/>
              <a:t> </a:t>
            </a:r>
            <a:r>
              <a:rPr lang="cy-GB" dirty="0"/>
              <a:t>(</a:t>
            </a:r>
            <a:r>
              <a:rPr lang="cy-GB" dirty="0" err="1"/>
              <a:t>Doherty</a:t>
            </a:r>
            <a:r>
              <a:rPr lang="cy-GB" dirty="0"/>
              <a:t> a Hughes, 2009).</a:t>
            </a:r>
          </a:p>
          <a:p>
            <a:r>
              <a:rPr lang="cy-GB" altLang="en-US" i="1" dirty="0"/>
              <a:t>Mae datblygiad cymdeithasol ac emosiynol wedi'u cysylltu 
Dylanwadau'n cynnwys cwlwm rhwng rhiant a phlentyn, awyrgylch y cartref, a natur plentyn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EA33DE-A3A8-43B9-95F0-3B94707C0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8121" y="2132856"/>
            <a:ext cx="3197531" cy="4347311"/>
          </a:xfrm>
        </p:spPr>
        <p:txBody>
          <a:bodyPr>
            <a:normAutofit/>
          </a:bodyPr>
          <a:lstStyle/>
          <a:p>
            <a:r>
              <a:rPr lang="en-GB" b="1" dirty="0"/>
              <a:t>Understanding of ‘self’, relationships with others and sociability </a:t>
            </a:r>
            <a:r>
              <a:rPr lang="en-GB" dirty="0"/>
              <a:t>(Doherty &amp; Hughes, 2009).</a:t>
            </a:r>
          </a:p>
          <a:p>
            <a:endParaRPr lang="en-GB" dirty="0"/>
          </a:p>
          <a:p>
            <a:r>
              <a:rPr lang="en-US" altLang="en-US" i="1" dirty="0"/>
              <a:t>Both social and emotional development are connected </a:t>
            </a:r>
          </a:p>
          <a:p>
            <a:endParaRPr lang="en-US" altLang="en-US" i="1" dirty="0"/>
          </a:p>
          <a:p>
            <a:r>
              <a:rPr lang="en-US" altLang="en-US" i="1" dirty="0"/>
              <a:t>Influences include bond between parent and child, atmosphere of home, and temperament of child</a:t>
            </a:r>
          </a:p>
          <a:p>
            <a:endParaRPr lang="en-GB" dirty="0"/>
          </a:p>
        </p:txBody>
      </p:sp>
      <p:pic>
        <p:nvPicPr>
          <p:cNvPr id="25602" name="Picture 2" descr="http://www.sueszoochildcare.info/images/purestock_1574r-0527a.medi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1561" y="3317963"/>
            <a:ext cx="2458008" cy="16350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8096" y="585216"/>
            <a:ext cx="8052376" cy="1499616"/>
          </a:xfrm>
        </p:spPr>
        <p:txBody>
          <a:bodyPr/>
          <a:lstStyle/>
          <a:p>
            <a:r>
              <a:rPr lang="cy-GB" cap="none" dirty="0"/>
              <a:t>Cyfeirnodi cymdeithasol/S</a:t>
            </a:r>
            <a:r>
              <a:rPr lang="en-GB" cap="none" dirty="0" err="1"/>
              <a:t>ocial</a:t>
            </a:r>
            <a:r>
              <a:rPr lang="en-GB" cap="none" dirty="0"/>
              <a:t> referencing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sz="2500" b="1" dirty="0"/>
              <a:t>Cyfeirnodi cymdeithasol </a:t>
            </a:r>
            <a:r>
              <a:rPr lang="cy-GB" sz="2500" dirty="0"/>
              <a:t>yw dibynnu ar adwaith emosiynol pobl eraill i arfarnu sefyllfa ansicr</a:t>
            </a:r>
          </a:p>
          <a:p>
            <a:r>
              <a:rPr lang="cy-GB" sz="2500" dirty="0"/>
              <a:t>8-10 mis:</a:t>
            </a:r>
          </a:p>
          <a:p>
            <a:r>
              <a:rPr lang="cy-GB" sz="2500" dirty="0"/>
              <a:t>Babanod yn dechrau gwerthuso gwrthrychau a digwyddiadau o ran eu diogelwch.</a:t>
            </a:r>
          </a:p>
          <a:p>
            <a:r>
              <a:rPr lang="cy-GB" sz="2500" dirty="0"/>
              <a:t>Dengys astudiaethau fod y rhoddwyr gofal yn dylanwadu ar fynegiant emosiynol e.e. plentyn blwydd oed yn wyliadwrus o ddieithriaid neu o groesi ochr ddofn y clogwyn (</a:t>
            </a:r>
            <a:r>
              <a:rPr lang="cy-GB" sz="2500" dirty="0" err="1"/>
              <a:t>Striano</a:t>
            </a:r>
            <a:r>
              <a:rPr lang="cy-GB" sz="2500" dirty="0"/>
              <a:t> &amp; </a:t>
            </a:r>
            <a:r>
              <a:rPr lang="cy-GB" sz="2500" dirty="0" err="1"/>
              <a:t>Rochat</a:t>
            </a:r>
            <a:r>
              <a:rPr lang="cy-GB" sz="2500" dirty="0"/>
              <a:t>, 2000, dyfynnwyd yn </a:t>
            </a:r>
            <a:r>
              <a:rPr lang="cy-GB" sz="2500" dirty="0" err="1"/>
              <a:t>Berk</a:t>
            </a:r>
            <a:r>
              <a:rPr lang="cy-GB" sz="2500" dirty="0"/>
              <a:t>, 2003) </a:t>
            </a:r>
          </a:p>
          <a:p>
            <a:r>
              <a:rPr lang="cy-GB" sz="2500" dirty="0"/>
              <a:t>Gwyliwch y fideo </a:t>
            </a:r>
            <a:r>
              <a:rPr lang="en-GB" sz="2500" b="1" dirty="0">
                <a:hlinkClick r:id="rId3"/>
              </a:rPr>
              <a:t>Social referencing </a:t>
            </a:r>
            <a:endParaRPr lang="cy-GB" sz="2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636475-5C98-4319-8A36-172DD4A5AF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2040" y="2276304"/>
            <a:ext cx="3566160" cy="4023360"/>
          </a:xfrm>
        </p:spPr>
        <p:txBody>
          <a:bodyPr>
            <a:normAutofit fontScale="70000" lnSpcReduction="20000"/>
          </a:bodyPr>
          <a:lstStyle/>
          <a:p>
            <a:r>
              <a:rPr lang="en-GB" sz="2500" b="1" dirty="0">
                <a:hlinkClick r:id="rId3"/>
              </a:rPr>
              <a:t>Social referencing </a:t>
            </a:r>
            <a:r>
              <a:rPr lang="en-GB" sz="2500" dirty="0"/>
              <a:t>is relying on another person’s emotional reaction to appraise an uncertain situation</a:t>
            </a:r>
          </a:p>
          <a:p>
            <a:r>
              <a:rPr lang="en-GB" sz="2500" dirty="0"/>
              <a:t>8-10 months:</a:t>
            </a:r>
          </a:p>
          <a:p>
            <a:r>
              <a:rPr lang="en-GB" sz="2500" dirty="0"/>
              <a:t>Infant starts to evaluate objects and event as in terms or their safety and security.</a:t>
            </a:r>
          </a:p>
          <a:p>
            <a:r>
              <a:rPr lang="en-GB" sz="2500" dirty="0"/>
              <a:t>Studies show that the care givers’ emotional expression influences whether a one year old will be for example wary of strangers or cross the deep side of the visual cliff (</a:t>
            </a:r>
            <a:r>
              <a:rPr lang="en-GB" sz="2500" dirty="0" err="1"/>
              <a:t>Striano</a:t>
            </a:r>
            <a:r>
              <a:rPr lang="en-GB" sz="2500" dirty="0"/>
              <a:t> &amp; </a:t>
            </a:r>
            <a:r>
              <a:rPr lang="en-GB" sz="2500" dirty="0" err="1"/>
              <a:t>Rochat</a:t>
            </a:r>
            <a:r>
              <a:rPr lang="en-GB" sz="2500" dirty="0"/>
              <a:t>, 2000, cited in, Berk, 2003) </a:t>
            </a:r>
          </a:p>
          <a:p>
            <a:r>
              <a:rPr lang="en-GB" sz="2500" dirty="0"/>
              <a:t>Watch the video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75656" y="633984"/>
            <a:ext cx="7290054" cy="1499616"/>
          </a:xfrm>
        </p:spPr>
        <p:txBody>
          <a:bodyPr/>
          <a:lstStyle/>
          <a:p>
            <a:r>
              <a:rPr lang="cy-GB" cap="none" dirty="0"/>
              <a:t>Cyfeiriadau</a:t>
            </a:r>
            <a:r>
              <a:rPr lang="en-GB" cap="none" dirty="0"/>
              <a:t>                  References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03648" y="2159055"/>
            <a:ext cx="6591985" cy="4175720"/>
          </a:xfrm>
        </p:spPr>
        <p:txBody>
          <a:bodyPr>
            <a:normAutofit fontScale="85000" lnSpcReduction="20000"/>
          </a:bodyPr>
          <a:lstStyle/>
          <a:p>
            <a:r>
              <a:rPr lang="en-GB" sz="2900" dirty="0"/>
              <a:t>Boyd, D. &amp; Bee, H. (2014) Lifespan Development. 4</a:t>
            </a:r>
            <a:r>
              <a:rPr lang="en-GB" sz="2900" baseline="30000" dirty="0"/>
              <a:t>th</a:t>
            </a:r>
            <a:r>
              <a:rPr lang="en-GB" sz="2900" dirty="0"/>
              <a:t> Edition. Pearson. </a:t>
            </a:r>
            <a:r>
              <a:rPr lang="en-GB" sz="2900" dirty="0" err="1"/>
              <a:t>Allyn</a:t>
            </a:r>
            <a:r>
              <a:rPr lang="en-GB" sz="2900" dirty="0"/>
              <a:t> and Bacon. </a:t>
            </a:r>
          </a:p>
          <a:p>
            <a:r>
              <a:rPr lang="en-GB" sz="2900" dirty="0"/>
              <a:t>Doherty, J. &amp; Hughes, M. (2009) Child Development. Theory and practice 0-11. Pearson Longman. England.</a:t>
            </a:r>
          </a:p>
          <a:p>
            <a:r>
              <a:rPr lang="en-GB" sz="2900" dirty="0"/>
              <a:t>Goleman, G (1996) Emotional Intelligence –why it can matter more than IQ London, Bloomsbury</a:t>
            </a:r>
          </a:p>
          <a:p>
            <a:r>
              <a:rPr lang="en-GB" sz="2900" dirty="0" err="1"/>
              <a:t>Greenway,C</a:t>
            </a:r>
            <a:r>
              <a:rPr lang="en-GB" sz="2900" dirty="0"/>
              <a:t>. ( 2014) SJTA5001 </a:t>
            </a:r>
            <a:r>
              <a:rPr lang="en-GB" sz="2900" i="1" dirty="0"/>
              <a:t>Applications of Psychology in the Classroom</a:t>
            </a:r>
            <a:r>
              <a:rPr lang="en-GB" sz="2900" dirty="0"/>
              <a:t>. UWTSD: unpublished</a:t>
            </a:r>
          </a:p>
          <a:p>
            <a:r>
              <a:rPr lang="en-GB" sz="2900" dirty="0"/>
              <a:t>Steiner, C. (2003) </a:t>
            </a:r>
            <a:r>
              <a:rPr lang="en-GB" sz="2900" i="1" dirty="0"/>
              <a:t>Emotional Intelligence: Intelligence with a heart. </a:t>
            </a:r>
            <a:r>
              <a:rPr lang="en-GB" sz="2900" dirty="0"/>
              <a:t>London: Bloomsbury</a:t>
            </a:r>
          </a:p>
          <a:p>
            <a:endParaRPr lang="en-GB" sz="2800" dirty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B699D7B-CC5B-4712-B127-5D13798376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8AF384C-1BFB-4366-AC28-BA630871B8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7902BD9-C714-49BE-B0DB-CEB215925B18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1107</TotalTime>
  <Words>3084</Words>
  <Application>Microsoft Office PowerPoint</Application>
  <PresentationFormat>On-screen Show (4:3)</PresentationFormat>
  <Paragraphs>333</Paragraphs>
  <Slides>28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Tw Cen MT</vt:lpstr>
      <vt:lpstr>Tw Cen MT Condensed</vt:lpstr>
      <vt:lpstr>Wingdings 3</vt:lpstr>
      <vt:lpstr>Integral</vt:lpstr>
      <vt:lpstr>Datblygiad Emosiynol Cymdeithasol  Social Emotional Development</vt:lpstr>
      <vt:lpstr>Cofio                        Recap</vt:lpstr>
      <vt:lpstr>Amcan y sesiwn / Session objective</vt:lpstr>
      <vt:lpstr>Beth ydw i'n ei wybod am y pynciau hyn? What do I know about these topics?</vt:lpstr>
      <vt:lpstr>Emosiynau               Emotions</vt:lpstr>
      <vt:lpstr>Datblygiad emosiynol/Emotional development</vt:lpstr>
      <vt:lpstr>Mynegi emosiynau / Expressing emotions…</vt:lpstr>
      <vt:lpstr>Damcaniaethau datblygiad emosiynol / Theories of emotional development</vt:lpstr>
      <vt:lpstr>System symud wynebau gwahaniaethol mwyaf  Maximally discriminative facial movement system </vt:lpstr>
      <vt:lpstr>6 emosiwn sylfaenol / 6 basic emotions….</vt:lpstr>
      <vt:lpstr>Emosiynau hunanymwybodol /  Self-conscious emotions</vt:lpstr>
      <vt:lpstr>Camau datblygiad seicogymdeithasol Erikson / Erikson’s stages of psychosocial development</vt:lpstr>
      <vt:lpstr>Camau Datblygiad Seicogymdeithasol Erikson
</vt:lpstr>
      <vt:lpstr>Erikson’s Stages of Psychosocial Development</vt:lpstr>
      <vt:lpstr>Ymddiriedaeth a drwgdybiaeth Trust vs mistrust</vt:lpstr>
      <vt:lpstr>Ymreolaeth vs cywilydd ac amheuaeth.  Autonomy vs shame and doubt</vt:lpstr>
      <vt:lpstr>Menter vs euogrwydd / Initiative vs guilt</vt:lpstr>
      <vt:lpstr>Tasg/task (30 munud) </vt:lpstr>
      <vt:lpstr>Cymharu/Compare</vt:lpstr>
      <vt:lpstr>Gwerthusiad o ddamcaniaethau seicoanalytig  Evaluation of psychoanalytic theories </vt:lpstr>
      <vt:lpstr>Hunanreoleiddio emosiynol Emotional self-regulation</vt:lpstr>
      <vt:lpstr>Hunanreoleiddio emosiynol Emotional self-regulation</vt:lpstr>
      <vt:lpstr>Deallusrwydd emosiynol / Emotional intelligence</vt:lpstr>
      <vt:lpstr>Deall ac ymateb i emosiwn eraill / Understanding and responding to the emotion of others</vt:lpstr>
      <vt:lpstr>Datblygiad cymdeithasol Social development</vt:lpstr>
      <vt:lpstr>Datblygiad cymdeithasol/Social development…</vt:lpstr>
      <vt:lpstr>Cyfeirnodi cymdeithasol/Social referencing</vt:lpstr>
      <vt:lpstr>Cyfeiriadau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Emotional Development</dc:title>
  <dc:creator>sm19097</dc:creator>
  <cp:lastModifiedBy>Helen A Griffiths</cp:lastModifiedBy>
  <cp:revision>60</cp:revision>
  <dcterms:created xsi:type="dcterms:W3CDTF">2010-10-04T14:15:50Z</dcterms:created>
  <dcterms:modified xsi:type="dcterms:W3CDTF">2025-01-06T12:55:03Z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