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0"/>
  </p:notesMasterIdLst>
  <p:handoutMasterIdLst>
    <p:handoutMasterId r:id="rId21"/>
  </p:handoutMasterIdLst>
  <p:sldIdLst>
    <p:sldId id="836" r:id="rId2"/>
    <p:sldId id="837" r:id="rId3"/>
    <p:sldId id="838" r:id="rId4"/>
    <p:sldId id="874" r:id="rId5"/>
    <p:sldId id="839" r:id="rId6"/>
    <p:sldId id="840" r:id="rId7"/>
    <p:sldId id="876" r:id="rId8"/>
    <p:sldId id="841" r:id="rId9"/>
    <p:sldId id="880" r:id="rId10"/>
    <p:sldId id="862" r:id="rId11"/>
    <p:sldId id="881" r:id="rId12"/>
    <p:sldId id="854" r:id="rId13"/>
    <p:sldId id="882" r:id="rId14"/>
    <p:sldId id="883" r:id="rId15"/>
    <p:sldId id="864" r:id="rId16"/>
    <p:sldId id="865" r:id="rId17"/>
    <p:sldId id="870" r:id="rId18"/>
    <p:sldId id="879" r:id="rId19"/>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805EB"/>
    <a:srgbClr val="CA268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32549" autoAdjust="0"/>
    <p:restoredTop sz="94718"/>
  </p:normalViewPr>
  <p:slideViewPr>
    <p:cSldViewPr>
      <p:cViewPr varScale="1">
        <p:scale>
          <a:sx n="86" d="100"/>
          <a:sy n="86" d="100"/>
        </p:scale>
        <p:origin x="773" y="58"/>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A86023D9-978A-4902-9528-49E06F8A793A}" type="datetimeFigureOut">
              <a:rPr lang="en-GB" smtClean="0"/>
              <a:t>30/11/2021</a:t>
            </a:fld>
            <a:endParaRPr lang="en-GB" dirty="0"/>
          </a:p>
        </p:txBody>
      </p:sp>
      <p:sp>
        <p:nvSpPr>
          <p:cNvPr id="4" name="Footer Placeholder 3"/>
          <p:cNvSpPr>
            <a:spLocks noGrp="1"/>
          </p:cNvSpPr>
          <p:nvPr>
            <p:ph type="ftr" sz="quarter" idx="2"/>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49688" y="9429750"/>
            <a:ext cx="2946400" cy="496888"/>
          </a:xfrm>
          <a:prstGeom prst="rect">
            <a:avLst/>
          </a:prstGeom>
        </p:spPr>
        <p:txBody>
          <a:bodyPr vert="horz" lIns="91440" tIns="45720" rIns="91440" bIns="45720" rtlCol="0" anchor="b"/>
          <a:lstStyle>
            <a:lvl1pPr algn="r">
              <a:defRPr sz="1200"/>
            </a:lvl1pPr>
          </a:lstStyle>
          <a:p>
            <a:fld id="{C19F7B22-38D3-4054-9D91-D84180910634}" type="slidenum">
              <a:rPr lang="en-GB" smtClean="0"/>
              <a:t>‹#›</a:t>
            </a:fld>
            <a:endParaRPr lang="en-GB" dirty="0"/>
          </a:p>
        </p:txBody>
      </p:sp>
    </p:spTree>
    <p:extLst>
      <p:ext uri="{BB962C8B-B14F-4D97-AF65-F5344CB8AC3E}">
        <p14:creationId xmlns:p14="http://schemas.microsoft.com/office/powerpoint/2010/main" val="394337221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119BCFD0-1020-46C6-80D5-F9FBC7EFF1F4}" type="datetimeFigureOut">
              <a:rPr lang="en-GB" smtClean="0"/>
              <a:t>30/11/2021</a:t>
            </a:fld>
            <a:endParaRPr lang="en-GB" dirty="0"/>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450" y="4714875"/>
            <a:ext cx="5438775" cy="446722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49688" y="9428163"/>
            <a:ext cx="2946400" cy="496887"/>
          </a:xfrm>
          <a:prstGeom prst="rect">
            <a:avLst/>
          </a:prstGeom>
        </p:spPr>
        <p:txBody>
          <a:bodyPr vert="horz" lIns="91440" tIns="45720" rIns="91440" bIns="45720" rtlCol="0" anchor="b"/>
          <a:lstStyle>
            <a:lvl1pPr algn="r">
              <a:defRPr sz="1200"/>
            </a:lvl1pPr>
          </a:lstStyle>
          <a:p>
            <a:fld id="{3B7B3AB0-B398-4ECB-9B3E-A158F590CFBB}" type="slidenum">
              <a:rPr lang="en-GB" smtClean="0"/>
              <a:t>‹#›</a:t>
            </a:fld>
            <a:endParaRPr lang="en-GB" dirty="0"/>
          </a:p>
        </p:txBody>
      </p:sp>
    </p:spTree>
    <p:extLst>
      <p:ext uri="{BB962C8B-B14F-4D97-AF65-F5344CB8AC3E}">
        <p14:creationId xmlns:p14="http://schemas.microsoft.com/office/powerpoint/2010/main" val="732491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1" name="Rectangle 2"/>
          <p:cNvSpPr>
            <a:spLocks noGrp="1" noRot="1" noChangeAspect="1" noChangeArrowheads="1" noTextEdit="1"/>
          </p:cNvSpPr>
          <p:nvPr>
            <p:ph type="sldImg"/>
          </p:nvPr>
        </p:nvSpPr>
        <p:spPr>
          <a:ln/>
        </p:spPr>
      </p:sp>
      <p:sp>
        <p:nvSpPr>
          <p:cNvPr id="5122"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a typeface="ＭＳ Ｐゴシック" panose="020B0600070205080204" pitchFamily="34" charset="-128"/>
              <a:cs typeface="Arial" panose="020B0604020202020204" pitchFamily="34" charset="0"/>
            </a:endParaRPr>
          </a:p>
        </p:txBody>
      </p:sp>
    </p:spTree>
    <p:extLst>
      <p:ext uri="{BB962C8B-B14F-4D97-AF65-F5344CB8AC3E}">
        <p14:creationId xmlns:p14="http://schemas.microsoft.com/office/powerpoint/2010/main" val="23982119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Rectangle 2"/>
          <p:cNvSpPr>
            <a:spLocks noGrp="1" noRot="1" noChangeAspect="1" noChangeArrowheads="1" noTextEdit="1"/>
          </p:cNvSpPr>
          <p:nvPr>
            <p:ph type="sldImg"/>
          </p:nvPr>
        </p:nvSpPr>
        <p:spPr>
          <a:ln/>
        </p:spPr>
      </p:sp>
      <p:sp>
        <p:nvSpPr>
          <p:cNvPr id="7170"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a typeface="ＭＳ Ｐゴシック" panose="020B0600070205080204" pitchFamily="34" charset="-128"/>
              <a:cs typeface="Arial" panose="020B0604020202020204" pitchFamily="34" charset="0"/>
            </a:endParaRPr>
          </a:p>
        </p:txBody>
      </p:sp>
    </p:spTree>
    <p:extLst>
      <p:ext uri="{BB962C8B-B14F-4D97-AF65-F5344CB8AC3E}">
        <p14:creationId xmlns:p14="http://schemas.microsoft.com/office/powerpoint/2010/main" val="7542281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7" name="Rectangle 2"/>
          <p:cNvSpPr>
            <a:spLocks noGrp="1" noRot="1" noChangeAspect="1" noChangeArrowheads="1" noTextEdit="1"/>
          </p:cNvSpPr>
          <p:nvPr>
            <p:ph type="sldImg"/>
          </p:nvPr>
        </p:nvSpPr>
        <p:spPr>
          <a:ln/>
        </p:spPr>
      </p:sp>
      <p:sp>
        <p:nvSpPr>
          <p:cNvPr id="9218"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a typeface="ＭＳ Ｐゴシック" panose="020B0600070205080204" pitchFamily="34" charset="-128"/>
              <a:cs typeface="Arial" panose="020B0604020202020204" pitchFamily="34" charset="0"/>
            </a:endParaRPr>
          </a:p>
        </p:txBody>
      </p:sp>
    </p:spTree>
    <p:extLst>
      <p:ext uri="{BB962C8B-B14F-4D97-AF65-F5344CB8AC3E}">
        <p14:creationId xmlns:p14="http://schemas.microsoft.com/office/powerpoint/2010/main" val="35757983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2"/>
          <p:cNvSpPr>
            <a:spLocks noGrp="1" noRot="1" noChangeAspect="1" noChangeArrowheads="1" noTextEdit="1"/>
          </p:cNvSpPr>
          <p:nvPr>
            <p:ph type="sldImg"/>
          </p:nvPr>
        </p:nvSpPr>
        <p:spPr>
          <a:ln/>
        </p:spPr>
      </p:sp>
      <p:sp>
        <p:nvSpPr>
          <p:cNvPr id="16386"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a typeface="ＭＳ Ｐゴシック" panose="020B0600070205080204" pitchFamily="34" charset="-128"/>
              <a:cs typeface="Arial" panose="020B0604020202020204" pitchFamily="34" charset="0"/>
            </a:endParaRPr>
          </a:p>
        </p:txBody>
      </p:sp>
    </p:spTree>
    <p:extLst>
      <p:ext uri="{BB962C8B-B14F-4D97-AF65-F5344CB8AC3E}">
        <p14:creationId xmlns:p14="http://schemas.microsoft.com/office/powerpoint/2010/main" val="37070718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2"/>
          <p:cNvSpPr>
            <a:spLocks noGrp="1" noRot="1" noChangeAspect="1" noChangeArrowheads="1" noTextEdit="1"/>
          </p:cNvSpPr>
          <p:nvPr>
            <p:ph type="sldImg"/>
          </p:nvPr>
        </p:nvSpPr>
        <p:spPr>
          <a:ln/>
        </p:spPr>
      </p:sp>
      <p:sp>
        <p:nvSpPr>
          <p:cNvPr id="22530"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a typeface="ＭＳ Ｐゴシック" panose="020B0600070205080204" pitchFamily="34" charset="-128"/>
              <a:cs typeface="Arial" panose="020B0604020202020204" pitchFamily="34" charset="0"/>
            </a:endParaRPr>
          </a:p>
        </p:txBody>
      </p:sp>
    </p:spTree>
    <p:extLst>
      <p:ext uri="{BB962C8B-B14F-4D97-AF65-F5344CB8AC3E}">
        <p14:creationId xmlns:p14="http://schemas.microsoft.com/office/powerpoint/2010/main" val="21442605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Rectangle 2"/>
          <p:cNvSpPr>
            <a:spLocks noGrp="1" noRot="1" noChangeAspect="1" noChangeArrowheads="1" noTextEdit="1"/>
          </p:cNvSpPr>
          <p:nvPr>
            <p:ph type="sldImg"/>
          </p:nvPr>
        </p:nvSpPr>
        <p:spPr>
          <a:ln/>
        </p:spPr>
      </p:sp>
      <p:sp>
        <p:nvSpPr>
          <p:cNvPr id="24578"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a typeface="ＭＳ Ｐゴシック" panose="020B0600070205080204" pitchFamily="34" charset="-128"/>
              <a:cs typeface="Arial" panose="020B0604020202020204" pitchFamily="34" charset="0"/>
            </a:endParaRPr>
          </a:p>
        </p:txBody>
      </p:sp>
    </p:spTree>
    <p:extLst>
      <p:ext uri="{BB962C8B-B14F-4D97-AF65-F5344CB8AC3E}">
        <p14:creationId xmlns:p14="http://schemas.microsoft.com/office/powerpoint/2010/main" val="29764681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solidFill>
                  <a:prstClr val="black">
                    <a:tint val="75000"/>
                  </a:prstClr>
                </a:solidFill>
              </a:rPr>
              <a:pPr/>
              <a:t>30/11/2021</a:t>
            </a:fld>
            <a:endParaRPr lang="en-GB" dirty="0">
              <a:solidFill>
                <a:prstClr val="black">
                  <a:tint val="75000"/>
                </a:prstClr>
              </a:solidFill>
            </a:endParaRPr>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2716989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2">
              <a:lumMod val="60000"/>
              <a:lumOff val="40000"/>
            </a:schemeClr>
          </a:solidFill>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30/11/2021</a:t>
            </a:fld>
            <a:endParaRPr lang="en-GB" dirty="0">
              <a:solidFill>
                <a:prstClr val="black">
                  <a:tint val="75000"/>
                </a:prstClr>
              </a:solidFill>
            </a:endParaRPr>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1751376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30/11/2021</a:t>
            </a:fld>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6321924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30/11/2021</a:t>
            </a:fld>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6691340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30/11/2021</a:t>
            </a:fld>
            <a:endParaRPr lang="en-GB" dirty="0">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7850974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30/11/2021</a:t>
            </a:fld>
            <a:endParaRPr lang="en-GB" dirty="0">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2502422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30/11/2021</a:t>
            </a:fld>
            <a:endParaRPr lang="en-GB" dirty="0">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5949254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30/11/2021</a:t>
            </a:fld>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8330403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30/11/2021</a:t>
            </a:fld>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41368285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30/11/2021</a:t>
            </a:fld>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3199827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30/11/2021</a:t>
            </a:fld>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5662409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30/11/2021</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90572003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crazyegg.com/blog/example-travel-websites/"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7" name="Rectangle 2"/>
          <p:cNvSpPr>
            <a:spLocks noGrp="1" noChangeArrowheads="1"/>
          </p:cNvSpPr>
          <p:nvPr>
            <p:ph type="ctrTitle"/>
          </p:nvPr>
        </p:nvSpPr>
        <p:spPr>
          <a:xfrm>
            <a:off x="2195736" y="764704"/>
            <a:ext cx="6048152" cy="3626321"/>
          </a:xfrm>
        </p:spPr>
        <p:txBody>
          <a:bodyPr/>
          <a:lstStyle/>
          <a:p>
            <a:br>
              <a:rPr lang="en-GB" altLang="en-US" sz="4000" b="0" dirty="0">
                <a:solidFill>
                  <a:schemeClr val="bg1"/>
                </a:solidFill>
              </a:rPr>
            </a:br>
            <a:r>
              <a:rPr lang="en-GB" altLang="en-US" sz="4000" b="0" dirty="0">
                <a:solidFill>
                  <a:schemeClr val="bg1"/>
                </a:solidFill>
              </a:rPr>
              <a:t> Delivering the </a:t>
            </a:r>
            <a:br>
              <a:rPr lang="en-GB" altLang="en-US" sz="4000" b="0" dirty="0">
                <a:solidFill>
                  <a:schemeClr val="bg1"/>
                </a:solidFill>
              </a:rPr>
            </a:br>
            <a:r>
              <a:rPr lang="en-GB" altLang="en-US" sz="4000" b="0" dirty="0">
                <a:solidFill>
                  <a:schemeClr val="bg1"/>
                </a:solidFill>
              </a:rPr>
              <a:t>Online ITO </a:t>
            </a:r>
            <a:r>
              <a:rPr lang="en-GB" altLang="en-US" sz="4000" dirty="0">
                <a:solidFill>
                  <a:schemeClr val="bg1"/>
                </a:solidFill>
              </a:rPr>
              <a:t>C</a:t>
            </a:r>
            <a:r>
              <a:rPr lang="en-GB" altLang="en-US" sz="4000" b="0" dirty="0">
                <a:solidFill>
                  <a:schemeClr val="bg1"/>
                </a:solidFill>
              </a:rPr>
              <a:t>ustomer </a:t>
            </a:r>
            <a:r>
              <a:rPr lang="en-GB" altLang="en-US" sz="4000" dirty="0">
                <a:solidFill>
                  <a:schemeClr val="bg1"/>
                </a:solidFill>
              </a:rPr>
              <a:t>E</a:t>
            </a:r>
            <a:r>
              <a:rPr lang="en-GB" altLang="en-US" sz="4000" b="0" dirty="0">
                <a:solidFill>
                  <a:schemeClr val="bg1"/>
                </a:solidFill>
              </a:rPr>
              <a:t>xperience</a:t>
            </a:r>
          </a:p>
        </p:txBody>
      </p:sp>
    </p:spTree>
    <p:extLst>
      <p:ext uri="{BB962C8B-B14F-4D97-AF65-F5344CB8AC3E}">
        <p14:creationId xmlns:p14="http://schemas.microsoft.com/office/powerpoint/2010/main" val="16058435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5" name="Rectangle 2"/>
          <p:cNvSpPr>
            <a:spLocks noGrp="1" noChangeArrowheads="1"/>
          </p:cNvSpPr>
          <p:nvPr>
            <p:ph type="title"/>
          </p:nvPr>
        </p:nvSpPr>
        <p:spPr>
          <a:xfrm>
            <a:off x="663575" y="517525"/>
            <a:ext cx="8229600" cy="579438"/>
          </a:xfrm>
        </p:spPr>
        <p:txBody>
          <a:bodyPr/>
          <a:lstStyle/>
          <a:p>
            <a:r>
              <a:rPr lang="en-US" altLang="en-US" sz="3200"/>
              <a:t>Learning objectives</a:t>
            </a:r>
          </a:p>
        </p:txBody>
      </p:sp>
      <p:sp>
        <p:nvSpPr>
          <p:cNvPr id="6146" name="Rectangle 3"/>
          <p:cNvSpPr>
            <a:spLocks noGrp="1" noChangeArrowheads="1"/>
          </p:cNvSpPr>
          <p:nvPr>
            <p:ph type="body" idx="1"/>
          </p:nvPr>
        </p:nvSpPr>
        <p:spPr>
          <a:xfrm>
            <a:off x="500063" y="1130300"/>
            <a:ext cx="8229600" cy="3773488"/>
          </a:xfrm>
        </p:spPr>
        <p:txBody>
          <a:bodyPr>
            <a:normAutofit/>
          </a:bodyPr>
          <a:lstStyle/>
          <a:p>
            <a:pPr marL="371475" indent="-371475"/>
            <a:r>
              <a:rPr lang="en-US" altLang="en-US" dirty="0"/>
              <a:t>Describe the different stages needed to create online ITO experiences</a:t>
            </a:r>
          </a:p>
          <a:p>
            <a:pPr marL="371475" indent="-371475"/>
            <a:r>
              <a:rPr lang="en-US" altLang="en-US" dirty="0"/>
              <a:t>Consider the importance of an effective website, mobile site, app, CRM or social media presence</a:t>
            </a:r>
            <a:endParaRPr lang="en-GB" altLang="en-US" dirty="0"/>
          </a:p>
          <a:p>
            <a:pPr marL="371475" indent="-371475"/>
            <a:r>
              <a:rPr lang="en-US" altLang="en-US" dirty="0"/>
              <a:t>Define the requirements &amp; impacts</a:t>
            </a:r>
          </a:p>
          <a:p>
            <a:pPr marL="371475" indent="-371475"/>
            <a:endParaRPr lang="en-GB" altLang="en-US" dirty="0"/>
          </a:p>
        </p:txBody>
      </p:sp>
    </p:spTree>
    <p:extLst>
      <p:ext uri="{BB962C8B-B14F-4D97-AF65-F5344CB8AC3E}">
        <p14:creationId xmlns:p14="http://schemas.microsoft.com/office/powerpoint/2010/main" val="31922004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2"/>
          <p:cNvSpPr>
            <a:spLocks noGrp="1" noChangeArrowheads="1"/>
          </p:cNvSpPr>
          <p:nvPr>
            <p:ph type="title"/>
          </p:nvPr>
        </p:nvSpPr>
        <p:spPr>
          <a:xfrm>
            <a:off x="663575" y="1"/>
            <a:ext cx="8229600" cy="692696"/>
          </a:xfrm>
        </p:spPr>
        <p:txBody>
          <a:bodyPr/>
          <a:lstStyle/>
          <a:p>
            <a:r>
              <a:rPr lang="en-US" altLang="en-US" sz="3200" dirty="0"/>
              <a:t>Key ITO issues</a:t>
            </a:r>
          </a:p>
        </p:txBody>
      </p:sp>
      <p:sp>
        <p:nvSpPr>
          <p:cNvPr id="8194" name="Rectangle 3"/>
          <p:cNvSpPr>
            <a:spLocks noGrp="1" noChangeArrowheads="1"/>
          </p:cNvSpPr>
          <p:nvPr>
            <p:ph type="body" idx="1"/>
          </p:nvPr>
        </p:nvSpPr>
        <p:spPr>
          <a:xfrm>
            <a:off x="501650" y="692697"/>
            <a:ext cx="8229600" cy="5256583"/>
          </a:xfrm>
        </p:spPr>
        <p:txBody>
          <a:bodyPr>
            <a:normAutofit fontScale="92500" lnSpcReduction="20000"/>
          </a:bodyPr>
          <a:lstStyle/>
          <a:p>
            <a:pPr marL="384175" indent="-384175"/>
            <a:r>
              <a:rPr lang="en-US" altLang="en-US" dirty="0"/>
              <a:t>What are the aims &amp; objectives of online?</a:t>
            </a:r>
          </a:p>
          <a:p>
            <a:pPr marL="384175" indent="-384175"/>
            <a:r>
              <a:rPr lang="en-GB" altLang="en-US" dirty="0"/>
              <a:t>Digital v Analogue</a:t>
            </a:r>
          </a:p>
          <a:p>
            <a:pPr marL="384175" indent="-384175"/>
            <a:r>
              <a:rPr lang="en-US" altLang="en-US" dirty="0"/>
              <a:t>What are the key factors of online service quality </a:t>
            </a:r>
          </a:p>
          <a:p>
            <a:pPr marL="384175" indent="-384175"/>
            <a:r>
              <a:rPr lang="en-US" altLang="en-US" dirty="0"/>
              <a:t>What are the site design considerations that will help my goals of customer acquisition and retention?</a:t>
            </a:r>
            <a:endParaRPr lang="en-GB" altLang="en-US" dirty="0"/>
          </a:p>
          <a:p>
            <a:pPr marL="384175" indent="-384175"/>
            <a:r>
              <a:rPr lang="en-US" altLang="en-US" dirty="0"/>
              <a:t>Which techniques can I use to determine visitors’ requirements and whether they are met?</a:t>
            </a:r>
            <a:endParaRPr lang="en-GB" altLang="en-US" dirty="0"/>
          </a:p>
          <a:p>
            <a:pPr marL="384175" indent="-384175"/>
            <a:r>
              <a:rPr lang="en-US" altLang="en-US" dirty="0"/>
              <a:t>How should I integrate the different forms of online presence for ITO?</a:t>
            </a:r>
          </a:p>
          <a:p>
            <a:pPr marL="384175" indent="-384175"/>
            <a:r>
              <a:rPr lang="en-US" altLang="en-US" dirty="0"/>
              <a:t>How to integrate with personal?</a:t>
            </a:r>
            <a:endParaRPr lang="en-GB" altLang="en-US" dirty="0"/>
          </a:p>
        </p:txBody>
      </p:sp>
    </p:spTree>
    <p:extLst>
      <p:ext uri="{BB962C8B-B14F-4D97-AF65-F5344CB8AC3E}">
        <p14:creationId xmlns:p14="http://schemas.microsoft.com/office/powerpoint/2010/main" val="32638481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Website Design</a:t>
            </a:r>
          </a:p>
        </p:txBody>
      </p:sp>
      <p:sp>
        <p:nvSpPr>
          <p:cNvPr id="3" name="Content Placeholder 2"/>
          <p:cNvSpPr>
            <a:spLocks noGrp="1"/>
          </p:cNvSpPr>
          <p:nvPr>
            <p:ph idx="1"/>
          </p:nvPr>
        </p:nvSpPr>
        <p:spPr/>
        <p:txBody>
          <a:bodyPr/>
          <a:lstStyle/>
          <a:p>
            <a:r>
              <a:rPr lang="en-GB" dirty="0"/>
              <a:t>What is the purpose of a website?</a:t>
            </a:r>
          </a:p>
          <a:p>
            <a:endParaRPr lang="en-GB" dirty="0"/>
          </a:p>
          <a:p>
            <a:endParaRPr lang="en-GB" dirty="0"/>
          </a:p>
          <a:p>
            <a:r>
              <a:rPr lang="en-GB" dirty="0"/>
              <a:t>What makes a good website?</a:t>
            </a:r>
          </a:p>
        </p:txBody>
      </p:sp>
    </p:spTree>
    <p:extLst>
      <p:ext uri="{BB962C8B-B14F-4D97-AF65-F5344CB8AC3E}">
        <p14:creationId xmlns:p14="http://schemas.microsoft.com/office/powerpoint/2010/main" val="42485379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Title 1"/>
          <p:cNvSpPr>
            <a:spLocks noGrp="1"/>
          </p:cNvSpPr>
          <p:nvPr>
            <p:ph type="title"/>
          </p:nvPr>
        </p:nvSpPr>
        <p:spPr/>
        <p:txBody>
          <a:bodyPr/>
          <a:lstStyle/>
          <a:p>
            <a:endParaRPr lang="en-US" altLang="en-US"/>
          </a:p>
        </p:txBody>
      </p:sp>
      <p:sp>
        <p:nvSpPr>
          <p:cNvPr id="27650" name="Content Placeholder 2"/>
          <p:cNvSpPr>
            <a:spLocks noGrp="1"/>
          </p:cNvSpPr>
          <p:nvPr>
            <p:ph idx="1"/>
          </p:nvPr>
        </p:nvSpPr>
        <p:spPr/>
        <p:txBody>
          <a:bodyPr>
            <a:normAutofit/>
          </a:bodyPr>
          <a:lstStyle/>
          <a:p>
            <a:r>
              <a:rPr lang="en-US" altLang="en-US"/>
              <a:t>The company website is still the heart of online communications.</a:t>
            </a:r>
          </a:p>
          <a:p>
            <a:r>
              <a:rPr lang="en-US" altLang="en-US"/>
              <a:t>Websites are continually redesigned and relaunched with the continual approach of Conversion Rate Optimisation.</a:t>
            </a:r>
          </a:p>
          <a:p>
            <a:r>
              <a:rPr lang="en-US" altLang="en-US"/>
              <a:t>Analysing users and owners needs and then deciding to build a wesite to fulfil those needs.</a:t>
            </a:r>
          </a:p>
        </p:txBody>
      </p:sp>
    </p:spTree>
    <p:extLst>
      <p:ext uri="{BB962C8B-B14F-4D97-AF65-F5344CB8AC3E}">
        <p14:creationId xmlns:p14="http://schemas.microsoft.com/office/powerpoint/2010/main" val="15279969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Title 1"/>
          <p:cNvSpPr>
            <a:spLocks noGrp="1"/>
          </p:cNvSpPr>
          <p:nvPr>
            <p:ph type="title"/>
          </p:nvPr>
        </p:nvSpPr>
        <p:spPr/>
        <p:txBody>
          <a:bodyPr/>
          <a:lstStyle/>
          <a:p>
            <a:r>
              <a:rPr lang="en-US" altLang="en-US" dirty="0"/>
              <a:t>Issues with Website Design</a:t>
            </a:r>
          </a:p>
        </p:txBody>
      </p:sp>
      <p:pic>
        <p:nvPicPr>
          <p:cNvPr id="2867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457200" y="1484784"/>
            <a:ext cx="8191500" cy="4114800"/>
          </a:xfrm>
        </p:spPr>
      </p:pic>
    </p:spTree>
    <p:extLst>
      <p:ext uri="{BB962C8B-B14F-4D97-AF65-F5344CB8AC3E}">
        <p14:creationId xmlns:p14="http://schemas.microsoft.com/office/powerpoint/2010/main" val="21699246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Good examples of tourism sites</a:t>
            </a:r>
          </a:p>
          <a:p>
            <a:pPr lvl="1"/>
            <a:r>
              <a:rPr lang="en-GB" dirty="0">
                <a:hlinkClick r:id="rId2"/>
              </a:rPr>
              <a:t>https://www.crazyegg.com/blog/example-travel-websites/</a:t>
            </a:r>
            <a:endParaRPr lang="en-GB" dirty="0"/>
          </a:p>
          <a:p>
            <a:endParaRPr lang="en-GB" dirty="0"/>
          </a:p>
        </p:txBody>
      </p:sp>
    </p:spTree>
    <p:extLst>
      <p:ext uri="{BB962C8B-B14F-4D97-AF65-F5344CB8AC3E}">
        <p14:creationId xmlns:p14="http://schemas.microsoft.com/office/powerpoint/2010/main" val="6883628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1" name="Title 1"/>
          <p:cNvSpPr>
            <a:spLocks noGrp="1"/>
          </p:cNvSpPr>
          <p:nvPr>
            <p:ph type="title"/>
          </p:nvPr>
        </p:nvSpPr>
        <p:spPr/>
        <p:txBody>
          <a:bodyPr/>
          <a:lstStyle/>
          <a:p>
            <a:r>
              <a:rPr lang="en-US" altLang="en-US" dirty="0"/>
              <a:t>Positive Design</a:t>
            </a:r>
          </a:p>
        </p:txBody>
      </p:sp>
      <p:sp>
        <p:nvSpPr>
          <p:cNvPr id="10242" name="Content Placeholder 2"/>
          <p:cNvSpPr>
            <a:spLocks noGrp="1"/>
          </p:cNvSpPr>
          <p:nvPr>
            <p:ph idx="1"/>
          </p:nvPr>
        </p:nvSpPr>
        <p:spPr>
          <a:xfrm>
            <a:off x="457200" y="1600200"/>
            <a:ext cx="8229600" cy="4061047"/>
          </a:xfrm>
        </p:spPr>
        <p:txBody>
          <a:bodyPr>
            <a:normAutofit fontScale="85000" lnSpcReduction="20000"/>
          </a:bodyPr>
          <a:lstStyle/>
          <a:p>
            <a:r>
              <a:rPr lang="en-US" altLang="en-US" dirty="0"/>
              <a:t>A good site should always begin with the user</a:t>
            </a:r>
          </a:p>
          <a:p>
            <a:pPr lvl="1"/>
            <a:r>
              <a:rPr lang="en-US" altLang="en-US" dirty="0">
                <a:ea typeface="Arial" panose="020B0604020202020204" pitchFamily="34" charset="0"/>
              </a:rPr>
              <a:t>Understand who the customer is </a:t>
            </a:r>
          </a:p>
          <a:p>
            <a:pPr lvl="1"/>
            <a:r>
              <a:rPr lang="en-US" altLang="en-US" dirty="0">
                <a:ea typeface="Arial" panose="020B0604020202020204" pitchFamily="34" charset="0"/>
              </a:rPr>
              <a:t>How they use the channel to shop</a:t>
            </a:r>
          </a:p>
          <a:p>
            <a:pPr lvl="1"/>
            <a:r>
              <a:rPr lang="en-US" altLang="en-US" dirty="0">
                <a:ea typeface="Arial" panose="020B0604020202020204" pitchFamily="34" charset="0"/>
              </a:rPr>
              <a:t>Understand how the marketplace works in that category</a:t>
            </a:r>
          </a:p>
          <a:p>
            <a:pPr lvl="1"/>
            <a:r>
              <a:rPr lang="en-US" altLang="en-US" dirty="0">
                <a:ea typeface="Arial" panose="020B0604020202020204" pitchFamily="34" charset="0"/>
              </a:rPr>
              <a:t>Understanding how competitors work online</a:t>
            </a:r>
          </a:p>
          <a:p>
            <a:pPr lvl="1"/>
            <a:r>
              <a:rPr lang="en-US" altLang="en-US" dirty="0">
                <a:ea typeface="Arial" panose="020B0604020202020204" pitchFamily="34" charset="0"/>
              </a:rPr>
              <a:t>Continuous research, feedback and usability testing to monitor customer experience online</a:t>
            </a:r>
          </a:p>
          <a:p>
            <a:r>
              <a:rPr lang="en-US" altLang="en-US" dirty="0"/>
              <a:t>As customers want convenience and ease of ordering</a:t>
            </a:r>
          </a:p>
          <a:p>
            <a:pPr lvl="1"/>
            <a:r>
              <a:rPr lang="en-US" altLang="en-US" dirty="0">
                <a:ea typeface="Arial" panose="020B0604020202020204" pitchFamily="34" charset="0"/>
              </a:rPr>
              <a:t>A site that is quick to download, well-structured and easy to navigate</a:t>
            </a:r>
          </a:p>
          <a:p>
            <a:pPr lvl="1"/>
            <a:r>
              <a:rPr lang="en-US" altLang="en-US" dirty="0">
                <a:ea typeface="Arial" panose="020B0604020202020204" pitchFamily="34" charset="0"/>
              </a:rPr>
              <a:t>Integrate Digital with Personal</a:t>
            </a:r>
          </a:p>
          <a:p>
            <a:pPr lvl="1"/>
            <a:endParaRPr lang="en-US" altLang="en-US" dirty="0">
              <a:ea typeface="Arial" panose="020B0604020202020204" pitchFamily="34" charset="0"/>
            </a:endParaRPr>
          </a:p>
          <a:p>
            <a:pPr marL="457200" lvl="1" indent="0">
              <a:buNone/>
            </a:pPr>
            <a:endParaRPr lang="en-US" altLang="en-US" dirty="0">
              <a:ea typeface="Arial" panose="020B0604020202020204" pitchFamily="34" charset="0"/>
            </a:endParaRPr>
          </a:p>
          <a:p>
            <a:pPr lvl="1"/>
            <a:endParaRPr lang="en-US" altLang="en-US" dirty="0">
              <a:ea typeface="Arial" panose="020B0604020202020204" pitchFamily="34" charset="0"/>
            </a:endParaRPr>
          </a:p>
          <a:p>
            <a:pPr lvl="1"/>
            <a:endParaRPr lang="en-US" altLang="en-US" dirty="0">
              <a:ea typeface="Arial" panose="020B0604020202020204" pitchFamily="34" charset="0"/>
            </a:endParaRPr>
          </a:p>
        </p:txBody>
      </p:sp>
    </p:spTree>
    <p:extLst>
      <p:ext uri="{BB962C8B-B14F-4D97-AF65-F5344CB8AC3E}">
        <p14:creationId xmlns:p14="http://schemas.microsoft.com/office/powerpoint/2010/main" val="17311598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9B11ED-B706-4B0E-8769-1DAF5AE35D52}"/>
              </a:ext>
            </a:extLst>
          </p:cNvPr>
          <p:cNvSpPr>
            <a:spLocks noGrp="1"/>
          </p:cNvSpPr>
          <p:nvPr>
            <p:ph type="title"/>
          </p:nvPr>
        </p:nvSpPr>
        <p:spPr/>
        <p:txBody>
          <a:bodyPr/>
          <a:lstStyle/>
          <a:p>
            <a:r>
              <a:rPr lang="en-GB" dirty="0"/>
              <a:t>Website Development Stages</a:t>
            </a:r>
          </a:p>
        </p:txBody>
      </p:sp>
      <p:sp>
        <p:nvSpPr>
          <p:cNvPr id="3" name="Content Placeholder 2">
            <a:extLst>
              <a:ext uri="{FF2B5EF4-FFF2-40B4-BE49-F238E27FC236}">
                <a16:creationId xmlns:a16="http://schemas.microsoft.com/office/drawing/2014/main" id="{11AD8ED1-29B0-4294-9F77-643019206A7E}"/>
              </a:ext>
            </a:extLst>
          </p:cNvPr>
          <p:cNvSpPr>
            <a:spLocks noGrp="1"/>
          </p:cNvSpPr>
          <p:nvPr>
            <p:ph idx="1"/>
          </p:nvPr>
        </p:nvSpPr>
        <p:spPr/>
        <p:txBody>
          <a:bodyPr>
            <a:normAutofit fontScale="77500" lnSpcReduction="20000"/>
          </a:bodyPr>
          <a:lstStyle/>
          <a:p>
            <a:r>
              <a:rPr lang="en-GB" dirty="0"/>
              <a:t>Pre Development</a:t>
            </a:r>
          </a:p>
          <a:p>
            <a:r>
              <a:rPr lang="en-GB" dirty="0"/>
              <a:t>Research &amp; Design</a:t>
            </a:r>
          </a:p>
          <a:p>
            <a:r>
              <a:rPr lang="en-GB" dirty="0"/>
              <a:t>Content Development</a:t>
            </a:r>
          </a:p>
          <a:p>
            <a:r>
              <a:rPr lang="en-GB" dirty="0"/>
              <a:t>Link with Social Media</a:t>
            </a:r>
          </a:p>
          <a:p>
            <a:r>
              <a:rPr lang="en-GB" dirty="0"/>
              <a:t>Link with Personal Relations</a:t>
            </a:r>
          </a:p>
          <a:p>
            <a:r>
              <a:rPr lang="en-GB" dirty="0"/>
              <a:t>Testing</a:t>
            </a:r>
          </a:p>
          <a:p>
            <a:r>
              <a:rPr lang="en-GB" dirty="0"/>
              <a:t>Soft Launch</a:t>
            </a:r>
          </a:p>
          <a:p>
            <a:r>
              <a:rPr lang="en-GB" dirty="0"/>
              <a:t>Pre Launch</a:t>
            </a:r>
          </a:p>
          <a:p>
            <a:r>
              <a:rPr lang="en-GB" dirty="0"/>
              <a:t>Launch</a:t>
            </a:r>
          </a:p>
          <a:p>
            <a:r>
              <a:rPr lang="en-GB" dirty="0"/>
              <a:t>Ongoing Development</a:t>
            </a:r>
          </a:p>
          <a:p>
            <a:endParaRPr lang="en-GB" dirty="0"/>
          </a:p>
        </p:txBody>
      </p:sp>
    </p:spTree>
    <p:extLst>
      <p:ext uri="{BB962C8B-B14F-4D97-AF65-F5344CB8AC3E}">
        <p14:creationId xmlns:p14="http://schemas.microsoft.com/office/powerpoint/2010/main" val="31645608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Title 1"/>
          <p:cNvSpPr>
            <a:spLocks noGrp="1"/>
          </p:cNvSpPr>
          <p:nvPr>
            <p:ph type="title"/>
          </p:nvPr>
        </p:nvSpPr>
        <p:spPr/>
        <p:txBody>
          <a:bodyPr/>
          <a:lstStyle/>
          <a:p>
            <a:r>
              <a:rPr lang="en-US" altLang="en-US" dirty="0"/>
              <a:t>Website Design</a:t>
            </a:r>
          </a:p>
        </p:txBody>
      </p:sp>
      <p:pic>
        <p:nvPicPr>
          <p:cNvPr id="45058"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457200" y="1700808"/>
            <a:ext cx="8229600" cy="3376017"/>
          </a:xfrm>
        </p:spPr>
      </p:pic>
    </p:spTree>
    <p:extLst>
      <p:ext uri="{BB962C8B-B14F-4D97-AF65-F5344CB8AC3E}">
        <p14:creationId xmlns:p14="http://schemas.microsoft.com/office/powerpoint/2010/main" val="17415199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D2A4C-A167-41F8-AF44-049FFFED4A33}"/>
              </a:ext>
            </a:extLst>
          </p:cNvPr>
          <p:cNvSpPr>
            <a:spLocks noGrp="1"/>
          </p:cNvSpPr>
          <p:nvPr>
            <p:ph type="title"/>
          </p:nvPr>
        </p:nvSpPr>
        <p:spPr/>
        <p:txBody>
          <a:bodyPr/>
          <a:lstStyle/>
          <a:p>
            <a:r>
              <a:rPr lang="en-GB" dirty="0"/>
              <a:t>Landing Pages</a:t>
            </a:r>
          </a:p>
        </p:txBody>
      </p:sp>
      <p:sp>
        <p:nvSpPr>
          <p:cNvPr id="3" name="Content Placeholder 2">
            <a:extLst>
              <a:ext uri="{FF2B5EF4-FFF2-40B4-BE49-F238E27FC236}">
                <a16:creationId xmlns:a16="http://schemas.microsoft.com/office/drawing/2014/main" id="{A512FFF7-B7D2-4B27-93AF-9D9E51D06FA8}"/>
              </a:ext>
            </a:extLst>
          </p:cNvPr>
          <p:cNvSpPr>
            <a:spLocks noGrp="1"/>
          </p:cNvSpPr>
          <p:nvPr>
            <p:ph idx="1"/>
          </p:nvPr>
        </p:nvSpPr>
        <p:spPr/>
        <p:txBody>
          <a:bodyPr>
            <a:normAutofit fontScale="92500" lnSpcReduction="20000"/>
          </a:bodyPr>
          <a:lstStyle/>
          <a:p>
            <a:r>
              <a:rPr lang="en-GB" dirty="0"/>
              <a:t>Aim Generate Response</a:t>
            </a:r>
          </a:p>
          <a:p>
            <a:r>
              <a:rPr lang="en-GB" dirty="0"/>
              <a:t>Engage Different Audiences</a:t>
            </a:r>
          </a:p>
          <a:p>
            <a:r>
              <a:rPr lang="en-GB" dirty="0"/>
              <a:t>Communication</a:t>
            </a:r>
          </a:p>
          <a:p>
            <a:r>
              <a:rPr lang="en-GB" dirty="0"/>
              <a:t>Information</a:t>
            </a:r>
          </a:p>
          <a:p>
            <a:r>
              <a:rPr lang="en-GB" dirty="0"/>
              <a:t>Showcase</a:t>
            </a:r>
          </a:p>
          <a:p>
            <a:r>
              <a:rPr lang="en-GB" dirty="0"/>
              <a:t>Attract</a:t>
            </a:r>
          </a:p>
          <a:p>
            <a:r>
              <a:rPr lang="en-GB" dirty="0"/>
              <a:t>Interact Answer Questions</a:t>
            </a:r>
          </a:p>
          <a:p>
            <a:r>
              <a:rPr lang="en-GB" dirty="0"/>
              <a:t>Action</a:t>
            </a:r>
          </a:p>
          <a:p>
            <a:endParaRPr lang="en-GB" dirty="0"/>
          </a:p>
        </p:txBody>
      </p:sp>
    </p:spTree>
    <p:extLst>
      <p:ext uri="{BB962C8B-B14F-4D97-AF65-F5344CB8AC3E}">
        <p14:creationId xmlns:p14="http://schemas.microsoft.com/office/powerpoint/2010/main" val="34240642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a:xfrm>
            <a:off x="0" y="160338"/>
            <a:ext cx="9144000" cy="1006475"/>
          </a:xfrm>
        </p:spPr>
        <p:txBody>
          <a:bodyPr/>
          <a:lstStyle/>
          <a:p>
            <a:r>
              <a:rPr lang="en-GB" altLang="en-US" sz="3000"/>
              <a:t>Key concepts in improving the </a:t>
            </a:r>
            <a:br>
              <a:rPr lang="en-GB" altLang="en-US" sz="3000"/>
            </a:br>
            <a:r>
              <a:rPr lang="en-GB" altLang="en-US" sz="3000"/>
              <a:t>online customer experience</a:t>
            </a:r>
          </a:p>
        </p:txBody>
      </p:sp>
      <p:sp>
        <p:nvSpPr>
          <p:cNvPr id="10243" name="Rectangle 3"/>
          <p:cNvSpPr>
            <a:spLocks noGrp="1" noChangeArrowheads="1"/>
          </p:cNvSpPr>
          <p:nvPr>
            <p:ph type="body" idx="1"/>
          </p:nvPr>
        </p:nvSpPr>
        <p:spPr>
          <a:xfrm>
            <a:off x="496888" y="1196975"/>
            <a:ext cx="8229600" cy="4525963"/>
          </a:xfrm>
        </p:spPr>
        <p:txBody>
          <a:bodyPr/>
          <a:lstStyle/>
          <a:p>
            <a:pPr marL="371475" indent="-371475">
              <a:lnSpc>
                <a:spcPct val="90000"/>
              </a:lnSpc>
              <a:defRPr/>
            </a:pPr>
            <a:r>
              <a:rPr lang="en-GB" altLang="en-US" sz="2400" b="1" dirty="0"/>
              <a:t>Usability </a:t>
            </a:r>
          </a:p>
          <a:p>
            <a:pPr marL="771525" lvl="1" indent="-371475">
              <a:lnSpc>
                <a:spcPct val="90000"/>
              </a:lnSpc>
              <a:defRPr/>
            </a:pPr>
            <a:r>
              <a:rPr lang="en-GB" altLang="en-US" sz="1600" dirty="0"/>
              <a:t>The extent to which a product can be used by specified users to achieve specified goals/tasks with effectiveness, efficiency and satisfaction in a specified context of use.</a:t>
            </a:r>
            <a:r>
              <a:rPr lang="en-US" altLang="en-US" sz="1600" dirty="0"/>
              <a:t> </a:t>
            </a:r>
            <a:r>
              <a:rPr lang="en-GB" altLang="en-US" sz="1600" dirty="0"/>
              <a:t> </a:t>
            </a:r>
          </a:p>
          <a:p>
            <a:pPr marL="371475" indent="-371475">
              <a:lnSpc>
                <a:spcPct val="90000"/>
              </a:lnSpc>
              <a:defRPr/>
            </a:pPr>
            <a:r>
              <a:rPr lang="en-GB" altLang="en-US" sz="2400" b="1" dirty="0"/>
              <a:t>Accessibility</a:t>
            </a:r>
          </a:p>
          <a:p>
            <a:pPr marL="666750" lvl="1" indent="-274638">
              <a:lnSpc>
                <a:spcPct val="90000"/>
              </a:lnSpc>
              <a:defRPr/>
            </a:pPr>
            <a:r>
              <a:rPr lang="en-GB" altLang="en-US" sz="2000" dirty="0"/>
              <a:t> An approach to site design intended to accommodate site usage using different browsers and settings particularly required by the visually impaired and visitors with other disabilities including motor control, learning difficulties and dead users.</a:t>
            </a:r>
          </a:p>
          <a:p>
            <a:pPr marL="666750" lvl="1" indent="-274638">
              <a:lnSpc>
                <a:spcPct val="90000"/>
              </a:lnSpc>
              <a:defRPr/>
            </a:pPr>
            <a:r>
              <a:rPr lang="en-GB" altLang="en-US" sz="2000" dirty="0"/>
              <a:t> Also helps Search engine optimisation</a:t>
            </a:r>
          </a:p>
          <a:p>
            <a:pPr marL="371475" indent="-371475">
              <a:lnSpc>
                <a:spcPct val="90000"/>
              </a:lnSpc>
              <a:defRPr/>
            </a:pPr>
            <a:r>
              <a:rPr lang="en-GB" altLang="en-US" sz="2400" b="1" dirty="0"/>
              <a:t>Persuasion</a:t>
            </a:r>
          </a:p>
          <a:p>
            <a:pPr marL="666750" lvl="1" indent="-274638">
              <a:lnSpc>
                <a:spcPct val="90000"/>
              </a:lnSpc>
              <a:defRPr/>
            </a:pPr>
            <a:r>
              <a:rPr lang="en-GB" altLang="en-US" sz="2000" dirty="0"/>
              <a:t>Maximising returns from web investments through measurement and optimisation using techniques including web analytics and usability studies.</a:t>
            </a:r>
          </a:p>
        </p:txBody>
      </p:sp>
    </p:spTree>
    <p:extLst>
      <p:ext uri="{BB962C8B-B14F-4D97-AF65-F5344CB8AC3E}">
        <p14:creationId xmlns:p14="http://schemas.microsoft.com/office/powerpoint/2010/main" val="30160504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05FB7D-E9C6-40BF-85FC-AE44EC371B45}"/>
              </a:ext>
            </a:extLst>
          </p:cNvPr>
          <p:cNvSpPr>
            <a:spLocks noGrp="1"/>
          </p:cNvSpPr>
          <p:nvPr>
            <p:ph type="title"/>
          </p:nvPr>
        </p:nvSpPr>
        <p:spPr/>
        <p:txBody>
          <a:bodyPr/>
          <a:lstStyle/>
          <a:p>
            <a:r>
              <a:rPr lang="en-GB" dirty="0"/>
              <a:t>Content Design</a:t>
            </a:r>
          </a:p>
        </p:txBody>
      </p:sp>
      <p:sp>
        <p:nvSpPr>
          <p:cNvPr id="3" name="Content Placeholder 2">
            <a:extLst>
              <a:ext uri="{FF2B5EF4-FFF2-40B4-BE49-F238E27FC236}">
                <a16:creationId xmlns:a16="http://schemas.microsoft.com/office/drawing/2014/main" id="{A2570161-68A3-4584-9BC2-4536254ABE41}"/>
              </a:ext>
            </a:extLst>
          </p:cNvPr>
          <p:cNvSpPr>
            <a:spLocks noGrp="1"/>
          </p:cNvSpPr>
          <p:nvPr>
            <p:ph idx="1"/>
          </p:nvPr>
        </p:nvSpPr>
        <p:spPr/>
        <p:txBody>
          <a:bodyPr>
            <a:normAutofit fontScale="85000" lnSpcReduction="20000"/>
          </a:bodyPr>
          <a:lstStyle/>
          <a:p>
            <a:r>
              <a:rPr lang="en-GB" dirty="0"/>
              <a:t>Design Strategy</a:t>
            </a:r>
          </a:p>
          <a:p>
            <a:r>
              <a:rPr lang="en-GB" dirty="0"/>
              <a:t>Images</a:t>
            </a:r>
          </a:p>
          <a:p>
            <a:r>
              <a:rPr lang="en-GB" dirty="0"/>
              <a:t>Rich Media Content</a:t>
            </a:r>
          </a:p>
          <a:p>
            <a:r>
              <a:rPr lang="en-GB" dirty="0"/>
              <a:t>Interaction</a:t>
            </a:r>
          </a:p>
          <a:p>
            <a:r>
              <a:rPr lang="en-GB" dirty="0"/>
              <a:t>Videos</a:t>
            </a:r>
          </a:p>
          <a:p>
            <a:r>
              <a:rPr lang="en-GB" dirty="0"/>
              <a:t>User Generated Content</a:t>
            </a:r>
          </a:p>
          <a:p>
            <a:r>
              <a:rPr lang="en-GB" dirty="0"/>
              <a:t>Interactive Selectors</a:t>
            </a:r>
          </a:p>
          <a:p>
            <a:r>
              <a:rPr lang="en-GB" dirty="0"/>
              <a:t>Engagement</a:t>
            </a:r>
          </a:p>
          <a:p>
            <a:r>
              <a:rPr lang="en-GB" dirty="0"/>
              <a:t>Test</a:t>
            </a:r>
          </a:p>
          <a:p>
            <a:endParaRPr lang="en-GB" dirty="0"/>
          </a:p>
        </p:txBody>
      </p:sp>
    </p:spTree>
    <p:extLst>
      <p:ext uri="{BB962C8B-B14F-4D97-AF65-F5344CB8AC3E}">
        <p14:creationId xmlns:p14="http://schemas.microsoft.com/office/powerpoint/2010/main" val="33491754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6C82DD-79D6-46B6-B739-45205664C534}"/>
              </a:ext>
            </a:extLst>
          </p:cNvPr>
          <p:cNvSpPr>
            <a:spLocks noGrp="1"/>
          </p:cNvSpPr>
          <p:nvPr>
            <p:ph type="title"/>
          </p:nvPr>
        </p:nvSpPr>
        <p:spPr/>
        <p:txBody>
          <a:bodyPr/>
          <a:lstStyle/>
          <a:p>
            <a:r>
              <a:rPr lang="en-GB" dirty="0"/>
              <a:t>Consideration</a:t>
            </a:r>
          </a:p>
        </p:txBody>
      </p:sp>
      <p:sp>
        <p:nvSpPr>
          <p:cNvPr id="3" name="Content Placeholder 2">
            <a:extLst>
              <a:ext uri="{FF2B5EF4-FFF2-40B4-BE49-F238E27FC236}">
                <a16:creationId xmlns:a16="http://schemas.microsoft.com/office/drawing/2014/main" id="{0D1930CF-5D6F-47C9-95E1-B27ADE2B8FEC}"/>
              </a:ext>
            </a:extLst>
          </p:cNvPr>
          <p:cNvSpPr>
            <a:spLocks noGrp="1"/>
          </p:cNvSpPr>
          <p:nvPr>
            <p:ph idx="1"/>
          </p:nvPr>
        </p:nvSpPr>
        <p:spPr>
          <a:xfrm>
            <a:off x="457200" y="1600200"/>
            <a:ext cx="8229600" cy="4205063"/>
          </a:xfrm>
        </p:spPr>
        <p:txBody>
          <a:bodyPr>
            <a:normAutofit fontScale="92500" lnSpcReduction="10000"/>
          </a:bodyPr>
          <a:lstStyle/>
          <a:p>
            <a:r>
              <a:rPr lang="en-GB" dirty="0"/>
              <a:t>Impact – Dream </a:t>
            </a:r>
          </a:p>
          <a:p>
            <a:r>
              <a:rPr lang="en-GB" dirty="0"/>
              <a:t>Engagement - Personalise</a:t>
            </a:r>
          </a:p>
          <a:p>
            <a:r>
              <a:rPr lang="en-GB" dirty="0"/>
              <a:t>Content Engagement Value</a:t>
            </a:r>
          </a:p>
          <a:p>
            <a:r>
              <a:rPr lang="en-GB" dirty="0"/>
              <a:t>Content Media</a:t>
            </a:r>
          </a:p>
          <a:p>
            <a:r>
              <a:rPr lang="en-GB" dirty="0"/>
              <a:t>Text</a:t>
            </a:r>
          </a:p>
          <a:p>
            <a:r>
              <a:rPr lang="en-GB" dirty="0"/>
              <a:t>Content Participation</a:t>
            </a:r>
          </a:p>
          <a:p>
            <a:r>
              <a:rPr lang="en-GB" dirty="0"/>
              <a:t>Content Access Platforms – Desktop, Laptop, Tablet, Phone, Print</a:t>
            </a:r>
          </a:p>
        </p:txBody>
      </p:sp>
    </p:spTree>
    <p:extLst>
      <p:ext uri="{BB962C8B-B14F-4D97-AF65-F5344CB8AC3E}">
        <p14:creationId xmlns:p14="http://schemas.microsoft.com/office/powerpoint/2010/main" val="4755372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03" name="Rectangle 3"/>
          <p:cNvSpPr>
            <a:spLocks noChangeArrowheads="1"/>
          </p:cNvSpPr>
          <p:nvPr/>
        </p:nvSpPr>
        <p:spPr bwMode="auto">
          <a:xfrm>
            <a:off x="487363" y="5851525"/>
            <a:ext cx="8229600" cy="2492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a:lstStyle>
            <a:lvl1pPr marL="342900" indent="-342900" algn="l" eaLnBrk="0" hangingPunct="0">
              <a:spcBef>
                <a:spcPct val="20000"/>
              </a:spcBef>
              <a:buChar char="•"/>
              <a:defRPr sz="2800">
                <a:solidFill>
                  <a:schemeClr val="tx1"/>
                </a:solidFill>
                <a:latin typeface="Arial" charset="0"/>
                <a:ea typeface="ＭＳ Ｐゴシック" charset="-128"/>
                <a:cs typeface="Arial" charset="0"/>
              </a:defRPr>
            </a:lvl1pPr>
            <a:lvl2pPr marL="742950" indent="-285750" algn="l" eaLnBrk="0" hangingPunct="0">
              <a:spcBef>
                <a:spcPct val="20000"/>
              </a:spcBef>
              <a:buChar char="–"/>
              <a:defRPr sz="2400">
                <a:solidFill>
                  <a:schemeClr val="tx1"/>
                </a:solidFill>
                <a:latin typeface="Arial" charset="0"/>
                <a:ea typeface="Arial" charset="0"/>
                <a:cs typeface="Arial" charset="0"/>
              </a:defRPr>
            </a:lvl2pPr>
            <a:lvl3pPr marL="1143000" indent="-228600" algn="l" eaLnBrk="0" hangingPunct="0">
              <a:spcBef>
                <a:spcPct val="20000"/>
              </a:spcBef>
              <a:buChar char="•"/>
              <a:defRPr sz="2400">
                <a:solidFill>
                  <a:schemeClr val="tx1"/>
                </a:solidFill>
                <a:latin typeface="Arial" charset="0"/>
                <a:ea typeface="Arial" charset="0"/>
                <a:cs typeface="Arial" charset="0"/>
              </a:defRPr>
            </a:lvl3pPr>
            <a:lvl4pPr marL="1600200" indent="-228600" algn="l" eaLnBrk="0" hangingPunct="0">
              <a:spcBef>
                <a:spcPct val="20000"/>
              </a:spcBef>
              <a:buChar char="–"/>
              <a:defRPr sz="2000">
                <a:solidFill>
                  <a:schemeClr val="tx1"/>
                </a:solidFill>
                <a:latin typeface="Arial" charset="0"/>
                <a:ea typeface="Arial" charset="0"/>
                <a:cs typeface="Arial" charset="0"/>
              </a:defRPr>
            </a:lvl4pPr>
            <a:lvl5pPr marL="2057400" indent="-228600" algn="l" eaLnBrk="0" hangingPunct="0">
              <a:spcBef>
                <a:spcPct val="20000"/>
              </a:spcBef>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Char char="»"/>
              <a:defRPr sz="2000">
                <a:solidFill>
                  <a:schemeClr val="tx1"/>
                </a:solidFill>
                <a:latin typeface="Arial" charset="0"/>
                <a:ea typeface="Arial" charset="0"/>
                <a:cs typeface="Arial" charset="0"/>
              </a:defRPr>
            </a:lvl9pPr>
          </a:lstStyle>
          <a:p>
            <a:pPr eaLnBrk="1" hangingPunct="1">
              <a:lnSpc>
                <a:spcPct val="90000"/>
              </a:lnSpc>
              <a:buFontTx/>
              <a:buNone/>
              <a:defRPr/>
            </a:pPr>
            <a:r>
              <a:rPr lang="en-GB" altLang="en-US" sz="1200"/>
              <a:t>Figure 7.11</a:t>
            </a:r>
            <a:r>
              <a:rPr lang="en-GB" altLang="en-US" sz="1800"/>
              <a:t>  </a:t>
            </a:r>
            <a:r>
              <a:rPr lang="en-US" altLang="en-US" sz="1800"/>
              <a:t>Different aspects of high-quality information content of a website</a:t>
            </a:r>
            <a:endParaRPr lang="en-GB" altLang="en-US" sz="1800"/>
          </a:p>
        </p:txBody>
      </p:sp>
      <p:pic>
        <p:nvPicPr>
          <p:cNvPr id="21506" name="Picture 7" descr="M07NF01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33488" y="911225"/>
            <a:ext cx="7083425" cy="4410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456761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Title 1"/>
          <p:cNvSpPr>
            <a:spLocks noGrp="1"/>
          </p:cNvSpPr>
          <p:nvPr>
            <p:ph type="title"/>
          </p:nvPr>
        </p:nvSpPr>
        <p:spPr/>
        <p:txBody>
          <a:bodyPr/>
          <a:lstStyle/>
          <a:p>
            <a:r>
              <a:rPr lang="en-US" altLang="en-US" dirty="0"/>
              <a:t>Characteristics of Info</a:t>
            </a:r>
          </a:p>
        </p:txBody>
      </p:sp>
      <p:pic>
        <p:nvPicPr>
          <p:cNvPr id="47106"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561975" y="1600200"/>
            <a:ext cx="8020050" cy="4525963"/>
          </a:xfrm>
        </p:spPr>
      </p:pic>
    </p:spTree>
    <p:extLst>
      <p:ext uri="{BB962C8B-B14F-4D97-AF65-F5344CB8AC3E}">
        <p14:creationId xmlns:p14="http://schemas.microsoft.com/office/powerpoint/2010/main" val="5999767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Rectangle 2"/>
          <p:cNvSpPr>
            <a:spLocks noGrp="1" noChangeArrowheads="1"/>
          </p:cNvSpPr>
          <p:nvPr>
            <p:ph type="title"/>
          </p:nvPr>
        </p:nvSpPr>
        <p:spPr>
          <a:xfrm>
            <a:off x="663575" y="517525"/>
            <a:ext cx="8229600" cy="579438"/>
          </a:xfrm>
        </p:spPr>
        <p:txBody>
          <a:bodyPr/>
          <a:lstStyle/>
          <a:p>
            <a:r>
              <a:rPr lang="en-US" altLang="en-US" sz="3200"/>
              <a:t>Online elements of service quality</a:t>
            </a:r>
          </a:p>
        </p:txBody>
      </p:sp>
      <p:sp>
        <p:nvSpPr>
          <p:cNvPr id="23554" name="Rectangle 3"/>
          <p:cNvSpPr>
            <a:spLocks noGrp="1" noChangeArrowheads="1"/>
          </p:cNvSpPr>
          <p:nvPr>
            <p:ph type="body" idx="1"/>
          </p:nvPr>
        </p:nvSpPr>
        <p:spPr>
          <a:xfrm>
            <a:off x="498475" y="1128713"/>
            <a:ext cx="8450263" cy="2016125"/>
          </a:xfrm>
        </p:spPr>
        <p:txBody>
          <a:bodyPr lIns="92075" tIns="46038" rIns="92075" bIns="46038"/>
          <a:lstStyle/>
          <a:p>
            <a:pPr marL="361950" indent="-361950"/>
            <a:r>
              <a:rPr lang="en-US" altLang="en-US"/>
              <a:t>Companies need to:</a:t>
            </a:r>
          </a:p>
          <a:p>
            <a:pPr marL="657225" lvl="1" indent="-293688"/>
            <a:r>
              <a:rPr lang="en-US" altLang="en-US" sz="2600">
                <a:ea typeface="Arial" panose="020B0604020202020204" pitchFamily="34" charset="0"/>
              </a:rPr>
              <a:t>Understand customers</a:t>
            </a:r>
            <a:r>
              <a:rPr lang="ja-JP" altLang="en-US" sz="2600">
                <a:ea typeface="ＭＳ Ｐゴシック" panose="020B0600070205080204" pitchFamily="34" charset="-128"/>
              </a:rPr>
              <a:t>’</a:t>
            </a:r>
            <a:r>
              <a:rPr lang="en-US" altLang="ja-JP" sz="2600">
                <a:ea typeface="ＭＳ Ｐゴシック" panose="020B0600070205080204" pitchFamily="34" charset="-128"/>
              </a:rPr>
              <a:t> expectations</a:t>
            </a:r>
          </a:p>
          <a:p>
            <a:pPr marL="657225" lvl="1" indent="-293688"/>
            <a:r>
              <a:rPr lang="en-US" altLang="en-US" sz="2600">
                <a:ea typeface="Arial" panose="020B0604020202020204" pitchFamily="34" charset="0"/>
              </a:rPr>
              <a:t>Make clear service promises</a:t>
            </a:r>
          </a:p>
          <a:p>
            <a:pPr marL="657225" lvl="1" indent="-293688"/>
            <a:r>
              <a:rPr lang="en-US" altLang="en-US" sz="2600">
                <a:ea typeface="Arial" panose="020B0604020202020204" pitchFamily="34" charset="0"/>
              </a:rPr>
              <a:t>Deliver on those promises</a:t>
            </a:r>
            <a:endParaRPr lang="en-GB" altLang="en-US" sz="2600">
              <a:ea typeface="Arial" panose="020B0604020202020204" pitchFamily="34" charset="0"/>
            </a:endParaRPr>
          </a:p>
        </p:txBody>
      </p:sp>
      <p:graphicFrame>
        <p:nvGraphicFramePr>
          <p:cNvPr id="24599" name="Group 23"/>
          <p:cNvGraphicFramePr>
            <a:graphicFrameLocks noGrp="1"/>
          </p:cNvGraphicFramePr>
          <p:nvPr/>
        </p:nvGraphicFramePr>
        <p:xfrm>
          <a:off x="612775" y="3587750"/>
          <a:ext cx="7931150" cy="2322530"/>
        </p:xfrm>
        <a:graphic>
          <a:graphicData uri="http://schemas.openxmlformats.org/drawingml/2006/table">
            <a:tbl>
              <a:tblPr/>
              <a:tblGrid>
                <a:gridCol w="1984375">
                  <a:extLst>
                    <a:ext uri="{9D8B030D-6E8A-4147-A177-3AD203B41FA5}">
                      <a16:colId xmlns:a16="http://schemas.microsoft.com/office/drawing/2014/main" val="20000"/>
                    </a:ext>
                  </a:extLst>
                </a:gridCol>
                <a:gridCol w="1982788">
                  <a:extLst>
                    <a:ext uri="{9D8B030D-6E8A-4147-A177-3AD203B41FA5}">
                      <a16:colId xmlns:a16="http://schemas.microsoft.com/office/drawing/2014/main" val="20001"/>
                    </a:ext>
                  </a:extLst>
                </a:gridCol>
                <a:gridCol w="1962150">
                  <a:extLst>
                    <a:ext uri="{9D8B030D-6E8A-4147-A177-3AD203B41FA5}">
                      <a16:colId xmlns:a16="http://schemas.microsoft.com/office/drawing/2014/main" val="20002"/>
                    </a:ext>
                  </a:extLst>
                </a:gridCol>
                <a:gridCol w="2001837">
                  <a:extLst>
                    <a:ext uri="{9D8B030D-6E8A-4147-A177-3AD203B41FA5}">
                      <a16:colId xmlns:a16="http://schemas.microsoft.com/office/drawing/2014/main" val="20003"/>
                    </a:ext>
                  </a:extLst>
                </a:gridCol>
              </a:tblGrid>
              <a:tr h="640027">
                <a:tc>
                  <a:txBody>
                    <a:bodyPr/>
                    <a:lstStyle>
                      <a:lvl1pPr algn="l" eaLnBrk="0" hangingPunct="0">
                        <a:spcBef>
                          <a:spcPct val="20000"/>
                        </a:spcBef>
                        <a:defRPr sz="2400">
                          <a:solidFill>
                            <a:schemeClr val="tx1"/>
                          </a:solidFill>
                          <a:latin typeface="Arial" charset="0"/>
                          <a:ea typeface="ＭＳ Ｐゴシック" charset="-128"/>
                          <a:cs typeface="Arial" charset="0"/>
                        </a:defRPr>
                      </a:lvl1pPr>
                      <a:lvl2pPr marL="742950" indent="-285750" algn="l" eaLnBrk="0" hangingPunct="0">
                        <a:spcBef>
                          <a:spcPct val="20000"/>
                        </a:spcBef>
                        <a:defRPr sz="2000">
                          <a:solidFill>
                            <a:schemeClr val="tx1"/>
                          </a:solidFill>
                          <a:latin typeface="Arial" charset="0"/>
                          <a:ea typeface="Arial" charset="0"/>
                          <a:cs typeface="Arial" charset="0"/>
                        </a:defRPr>
                      </a:lvl2pPr>
                      <a:lvl3pPr marL="1143000" indent="-228600" algn="l" eaLnBrk="0" hangingPunct="0">
                        <a:spcBef>
                          <a:spcPct val="20000"/>
                        </a:spcBef>
                        <a:defRPr sz="2000">
                          <a:solidFill>
                            <a:schemeClr val="tx1"/>
                          </a:solidFill>
                          <a:latin typeface="Arial" charset="0"/>
                          <a:ea typeface="Arial" charset="0"/>
                          <a:cs typeface="Arial" charset="0"/>
                        </a:defRPr>
                      </a:lvl3pPr>
                      <a:lvl4pPr marL="1600200" indent="-228600" algn="l" eaLnBrk="0" hangingPunct="0">
                        <a:spcBef>
                          <a:spcPct val="20000"/>
                        </a:spcBef>
                        <a:defRPr>
                          <a:solidFill>
                            <a:schemeClr val="tx1"/>
                          </a:solidFill>
                          <a:latin typeface="Arial" charset="0"/>
                          <a:ea typeface="Arial" charset="0"/>
                          <a:cs typeface="Arial" charset="0"/>
                        </a:defRPr>
                      </a:lvl4pPr>
                      <a:lvl5pPr marL="2057400" indent="-228600" algn="l" eaLnBrk="0" hangingPunct="0">
                        <a:spcBef>
                          <a:spcPct val="20000"/>
                        </a:spcBef>
                        <a:defRPr>
                          <a:solidFill>
                            <a:schemeClr val="tx1"/>
                          </a:solidFill>
                          <a:latin typeface="Arial" charset="0"/>
                          <a:ea typeface="Arial" charset="0"/>
                          <a:cs typeface="Arial" charset="0"/>
                        </a:defRPr>
                      </a:lvl5pPr>
                      <a:lvl6pPr marL="2514600" indent="-228600" eaLnBrk="0" fontAlgn="base" hangingPunct="0">
                        <a:spcBef>
                          <a:spcPct val="20000"/>
                        </a:spcBef>
                        <a:spcAft>
                          <a:spcPct val="0"/>
                        </a:spcAft>
                        <a:defRPr>
                          <a:solidFill>
                            <a:schemeClr val="tx1"/>
                          </a:solidFill>
                          <a:latin typeface="Arial" charset="0"/>
                          <a:ea typeface="Arial" charset="0"/>
                          <a:cs typeface="Arial" charset="0"/>
                        </a:defRPr>
                      </a:lvl6pPr>
                      <a:lvl7pPr marL="2971800" indent="-228600" eaLnBrk="0" fontAlgn="base" hangingPunct="0">
                        <a:spcBef>
                          <a:spcPct val="20000"/>
                        </a:spcBef>
                        <a:spcAft>
                          <a:spcPct val="0"/>
                        </a:spcAft>
                        <a:defRPr>
                          <a:solidFill>
                            <a:schemeClr val="tx1"/>
                          </a:solidFill>
                          <a:latin typeface="Arial" charset="0"/>
                          <a:ea typeface="Arial" charset="0"/>
                          <a:cs typeface="Arial" charset="0"/>
                        </a:defRPr>
                      </a:lvl7pPr>
                      <a:lvl8pPr marL="3429000" indent="-228600" eaLnBrk="0" fontAlgn="base" hangingPunct="0">
                        <a:spcBef>
                          <a:spcPct val="20000"/>
                        </a:spcBef>
                        <a:spcAft>
                          <a:spcPct val="0"/>
                        </a:spcAft>
                        <a:defRPr>
                          <a:solidFill>
                            <a:schemeClr val="tx1"/>
                          </a:solidFill>
                          <a:latin typeface="Arial" charset="0"/>
                          <a:ea typeface="Arial" charset="0"/>
                          <a:cs typeface="Arial" charset="0"/>
                        </a:defRPr>
                      </a:lvl8pPr>
                      <a:lvl9pPr marL="3886200" indent="-228600" eaLnBrk="0" fontAlgn="base" hangingPunct="0">
                        <a:spcBef>
                          <a:spcPct val="20000"/>
                        </a:spcBef>
                        <a:spcAft>
                          <a:spcPct val="0"/>
                        </a:spcAft>
                        <a:defRPr>
                          <a:solidFill>
                            <a:schemeClr val="tx1"/>
                          </a:solidFill>
                          <a:latin typeface="Arial" charset="0"/>
                          <a:ea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en-US" sz="1800" b="0" i="0" u="none" strike="noStrike" cap="none" normalizeH="0" baseline="0">
                          <a:ln>
                            <a:noFill/>
                          </a:ln>
                          <a:solidFill>
                            <a:srgbClr val="000080"/>
                          </a:solidFill>
                          <a:effectLst/>
                          <a:latin typeface="Arial" charset="0"/>
                          <a:ea typeface="ＭＳ Ｐゴシック" charset="-128"/>
                          <a:cs typeface="Arial" charset="0"/>
                        </a:rPr>
                        <a:t>Tangibles</a:t>
                      </a:r>
                      <a:endParaRPr kumimoji="0" lang="en-GB" altLang="en-US" sz="1800" b="0" i="0" u="none" strike="noStrike" cap="none" normalizeH="0" baseline="0">
                        <a:ln>
                          <a:noFill/>
                        </a:ln>
                        <a:solidFill>
                          <a:srgbClr val="000080"/>
                        </a:solidFill>
                        <a:effectLst/>
                        <a:latin typeface="Arial" charset="0"/>
                        <a:ea typeface="ＭＳ Ｐゴシック" charset="-128"/>
                        <a:cs typeface="Arial" charset="0"/>
                      </a:endParaRPr>
                    </a:p>
                  </a:txBody>
                  <a:tcPr marT="45702" marB="45702" horzOverflow="overflow">
                    <a:lnL w="12700" cap="flat" cmpd="sng" algn="ctr">
                      <a:solidFill>
                        <a:schemeClr val="bg2"/>
                      </a:solidFill>
                      <a:prstDash val="solid"/>
                      <a:round/>
                      <a:headEnd type="none" w="med" len="med"/>
                      <a:tailEnd type="none" w="med" len="med"/>
                    </a:lnL>
                    <a:lnR w="12700"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w="12700" cap="flat" cmpd="sng" algn="ctr">
                      <a:solidFill>
                        <a:schemeClr val="bg2"/>
                      </a:solidFill>
                      <a:prstDash val="solid"/>
                      <a:round/>
                      <a:headEnd type="none" w="med" len="med"/>
                      <a:tailEnd type="none" w="med" len="med"/>
                    </a:lnB>
                    <a:lnTlToBr>
                      <a:noFill/>
                    </a:lnTlToBr>
                    <a:lnBlToTr>
                      <a:noFill/>
                    </a:lnBlToTr>
                    <a:solidFill>
                      <a:srgbClr val="FFFF99"/>
                    </a:solidFill>
                  </a:tcPr>
                </a:tc>
                <a:tc>
                  <a:txBody>
                    <a:bodyPr/>
                    <a:lstStyle>
                      <a:lvl1pPr algn="l" eaLnBrk="0" hangingPunct="0">
                        <a:spcBef>
                          <a:spcPct val="20000"/>
                        </a:spcBef>
                        <a:defRPr sz="2400">
                          <a:solidFill>
                            <a:schemeClr val="tx1"/>
                          </a:solidFill>
                          <a:latin typeface="Arial" charset="0"/>
                          <a:ea typeface="ＭＳ Ｐゴシック" charset="-128"/>
                          <a:cs typeface="Arial" charset="0"/>
                        </a:defRPr>
                      </a:lvl1pPr>
                      <a:lvl2pPr marL="742950" indent="-285750" algn="l" eaLnBrk="0" hangingPunct="0">
                        <a:spcBef>
                          <a:spcPct val="20000"/>
                        </a:spcBef>
                        <a:defRPr sz="2000">
                          <a:solidFill>
                            <a:schemeClr val="tx1"/>
                          </a:solidFill>
                          <a:latin typeface="Arial" charset="0"/>
                          <a:ea typeface="Arial" charset="0"/>
                          <a:cs typeface="Arial" charset="0"/>
                        </a:defRPr>
                      </a:lvl2pPr>
                      <a:lvl3pPr marL="1143000" indent="-228600" algn="l" eaLnBrk="0" hangingPunct="0">
                        <a:spcBef>
                          <a:spcPct val="20000"/>
                        </a:spcBef>
                        <a:defRPr sz="2000">
                          <a:solidFill>
                            <a:schemeClr val="tx1"/>
                          </a:solidFill>
                          <a:latin typeface="Arial" charset="0"/>
                          <a:ea typeface="Arial" charset="0"/>
                          <a:cs typeface="Arial" charset="0"/>
                        </a:defRPr>
                      </a:lvl3pPr>
                      <a:lvl4pPr marL="1600200" indent="-228600" algn="l" eaLnBrk="0" hangingPunct="0">
                        <a:spcBef>
                          <a:spcPct val="20000"/>
                        </a:spcBef>
                        <a:defRPr>
                          <a:solidFill>
                            <a:schemeClr val="tx1"/>
                          </a:solidFill>
                          <a:latin typeface="Arial" charset="0"/>
                          <a:ea typeface="Arial" charset="0"/>
                          <a:cs typeface="Arial" charset="0"/>
                        </a:defRPr>
                      </a:lvl4pPr>
                      <a:lvl5pPr marL="2057400" indent="-228600" algn="l" eaLnBrk="0" hangingPunct="0">
                        <a:spcBef>
                          <a:spcPct val="20000"/>
                        </a:spcBef>
                        <a:defRPr>
                          <a:solidFill>
                            <a:schemeClr val="tx1"/>
                          </a:solidFill>
                          <a:latin typeface="Arial" charset="0"/>
                          <a:ea typeface="Arial" charset="0"/>
                          <a:cs typeface="Arial" charset="0"/>
                        </a:defRPr>
                      </a:lvl5pPr>
                      <a:lvl6pPr marL="2514600" indent="-228600" eaLnBrk="0" fontAlgn="base" hangingPunct="0">
                        <a:spcBef>
                          <a:spcPct val="20000"/>
                        </a:spcBef>
                        <a:spcAft>
                          <a:spcPct val="0"/>
                        </a:spcAft>
                        <a:defRPr>
                          <a:solidFill>
                            <a:schemeClr val="tx1"/>
                          </a:solidFill>
                          <a:latin typeface="Arial" charset="0"/>
                          <a:ea typeface="Arial" charset="0"/>
                          <a:cs typeface="Arial" charset="0"/>
                        </a:defRPr>
                      </a:lvl6pPr>
                      <a:lvl7pPr marL="2971800" indent="-228600" eaLnBrk="0" fontAlgn="base" hangingPunct="0">
                        <a:spcBef>
                          <a:spcPct val="20000"/>
                        </a:spcBef>
                        <a:spcAft>
                          <a:spcPct val="0"/>
                        </a:spcAft>
                        <a:defRPr>
                          <a:solidFill>
                            <a:schemeClr val="tx1"/>
                          </a:solidFill>
                          <a:latin typeface="Arial" charset="0"/>
                          <a:ea typeface="Arial" charset="0"/>
                          <a:cs typeface="Arial" charset="0"/>
                        </a:defRPr>
                      </a:lvl7pPr>
                      <a:lvl8pPr marL="3429000" indent="-228600" eaLnBrk="0" fontAlgn="base" hangingPunct="0">
                        <a:spcBef>
                          <a:spcPct val="20000"/>
                        </a:spcBef>
                        <a:spcAft>
                          <a:spcPct val="0"/>
                        </a:spcAft>
                        <a:defRPr>
                          <a:solidFill>
                            <a:schemeClr val="tx1"/>
                          </a:solidFill>
                          <a:latin typeface="Arial" charset="0"/>
                          <a:ea typeface="Arial" charset="0"/>
                          <a:cs typeface="Arial" charset="0"/>
                        </a:defRPr>
                      </a:lvl8pPr>
                      <a:lvl9pPr marL="3886200" indent="-228600" eaLnBrk="0" fontAlgn="base" hangingPunct="0">
                        <a:spcBef>
                          <a:spcPct val="20000"/>
                        </a:spcBef>
                        <a:spcAft>
                          <a:spcPct val="0"/>
                        </a:spcAft>
                        <a:defRPr>
                          <a:solidFill>
                            <a:schemeClr val="tx1"/>
                          </a:solidFill>
                          <a:latin typeface="Arial" charset="0"/>
                          <a:ea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en-US" sz="1800" b="0" i="0" u="none" strike="noStrike" cap="none" normalizeH="0" baseline="0">
                          <a:ln>
                            <a:noFill/>
                          </a:ln>
                          <a:solidFill>
                            <a:srgbClr val="000080"/>
                          </a:solidFill>
                          <a:effectLst/>
                          <a:latin typeface="Arial" charset="0"/>
                          <a:ea typeface="ＭＳ Ｐゴシック" charset="-128"/>
                          <a:cs typeface="Arial" charset="0"/>
                        </a:rPr>
                        <a:t>Reliability</a:t>
                      </a:r>
                      <a:endParaRPr kumimoji="0" lang="en-GB" altLang="en-US" sz="1800" b="0" i="0" u="none" strike="noStrike" cap="none" normalizeH="0" baseline="0">
                        <a:ln>
                          <a:noFill/>
                        </a:ln>
                        <a:solidFill>
                          <a:srgbClr val="000080"/>
                        </a:solidFill>
                        <a:effectLst/>
                        <a:latin typeface="Arial" charset="0"/>
                        <a:ea typeface="ＭＳ Ｐゴシック" charset="-128"/>
                        <a:cs typeface="Arial" charset="0"/>
                      </a:endParaRPr>
                    </a:p>
                  </a:txBody>
                  <a:tcPr marT="45702" marB="45702" horzOverflow="overflow">
                    <a:lnL w="12700" cap="flat" cmpd="sng" algn="ctr">
                      <a:solidFill>
                        <a:schemeClr val="bg2"/>
                      </a:solidFill>
                      <a:prstDash val="solid"/>
                      <a:round/>
                      <a:headEnd type="none" w="med" len="med"/>
                      <a:tailEnd type="none" w="med" len="med"/>
                    </a:lnL>
                    <a:lnR w="12700"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w="12700" cap="flat" cmpd="sng" algn="ctr">
                      <a:solidFill>
                        <a:schemeClr val="bg2"/>
                      </a:solidFill>
                      <a:prstDash val="solid"/>
                      <a:round/>
                      <a:headEnd type="none" w="med" len="med"/>
                      <a:tailEnd type="none" w="med" len="med"/>
                    </a:lnB>
                    <a:lnTlToBr>
                      <a:noFill/>
                    </a:lnTlToBr>
                    <a:lnBlToTr>
                      <a:noFill/>
                    </a:lnBlToTr>
                    <a:solidFill>
                      <a:srgbClr val="FFFF99"/>
                    </a:solidFill>
                  </a:tcPr>
                </a:tc>
                <a:tc>
                  <a:txBody>
                    <a:bodyPr/>
                    <a:lstStyle>
                      <a:lvl1pPr algn="l" eaLnBrk="0" hangingPunct="0">
                        <a:spcBef>
                          <a:spcPct val="20000"/>
                        </a:spcBef>
                        <a:defRPr sz="2400">
                          <a:solidFill>
                            <a:schemeClr val="tx1"/>
                          </a:solidFill>
                          <a:latin typeface="Arial" charset="0"/>
                          <a:ea typeface="ＭＳ Ｐゴシック" charset="-128"/>
                          <a:cs typeface="Arial" charset="0"/>
                        </a:defRPr>
                      </a:lvl1pPr>
                      <a:lvl2pPr marL="742950" indent="-285750" algn="l" eaLnBrk="0" hangingPunct="0">
                        <a:spcBef>
                          <a:spcPct val="20000"/>
                        </a:spcBef>
                        <a:defRPr sz="2000">
                          <a:solidFill>
                            <a:schemeClr val="tx1"/>
                          </a:solidFill>
                          <a:latin typeface="Arial" charset="0"/>
                          <a:ea typeface="Arial" charset="0"/>
                          <a:cs typeface="Arial" charset="0"/>
                        </a:defRPr>
                      </a:lvl2pPr>
                      <a:lvl3pPr marL="1143000" indent="-228600" algn="l" eaLnBrk="0" hangingPunct="0">
                        <a:spcBef>
                          <a:spcPct val="20000"/>
                        </a:spcBef>
                        <a:defRPr sz="2000">
                          <a:solidFill>
                            <a:schemeClr val="tx1"/>
                          </a:solidFill>
                          <a:latin typeface="Arial" charset="0"/>
                          <a:ea typeface="Arial" charset="0"/>
                          <a:cs typeface="Arial" charset="0"/>
                        </a:defRPr>
                      </a:lvl3pPr>
                      <a:lvl4pPr marL="1600200" indent="-228600" algn="l" eaLnBrk="0" hangingPunct="0">
                        <a:spcBef>
                          <a:spcPct val="20000"/>
                        </a:spcBef>
                        <a:defRPr>
                          <a:solidFill>
                            <a:schemeClr val="tx1"/>
                          </a:solidFill>
                          <a:latin typeface="Arial" charset="0"/>
                          <a:ea typeface="Arial" charset="0"/>
                          <a:cs typeface="Arial" charset="0"/>
                        </a:defRPr>
                      </a:lvl4pPr>
                      <a:lvl5pPr marL="2057400" indent="-228600" algn="l" eaLnBrk="0" hangingPunct="0">
                        <a:spcBef>
                          <a:spcPct val="20000"/>
                        </a:spcBef>
                        <a:defRPr>
                          <a:solidFill>
                            <a:schemeClr val="tx1"/>
                          </a:solidFill>
                          <a:latin typeface="Arial" charset="0"/>
                          <a:ea typeface="Arial" charset="0"/>
                          <a:cs typeface="Arial" charset="0"/>
                        </a:defRPr>
                      </a:lvl5pPr>
                      <a:lvl6pPr marL="2514600" indent="-228600" eaLnBrk="0" fontAlgn="base" hangingPunct="0">
                        <a:spcBef>
                          <a:spcPct val="20000"/>
                        </a:spcBef>
                        <a:spcAft>
                          <a:spcPct val="0"/>
                        </a:spcAft>
                        <a:defRPr>
                          <a:solidFill>
                            <a:schemeClr val="tx1"/>
                          </a:solidFill>
                          <a:latin typeface="Arial" charset="0"/>
                          <a:ea typeface="Arial" charset="0"/>
                          <a:cs typeface="Arial" charset="0"/>
                        </a:defRPr>
                      </a:lvl6pPr>
                      <a:lvl7pPr marL="2971800" indent="-228600" eaLnBrk="0" fontAlgn="base" hangingPunct="0">
                        <a:spcBef>
                          <a:spcPct val="20000"/>
                        </a:spcBef>
                        <a:spcAft>
                          <a:spcPct val="0"/>
                        </a:spcAft>
                        <a:defRPr>
                          <a:solidFill>
                            <a:schemeClr val="tx1"/>
                          </a:solidFill>
                          <a:latin typeface="Arial" charset="0"/>
                          <a:ea typeface="Arial" charset="0"/>
                          <a:cs typeface="Arial" charset="0"/>
                        </a:defRPr>
                      </a:lvl7pPr>
                      <a:lvl8pPr marL="3429000" indent="-228600" eaLnBrk="0" fontAlgn="base" hangingPunct="0">
                        <a:spcBef>
                          <a:spcPct val="20000"/>
                        </a:spcBef>
                        <a:spcAft>
                          <a:spcPct val="0"/>
                        </a:spcAft>
                        <a:defRPr>
                          <a:solidFill>
                            <a:schemeClr val="tx1"/>
                          </a:solidFill>
                          <a:latin typeface="Arial" charset="0"/>
                          <a:ea typeface="Arial" charset="0"/>
                          <a:cs typeface="Arial" charset="0"/>
                        </a:defRPr>
                      </a:lvl8pPr>
                      <a:lvl9pPr marL="3886200" indent="-228600" eaLnBrk="0" fontAlgn="base" hangingPunct="0">
                        <a:spcBef>
                          <a:spcPct val="20000"/>
                        </a:spcBef>
                        <a:spcAft>
                          <a:spcPct val="0"/>
                        </a:spcAft>
                        <a:defRPr>
                          <a:solidFill>
                            <a:schemeClr val="tx1"/>
                          </a:solidFill>
                          <a:latin typeface="Arial" charset="0"/>
                          <a:ea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en-US" sz="1800" b="0" i="0" u="none" strike="noStrike" cap="none" normalizeH="0" baseline="0">
                          <a:ln>
                            <a:noFill/>
                          </a:ln>
                          <a:solidFill>
                            <a:srgbClr val="000080"/>
                          </a:solidFill>
                          <a:effectLst/>
                          <a:latin typeface="Arial" charset="0"/>
                          <a:ea typeface="ＭＳ Ｐゴシック" charset="-128"/>
                          <a:cs typeface="Arial" charset="0"/>
                        </a:rPr>
                        <a:t>Responsiveness</a:t>
                      </a:r>
                      <a:endParaRPr kumimoji="0" lang="en-GB" altLang="en-US" sz="1800" b="0" i="0" u="none" strike="noStrike" cap="none" normalizeH="0" baseline="0">
                        <a:ln>
                          <a:noFill/>
                        </a:ln>
                        <a:solidFill>
                          <a:srgbClr val="000080"/>
                        </a:solidFill>
                        <a:effectLst/>
                        <a:latin typeface="Arial" charset="0"/>
                        <a:ea typeface="ＭＳ Ｐゴシック" charset="-128"/>
                        <a:cs typeface="Arial" charset="0"/>
                      </a:endParaRPr>
                    </a:p>
                  </a:txBody>
                  <a:tcPr marT="45702" marB="45702" horzOverflow="overflow">
                    <a:lnL w="12700" cap="flat" cmpd="sng" algn="ctr">
                      <a:solidFill>
                        <a:schemeClr val="bg2"/>
                      </a:solidFill>
                      <a:prstDash val="solid"/>
                      <a:round/>
                      <a:headEnd type="none" w="med" len="med"/>
                      <a:tailEnd type="none" w="med" len="med"/>
                    </a:lnL>
                    <a:lnR w="12700"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w="12700" cap="flat" cmpd="sng" algn="ctr">
                      <a:solidFill>
                        <a:schemeClr val="bg2"/>
                      </a:solidFill>
                      <a:prstDash val="solid"/>
                      <a:round/>
                      <a:headEnd type="none" w="med" len="med"/>
                      <a:tailEnd type="none" w="med" len="med"/>
                    </a:lnB>
                    <a:lnTlToBr>
                      <a:noFill/>
                    </a:lnTlToBr>
                    <a:lnBlToTr>
                      <a:noFill/>
                    </a:lnBlToTr>
                    <a:solidFill>
                      <a:srgbClr val="FFFF99"/>
                    </a:solidFill>
                  </a:tcPr>
                </a:tc>
                <a:tc>
                  <a:txBody>
                    <a:bodyPr/>
                    <a:lstStyle>
                      <a:lvl1pPr algn="l" eaLnBrk="0" hangingPunct="0">
                        <a:spcBef>
                          <a:spcPct val="20000"/>
                        </a:spcBef>
                        <a:defRPr sz="2400">
                          <a:solidFill>
                            <a:schemeClr val="tx1"/>
                          </a:solidFill>
                          <a:latin typeface="Arial" charset="0"/>
                          <a:ea typeface="ＭＳ Ｐゴシック" charset="-128"/>
                          <a:cs typeface="Arial" charset="0"/>
                        </a:defRPr>
                      </a:lvl1pPr>
                      <a:lvl2pPr marL="742950" indent="-285750" algn="l" eaLnBrk="0" hangingPunct="0">
                        <a:spcBef>
                          <a:spcPct val="20000"/>
                        </a:spcBef>
                        <a:defRPr sz="2000">
                          <a:solidFill>
                            <a:schemeClr val="tx1"/>
                          </a:solidFill>
                          <a:latin typeface="Arial" charset="0"/>
                          <a:ea typeface="Arial" charset="0"/>
                          <a:cs typeface="Arial" charset="0"/>
                        </a:defRPr>
                      </a:lvl2pPr>
                      <a:lvl3pPr marL="1143000" indent="-228600" algn="l" eaLnBrk="0" hangingPunct="0">
                        <a:spcBef>
                          <a:spcPct val="20000"/>
                        </a:spcBef>
                        <a:defRPr sz="2000">
                          <a:solidFill>
                            <a:schemeClr val="tx1"/>
                          </a:solidFill>
                          <a:latin typeface="Arial" charset="0"/>
                          <a:ea typeface="Arial" charset="0"/>
                          <a:cs typeface="Arial" charset="0"/>
                        </a:defRPr>
                      </a:lvl3pPr>
                      <a:lvl4pPr marL="1600200" indent="-228600" algn="l" eaLnBrk="0" hangingPunct="0">
                        <a:spcBef>
                          <a:spcPct val="20000"/>
                        </a:spcBef>
                        <a:defRPr>
                          <a:solidFill>
                            <a:schemeClr val="tx1"/>
                          </a:solidFill>
                          <a:latin typeface="Arial" charset="0"/>
                          <a:ea typeface="Arial" charset="0"/>
                          <a:cs typeface="Arial" charset="0"/>
                        </a:defRPr>
                      </a:lvl4pPr>
                      <a:lvl5pPr marL="2057400" indent="-228600" algn="l" eaLnBrk="0" hangingPunct="0">
                        <a:spcBef>
                          <a:spcPct val="20000"/>
                        </a:spcBef>
                        <a:defRPr>
                          <a:solidFill>
                            <a:schemeClr val="tx1"/>
                          </a:solidFill>
                          <a:latin typeface="Arial" charset="0"/>
                          <a:ea typeface="Arial" charset="0"/>
                          <a:cs typeface="Arial" charset="0"/>
                        </a:defRPr>
                      </a:lvl5pPr>
                      <a:lvl6pPr marL="2514600" indent="-228600" eaLnBrk="0" fontAlgn="base" hangingPunct="0">
                        <a:spcBef>
                          <a:spcPct val="20000"/>
                        </a:spcBef>
                        <a:spcAft>
                          <a:spcPct val="0"/>
                        </a:spcAft>
                        <a:defRPr>
                          <a:solidFill>
                            <a:schemeClr val="tx1"/>
                          </a:solidFill>
                          <a:latin typeface="Arial" charset="0"/>
                          <a:ea typeface="Arial" charset="0"/>
                          <a:cs typeface="Arial" charset="0"/>
                        </a:defRPr>
                      </a:lvl6pPr>
                      <a:lvl7pPr marL="2971800" indent="-228600" eaLnBrk="0" fontAlgn="base" hangingPunct="0">
                        <a:spcBef>
                          <a:spcPct val="20000"/>
                        </a:spcBef>
                        <a:spcAft>
                          <a:spcPct val="0"/>
                        </a:spcAft>
                        <a:defRPr>
                          <a:solidFill>
                            <a:schemeClr val="tx1"/>
                          </a:solidFill>
                          <a:latin typeface="Arial" charset="0"/>
                          <a:ea typeface="Arial" charset="0"/>
                          <a:cs typeface="Arial" charset="0"/>
                        </a:defRPr>
                      </a:lvl7pPr>
                      <a:lvl8pPr marL="3429000" indent="-228600" eaLnBrk="0" fontAlgn="base" hangingPunct="0">
                        <a:spcBef>
                          <a:spcPct val="20000"/>
                        </a:spcBef>
                        <a:spcAft>
                          <a:spcPct val="0"/>
                        </a:spcAft>
                        <a:defRPr>
                          <a:solidFill>
                            <a:schemeClr val="tx1"/>
                          </a:solidFill>
                          <a:latin typeface="Arial" charset="0"/>
                          <a:ea typeface="Arial" charset="0"/>
                          <a:cs typeface="Arial" charset="0"/>
                        </a:defRPr>
                      </a:lvl8pPr>
                      <a:lvl9pPr marL="3886200" indent="-228600" eaLnBrk="0" fontAlgn="base" hangingPunct="0">
                        <a:spcBef>
                          <a:spcPct val="20000"/>
                        </a:spcBef>
                        <a:spcAft>
                          <a:spcPct val="0"/>
                        </a:spcAft>
                        <a:defRPr>
                          <a:solidFill>
                            <a:schemeClr val="tx1"/>
                          </a:solidFill>
                          <a:latin typeface="Arial" charset="0"/>
                          <a:ea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US" altLang="en-US" sz="1800" b="0" i="0" u="none" strike="noStrike" cap="none" normalizeH="0" baseline="0">
                          <a:ln>
                            <a:noFill/>
                          </a:ln>
                          <a:solidFill>
                            <a:srgbClr val="000080"/>
                          </a:solidFill>
                          <a:effectLst/>
                          <a:latin typeface="Arial" charset="0"/>
                          <a:ea typeface="ＭＳ Ｐゴシック" charset="-128"/>
                          <a:cs typeface="Arial" charset="0"/>
                        </a:rPr>
                        <a:t>Assurance and empathy</a:t>
                      </a:r>
                      <a:endParaRPr kumimoji="0" lang="en-GB" altLang="en-US" sz="1800" b="0" i="0" u="none" strike="noStrike" cap="none" normalizeH="0" baseline="0">
                        <a:ln>
                          <a:noFill/>
                        </a:ln>
                        <a:solidFill>
                          <a:srgbClr val="000080"/>
                        </a:solidFill>
                        <a:effectLst/>
                        <a:latin typeface="Arial" charset="0"/>
                        <a:ea typeface="ＭＳ Ｐゴシック" charset="-128"/>
                        <a:cs typeface="Arial" charset="0"/>
                      </a:endParaRPr>
                    </a:p>
                  </a:txBody>
                  <a:tcPr marT="45702" marB="45702" horzOverflow="overflow">
                    <a:lnL w="12700" cap="flat" cmpd="sng" algn="ctr">
                      <a:solidFill>
                        <a:schemeClr val="bg2"/>
                      </a:solidFill>
                      <a:prstDash val="solid"/>
                      <a:round/>
                      <a:headEnd type="none" w="med" len="med"/>
                      <a:tailEnd type="none" w="med" len="med"/>
                    </a:lnL>
                    <a:lnR w="12700"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w="12700" cap="flat" cmpd="sng" algn="ctr">
                      <a:solidFill>
                        <a:schemeClr val="bg2"/>
                      </a:solidFill>
                      <a:prstDash val="solid"/>
                      <a:round/>
                      <a:headEnd type="none" w="med" len="med"/>
                      <a:tailEnd type="none" w="med" len="med"/>
                    </a:lnB>
                    <a:lnTlToBr>
                      <a:noFill/>
                    </a:lnTlToBr>
                    <a:lnBlToTr>
                      <a:noFill/>
                    </a:lnBlToTr>
                    <a:solidFill>
                      <a:srgbClr val="FFFF99"/>
                    </a:solidFill>
                  </a:tcPr>
                </a:tc>
                <a:extLst>
                  <a:ext uri="{0D108BD9-81ED-4DB2-BD59-A6C34878D82A}">
                    <a16:rowId xmlns:a16="http://schemas.microsoft.com/office/drawing/2014/main" val="10000"/>
                  </a:ext>
                </a:extLst>
              </a:tr>
              <a:tr h="1682486">
                <a:tc>
                  <a:txBody>
                    <a:bodyPr/>
                    <a:lstStyle>
                      <a:lvl1pPr algn="l" eaLnBrk="0" hangingPunct="0">
                        <a:spcBef>
                          <a:spcPct val="20000"/>
                        </a:spcBef>
                        <a:defRPr sz="2400">
                          <a:solidFill>
                            <a:schemeClr val="tx1"/>
                          </a:solidFill>
                          <a:latin typeface="Arial" charset="0"/>
                          <a:ea typeface="ＭＳ Ｐゴシック" charset="-128"/>
                          <a:cs typeface="Arial" charset="0"/>
                        </a:defRPr>
                      </a:lvl1pPr>
                      <a:lvl2pPr marL="742950" indent="-285750" algn="l" eaLnBrk="0" hangingPunct="0">
                        <a:spcBef>
                          <a:spcPct val="20000"/>
                        </a:spcBef>
                        <a:defRPr sz="2000">
                          <a:solidFill>
                            <a:schemeClr val="tx1"/>
                          </a:solidFill>
                          <a:latin typeface="Arial" charset="0"/>
                          <a:ea typeface="Arial" charset="0"/>
                          <a:cs typeface="Arial" charset="0"/>
                        </a:defRPr>
                      </a:lvl2pPr>
                      <a:lvl3pPr marL="1143000" indent="-228600" algn="l" eaLnBrk="0" hangingPunct="0">
                        <a:spcBef>
                          <a:spcPct val="20000"/>
                        </a:spcBef>
                        <a:defRPr sz="2000">
                          <a:solidFill>
                            <a:schemeClr val="tx1"/>
                          </a:solidFill>
                          <a:latin typeface="Arial" charset="0"/>
                          <a:ea typeface="Arial" charset="0"/>
                          <a:cs typeface="Arial" charset="0"/>
                        </a:defRPr>
                      </a:lvl3pPr>
                      <a:lvl4pPr marL="1600200" indent="-228600" algn="l" eaLnBrk="0" hangingPunct="0">
                        <a:spcBef>
                          <a:spcPct val="20000"/>
                        </a:spcBef>
                        <a:defRPr>
                          <a:solidFill>
                            <a:schemeClr val="tx1"/>
                          </a:solidFill>
                          <a:latin typeface="Arial" charset="0"/>
                          <a:ea typeface="Arial" charset="0"/>
                          <a:cs typeface="Arial" charset="0"/>
                        </a:defRPr>
                      </a:lvl4pPr>
                      <a:lvl5pPr marL="2057400" indent="-228600" algn="l" eaLnBrk="0" hangingPunct="0">
                        <a:spcBef>
                          <a:spcPct val="20000"/>
                        </a:spcBef>
                        <a:defRPr>
                          <a:solidFill>
                            <a:schemeClr val="tx1"/>
                          </a:solidFill>
                          <a:latin typeface="Arial" charset="0"/>
                          <a:ea typeface="Arial" charset="0"/>
                          <a:cs typeface="Arial" charset="0"/>
                        </a:defRPr>
                      </a:lvl5pPr>
                      <a:lvl6pPr marL="2514600" indent="-228600" eaLnBrk="0" fontAlgn="base" hangingPunct="0">
                        <a:spcBef>
                          <a:spcPct val="20000"/>
                        </a:spcBef>
                        <a:spcAft>
                          <a:spcPct val="0"/>
                        </a:spcAft>
                        <a:defRPr>
                          <a:solidFill>
                            <a:schemeClr val="tx1"/>
                          </a:solidFill>
                          <a:latin typeface="Arial" charset="0"/>
                          <a:ea typeface="Arial" charset="0"/>
                          <a:cs typeface="Arial" charset="0"/>
                        </a:defRPr>
                      </a:lvl6pPr>
                      <a:lvl7pPr marL="2971800" indent="-228600" eaLnBrk="0" fontAlgn="base" hangingPunct="0">
                        <a:spcBef>
                          <a:spcPct val="20000"/>
                        </a:spcBef>
                        <a:spcAft>
                          <a:spcPct val="0"/>
                        </a:spcAft>
                        <a:defRPr>
                          <a:solidFill>
                            <a:schemeClr val="tx1"/>
                          </a:solidFill>
                          <a:latin typeface="Arial" charset="0"/>
                          <a:ea typeface="Arial" charset="0"/>
                          <a:cs typeface="Arial" charset="0"/>
                        </a:defRPr>
                      </a:lvl7pPr>
                      <a:lvl8pPr marL="3429000" indent="-228600" eaLnBrk="0" fontAlgn="base" hangingPunct="0">
                        <a:spcBef>
                          <a:spcPct val="20000"/>
                        </a:spcBef>
                        <a:spcAft>
                          <a:spcPct val="0"/>
                        </a:spcAft>
                        <a:defRPr>
                          <a:solidFill>
                            <a:schemeClr val="tx1"/>
                          </a:solidFill>
                          <a:latin typeface="Arial" charset="0"/>
                          <a:ea typeface="Arial" charset="0"/>
                          <a:cs typeface="Arial" charset="0"/>
                        </a:defRPr>
                      </a:lvl8pPr>
                      <a:lvl9pPr marL="3886200" indent="-228600" eaLnBrk="0" fontAlgn="base" hangingPunct="0">
                        <a:spcBef>
                          <a:spcPct val="20000"/>
                        </a:spcBef>
                        <a:spcAft>
                          <a:spcPct val="0"/>
                        </a:spcAft>
                        <a:defRPr>
                          <a:solidFill>
                            <a:schemeClr val="tx1"/>
                          </a:solidFill>
                          <a:latin typeface="Arial" charset="0"/>
                          <a:ea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altLang="en-US" sz="1800" b="0" i="0" u="none" strike="noStrike" cap="none" normalizeH="0" baseline="0">
                          <a:ln>
                            <a:noFill/>
                          </a:ln>
                          <a:solidFill>
                            <a:schemeClr val="tx1"/>
                          </a:solidFill>
                          <a:effectLst/>
                          <a:latin typeface="Arial" charset="0"/>
                          <a:ea typeface="ＭＳ Ｐゴシック" charset="-128"/>
                          <a:cs typeface="Arial" charset="0"/>
                        </a:rPr>
                        <a:t>Ease of use</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altLang="en-US" sz="1800" b="0" i="0" u="none" strike="noStrike" cap="none" normalizeH="0" baseline="0">
                          <a:ln>
                            <a:noFill/>
                          </a:ln>
                          <a:solidFill>
                            <a:schemeClr val="tx1"/>
                          </a:solidFill>
                          <a:effectLst/>
                          <a:latin typeface="Arial" charset="0"/>
                          <a:ea typeface="ＭＳ Ｐゴシック" charset="-128"/>
                          <a:cs typeface="Arial" charset="0"/>
                        </a:rPr>
                        <a:t>Service quality</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altLang="en-US" sz="1800" b="0" i="0" u="none" strike="noStrike" cap="none" normalizeH="0" baseline="0">
                          <a:ln>
                            <a:noFill/>
                          </a:ln>
                          <a:solidFill>
                            <a:schemeClr val="tx1"/>
                          </a:solidFill>
                          <a:effectLst/>
                          <a:latin typeface="Arial" charset="0"/>
                          <a:ea typeface="ＭＳ Ｐゴシック" charset="-128"/>
                          <a:cs typeface="Arial" charset="0"/>
                        </a:rPr>
                        <a:t>Content quality</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altLang="en-US" sz="1800" b="0" i="0" u="none" strike="noStrike" cap="none" normalizeH="0" baseline="0">
                          <a:ln>
                            <a:noFill/>
                          </a:ln>
                          <a:solidFill>
                            <a:schemeClr val="tx1"/>
                          </a:solidFill>
                          <a:effectLst/>
                          <a:latin typeface="Arial" charset="0"/>
                          <a:ea typeface="ＭＳ Ｐゴシック" charset="-128"/>
                          <a:cs typeface="Arial" charset="0"/>
                        </a:rPr>
                        <a:t>Price</a:t>
                      </a:r>
                      <a:endParaRPr kumimoji="0" lang="en-GB" altLang="en-US" sz="1800" b="0" i="0" u="none" strike="noStrike" cap="none" normalizeH="0" baseline="0">
                        <a:ln>
                          <a:noFill/>
                        </a:ln>
                        <a:solidFill>
                          <a:schemeClr val="tx1"/>
                        </a:solidFill>
                        <a:effectLst/>
                        <a:latin typeface="Arial" charset="0"/>
                        <a:ea typeface="ＭＳ Ｐゴシック" charset="-128"/>
                        <a:cs typeface="Arial" charset="0"/>
                      </a:endParaRPr>
                    </a:p>
                  </a:txBody>
                  <a:tcPr marT="45702" marB="45702" horzOverflow="overflow">
                    <a:lnL w="12700" cap="flat" cmpd="sng" algn="ctr">
                      <a:solidFill>
                        <a:schemeClr val="bg2"/>
                      </a:solidFill>
                      <a:prstDash val="solid"/>
                      <a:round/>
                      <a:headEnd type="none" w="med" len="med"/>
                      <a:tailEnd type="none" w="med" len="med"/>
                    </a:lnL>
                    <a:lnR w="12700"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w="12700" cap="flat" cmpd="sng" algn="ctr">
                      <a:solidFill>
                        <a:schemeClr val="bg2"/>
                      </a:solidFill>
                      <a:prstDash val="solid"/>
                      <a:round/>
                      <a:headEnd type="none" w="med" len="med"/>
                      <a:tailEnd type="none" w="med" len="med"/>
                    </a:lnB>
                    <a:lnTlToBr>
                      <a:noFill/>
                    </a:lnTlToBr>
                    <a:lnBlToTr>
                      <a:noFill/>
                    </a:lnBlToTr>
                    <a:solidFill>
                      <a:srgbClr val="FFFF99"/>
                    </a:solidFill>
                  </a:tcPr>
                </a:tc>
                <a:tc>
                  <a:txBody>
                    <a:bodyPr/>
                    <a:lstStyle>
                      <a:lvl1pPr algn="l" eaLnBrk="0" hangingPunct="0">
                        <a:spcBef>
                          <a:spcPct val="20000"/>
                        </a:spcBef>
                        <a:defRPr sz="2400">
                          <a:solidFill>
                            <a:schemeClr val="tx1"/>
                          </a:solidFill>
                          <a:latin typeface="Arial" charset="0"/>
                          <a:ea typeface="ＭＳ Ｐゴシック" charset="-128"/>
                          <a:cs typeface="Arial" charset="0"/>
                        </a:defRPr>
                      </a:lvl1pPr>
                      <a:lvl2pPr marL="742950" indent="-285750" algn="l" eaLnBrk="0" hangingPunct="0">
                        <a:spcBef>
                          <a:spcPct val="20000"/>
                        </a:spcBef>
                        <a:defRPr sz="2000">
                          <a:solidFill>
                            <a:schemeClr val="tx1"/>
                          </a:solidFill>
                          <a:latin typeface="Arial" charset="0"/>
                          <a:ea typeface="Arial" charset="0"/>
                          <a:cs typeface="Arial" charset="0"/>
                        </a:defRPr>
                      </a:lvl2pPr>
                      <a:lvl3pPr marL="1143000" indent="-228600" algn="l" eaLnBrk="0" hangingPunct="0">
                        <a:spcBef>
                          <a:spcPct val="20000"/>
                        </a:spcBef>
                        <a:defRPr sz="2000">
                          <a:solidFill>
                            <a:schemeClr val="tx1"/>
                          </a:solidFill>
                          <a:latin typeface="Arial" charset="0"/>
                          <a:ea typeface="Arial" charset="0"/>
                          <a:cs typeface="Arial" charset="0"/>
                        </a:defRPr>
                      </a:lvl3pPr>
                      <a:lvl4pPr marL="1600200" indent="-228600" algn="l" eaLnBrk="0" hangingPunct="0">
                        <a:spcBef>
                          <a:spcPct val="20000"/>
                        </a:spcBef>
                        <a:defRPr>
                          <a:solidFill>
                            <a:schemeClr val="tx1"/>
                          </a:solidFill>
                          <a:latin typeface="Arial" charset="0"/>
                          <a:ea typeface="Arial" charset="0"/>
                          <a:cs typeface="Arial" charset="0"/>
                        </a:defRPr>
                      </a:lvl4pPr>
                      <a:lvl5pPr marL="2057400" indent="-228600" algn="l" eaLnBrk="0" hangingPunct="0">
                        <a:spcBef>
                          <a:spcPct val="20000"/>
                        </a:spcBef>
                        <a:defRPr>
                          <a:solidFill>
                            <a:schemeClr val="tx1"/>
                          </a:solidFill>
                          <a:latin typeface="Arial" charset="0"/>
                          <a:ea typeface="Arial" charset="0"/>
                          <a:cs typeface="Arial" charset="0"/>
                        </a:defRPr>
                      </a:lvl5pPr>
                      <a:lvl6pPr marL="2514600" indent="-228600" eaLnBrk="0" fontAlgn="base" hangingPunct="0">
                        <a:spcBef>
                          <a:spcPct val="20000"/>
                        </a:spcBef>
                        <a:spcAft>
                          <a:spcPct val="0"/>
                        </a:spcAft>
                        <a:defRPr>
                          <a:solidFill>
                            <a:schemeClr val="tx1"/>
                          </a:solidFill>
                          <a:latin typeface="Arial" charset="0"/>
                          <a:ea typeface="Arial" charset="0"/>
                          <a:cs typeface="Arial" charset="0"/>
                        </a:defRPr>
                      </a:lvl6pPr>
                      <a:lvl7pPr marL="2971800" indent="-228600" eaLnBrk="0" fontAlgn="base" hangingPunct="0">
                        <a:spcBef>
                          <a:spcPct val="20000"/>
                        </a:spcBef>
                        <a:spcAft>
                          <a:spcPct val="0"/>
                        </a:spcAft>
                        <a:defRPr>
                          <a:solidFill>
                            <a:schemeClr val="tx1"/>
                          </a:solidFill>
                          <a:latin typeface="Arial" charset="0"/>
                          <a:ea typeface="Arial" charset="0"/>
                          <a:cs typeface="Arial" charset="0"/>
                        </a:defRPr>
                      </a:lvl7pPr>
                      <a:lvl8pPr marL="3429000" indent="-228600" eaLnBrk="0" fontAlgn="base" hangingPunct="0">
                        <a:spcBef>
                          <a:spcPct val="20000"/>
                        </a:spcBef>
                        <a:spcAft>
                          <a:spcPct val="0"/>
                        </a:spcAft>
                        <a:defRPr>
                          <a:solidFill>
                            <a:schemeClr val="tx1"/>
                          </a:solidFill>
                          <a:latin typeface="Arial" charset="0"/>
                          <a:ea typeface="Arial" charset="0"/>
                          <a:cs typeface="Arial" charset="0"/>
                        </a:defRPr>
                      </a:lvl8pPr>
                      <a:lvl9pPr marL="3886200" indent="-228600" eaLnBrk="0" fontAlgn="base" hangingPunct="0">
                        <a:spcBef>
                          <a:spcPct val="20000"/>
                        </a:spcBef>
                        <a:spcAft>
                          <a:spcPct val="0"/>
                        </a:spcAft>
                        <a:defRPr>
                          <a:solidFill>
                            <a:schemeClr val="tx1"/>
                          </a:solidFill>
                          <a:latin typeface="Arial" charset="0"/>
                          <a:ea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altLang="en-US" sz="1800" b="0" i="0" u="none" strike="noStrike" cap="none" normalizeH="0" baseline="0">
                          <a:ln>
                            <a:noFill/>
                          </a:ln>
                          <a:solidFill>
                            <a:schemeClr val="tx1"/>
                          </a:solidFill>
                          <a:effectLst/>
                          <a:latin typeface="Arial" charset="0"/>
                          <a:ea typeface="ＭＳ Ｐゴシック" charset="-128"/>
                          <a:cs typeface="Arial" charset="0"/>
                        </a:rPr>
                        <a:t>Availability</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altLang="en-US" sz="1800" b="0" i="0" u="none" strike="noStrike" cap="none" normalizeH="0" baseline="0">
                          <a:ln>
                            <a:noFill/>
                          </a:ln>
                          <a:solidFill>
                            <a:schemeClr val="tx1"/>
                          </a:solidFill>
                          <a:effectLst/>
                          <a:latin typeface="Arial" charset="0"/>
                          <a:ea typeface="ＭＳ Ｐゴシック" charset="-128"/>
                          <a:cs typeface="Arial" charset="0"/>
                        </a:rPr>
                        <a:t>Bugs</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altLang="en-US" sz="1800" b="0" i="0" u="none" strike="noStrike" cap="none" normalizeH="0" baseline="0">
                          <a:ln>
                            <a:noFill/>
                          </a:ln>
                          <a:solidFill>
                            <a:schemeClr val="tx1"/>
                          </a:solidFill>
                          <a:effectLst/>
                          <a:latin typeface="Arial" charset="0"/>
                          <a:ea typeface="ＭＳ Ｐゴシック" charset="-128"/>
                          <a:cs typeface="Arial" charset="0"/>
                        </a:rPr>
                        <a:t>E-mail replies</a:t>
                      </a:r>
                      <a:endParaRPr kumimoji="0" lang="en-GB" altLang="en-US" sz="1800" b="0" i="0" u="none" strike="noStrike" cap="none" normalizeH="0" baseline="0">
                        <a:ln>
                          <a:noFill/>
                        </a:ln>
                        <a:solidFill>
                          <a:schemeClr val="tx1"/>
                        </a:solidFill>
                        <a:effectLst/>
                        <a:latin typeface="Arial" charset="0"/>
                        <a:ea typeface="ＭＳ Ｐゴシック" charset="-128"/>
                        <a:cs typeface="Arial" charset="0"/>
                      </a:endParaRPr>
                    </a:p>
                  </a:txBody>
                  <a:tcPr marT="45702" marB="45702" horzOverflow="overflow">
                    <a:lnL w="12700" cap="flat" cmpd="sng" algn="ctr">
                      <a:solidFill>
                        <a:schemeClr val="bg2"/>
                      </a:solidFill>
                      <a:prstDash val="solid"/>
                      <a:round/>
                      <a:headEnd type="none" w="med" len="med"/>
                      <a:tailEnd type="none" w="med" len="med"/>
                    </a:lnL>
                    <a:lnR w="12700"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w="12700" cap="flat" cmpd="sng" algn="ctr">
                      <a:solidFill>
                        <a:schemeClr val="bg2"/>
                      </a:solidFill>
                      <a:prstDash val="solid"/>
                      <a:round/>
                      <a:headEnd type="none" w="med" len="med"/>
                      <a:tailEnd type="none" w="med" len="med"/>
                    </a:lnB>
                    <a:lnTlToBr>
                      <a:noFill/>
                    </a:lnTlToBr>
                    <a:lnBlToTr>
                      <a:noFill/>
                    </a:lnBlToTr>
                    <a:solidFill>
                      <a:srgbClr val="FFFF99"/>
                    </a:solidFill>
                  </a:tcPr>
                </a:tc>
                <a:tc>
                  <a:txBody>
                    <a:bodyPr/>
                    <a:lstStyle>
                      <a:lvl1pPr algn="l" eaLnBrk="0" hangingPunct="0">
                        <a:spcBef>
                          <a:spcPct val="20000"/>
                        </a:spcBef>
                        <a:defRPr sz="2400">
                          <a:solidFill>
                            <a:schemeClr val="tx1"/>
                          </a:solidFill>
                          <a:latin typeface="Arial" charset="0"/>
                          <a:ea typeface="ＭＳ Ｐゴシック" charset="-128"/>
                          <a:cs typeface="Arial" charset="0"/>
                        </a:defRPr>
                      </a:lvl1pPr>
                      <a:lvl2pPr marL="742950" indent="-285750" algn="l" eaLnBrk="0" hangingPunct="0">
                        <a:spcBef>
                          <a:spcPct val="20000"/>
                        </a:spcBef>
                        <a:defRPr sz="2000">
                          <a:solidFill>
                            <a:schemeClr val="tx1"/>
                          </a:solidFill>
                          <a:latin typeface="Arial" charset="0"/>
                          <a:ea typeface="Arial" charset="0"/>
                          <a:cs typeface="Arial" charset="0"/>
                        </a:defRPr>
                      </a:lvl2pPr>
                      <a:lvl3pPr marL="1143000" indent="-228600" algn="l" eaLnBrk="0" hangingPunct="0">
                        <a:spcBef>
                          <a:spcPct val="20000"/>
                        </a:spcBef>
                        <a:defRPr sz="2000">
                          <a:solidFill>
                            <a:schemeClr val="tx1"/>
                          </a:solidFill>
                          <a:latin typeface="Arial" charset="0"/>
                          <a:ea typeface="Arial" charset="0"/>
                          <a:cs typeface="Arial" charset="0"/>
                        </a:defRPr>
                      </a:lvl3pPr>
                      <a:lvl4pPr marL="1600200" indent="-228600" algn="l" eaLnBrk="0" hangingPunct="0">
                        <a:spcBef>
                          <a:spcPct val="20000"/>
                        </a:spcBef>
                        <a:defRPr>
                          <a:solidFill>
                            <a:schemeClr val="tx1"/>
                          </a:solidFill>
                          <a:latin typeface="Arial" charset="0"/>
                          <a:ea typeface="Arial" charset="0"/>
                          <a:cs typeface="Arial" charset="0"/>
                        </a:defRPr>
                      </a:lvl4pPr>
                      <a:lvl5pPr marL="2057400" indent="-228600" algn="l" eaLnBrk="0" hangingPunct="0">
                        <a:spcBef>
                          <a:spcPct val="20000"/>
                        </a:spcBef>
                        <a:defRPr>
                          <a:solidFill>
                            <a:schemeClr val="tx1"/>
                          </a:solidFill>
                          <a:latin typeface="Arial" charset="0"/>
                          <a:ea typeface="Arial" charset="0"/>
                          <a:cs typeface="Arial" charset="0"/>
                        </a:defRPr>
                      </a:lvl5pPr>
                      <a:lvl6pPr marL="2514600" indent="-228600" eaLnBrk="0" fontAlgn="base" hangingPunct="0">
                        <a:spcBef>
                          <a:spcPct val="20000"/>
                        </a:spcBef>
                        <a:spcAft>
                          <a:spcPct val="0"/>
                        </a:spcAft>
                        <a:defRPr>
                          <a:solidFill>
                            <a:schemeClr val="tx1"/>
                          </a:solidFill>
                          <a:latin typeface="Arial" charset="0"/>
                          <a:ea typeface="Arial" charset="0"/>
                          <a:cs typeface="Arial" charset="0"/>
                        </a:defRPr>
                      </a:lvl6pPr>
                      <a:lvl7pPr marL="2971800" indent="-228600" eaLnBrk="0" fontAlgn="base" hangingPunct="0">
                        <a:spcBef>
                          <a:spcPct val="20000"/>
                        </a:spcBef>
                        <a:spcAft>
                          <a:spcPct val="0"/>
                        </a:spcAft>
                        <a:defRPr>
                          <a:solidFill>
                            <a:schemeClr val="tx1"/>
                          </a:solidFill>
                          <a:latin typeface="Arial" charset="0"/>
                          <a:ea typeface="Arial" charset="0"/>
                          <a:cs typeface="Arial" charset="0"/>
                        </a:defRPr>
                      </a:lvl7pPr>
                      <a:lvl8pPr marL="3429000" indent="-228600" eaLnBrk="0" fontAlgn="base" hangingPunct="0">
                        <a:spcBef>
                          <a:spcPct val="20000"/>
                        </a:spcBef>
                        <a:spcAft>
                          <a:spcPct val="0"/>
                        </a:spcAft>
                        <a:defRPr>
                          <a:solidFill>
                            <a:schemeClr val="tx1"/>
                          </a:solidFill>
                          <a:latin typeface="Arial" charset="0"/>
                          <a:ea typeface="Arial" charset="0"/>
                          <a:cs typeface="Arial" charset="0"/>
                        </a:defRPr>
                      </a:lvl8pPr>
                      <a:lvl9pPr marL="3886200" indent="-228600" eaLnBrk="0" fontAlgn="base" hangingPunct="0">
                        <a:spcBef>
                          <a:spcPct val="20000"/>
                        </a:spcBef>
                        <a:spcAft>
                          <a:spcPct val="0"/>
                        </a:spcAft>
                        <a:defRPr>
                          <a:solidFill>
                            <a:schemeClr val="tx1"/>
                          </a:solidFill>
                          <a:latin typeface="Arial" charset="0"/>
                          <a:ea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altLang="en-US" sz="1800" b="0" i="0" u="none" strike="noStrike" cap="none" normalizeH="0" baseline="0">
                          <a:ln>
                            <a:noFill/>
                          </a:ln>
                          <a:solidFill>
                            <a:schemeClr val="tx1"/>
                          </a:solidFill>
                          <a:effectLst/>
                          <a:latin typeface="Arial" charset="0"/>
                          <a:ea typeface="ＭＳ Ｐゴシック" charset="-128"/>
                          <a:cs typeface="Arial" charset="0"/>
                        </a:rPr>
                        <a:t>Download speed</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altLang="en-US" sz="1800" b="0" i="0" u="none" strike="noStrike" cap="none" normalizeH="0" baseline="0">
                          <a:ln>
                            <a:noFill/>
                          </a:ln>
                          <a:solidFill>
                            <a:schemeClr val="tx1"/>
                          </a:solidFill>
                          <a:effectLst/>
                          <a:latin typeface="Arial" charset="0"/>
                          <a:ea typeface="ＭＳ Ｐゴシック" charset="-128"/>
                          <a:cs typeface="Arial" charset="0"/>
                        </a:rPr>
                        <a:t>E-mail response</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altLang="en-US" sz="1800" b="0" i="0" u="none" strike="noStrike" cap="none" normalizeH="0" baseline="0">
                          <a:ln>
                            <a:noFill/>
                          </a:ln>
                          <a:solidFill>
                            <a:schemeClr val="tx1"/>
                          </a:solidFill>
                          <a:effectLst/>
                          <a:latin typeface="Arial" charset="0"/>
                          <a:ea typeface="ＭＳ Ｐゴシック" charset="-128"/>
                          <a:cs typeface="Arial" charset="0"/>
                        </a:rPr>
                        <a:t>Callback</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altLang="en-US" sz="1800" b="0" i="0" u="none" strike="noStrike" cap="none" normalizeH="0" baseline="0">
                          <a:ln>
                            <a:noFill/>
                          </a:ln>
                          <a:solidFill>
                            <a:schemeClr val="tx1"/>
                          </a:solidFill>
                          <a:effectLst/>
                          <a:latin typeface="Arial" charset="0"/>
                          <a:ea typeface="ＭＳ Ｐゴシック" charset="-128"/>
                          <a:cs typeface="Arial" charset="0"/>
                        </a:rPr>
                        <a:t>Fulfilment</a:t>
                      </a:r>
                      <a:endParaRPr kumimoji="0" lang="en-GB" altLang="en-US" sz="1800" b="0" i="0" u="none" strike="noStrike" cap="none" normalizeH="0" baseline="0">
                        <a:ln>
                          <a:noFill/>
                        </a:ln>
                        <a:solidFill>
                          <a:schemeClr val="tx1"/>
                        </a:solidFill>
                        <a:effectLst/>
                        <a:latin typeface="Arial" charset="0"/>
                        <a:ea typeface="ＭＳ Ｐゴシック" charset="-128"/>
                        <a:cs typeface="Arial" charset="0"/>
                      </a:endParaRPr>
                    </a:p>
                  </a:txBody>
                  <a:tcPr marT="45702" marB="45702" horzOverflow="overflow">
                    <a:lnL w="12700" cap="flat" cmpd="sng" algn="ctr">
                      <a:solidFill>
                        <a:schemeClr val="bg2"/>
                      </a:solidFill>
                      <a:prstDash val="solid"/>
                      <a:round/>
                      <a:headEnd type="none" w="med" len="med"/>
                      <a:tailEnd type="none" w="med" len="med"/>
                    </a:lnL>
                    <a:lnR w="12700"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w="12700" cap="flat" cmpd="sng" algn="ctr">
                      <a:solidFill>
                        <a:schemeClr val="bg2"/>
                      </a:solidFill>
                      <a:prstDash val="solid"/>
                      <a:round/>
                      <a:headEnd type="none" w="med" len="med"/>
                      <a:tailEnd type="none" w="med" len="med"/>
                    </a:lnB>
                    <a:lnTlToBr>
                      <a:noFill/>
                    </a:lnTlToBr>
                    <a:lnBlToTr>
                      <a:noFill/>
                    </a:lnBlToTr>
                    <a:solidFill>
                      <a:srgbClr val="FFFF99"/>
                    </a:solidFill>
                  </a:tcPr>
                </a:tc>
                <a:tc>
                  <a:txBody>
                    <a:bodyPr/>
                    <a:lstStyle>
                      <a:lvl1pPr algn="l" eaLnBrk="0" hangingPunct="0">
                        <a:spcBef>
                          <a:spcPct val="20000"/>
                        </a:spcBef>
                        <a:defRPr sz="2400">
                          <a:solidFill>
                            <a:schemeClr val="tx1"/>
                          </a:solidFill>
                          <a:latin typeface="Arial" charset="0"/>
                          <a:ea typeface="ＭＳ Ｐゴシック" charset="-128"/>
                          <a:cs typeface="Arial" charset="0"/>
                        </a:defRPr>
                      </a:lvl1pPr>
                      <a:lvl2pPr marL="742950" indent="-285750" algn="l" eaLnBrk="0" hangingPunct="0">
                        <a:spcBef>
                          <a:spcPct val="20000"/>
                        </a:spcBef>
                        <a:defRPr sz="2000">
                          <a:solidFill>
                            <a:schemeClr val="tx1"/>
                          </a:solidFill>
                          <a:latin typeface="Arial" charset="0"/>
                          <a:ea typeface="Arial" charset="0"/>
                          <a:cs typeface="Arial" charset="0"/>
                        </a:defRPr>
                      </a:lvl2pPr>
                      <a:lvl3pPr marL="1143000" indent="-228600" algn="l" eaLnBrk="0" hangingPunct="0">
                        <a:spcBef>
                          <a:spcPct val="20000"/>
                        </a:spcBef>
                        <a:defRPr sz="2000">
                          <a:solidFill>
                            <a:schemeClr val="tx1"/>
                          </a:solidFill>
                          <a:latin typeface="Arial" charset="0"/>
                          <a:ea typeface="Arial" charset="0"/>
                          <a:cs typeface="Arial" charset="0"/>
                        </a:defRPr>
                      </a:lvl3pPr>
                      <a:lvl4pPr marL="1600200" indent="-228600" algn="l" eaLnBrk="0" hangingPunct="0">
                        <a:spcBef>
                          <a:spcPct val="20000"/>
                        </a:spcBef>
                        <a:defRPr>
                          <a:solidFill>
                            <a:schemeClr val="tx1"/>
                          </a:solidFill>
                          <a:latin typeface="Arial" charset="0"/>
                          <a:ea typeface="Arial" charset="0"/>
                          <a:cs typeface="Arial" charset="0"/>
                        </a:defRPr>
                      </a:lvl4pPr>
                      <a:lvl5pPr marL="2057400" indent="-228600" algn="l" eaLnBrk="0" hangingPunct="0">
                        <a:spcBef>
                          <a:spcPct val="20000"/>
                        </a:spcBef>
                        <a:defRPr>
                          <a:solidFill>
                            <a:schemeClr val="tx1"/>
                          </a:solidFill>
                          <a:latin typeface="Arial" charset="0"/>
                          <a:ea typeface="Arial" charset="0"/>
                          <a:cs typeface="Arial" charset="0"/>
                        </a:defRPr>
                      </a:lvl5pPr>
                      <a:lvl6pPr marL="2514600" indent="-228600" eaLnBrk="0" fontAlgn="base" hangingPunct="0">
                        <a:spcBef>
                          <a:spcPct val="20000"/>
                        </a:spcBef>
                        <a:spcAft>
                          <a:spcPct val="0"/>
                        </a:spcAft>
                        <a:defRPr>
                          <a:solidFill>
                            <a:schemeClr val="tx1"/>
                          </a:solidFill>
                          <a:latin typeface="Arial" charset="0"/>
                          <a:ea typeface="Arial" charset="0"/>
                          <a:cs typeface="Arial" charset="0"/>
                        </a:defRPr>
                      </a:lvl6pPr>
                      <a:lvl7pPr marL="2971800" indent="-228600" eaLnBrk="0" fontAlgn="base" hangingPunct="0">
                        <a:spcBef>
                          <a:spcPct val="20000"/>
                        </a:spcBef>
                        <a:spcAft>
                          <a:spcPct val="0"/>
                        </a:spcAft>
                        <a:defRPr>
                          <a:solidFill>
                            <a:schemeClr val="tx1"/>
                          </a:solidFill>
                          <a:latin typeface="Arial" charset="0"/>
                          <a:ea typeface="Arial" charset="0"/>
                          <a:cs typeface="Arial" charset="0"/>
                        </a:defRPr>
                      </a:lvl7pPr>
                      <a:lvl8pPr marL="3429000" indent="-228600" eaLnBrk="0" fontAlgn="base" hangingPunct="0">
                        <a:spcBef>
                          <a:spcPct val="20000"/>
                        </a:spcBef>
                        <a:spcAft>
                          <a:spcPct val="0"/>
                        </a:spcAft>
                        <a:defRPr>
                          <a:solidFill>
                            <a:schemeClr val="tx1"/>
                          </a:solidFill>
                          <a:latin typeface="Arial" charset="0"/>
                          <a:ea typeface="Arial" charset="0"/>
                          <a:cs typeface="Arial" charset="0"/>
                        </a:defRPr>
                      </a:lvl8pPr>
                      <a:lvl9pPr marL="3886200" indent="-228600" eaLnBrk="0" fontAlgn="base" hangingPunct="0">
                        <a:spcBef>
                          <a:spcPct val="20000"/>
                        </a:spcBef>
                        <a:spcAft>
                          <a:spcPct val="0"/>
                        </a:spcAft>
                        <a:defRPr>
                          <a:solidFill>
                            <a:schemeClr val="tx1"/>
                          </a:solidFill>
                          <a:latin typeface="Arial" charset="0"/>
                          <a:ea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altLang="en-US" sz="1800" b="0" i="0" u="none" strike="noStrike" cap="none" normalizeH="0" baseline="0">
                          <a:ln>
                            <a:noFill/>
                          </a:ln>
                          <a:solidFill>
                            <a:schemeClr val="tx1"/>
                          </a:solidFill>
                          <a:effectLst/>
                          <a:latin typeface="Arial" charset="0"/>
                          <a:ea typeface="ＭＳ Ｐゴシック" charset="-128"/>
                          <a:cs typeface="Arial" charset="0"/>
                        </a:rPr>
                        <a:t>Contacts with call centre</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altLang="en-US" sz="1800" b="0" i="0" u="none" strike="noStrike" cap="none" normalizeH="0" baseline="0">
                          <a:ln>
                            <a:noFill/>
                          </a:ln>
                          <a:solidFill>
                            <a:schemeClr val="tx1"/>
                          </a:solidFill>
                          <a:effectLst/>
                          <a:latin typeface="Arial" charset="0"/>
                          <a:ea typeface="ＭＳ Ｐゴシック" charset="-128"/>
                          <a:cs typeface="Arial" charset="0"/>
                        </a:rPr>
                        <a:t>Personalise</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altLang="en-US" sz="1800" b="0" i="0" u="none" strike="noStrike" cap="none" normalizeH="0" baseline="0">
                          <a:ln>
                            <a:noFill/>
                          </a:ln>
                          <a:solidFill>
                            <a:schemeClr val="tx1"/>
                          </a:solidFill>
                          <a:effectLst/>
                          <a:latin typeface="Arial" charset="0"/>
                          <a:ea typeface="ＭＳ Ｐゴシック" charset="-128"/>
                          <a:cs typeface="Arial" charset="0"/>
                        </a:rPr>
                        <a:t>Privacy</a:t>
                      </a:r>
                    </a:p>
                    <a:p>
                      <a:pPr marL="0" marR="0" lvl="0" indent="0" algn="l" defTabSz="914400" rtl="0" eaLnBrk="1" fontAlgn="base" latinLnBrk="0" hangingPunct="1">
                        <a:lnSpc>
                          <a:spcPct val="100000"/>
                        </a:lnSpc>
                        <a:spcBef>
                          <a:spcPct val="20000"/>
                        </a:spcBef>
                        <a:spcAft>
                          <a:spcPct val="0"/>
                        </a:spcAft>
                        <a:buClrTx/>
                        <a:buSzTx/>
                        <a:buFontTx/>
                        <a:buChar char="•"/>
                        <a:tabLst/>
                      </a:pPr>
                      <a:r>
                        <a:rPr kumimoji="0" lang="en-US" altLang="en-US" sz="1800" b="0" i="0" u="none" strike="noStrike" cap="none" normalizeH="0" baseline="0">
                          <a:ln>
                            <a:noFill/>
                          </a:ln>
                          <a:solidFill>
                            <a:schemeClr val="tx1"/>
                          </a:solidFill>
                          <a:effectLst/>
                          <a:latin typeface="Arial" charset="0"/>
                          <a:ea typeface="ＭＳ Ｐゴシック" charset="-128"/>
                          <a:cs typeface="Arial" charset="0"/>
                        </a:rPr>
                        <a:t>Security</a:t>
                      </a:r>
                      <a:endParaRPr kumimoji="0" lang="en-GB" altLang="en-US" sz="1800" b="0" i="0" u="none" strike="noStrike" cap="none" normalizeH="0" baseline="0">
                        <a:ln>
                          <a:noFill/>
                        </a:ln>
                        <a:solidFill>
                          <a:schemeClr val="tx1"/>
                        </a:solidFill>
                        <a:effectLst/>
                        <a:latin typeface="Arial" charset="0"/>
                        <a:ea typeface="ＭＳ Ｐゴシック" charset="-128"/>
                        <a:cs typeface="Arial" charset="0"/>
                      </a:endParaRPr>
                    </a:p>
                  </a:txBody>
                  <a:tcPr marT="45702" marB="45702" horzOverflow="overflow">
                    <a:lnL w="12700" cap="flat" cmpd="sng" algn="ctr">
                      <a:solidFill>
                        <a:schemeClr val="bg2"/>
                      </a:solidFill>
                      <a:prstDash val="solid"/>
                      <a:round/>
                      <a:headEnd type="none" w="med" len="med"/>
                      <a:tailEnd type="none" w="med" len="med"/>
                    </a:lnL>
                    <a:lnR w="12700" cap="flat" cmpd="sng" algn="ctr">
                      <a:solidFill>
                        <a:schemeClr val="bg2"/>
                      </a:solidFill>
                      <a:prstDash val="solid"/>
                      <a:round/>
                      <a:headEnd type="none" w="med" len="med"/>
                      <a:tailEnd type="none" w="med" len="med"/>
                    </a:lnR>
                    <a:lnT w="12700" cap="flat" cmpd="sng" algn="ctr">
                      <a:solidFill>
                        <a:schemeClr val="bg2"/>
                      </a:solidFill>
                      <a:prstDash val="solid"/>
                      <a:round/>
                      <a:headEnd type="none" w="med" len="med"/>
                      <a:tailEnd type="none" w="med" len="med"/>
                    </a:lnT>
                    <a:lnB w="12700" cap="flat" cmpd="sng" algn="ctr">
                      <a:solidFill>
                        <a:schemeClr val="bg2"/>
                      </a:solidFill>
                      <a:prstDash val="solid"/>
                      <a:round/>
                      <a:headEnd type="none" w="med" len="med"/>
                      <a:tailEnd type="none" w="med" len="med"/>
                    </a:lnB>
                    <a:lnTlToBr>
                      <a:noFill/>
                    </a:lnTlToBr>
                    <a:lnBlToTr>
                      <a:noFill/>
                    </a:lnBlToTr>
                    <a:solidFill>
                      <a:srgbClr val="FFFF99"/>
                    </a:solidFill>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20165517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EE16DB-49AC-4036-8455-0D355E3F56FB}"/>
              </a:ext>
            </a:extLst>
          </p:cNvPr>
          <p:cNvSpPr>
            <a:spLocks noGrp="1"/>
          </p:cNvSpPr>
          <p:nvPr>
            <p:ph type="title"/>
          </p:nvPr>
        </p:nvSpPr>
        <p:spPr/>
        <p:txBody>
          <a:bodyPr/>
          <a:lstStyle/>
          <a:p>
            <a:r>
              <a:rPr lang="en-GB" dirty="0"/>
              <a:t>Online Experiences</a:t>
            </a:r>
          </a:p>
        </p:txBody>
      </p:sp>
      <p:sp>
        <p:nvSpPr>
          <p:cNvPr id="3" name="Content Placeholder 2">
            <a:extLst>
              <a:ext uri="{FF2B5EF4-FFF2-40B4-BE49-F238E27FC236}">
                <a16:creationId xmlns:a16="http://schemas.microsoft.com/office/drawing/2014/main" id="{F1928279-E769-4CFE-8690-60B2E25D2A60}"/>
              </a:ext>
            </a:extLst>
          </p:cNvPr>
          <p:cNvSpPr>
            <a:spLocks noGrp="1"/>
          </p:cNvSpPr>
          <p:nvPr>
            <p:ph idx="1"/>
          </p:nvPr>
        </p:nvSpPr>
        <p:spPr/>
        <p:txBody>
          <a:bodyPr>
            <a:normAutofit fontScale="62500" lnSpcReduction="20000"/>
          </a:bodyPr>
          <a:lstStyle/>
          <a:p>
            <a:r>
              <a:rPr lang="en-GB" dirty="0"/>
              <a:t>Info Quality</a:t>
            </a:r>
          </a:p>
          <a:p>
            <a:r>
              <a:rPr lang="en-GB" dirty="0"/>
              <a:t>Fit for Task – Efficient &amp; Reliable</a:t>
            </a:r>
          </a:p>
          <a:p>
            <a:r>
              <a:rPr lang="en-GB" dirty="0"/>
              <a:t>Tailored Communications</a:t>
            </a:r>
          </a:p>
          <a:p>
            <a:r>
              <a:rPr lang="en-GB" dirty="0"/>
              <a:t>Trust - Privacy</a:t>
            </a:r>
          </a:p>
          <a:p>
            <a:r>
              <a:rPr lang="en-GB" dirty="0"/>
              <a:t>Response Time</a:t>
            </a:r>
          </a:p>
          <a:p>
            <a:r>
              <a:rPr lang="en-GB" dirty="0"/>
              <a:t>Ease of Understanding</a:t>
            </a:r>
          </a:p>
          <a:p>
            <a:r>
              <a:rPr lang="en-GB" dirty="0"/>
              <a:t>Operational Use</a:t>
            </a:r>
          </a:p>
          <a:p>
            <a:r>
              <a:rPr lang="en-GB" dirty="0"/>
              <a:t>Visual Appeal</a:t>
            </a:r>
          </a:p>
          <a:p>
            <a:r>
              <a:rPr lang="en-GB" dirty="0"/>
              <a:t>Consistent Images</a:t>
            </a:r>
          </a:p>
          <a:p>
            <a:r>
              <a:rPr lang="en-GB" dirty="0"/>
              <a:t>Relative Advantage </a:t>
            </a:r>
          </a:p>
          <a:p>
            <a:r>
              <a:rPr lang="en-GB" dirty="0"/>
              <a:t>Customer Service</a:t>
            </a:r>
          </a:p>
          <a:p>
            <a:r>
              <a:rPr lang="en-GB" dirty="0"/>
              <a:t>Competition</a:t>
            </a:r>
          </a:p>
          <a:p>
            <a:endParaRPr lang="en-GB" dirty="0"/>
          </a:p>
        </p:txBody>
      </p:sp>
    </p:spTree>
    <p:extLst>
      <p:ext uri="{BB962C8B-B14F-4D97-AF65-F5344CB8AC3E}">
        <p14:creationId xmlns:p14="http://schemas.microsoft.com/office/powerpoint/2010/main" val="218846236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16171</TotalTime>
  <Words>564</Words>
  <Application>Microsoft Office PowerPoint</Application>
  <PresentationFormat>On-screen Show (4:3)</PresentationFormat>
  <Paragraphs>122</Paragraphs>
  <Slides>18</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Myriad Pro</vt:lpstr>
      <vt:lpstr>20140311PresentationUWTSDTemplate</vt:lpstr>
      <vt:lpstr>  Delivering the  Online ITO Customer Experience</vt:lpstr>
      <vt:lpstr>Learning objectives</vt:lpstr>
      <vt:lpstr>Key ITO issues</vt:lpstr>
      <vt:lpstr>Website Design</vt:lpstr>
      <vt:lpstr>PowerPoint Presentation</vt:lpstr>
      <vt:lpstr>Issues with Website Design</vt:lpstr>
      <vt:lpstr>PowerPoint Presentation</vt:lpstr>
      <vt:lpstr>Positive Design</vt:lpstr>
      <vt:lpstr>Website Development Stages</vt:lpstr>
      <vt:lpstr>Website Design</vt:lpstr>
      <vt:lpstr>Landing Pages</vt:lpstr>
      <vt:lpstr>Key concepts in improving the  online customer experience</vt:lpstr>
      <vt:lpstr>Content Design</vt:lpstr>
      <vt:lpstr>Consideration</vt:lpstr>
      <vt:lpstr>PowerPoint Presentation</vt:lpstr>
      <vt:lpstr>Characteristics of Info</vt:lpstr>
      <vt:lpstr>Online elements of service quality</vt:lpstr>
      <vt:lpstr>Online Experiences</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Benyon, Caroline</dc:creator>
  <cp:lastModifiedBy>Jacqui Jones</cp:lastModifiedBy>
  <cp:revision>424</cp:revision>
  <cp:lastPrinted>2016-02-08T18:19:33Z</cp:lastPrinted>
  <dcterms:created xsi:type="dcterms:W3CDTF">2015-05-19T15:55:27Z</dcterms:created>
  <dcterms:modified xsi:type="dcterms:W3CDTF">2021-11-30T09:57:37Z</dcterms:modified>
</cp:coreProperties>
</file>