
<file path=[Content_Types].xml><?xml version="1.0" encoding="utf-8"?>
<Types xmlns="http://schemas.openxmlformats.org/package/2006/content-types">
  <Default Extension="emf" ContentType="image/x-emf"/>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8"/>
  </p:handoutMasterIdLst>
  <p:sldIdLst>
    <p:sldId id="258" r:id="rId5"/>
    <p:sldId id="278" r:id="rId6"/>
    <p:sldId id="272" r:id="rId7"/>
    <p:sldId id="279" r:id="rId8"/>
    <p:sldId id="273" r:id="rId9"/>
    <p:sldId id="274" r:id="rId10"/>
    <p:sldId id="275" r:id="rId11"/>
    <p:sldId id="276" r:id="rId12"/>
    <p:sldId id="280" r:id="rId13"/>
    <p:sldId id="285" r:id="rId14"/>
    <p:sldId id="284" r:id="rId15"/>
    <p:sldId id="281"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0"/>
    <p:restoredTop sz="94699"/>
  </p:normalViewPr>
  <p:slideViewPr>
    <p:cSldViewPr>
      <p:cViewPr varScale="1">
        <p:scale>
          <a:sx n="103" d="100"/>
          <a:sy n="103" d="100"/>
        </p:scale>
        <p:origin x="440"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1.jpg"/><Relationship Id="rId1" Type="http://schemas.openxmlformats.org/officeDocument/2006/relationships/slideLayout" Target="../slideLayouts/slideLayout4.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www.mountain-training.org/" TargetMode="External"/><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hyperlink" Target="https://www.mountain-training.org/" TargetMode="External"/><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britishcanoeing.org.uk/coaching-leadership/guidance-resources/my-pathway"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britishcycling.org.uk/education"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8" Type="http://schemas.openxmlformats.org/officeDocument/2006/relationships/hyperlink" Target="https://www.rya.org.uk/Pages/Home.aspx" TargetMode="External"/><Relationship Id="rId3" Type="http://schemas.openxmlformats.org/officeDocument/2006/relationships/image" Target="../media/image13.png"/><Relationship Id="rId7" Type="http://schemas.openxmlformats.org/officeDocument/2006/relationships/image" Target="../media/image15.png"/><Relationship Id="rId12" Type="http://schemas.openxmlformats.org/officeDocument/2006/relationships/image" Target="../media/image18.svg"/><Relationship Id="rId2" Type="http://schemas.openxmlformats.org/officeDocument/2006/relationships/hyperlink" Target="https://www.archerygb.org/" TargetMode="External"/><Relationship Id="rId1" Type="http://schemas.openxmlformats.org/officeDocument/2006/relationships/slideLayout" Target="../slideLayouts/slideLayout2.xml"/><Relationship Id="rId6" Type="http://schemas.openxmlformats.org/officeDocument/2006/relationships/hyperlink" Target="https://www.britishkitesports.org/" TargetMode="External"/><Relationship Id="rId11" Type="http://schemas.openxmlformats.org/officeDocument/2006/relationships/image" Target="../media/image17.png"/><Relationship Id="rId5" Type="http://schemas.openxmlformats.org/officeDocument/2006/relationships/image" Target="../media/image14.png"/><Relationship Id="rId10" Type="http://schemas.openxmlformats.org/officeDocument/2006/relationships/hyperlink" Target="https://www.google.com/search?client=safari&amp;rls=en&amp;q=international+surfing+association&amp;ie=UTF-8&amp;oe=UTF-8" TargetMode="External"/><Relationship Id="rId4" Type="http://schemas.openxmlformats.org/officeDocument/2006/relationships/hyperlink" Target="https://british-caving.org.uk/wiki3/doku.php" TargetMode="External"/><Relationship Id="rId9"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hyperlink" Target="https://www.mountain-training.org/about" TargetMode="External"/><Relationship Id="rId2" Type="http://schemas.openxmlformats.org/officeDocument/2006/relationships/hyperlink" Target="https://sportscotland.org.uk/sport-a-z/governing-bodies-of-sport/" TargetMode="External"/><Relationship Id="rId1" Type="http://schemas.openxmlformats.org/officeDocument/2006/relationships/slideLayout" Target="../slideLayouts/slideLayout2.xml"/><Relationship Id="rId5" Type="http://schemas.openxmlformats.org/officeDocument/2006/relationships/hyperlink" Target="https://www.britishcycling.org.uk/about/article/20141028-about-bc-static-British-Cycling---Who-we-are-0" TargetMode="External"/><Relationship Id="rId4" Type="http://schemas.openxmlformats.org/officeDocument/2006/relationships/hyperlink" Target="https://www.britishcanoeing.org.uk/about/our-organis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2204864"/>
            <a:ext cx="8856984" cy="2952328"/>
          </a:xfrm>
        </p:spPr>
        <p:txBody>
          <a:bodyPr>
            <a:noAutofit/>
          </a:bodyPr>
          <a:lstStyle/>
          <a:p>
            <a:r>
              <a:rPr lang="en-US" sz="3600" dirty="0">
                <a:solidFill>
                  <a:schemeClr val="bg1"/>
                </a:solidFill>
                <a:latin typeface="Rockwell" charset="0"/>
              </a:rPr>
              <a:t>BA(Hons) Outdoor Adventure Education</a:t>
            </a:r>
            <a:br>
              <a:rPr lang="en-US" sz="4000" dirty="0">
                <a:solidFill>
                  <a:schemeClr val="bg1"/>
                </a:solidFill>
                <a:latin typeface="Rockwell" charset="0"/>
              </a:rPr>
            </a:br>
            <a:r>
              <a:rPr lang="en-US" sz="3600" dirty="0">
                <a:solidFill>
                  <a:schemeClr val="bg1"/>
                </a:solidFill>
                <a:latin typeface="Rockwell" charset="0"/>
              </a:rPr>
              <a:t>SHSS4077 - Making Safety Personal</a:t>
            </a:r>
            <a:br>
              <a:rPr lang="en-US" sz="4000" dirty="0">
                <a:solidFill>
                  <a:schemeClr val="bg1"/>
                </a:solidFill>
                <a:latin typeface="Rockwell" charset="0"/>
              </a:rPr>
            </a:br>
            <a:br>
              <a:rPr lang="en-US" sz="4000" dirty="0">
                <a:solidFill>
                  <a:schemeClr val="bg1"/>
                </a:solidFill>
                <a:latin typeface="Rockwell" charset="0"/>
              </a:rPr>
            </a:br>
            <a:r>
              <a:rPr lang="en-US" sz="4000" dirty="0">
                <a:solidFill>
                  <a:schemeClr val="bg1"/>
                </a:solidFill>
                <a:latin typeface="Rockwell" charset="0"/>
              </a:rPr>
              <a:t>National Governing Bodies</a:t>
            </a:r>
            <a:br>
              <a:rPr lang="en-US" sz="3200" dirty="0">
                <a:solidFill>
                  <a:schemeClr val="bg1"/>
                </a:solidFill>
                <a:latin typeface="Rockwell" charset="0"/>
              </a:rPr>
            </a:br>
            <a:r>
              <a:rPr lang="en-US" sz="3200" dirty="0">
                <a:solidFill>
                  <a:schemeClr val="bg1"/>
                </a:solidFill>
                <a:latin typeface="Rockwell" charset="0"/>
              </a:rPr>
              <a:t>By Tom Moore</a:t>
            </a:r>
            <a:br>
              <a:rPr lang="en-US" sz="2800" dirty="0">
                <a:solidFill>
                  <a:schemeClr val="bg1"/>
                </a:solidFill>
                <a:latin typeface="Rockwell" charset="0"/>
              </a:rPr>
            </a:br>
            <a:endParaRPr lang="en-GB" sz="60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
        <p:nvSpPr>
          <p:cNvPr id="3" name="TextBox 2"/>
          <p:cNvSpPr txBox="1"/>
          <p:nvPr/>
        </p:nvSpPr>
        <p:spPr>
          <a:xfrm>
            <a:off x="10813105" y="5311282"/>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12403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847931C-1F90-41F0-B754-A3788471913C}"/>
              </a:ext>
            </a:extLst>
          </p:cNvPr>
          <p:cNvSpPr>
            <a:spLocks noGrp="1"/>
          </p:cNvSpPr>
          <p:nvPr>
            <p:ph type="title"/>
          </p:nvPr>
        </p:nvSpPr>
        <p:spPr>
          <a:xfrm>
            <a:off x="457200" y="274638"/>
            <a:ext cx="8229600" cy="1143000"/>
          </a:xfrm>
          <a:prstGeom prst="rect">
            <a:avLst/>
          </a:prstGeom>
        </p:spPr>
        <p:txBody>
          <a:bodyPr anchor="ctr">
            <a:noAutofit/>
          </a:bodyPr>
          <a:lstStyle/>
          <a:p>
            <a:pPr>
              <a:lnSpc>
                <a:spcPct val="90000"/>
              </a:lnSpc>
            </a:pPr>
            <a:r>
              <a:rPr lang="en-US" sz="4000" dirty="0"/>
              <a:t>The World Governing Body for the sport of Rugby Union</a:t>
            </a:r>
          </a:p>
        </p:txBody>
      </p:sp>
      <p:sp>
        <p:nvSpPr>
          <p:cNvPr id="17" name="Content Placeholder 2">
            <a:extLst>
              <a:ext uri="{FF2B5EF4-FFF2-40B4-BE49-F238E27FC236}">
                <a16:creationId xmlns:a16="http://schemas.microsoft.com/office/drawing/2014/main" id="{C095D5D3-47FA-4933-9443-14AF67057E27}"/>
              </a:ext>
            </a:extLst>
          </p:cNvPr>
          <p:cNvSpPr>
            <a:spLocks noGrp="1"/>
          </p:cNvSpPr>
          <p:nvPr>
            <p:ph sz="half" idx="1"/>
          </p:nvPr>
        </p:nvSpPr>
        <p:spPr>
          <a:xfrm>
            <a:off x="457200" y="1600201"/>
            <a:ext cx="4038600" cy="3989040"/>
          </a:xfrm>
        </p:spPr>
        <p:txBody>
          <a:bodyPr/>
          <a:lstStyle/>
          <a:p>
            <a:pPr marL="0" indent="0">
              <a:buNone/>
            </a:pPr>
            <a:r>
              <a:rPr lang="en-US" dirty="0"/>
              <a:t>World Rugby over sees all of the National Governing Bodies</a:t>
            </a:r>
          </a:p>
          <a:p>
            <a:endParaRPr lang="en-US" dirty="0"/>
          </a:p>
        </p:txBody>
      </p:sp>
      <p:pic>
        <p:nvPicPr>
          <p:cNvPr id="5" name="Content Placeholder 4">
            <a:extLst>
              <a:ext uri="{FF2B5EF4-FFF2-40B4-BE49-F238E27FC236}">
                <a16:creationId xmlns:a16="http://schemas.microsoft.com/office/drawing/2014/main" id="{9ABA530A-1D12-D648-8E43-95B12E27A1F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846" y="1600201"/>
            <a:ext cx="2605307" cy="3989040"/>
          </a:xfrm>
          <a:prstGeom prst="rect">
            <a:avLst/>
          </a:prstGeom>
          <a:noFill/>
        </p:spPr>
      </p:pic>
      <p:pic>
        <p:nvPicPr>
          <p:cNvPr id="7" name="Picture 6">
            <a:extLst>
              <a:ext uri="{FF2B5EF4-FFF2-40B4-BE49-F238E27FC236}">
                <a16:creationId xmlns:a16="http://schemas.microsoft.com/office/drawing/2014/main" id="{411E59E4-AD73-F248-BB00-77E4AAFC65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15816" y="2635786"/>
            <a:ext cx="1656184" cy="3021417"/>
          </a:xfrm>
          <a:prstGeom prst="rect">
            <a:avLst/>
          </a:prstGeom>
        </p:spPr>
      </p:pic>
      <p:pic>
        <p:nvPicPr>
          <p:cNvPr id="9" name="Picture 8">
            <a:extLst>
              <a:ext uri="{FF2B5EF4-FFF2-40B4-BE49-F238E27FC236}">
                <a16:creationId xmlns:a16="http://schemas.microsoft.com/office/drawing/2014/main" id="{2A9F8239-BDDC-4144-B35C-F6E0DF17C1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20208" y="274638"/>
            <a:ext cx="4255988" cy="4987486"/>
          </a:xfrm>
          <a:prstGeom prst="rect">
            <a:avLst/>
          </a:prstGeom>
        </p:spPr>
      </p:pic>
    </p:spTree>
    <p:extLst>
      <p:ext uri="{BB962C8B-B14F-4D97-AF65-F5344CB8AC3E}">
        <p14:creationId xmlns:p14="http://schemas.microsoft.com/office/powerpoint/2010/main" val="3453242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heckerboard(across)">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checkerboard(across)">
                                      <p:cBhvr>
                                        <p:cTn id="17" dur="500"/>
                                        <p:tgtEl>
                                          <p:spTgt spid="1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heckerboard(across)">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nodeType="clickEffect">
                                  <p:stCondLst>
                                    <p:cond delay="0"/>
                                  </p:stCondLst>
                                  <p:childTnLst>
                                    <p:animEffect transition="out" filter="checkerboard(across)">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par>
                                <p:cTn id="28" presetID="5" presetClass="exit" presetSubtype="10" fill="hold" nodeType="withEffect">
                                  <p:stCondLst>
                                    <p:cond delay="0"/>
                                  </p:stCondLst>
                                  <p:childTnLst>
                                    <p:animEffect transition="out" filter="checkerboard(across)">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par>
                                <p:cTn id="31" presetID="5" presetClass="exit" presetSubtype="10" fill="hold" grpId="0" nodeType="withEffect">
                                  <p:stCondLst>
                                    <p:cond delay="0"/>
                                  </p:stCondLst>
                                  <p:childTnLst>
                                    <p:animEffect transition="out" filter="checkerboard(across)">
                                      <p:cBhvr>
                                        <p:cTn id="32" dur="500"/>
                                        <p:tgtEl>
                                          <p:spTgt spid="17">
                                            <p:txEl>
                                              <p:pRg st="0" end="0"/>
                                            </p:txEl>
                                          </p:spTgt>
                                        </p:tgtEl>
                                      </p:cBhvr>
                                    </p:animEffect>
                                    <p:set>
                                      <p:cBhvr>
                                        <p:cTn id="33" dur="1" fill="hold">
                                          <p:stCondLst>
                                            <p:cond delay="499"/>
                                          </p:stCondLst>
                                        </p:cTn>
                                        <p:tgtEl>
                                          <p:spTgt spid="17">
                                            <p:txEl>
                                              <p:pRg st="0" end="0"/>
                                            </p:txEl>
                                          </p:spTgt>
                                        </p:tgtEl>
                                        <p:attrNameLst>
                                          <p:attrName>style.visibility</p:attrName>
                                        </p:attrNameLst>
                                      </p:cBhvr>
                                      <p:to>
                                        <p:strVal val="hidden"/>
                                      </p:to>
                                    </p:set>
                                  </p:childTnLst>
                                </p:cTn>
                              </p:par>
                              <p:par>
                                <p:cTn id="34" presetID="5" presetClass="exit" presetSubtype="10" fill="hold" grpId="1" nodeType="withEffect">
                                  <p:stCondLst>
                                    <p:cond delay="0"/>
                                  </p:stCondLst>
                                  <p:childTnLst>
                                    <p:animEffect transition="out" filter="checkerboard(across)">
                                      <p:cBhvr>
                                        <p:cTn id="35" dur="500"/>
                                        <p:tgtEl>
                                          <p:spTgt spid="10"/>
                                        </p:tgtEl>
                                      </p:cBhvr>
                                    </p:animEffect>
                                    <p:set>
                                      <p:cBhvr>
                                        <p:cTn id="36" dur="1" fill="hold">
                                          <p:stCondLst>
                                            <p:cond delay="499"/>
                                          </p:stCondLst>
                                        </p:cTn>
                                        <p:tgtEl>
                                          <p:spTgt spid="10"/>
                                        </p:tgtEl>
                                        <p:attrNameLst>
                                          <p:attrName>style.visibility</p:attrName>
                                        </p:attrNameLst>
                                      </p:cBhvr>
                                      <p:to>
                                        <p:strVal val="hidden"/>
                                      </p:to>
                                    </p:set>
                                  </p:childTnLst>
                                </p:cTn>
                              </p:par>
                              <p:par>
                                <p:cTn id="37" presetID="5" presetClass="entr" presetSubtype="10" fill="hold" nodeType="with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checkerboard(across)">
                                      <p:cBhvr>
                                        <p:cTn id="3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P spid="1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p:txBody>
          <a:bodyPr>
            <a:normAutofit/>
          </a:bodyPr>
          <a:lstStyle/>
          <a:p>
            <a:r>
              <a:rPr lang="en-US" sz="4000" dirty="0"/>
              <a:t>What is a National Governing Body?</a:t>
            </a:r>
          </a:p>
        </p:txBody>
      </p:sp>
      <p:sp>
        <p:nvSpPr>
          <p:cNvPr id="3" name="Content Placeholder 2">
            <a:extLst>
              <a:ext uri="{FF2B5EF4-FFF2-40B4-BE49-F238E27FC236}">
                <a16:creationId xmlns:a16="http://schemas.microsoft.com/office/drawing/2014/main" id="{A3F87669-D318-6B46-80A8-D2CAEF88CFEE}"/>
              </a:ext>
            </a:extLst>
          </p:cNvPr>
          <p:cNvSpPr>
            <a:spLocks noGrp="1"/>
          </p:cNvSpPr>
          <p:nvPr>
            <p:ph idx="1"/>
          </p:nvPr>
        </p:nvSpPr>
        <p:spPr/>
        <p:txBody>
          <a:bodyPr>
            <a:normAutofit/>
          </a:bodyPr>
          <a:lstStyle/>
          <a:p>
            <a:pPr marL="0" indent="0">
              <a:buNone/>
            </a:pPr>
            <a:endParaRPr lang="en-GB" sz="2400" i="1" dirty="0"/>
          </a:p>
          <a:p>
            <a:pPr marL="0" indent="0">
              <a:buNone/>
            </a:pPr>
            <a:r>
              <a:rPr lang="en-GB" sz="2400" i="1" dirty="0"/>
              <a:t>“…an organisation that governs and administers a sport on a national basis, whether that is for the whole of the United Kingdom (i.e. England, Northern Ireland, Scotland and Wales), for Great Britain (i.e. England, Scotland and Wales) or for one of the Home Countries individually”.</a:t>
            </a:r>
          </a:p>
          <a:p>
            <a:pPr marL="0" indent="0">
              <a:buNone/>
            </a:pPr>
            <a:r>
              <a:rPr lang="en-GB" sz="2400" dirty="0"/>
              <a:t>					(Sport Scotland, 2017)</a:t>
            </a:r>
          </a:p>
          <a:p>
            <a:endParaRPr lang="en-GB" dirty="0"/>
          </a:p>
        </p:txBody>
      </p:sp>
    </p:spTree>
    <p:extLst>
      <p:ext uri="{BB962C8B-B14F-4D97-AF65-F5344CB8AC3E}">
        <p14:creationId xmlns:p14="http://schemas.microsoft.com/office/powerpoint/2010/main" val="75485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heckerboard(across)">
                                      <p:cBhvr>
                                        <p:cTn id="7" dur="500"/>
                                        <p:tgtEl>
                                          <p:spTgt spid="3">
                                            <p:txEl>
                                              <p:pRg st="1" end="1"/>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heckerboard(across)">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AA9D-12BC-F943-B848-156B411BE3B2}"/>
              </a:ext>
            </a:extLst>
          </p:cNvPr>
          <p:cNvSpPr>
            <a:spLocks noGrp="1"/>
          </p:cNvSpPr>
          <p:nvPr>
            <p:ph type="title"/>
          </p:nvPr>
        </p:nvSpPr>
        <p:spPr/>
        <p:txBody>
          <a:bodyPr>
            <a:normAutofit fontScale="90000"/>
          </a:bodyPr>
          <a:lstStyle/>
          <a:p>
            <a:r>
              <a:rPr lang="en-US" dirty="0"/>
              <a:t>Which Outdoor Adventurous Activities Have National Governing Bodies (NGB’s)?</a:t>
            </a:r>
          </a:p>
        </p:txBody>
      </p:sp>
      <p:pic>
        <p:nvPicPr>
          <p:cNvPr id="5" name="Content Placeholder 4">
            <a:extLst>
              <a:ext uri="{FF2B5EF4-FFF2-40B4-BE49-F238E27FC236}">
                <a16:creationId xmlns:a16="http://schemas.microsoft.com/office/drawing/2014/main" id="{B793974D-B4B9-9A40-A975-8D2FD5B941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63314"/>
            <a:ext cx="2941032" cy="1263600"/>
          </a:xfrm>
        </p:spPr>
      </p:pic>
      <p:pic>
        <p:nvPicPr>
          <p:cNvPr id="7" name="Picture 6">
            <a:extLst>
              <a:ext uri="{FF2B5EF4-FFF2-40B4-BE49-F238E27FC236}">
                <a16:creationId xmlns:a16="http://schemas.microsoft.com/office/drawing/2014/main" id="{AD177202-DA76-DA4A-B597-4BF84DB795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0693" y="2163314"/>
            <a:ext cx="3616107" cy="1263600"/>
          </a:xfrm>
          <a:prstGeom prst="rect">
            <a:avLst/>
          </a:prstGeom>
        </p:spPr>
      </p:pic>
      <p:pic>
        <p:nvPicPr>
          <p:cNvPr id="11" name="Picture 10">
            <a:extLst>
              <a:ext uri="{FF2B5EF4-FFF2-40B4-BE49-F238E27FC236}">
                <a16:creationId xmlns:a16="http://schemas.microsoft.com/office/drawing/2014/main" id="{6DED5E8F-9CAA-BB43-974D-3649726340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6530" y="3426914"/>
            <a:ext cx="2170940" cy="1650954"/>
          </a:xfrm>
          <a:prstGeom prst="rect">
            <a:avLst/>
          </a:prstGeom>
        </p:spPr>
      </p:pic>
    </p:spTree>
    <p:extLst>
      <p:ext uri="{BB962C8B-B14F-4D97-AF65-F5344CB8AC3E}">
        <p14:creationId xmlns:p14="http://schemas.microsoft.com/office/powerpoint/2010/main" val="176537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checkerboard(across)">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C5B76-DBEB-B047-BED3-6DF3E9F1EFE3}"/>
              </a:ext>
            </a:extLst>
          </p:cNvPr>
          <p:cNvSpPr>
            <a:spLocks noGrp="1"/>
          </p:cNvSpPr>
          <p:nvPr>
            <p:ph type="title"/>
          </p:nvPr>
        </p:nvSpPr>
        <p:spPr>
          <a:xfrm>
            <a:off x="457200" y="273050"/>
            <a:ext cx="3008313" cy="1162050"/>
          </a:xfrm>
          <a:prstGeom prst="rect">
            <a:avLst/>
          </a:prstGeom>
        </p:spPr>
        <p:txBody>
          <a:bodyPr anchor="b">
            <a:normAutofit/>
          </a:bodyPr>
          <a:lstStyle/>
          <a:p>
            <a:r>
              <a:rPr lang="en-US" sz="2800" dirty="0"/>
              <a:t>Mission</a:t>
            </a:r>
          </a:p>
        </p:txBody>
      </p:sp>
      <p:pic>
        <p:nvPicPr>
          <p:cNvPr id="5" name="Picture 4">
            <a:extLst>
              <a:ext uri="{FF2B5EF4-FFF2-40B4-BE49-F238E27FC236}">
                <a16:creationId xmlns:a16="http://schemas.microsoft.com/office/drawing/2014/main" id="{CC34ADC8-5EAA-8345-A91C-0C73259CD4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75050" y="916671"/>
            <a:ext cx="5111750" cy="3884930"/>
          </a:xfrm>
          <a:prstGeom prst="rect">
            <a:avLst/>
          </a:prstGeom>
          <a:noFill/>
        </p:spPr>
      </p:pic>
      <p:sp>
        <p:nvSpPr>
          <p:cNvPr id="3" name="Content Placeholder 2">
            <a:extLst>
              <a:ext uri="{FF2B5EF4-FFF2-40B4-BE49-F238E27FC236}">
                <a16:creationId xmlns:a16="http://schemas.microsoft.com/office/drawing/2014/main" id="{47279201-2A26-D246-B04E-AEE200FBB464}"/>
              </a:ext>
            </a:extLst>
          </p:cNvPr>
          <p:cNvSpPr>
            <a:spLocks noGrp="1"/>
          </p:cNvSpPr>
          <p:nvPr>
            <p:ph type="body" sz="half" idx="2"/>
          </p:nvPr>
        </p:nvSpPr>
        <p:spPr>
          <a:xfrm>
            <a:off x="457200" y="1435100"/>
            <a:ext cx="3008313" cy="4029891"/>
          </a:xfrm>
          <a:prstGeom prst="rect">
            <a:avLst/>
          </a:prstGeom>
        </p:spPr>
        <p:txBody>
          <a:bodyPr>
            <a:normAutofit/>
          </a:bodyPr>
          <a:lstStyle/>
          <a:p>
            <a:pPr marL="0" indent="0">
              <a:buNone/>
            </a:pPr>
            <a:endParaRPr lang="en-GB" sz="1800" i="1" dirty="0"/>
          </a:p>
          <a:p>
            <a:pPr marL="0" indent="0">
              <a:buNone/>
            </a:pPr>
            <a:endParaRPr lang="en-GB" sz="1800" i="1" dirty="0"/>
          </a:p>
          <a:p>
            <a:pPr marL="0" indent="0">
              <a:buNone/>
            </a:pPr>
            <a:r>
              <a:rPr lang="en-GB" sz="1800" i="1" dirty="0"/>
              <a:t>“To inspire, enable and develop people in walking, climbing and mountaineering through the provision of nationally and internationally recognised skills training and leadership qualifications” .</a:t>
            </a:r>
          </a:p>
          <a:p>
            <a:pPr marL="0" indent="0">
              <a:buNone/>
            </a:pPr>
            <a:r>
              <a:rPr lang="en-GB" sz="1800" dirty="0"/>
              <a:t>(Mountain Training, 2018)</a:t>
            </a:r>
          </a:p>
          <a:p>
            <a:endParaRPr lang="en-US" dirty="0"/>
          </a:p>
        </p:txBody>
      </p:sp>
    </p:spTree>
    <p:extLst>
      <p:ext uri="{BB962C8B-B14F-4D97-AF65-F5344CB8AC3E}">
        <p14:creationId xmlns:p14="http://schemas.microsoft.com/office/powerpoint/2010/main" val="2202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heckerboard(across)">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D78EC-6ADF-A54E-9D25-83550626762E}"/>
              </a:ext>
            </a:extLst>
          </p:cNvPr>
          <p:cNvSpPr>
            <a:spLocks noGrp="1"/>
          </p:cNvSpPr>
          <p:nvPr>
            <p:ph type="title"/>
          </p:nvPr>
        </p:nvSpPr>
        <p:spPr/>
        <p:txBody>
          <a:bodyPr>
            <a:normAutofit/>
          </a:bodyPr>
          <a:lstStyle/>
          <a:p>
            <a:r>
              <a:rPr lang="en-US" sz="4000" dirty="0"/>
              <a:t>Walking Schemes</a:t>
            </a:r>
          </a:p>
        </p:txBody>
      </p:sp>
      <p:pic>
        <p:nvPicPr>
          <p:cNvPr id="5" name="Content Placeholder 4">
            <a:extLst>
              <a:ext uri="{FF2B5EF4-FFF2-40B4-BE49-F238E27FC236}">
                <a16:creationId xmlns:a16="http://schemas.microsoft.com/office/drawing/2014/main" id="{C0C399B0-7720-5443-B1A6-65A6B9225F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0214" y="1187656"/>
            <a:ext cx="6343571" cy="4482688"/>
          </a:xfrm>
        </p:spPr>
      </p:pic>
      <p:sp>
        <p:nvSpPr>
          <p:cNvPr id="6" name="TextBox 5">
            <a:extLst>
              <a:ext uri="{FF2B5EF4-FFF2-40B4-BE49-F238E27FC236}">
                <a16:creationId xmlns:a16="http://schemas.microsoft.com/office/drawing/2014/main" id="{7E510F06-F888-D040-8CF5-9E04A7203659}"/>
              </a:ext>
            </a:extLst>
          </p:cNvPr>
          <p:cNvSpPr txBox="1"/>
          <p:nvPr/>
        </p:nvSpPr>
        <p:spPr>
          <a:xfrm>
            <a:off x="7858897" y="5350476"/>
            <a:ext cx="184731" cy="369332"/>
          </a:xfrm>
          <a:prstGeom prst="rect">
            <a:avLst/>
          </a:prstGeom>
          <a:noFill/>
        </p:spPr>
        <p:txBody>
          <a:bodyPr wrap="none" rtlCol="0">
            <a:spAutoFit/>
          </a:bodyPr>
          <a:lstStyle/>
          <a:p>
            <a:endParaRPr lang="en-US" dirty="0"/>
          </a:p>
        </p:txBody>
      </p:sp>
      <p:pic>
        <p:nvPicPr>
          <p:cNvPr id="4" name="Picture 3">
            <a:hlinkClick r:id="rId3"/>
            <a:extLst>
              <a:ext uri="{FF2B5EF4-FFF2-40B4-BE49-F238E27FC236}">
                <a16:creationId xmlns:a16="http://schemas.microsoft.com/office/drawing/2014/main" id="{8BAF98DD-5A2A-0143-BCF2-3973D4B584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046" y="164778"/>
            <a:ext cx="1647462" cy="1252860"/>
          </a:xfrm>
          <a:prstGeom prst="rect">
            <a:avLst/>
          </a:prstGeom>
        </p:spPr>
      </p:pic>
    </p:spTree>
    <p:extLst>
      <p:ext uri="{BB962C8B-B14F-4D97-AF65-F5344CB8AC3E}">
        <p14:creationId xmlns:p14="http://schemas.microsoft.com/office/powerpoint/2010/main" val="168766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15E4-0FF8-8C4F-A421-8AD0E590CFF9}"/>
              </a:ext>
            </a:extLst>
          </p:cNvPr>
          <p:cNvSpPr>
            <a:spLocks noGrp="1"/>
          </p:cNvSpPr>
          <p:nvPr>
            <p:ph type="title"/>
          </p:nvPr>
        </p:nvSpPr>
        <p:spPr/>
        <p:txBody>
          <a:bodyPr>
            <a:normAutofit/>
          </a:bodyPr>
          <a:lstStyle/>
          <a:p>
            <a:r>
              <a:rPr lang="en-US" sz="4000" dirty="0"/>
              <a:t>Climbing Schemes</a:t>
            </a:r>
          </a:p>
        </p:txBody>
      </p:sp>
      <p:pic>
        <p:nvPicPr>
          <p:cNvPr id="5" name="Content Placeholder 4">
            <a:extLst>
              <a:ext uri="{FF2B5EF4-FFF2-40B4-BE49-F238E27FC236}">
                <a16:creationId xmlns:a16="http://schemas.microsoft.com/office/drawing/2014/main" id="{EA9963A1-C248-F94C-A13A-3A3C24A572D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14859" y="1197000"/>
            <a:ext cx="6314281" cy="4464000"/>
          </a:xfrm>
        </p:spPr>
      </p:pic>
      <p:pic>
        <p:nvPicPr>
          <p:cNvPr id="4" name="Picture 3">
            <a:hlinkClick r:id="rId3"/>
            <a:extLst>
              <a:ext uri="{FF2B5EF4-FFF2-40B4-BE49-F238E27FC236}">
                <a16:creationId xmlns:a16="http://schemas.microsoft.com/office/drawing/2014/main" id="{03A8CF2C-38C6-E540-9EED-D533A9600F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046" y="164778"/>
            <a:ext cx="1647462" cy="1252860"/>
          </a:xfrm>
          <a:prstGeom prst="rect">
            <a:avLst/>
          </a:prstGeom>
        </p:spPr>
      </p:pic>
    </p:spTree>
    <p:extLst>
      <p:ext uri="{BB962C8B-B14F-4D97-AF65-F5344CB8AC3E}">
        <p14:creationId xmlns:p14="http://schemas.microsoft.com/office/powerpoint/2010/main" val="332256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1AC2-5349-AC43-9CCE-422D1E93BF0A}"/>
              </a:ext>
            </a:extLst>
          </p:cNvPr>
          <p:cNvSpPr>
            <a:spLocks noGrp="1"/>
          </p:cNvSpPr>
          <p:nvPr>
            <p:ph type="title"/>
          </p:nvPr>
        </p:nvSpPr>
        <p:spPr/>
        <p:txBody>
          <a:bodyPr>
            <a:normAutofit/>
          </a:bodyPr>
          <a:lstStyle/>
          <a:p>
            <a:r>
              <a:rPr lang="en-US" sz="2800" dirty="0"/>
              <a:t>Mission</a:t>
            </a:r>
          </a:p>
        </p:txBody>
      </p:sp>
      <p:pic>
        <p:nvPicPr>
          <p:cNvPr id="5" name="Content Placeholder 4">
            <a:extLst>
              <a:ext uri="{FF2B5EF4-FFF2-40B4-BE49-F238E27FC236}">
                <a16:creationId xmlns:a16="http://schemas.microsoft.com/office/drawing/2014/main" id="{C11D3B2A-6EC9-6E4F-875C-67F5C725BE5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75050" y="1760967"/>
            <a:ext cx="5111750" cy="2196240"/>
          </a:xfrm>
          <a:prstGeom prst="rect">
            <a:avLst/>
          </a:prstGeom>
          <a:noFill/>
        </p:spPr>
      </p:pic>
      <p:sp>
        <p:nvSpPr>
          <p:cNvPr id="12" name="Content Placeholder 3">
            <a:extLst>
              <a:ext uri="{FF2B5EF4-FFF2-40B4-BE49-F238E27FC236}">
                <a16:creationId xmlns:a16="http://schemas.microsoft.com/office/drawing/2014/main" id="{735BCD6E-F153-4331-9AA5-0A21487999EA}"/>
              </a:ext>
            </a:extLst>
          </p:cNvPr>
          <p:cNvSpPr>
            <a:spLocks noGrp="1"/>
          </p:cNvSpPr>
          <p:nvPr>
            <p:ph type="body" sz="half" idx="2"/>
          </p:nvPr>
        </p:nvSpPr>
        <p:spPr/>
        <p:txBody>
          <a:bodyPr>
            <a:normAutofit/>
          </a:bodyPr>
          <a:lstStyle/>
          <a:p>
            <a:endParaRPr lang="en-GB" sz="1800" i="1" dirty="0"/>
          </a:p>
          <a:p>
            <a:endParaRPr lang="en-GB" sz="1800" i="1" dirty="0"/>
          </a:p>
          <a:p>
            <a:r>
              <a:rPr lang="en-GB" sz="1800" i="1" dirty="0"/>
              <a:t>“Inspire people to pursue a passion for paddling; for health, enjoyment, friendship, challenge and achievement”.</a:t>
            </a:r>
          </a:p>
          <a:p>
            <a:r>
              <a:rPr lang="en-GB" sz="1800" dirty="0"/>
              <a:t>(British Canoeing, 2019)</a:t>
            </a:r>
          </a:p>
          <a:p>
            <a:endParaRPr lang="en-US" dirty="0"/>
          </a:p>
        </p:txBody>
      </p:sp>
    </p:spTree>
    <p:extLst>
      <p:ext uri="{BB962C8B-B14F-4D97-AF65-F5344CB8AC3E}">
        <p14:creationId xmlns:p14="http://schemas.microsoft.com/office/powerpoint/2010/main" val="220945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checkerboard(across)">
                                      <p:cBhvr>
                                        <p:cTn id="17" dur="500"/>
                                        <p:tgtEl>
                                          <p:spTgt spid="12">
                                            <p:txEl>
                                              <p:pRg st="2" end="2"/>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12">
                                            <p:txEl>
                                              <p:pRg st="3" end="3"/>
                                            </p:txEl>
                                          </p:spTgt>
                                        </p:tgtEl>
                                        <p:attrNameLst>
                                          <p:attrName>style.visibility</p:attrName>
                                        </p:attrNameLst>
                                      </p:cBhvr>
                                      <p:to>
                                        <p:strVal val="visible"/>
                                      </p:to>
                                    </p:set>
                                    <p:animEffect transition="in" filter="checkerboard(across)">
                                      <p:cBhvr>
                                        <p:cTn id="20" dur="5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2CBC8-579E-324B-809E-3C222954D09A}"/>
              </a:ext>
            </a:extLst>
          </p:cNvPr>
          <p:cNvSpPr>
            <a:spLocks noGrp="1"/>
          </p:cNvSpPr>
          <p:nvPr>
            <p:ph type="title"/>
          </p:nvPr>
        </p:nvSpPr>
        <p:spPr/>
        <p:txBody>
          <a:bodyPr>
            <a:normAutofit/>
          </a:bodyPr>
          <a:lstStyle/>
          <a:p>
            <a:r>
              <a:rPr lang="en-US" sz="4000" dirty="0"/>
              <a:t>Pathways</a:t>
            </a:r>
          </a:p>
        </p:txBody>
      </p:sp>
      <p:pic>
        <p:nvPicPr>
          <p:cNvPr id="5" name="Content Placeholder 4">
            <a:extLst>
              <a:ext uri="{FF2B5EF4-FFF2-40B4-BE49-F238E27FC236}">
                <a16:creationId xmlns:a16="http://schemas.microsoft.com/office/drawing/2014/main" id="{E9012431-0EEA-8445-AF35-B5017663E08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182" t="25990" r="32763" b="27077"/>
          <a:stretch/>
        </p:blipFill>
        <p:spPr>
          <a:xfrm>
            <a:off x="833544" y="1629000"/>
            <a:ext cx="7476912" cy="3600000"/>
          </a:xfrm>
        </p:spPr>
      </p:pic>
      <p:pic>
        <p:nvPicPr>
          <p:cNvPr id="7" name="Picture 6">
            <a:hlinkClick r:id="rId3"/>
            <a:extLst>
              <a:ext uri="{FF2B5EF4-FFF2-40B4-BE49-F238E27FC236}">
                <a16:creationId xmlns:a16="http://schemas.microsoft.com/office/drawing/2014/main" id="{4229B416-C036-1145-8F11-4C98ECB51B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261683"/>
            <a:ext cx="2339752" cy="1005264"/>
          </a:xfrm>
          <a:prstGeom prst="rect">
            <a:avLst/>
          </a:prstGeom>
        </p:spPr>
      </p:pic>
    </p:spTree>
    <p:extLst>
      <p:ext uri="{BB962C8B-B14F-4D97-AF65-F5344CB8AC3E}">
        <p14:creationId xmlns:p14="http://schemas.microsoft.com/office/powerpoint/2010/main" val="84275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4C1499-F3CD-DA4E-9FF0-CB6F277416FE}"/>
              </a:ext>
            </a:extLst>
          </p:cNvPr>
          <p:cNvSpPr>
            <a:spLocks noGrp="1"/>
          </p:cNvSpPr>
          <p:nvPr>
            <p:ph type="title"/>
          </p:nvPr>
        </p:nvSpPr>
        <p:spPr/>
        <p:txBody>
          <a:bodyPr>
            <a:normAutofit/>
          </a:bodyPr>
          <a:lstStyle/>
          <a:p>
            <a:r>
              <a:rPr lang="en-US" sz="2800" dirty="0"/>
              <a:t>Mission</a:t>
            </a:r>
          </a:p>
        </p:txBody>
      </p:sp>
      <p:pic>
        <p:nvPicPr>
          <p:cNvPr id="8" name="Content Placeholder 7">
            <a:extLst>
              <a:ext uri="{FF2B5EF4-FFF2-40B4-BE49-F238E27FC236}">
                <a16:creationId xmlns:a16="http://schemas.microsoft.com/office/drawing/2014/main" id="{63A8D0B9-38E6-D44E-B49E-8C796BCC463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75050" y="1965972"/>
            <a:ext cx="5111750" cy="1786231"/>
          </a:xfrm>
        </p:spPr>
      </p:pic>
      <p:sp>
        <p:nvSpPr>
          <p:cNvPr id="6" name="Text Placeholder 5">
            <a:extLst>
              <a:ext uri="{FF2B5EF4-FFF2-40B4-BE49-F238E27FC236}">
                <a16:creationId xmlns:a16="http://schemas.microsoft.com/office/drawing/2014/main" id="{1E92DE2B-C0A9-BA4C-83DC-203EA25F372A}"/>
              </a:ext>
            </a:extLst>
          </p:cNvPr>
          <p:cNvSpPr>
            <a:spLocks noGrp="1"/>
          </p:cNvSpPr>
          <p:nvPr>
            <p:ph type="body" sz="half" idx="2"/>
          </p:nvPr>
        </p:nvSpPr>
        <p:spPr/>
        <p:txBody>
          <a:bodyPr/>
          <a:lstStyle/>
          <a:p>
            <a:endParaRPr lang="en-US" dirty="0"/>
          </a:p>
          <a:p>
            <a:r>
              <a:rPr lang="en-GB" sz="1800" i="1" dirty="0"/>
              <a:t>“Our mission in life is to deliver international sporting success, grow and effectively govern </a:t>
            </a:r>
            <a:r>
              <a:rPr lang="en-GB" sz="1800" i="1" dirty="0" err="1"/>
              <a:t>cyclesport</a:t>
            </a:r>
            <a:r>
              <a:rPr lang="en-GB" sz="1800" i="1" dirty="0"/>
              <a:t> and inspire and support people to cycle regularly”.</a:t>
            </a:r>
          </a:p>
          <a:p>
            <a:r>
              <a:rPr lang="en-GB" sz="1800" dirty="0"/>
              <a:t>(British Cycling, 2019)</a:t>
            </a:r>
          </a:p>
          <a:p>
            <a:endParaRPr lang="en-GB" dirty="0"/>
          </a:p>
          <a:p>
            <a:endParaRPr lang="en-US" dirty="0"/>
          </a:p>
        </p:txBody>
      </p:sp>
    </p:spTree>
    <p:extLst>
      <p:ext uri="{BB962C8B-B14F-4D97-AF65-F5344CB8AC3E}">
        <p14:creationId xmlns:p14="http://schemas.microsoft.com/office/powerpoint/2010/main" val="370365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heckerboard(across)">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checkerboard(across)">
                                      <p:cBhvr>
                                        <p:cTn id="17" dur="500"/>
                                        <p:tgtEl>
                                          <p:spTgt spid="6">
                                            <p:txEl>
                                              <p:pRg st="1" end="1"/>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Effect transition="in" filter="checkerboard(across)">
                                      <p:cBhvr>
                                        <p:cTn id="20"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0544-92D3-BD48-8231-27044FA3E35E}"/>
              </a:ext>
            </a:extLst>
          </p:cNvPr>
          <p:cNvSpPr>
            <a:spLocks noGrp="1"/>
          </p:cNvSpPr>
          <p:nvPr>
            <p:ph type="title"/>
          </p:nvPr>
        </p:nvSpPr>
        <p:spPr/>
        <p:txBody>
          <a:bodyPr>
            <a:normAutofit/>
          </a:bodyPr>
          <a:lstStyle/>
          <a:p>
            <a:r>
              <a:rPr lang="en-US" sz="4000" dirty="0"/>
              <a:t>Education Opportunities</a:t>
            </a:r>
          </a:p>
        </p:txBody>
      </p:sp>
      <p:pic>
        <p:nvPicPr>
          <p:cNvPr id="5" name="Content Placeholder 4">
            <a:hlinkClick r:id="rId2"/>
            <a:extLst>
              <a:ext uri="{FF2B5EF4-FFF2-40B4-BE49-F238E27FC236}">
                <a16:creationId xmlns:a16="http://schemas.microsoft.com/office/drawing/2014/main" id="{B1776616-60D4-DF4E-9732-833560512AB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04" y="1196752"/>
            <a:ext cx="2791222" cy="975355"/>
          </a:xfrm>
        </p:spPr>
      </p:pic>
      <p:pic>
        <p:nvPicPr>
          <p:cNvPr id="7" name="Picture 6">
            <a:extLst>
              <a:ext uri="{FF2B5EF4-FFF2-40B4-BE49-F238E27FC236}">
                <a16:creationId xmlns:a16="http://schemas.microsoft.com/office/drawing/2014/main" id="{4244C74B-8989-E042-8DAC-BC1435AB02AE}"/>
              </a:ext>
            </a:extLst>
          </p:cNvPr>
          <p:cNvPicPr>
            <a:picLocks noChangeAspect="1"/>
          </p:cNvPicPr>
          <p:nvPr/>
        </p:nvPicPr>
        <p:blipFill rotWithShape="1">
          <a:blip r:embed="rId4">
            <a:extLst>
              <a:ext uri="{28A0092B-C50C-407E-A947-70E740481C1C}">
                <a14:useLocalDpi xmlns:a14="http://schemas.microsoft.com/office/drawing/2010/main" val="0"/>
              </a:ext>
            </a:extLst>
          </a:blip>
          <a:srcRect l="15350" t="24800" r="25588" b="36141"/>
          <a:stretch/>
        </p:blipFill>
        <p:spPr>
          <a:xfrm>
            <a:off x="477996" y="2172107"/>
            <a:ext cx="8188007" cy="3384376"/>
          </a:xfrm>
          <a:prstGeom prst="rect">
            <a:avLst/>
          </a:prstGeom>
        </p:spPr>
      </p:pic>
    </p:spTree>
    <p:extLst>
      <p:ext uri="{BB962C8B-B14F-4D97-AF65-F5344CB8AC3E}">
        <p14:creationId xmlns:p14="http://schemas.microsoft.com/office/powerpoint/2010/main" val="405402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2F429-463C-0C41-83C4-71537FDF0DA2}"/>
              </a:ext>
            </a:extLst>
          </p:cNvPr>
          <p:cNvSpPr>
            <a:spLocks noGrp="1"/>
          </p:cNvSpPr>
          <p:nvPr>
            <p:ph type="title"/>
          </p:nvPr>
        </p:nvSpPr>
        <p:spPr/>
        <p:txBody>
          <a:bodyPr>
            <a:normAutofit/>
          </a:bodyPr>
          <a:lstStyle/>
          <a:p>
            <a:r>
              <a:rPr lang="en-US" sz="4000" dirty="0"/>
              <a:t>Other NGB’s</a:t>
            </a:r>
          </a:p>
        </p:txBody>
      </p:sp>
      <p:pic>
        <p:nvPicPr>
          <p:cNvPr id="4" name="Content Placeholder 3">
            <a:hlinkClick r:id="rId2"/>
            <a:extLst>
              <a:ext uri="{FF2B5EF4-FFF2-40B4-BE49-F238E27FC236}">
                <a16:creationId xmlns:a16="http://schemas.microsoft.com/office/drawing/2014/main" id="{378E2FA2-5F3D-4744-BD5C-EAE199CBEBB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520" y="1085168"/>
            <a:ext cx="3298522" cy="1800000"/>
          </a:xfrm>
          <a:prstGeom prst="rect">
            <a:avLst/>
          </a:prstGeom>
        </p:spPr>
      </p:pic>
      <p:pic>
        <p:nvPicPr>
          <p:cNvPr id="8" name="Picture 7">
            <a:hlinkClick r:id="rId4"/>
            <a:extLst>
              <a:ext uri="{FF2B5EF4-FFF2-40B4-BE49-F238E27FC236}">
                <a16:creationId xmlns:a16="http://schemas.microsoft.com/office/drawing/2014/main" id="{876ECD26-D633-8D4D-A019-DB194E8DE4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6960" y="1222487"/>
            <a:ext cx="3333332" cy="1800000"/>
          </a:xfrm>
          <a:prstGeom prst="rect">
            <a:avLst/>
          </a:prstGeom>
        </p:spPr>
      </p:pic>
      <p:pic>
        <p:nvPicPr>
          <p:cNvPr id="10" name="Picture 9">
            <a:hlinkClick r:id="rId6"/>
            <a:extLst>
              <a:ext uri="{FF2B5EF4-FFF2-40B4-BE49-F238E27FC236}">
                <a16:creationId xmlns:a16="http://schemas.microsoft.com/office/drawing/2014/main" id="{3A670310-1E1B-214B-BD5B-99AD3FCF8EA0}"/>
              </a:ext>
            </a:extLst>
          </p:cNvPr>
          <p:cNvPicPr>
            <a:picLocks noChangeAspect="1"/>
          </p:cNvPicPr>
          <p:nvPr/>
        </p:nvPicPr>
        <p:blipFill rotWithShape="1">
          <a:blip r:embed="rId7">
            <a:extLst>
              <a:ext uri="{28A0092B-C50C-407E-A947-70E740481C1C}">
                <a14:useLocalDpi xmlns:a14="http://schemas.microsoft.com/office/drawing/2010/main" val="0"/>
              </a:ext>
            </a:extLst>
          </a:blip>
          <a:srcRect l="8576" t="16876" r="12834" b="16412"/>
          <a:stretch/>
        </p:blipFill>
        <p:spPr>
          <a:xfrm>
            <a:off x="3054672" y="2236261"/>
            <a:ext cx="2592288" cy="1200832"/>
          </a:xfrm>
          <a:prstGeom prst="rect">
            <a:avLst/>
          </a:prstGeom>
        </p:spPr>
      </p:pic>
      <p:pic>
        <p:nvPicPr>
          <p:cNvPr id="12" name="Picture 11">
            <a:hlinkClick r:id="rId8"/>
            <a:extLst>
              <a:ext uri="{FF2B5EF4-FFF2-40B4-BE49-F238E27FC236}">
                <a16:creationId xmlns:a16="http://schemas.microsoft.com/office/drawing/2014/main" id="{35C8B8C8-55FC-774E-81A6-3C24AC207A4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029417" y="3531066"/>
            <a:ext cx="3833767" cy="1800000"/>
          </a:xfrm>
          <a:prstGeom prst="rect">
            <a:avLst/>
          </a:prstGeom>
        </p:spPr>
      </p:pic>
      <p:pic>
        <p:nvPicPr>
          <p:cNvPr id="14" name="Graphic 13">
            <a:hlinkClick r:id="rId10"/>
            <a:extLst>
              <a:ext uri="{FF2B5EF4-FFF2-40B4-BE49-F238E27FC236}">
                <a16:creationId xmlns:a16="http://schemas.microsoft.com/office/drawing/2014/main" id="{D697FFD5-BEF9-FD4E-B1A7-D936F30B54D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280816" y="3492833"/>
            <a:ext cx="3133929" cy="1800000"/>
          </a:xfrm>
          <a:prstGeom prst="rect">
            <a:avLst/>
          </a:prstGeom>
        </p:spPr>
      </p:pic>
    </p:spTree>
    <p:extLst>
      <p:ext uri="{BB962C8B-B14F-4D97-AF65-F5344CB8AC3E}">
        <p14:creationId xmlns:p14="http://schemas.microsoft.com/office/powerpoint/2010/main" val="337731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References</a:t>
            </a:r>
            <a:endParaRPr lang="en-US" sz="4000" dirty="0"/>
          </a:p>
        </p:txBody>
      </p:sp>
      <p:sp>
        <p:nvSpPr>
          <p:cNvPr id="3" name="Content Placeholder 2"/>
          <p:cNvSpPr>
            <a:spLocks noGrp="1"/>
          </p:cNvSpPr>
          <p:nvPr>
            <p:ph idx="1"/>
          </p:nvPr>
        </p:nvSpPr>
        <p:spPr/>
        <p:txBody>
          <a:bodyPr>
            <a:normAutofit fontScale="62500" lnSpcReduction="20000"/>
          </a:bodyPr>
          <a:lstStyle/>
          <a:p>
            <a:pPr>
              <a:spcBef>
                <a:spcPts val="0"/>
              </a:spcBef>
              <a:buFont typeface="Wingdings 2"/>
              <a:buChar char=""/>
              <a:defRPr/>
            </a:pPr>
            <a:r>
              <a:rPr lang="en-GB" dirty="0"/>
              <a:t>Sport Scotland. (2017). </a:t>
            </a:r>
            <a:r>
              <a:rPr lang="en-GB" i="1" dirty="0"/>
              <a:t>What is a Governing Body? </a:t>
            </a:r>
            <a:r>
              <a:rPr lang="en-US" dirty="0">
                <a:hlinkClick r:id="rId2"/>
              </a:rPr>
              <a:t>https://sportscotland.org.uk/sport-a-z/governing-bodies-of-sport/</a:t>
            </a:r>
            <a:r>
              <a:rPr lang="en-US" dirty="0"/>
              <a:t> </a:t>
            </a:r>
            <a:r>
              <a:rPr lang="en-GB" dirty="0"/>
              <a:t>Accessed on 10</a:t>
            </a:r>
            <a:r>
              <a:rPr lang="en-GB" baseline="30000" dirty="0"/>
              <a:t>th</a:t>
            </a:r>
            <a:r>
              <a:rPr lang="en-GB" dirty="0"/>
              <a:t> October 2019.</a:t>
            </a:r>
            <a:endParaRPr lang="en-US" dirty="0"/>
          </a:p>
          <a:p>
            <a:pPr>
              <a:spcBef>
                <a:spcPts val="0"/>
              </a:spcBef>
              <a:buFont typeface="Wingdings 2"/>
              <a:buChar char=""/>
              <a:defRPr/>
            </a:pPr>
            <a:endParaRPr lang="en-GB" dirty="0"/>
          </a:p>
          <a:p>
            <a:pPr>
              <a:spcBef>
                <a:spcPts val="0"/>
              </a:spcBef>
              <a:buFont typeface="Wingdings 2"/>
              <a:buChar char=""/>
              <a:defRPr/>
            </a:pPr>
            <a:r>
              <a:rPr lang="en-GB" dirty="0"/>
              <a:t>Mountain Training. (2018). </a:t>
            </a:r>
            <a:r>
              <a:rPr lang="en-GB" i="1" dirty="0"/>
              <a:t>About Mountain Training. </a:t>
            </a:r>
            <a:r>
              <a:rPr lang="en-US" dirty="0">
                <a:hlinkClick r:id="rId3"/>
              </a:rPr>
              <a:t>https://www.mountain-training.org/about</a:t>
            </a:r>
            <a:r>
              <a:rPr lang="en-US" dirty="0"/>
              <a:t> </a:t>
            </a:r>
            <a:r>
              <a:rPr lang="en-GB" dirty="0"/>
              <a:t>Accessed on 10</a:t>
            </a:r>
            <a:r>
              <a:rPr lang="en-GB" baseline="30000" dirty="0"/>
              <a:t>th</a:t>
            </a:r>
            <a:r>
              <a:rPr lang="en-GB" dirty="0"/>
              <a:t> October 2019.</a:t>
            </a:r>
          </a:p>
          <a:p>
            <a:pPr>
              <a:spcBef>
                <a:spcPts val="0"/>
              </a:spcBef>
              <a:buFont typeface="Wingdings 2"/>
              <a:buChar char=""/>
              <a:defRPr/>
            </a:pPr>
            <a:endParaRPr lang="en-GB" i="1" dirty="0"/>
          </a:p>
          <a:p>
            <a:pPr>
              <a:spcBef>
                <a:spcPts val="0"/>
              </a:spcBef>
              <a:buFont typeface="Wingdings 2"/>
              <a:buChar char=""/>
              <a:defRPr/>
            </a:pPr>
            <a:r>
              <a:rPr lang="en-GB" dirty="0"/>
              <a:t>British Canoeing. (2019). </a:t>
            </a:r>
            <a:r>
              <a:rPr lang="en-GB" i="1" dirty="0"/>
              <a:t>Our Organisation. </a:t>
            </a:r>
            <a:r>
              <a:rPr lang="en-US" dirty="0">
                <a:hlinkClick r:id="rId4"/>
              </a:rPr>
              <a:t>https://www.britishcanoeing.org.uk/about/our-organisation</a:t>
            </a:r>
            <a:r>
              <a:rPr lang="en-US" dirty="0"/>
              <a:t> </a:t>
            </a:r>
            <a:r>
              <a:rPr lang="en-GB" dirty="0"/>
              <a:t>Accessed on 10</a:t>
            </a:r>
            <a:r>
              <a:rPr lang="en-GB" baseline="30000" dirty="0"/>
              <a:t>th</a:t>
            </a:r>
            <a:r>
              <a:rPr lang="en-GB" dirty="0"/>
              <a:t> October 2019.</a:t>
            </a:r>
          </a:p>
          <a:p>
            <a:pPr marL="0" indent="0">
              <a:spcBef>
                <a:spcPts val="0"/>
              </a:spcBef>
              <a:buNone/>
              <a:defRPr/>
            </a:pPr>
            <a:endParaRPr lang="en-GB" dirty="0"/>
          </a:p>
          <a:p>
            <a:pPr>
              <a:spcBef>
                <a:spcPts val="0"/>
              </a:spcBef>
              <a:buFont typeface="Wingdings 2"/>
              <a:buChar char=""/>
              <a:defRPr/>
            </a:pPr>
            <a:r>
              <a:rPr lang="en-GB" dirty="0"/>
              <a:t>British Cycling. (2019). </a:t>
            </a:r>
            <a:r>
              <a:rPr lang="en-GB" i="1" dirty="0"/>
              <a:t>British Cycling – Who We Are. </a:t>
            </a:r>
            <a:r>
              <a:rPr lang="en-US" dirty="0">
                <a:hlinkClick r:id="rId5"/>
              </a:rPr>
              <a:t>https://www.britishcycling.org.uk/about/article/20141028-about-bc-static-British-Cycling---Who-we-are-0</a:t>
            </a:r>
            <a:r>
              <a:rPr lang="en-US" dirty="0"/>
              <a:t> </a:t>
            </a:r>
            <a:r>
              <a:rPr lang="en-GB" dirty="0"/>
              <a:t>Accessed on 10</a:t>
            </a:r>
            <a:r>
              <a:rPr lang="en-GB" baseline="30000" dirty="0"/>
              <a:t>th</a:t>
            </a:r>
            <a:r>
              <a:rPr lang="en-GB" dirty="0"/>
              <a:t> October 2019.</a:t>
            </a:r>
            <a:endParaRPr lang="en-US" dirty="0"/>
          </a:p>
        </p:txBody>
      </p:sp>
    </p:spTree>
    <p:extLst>
      <p:ext uri="{BB962C8B-B14F-4D97-AF65-F5344CB8AC3E}">
        <p14:creationId xmlns:p14="http://schemas.microsoft.com/office/powerpoint/2010/main" val="21193786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206</TotalTime>
  <Words>302</Words>
  <Application>Microsoft Macintosh PowerPoint</Application>
  <PresentationFormat>On-screen Show (4:3)</PresentationFormat>
  <Paragraphs>35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Myriad Pro</vt:lpstr>
      <vt:lpstr>Rockwell</vt:lpstr>
      <vt:lpstr>Wingdings 2</vt:lpstr>
      <vt:lpstr>20140311PresentationUWTSDTemplate</vt:lpstr>
      <vt:lpstr>BA(Hons) Outdoor Adventure Education SHSS4077 - Making Safety Personal  National Governing Bodies By Tom Moore </vt:lpstr>
      <vt:lpstr>The World Governing Body for the sport of Rugby Union</vt:lpstr>
      <vt:lpstr>What is a National Governing Body?</vt:lpstr>
      <vt:lpstr>Which Outdoor Adventurous Activities Have National Governing Bodies (NGB’s)?</vt:lpstr>
      <vt:lpstr>Mission</vt:lpstr>
      <vt:lpstr>Walking Schemes</vt:lpstr>
      <vt:lpstr>Climbing Schemes</vt:lpstr>
      <vt:lpstr>Mission</vt:lpstr>
      <vt:lpstr>Pathways</vt:lpstr>
      <vt:lpstr>Mission</vt:lpstr>
      <vt:lpstr>Education Opportunities</vt:lpstr>
      <vt:lpstr>Other NGB’s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BA(Hons) Outdoor Adventure Education SHSS4077 - Making Safety Personal  National Governing Bodies By Tom Moore </dc:title>
  <dc:creator>Thomas Moore</dc:creator>
  <cp:lastModifiedBy>Thomas Moore</cp:lastModifiedBy>
  <cp:revision>28</cp:revision>
  <dcterms:created xsi:type="dcterms:W3CDTF">2019-10-10T13:18:58Z</dcterms:created>
  <dcterms:modified xsi:type="dcterms:W3CDTF">2019-10-10T17:48:58Z</dcterms:modified>
</cp:coreProperties>
</file>