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8" r:id="rId1"/>
  </p:sldMasterIdLst>
  <p:sldIdLst>
    <p:sldId id="256" r:id="rId2"/>
    <p:sldId id="258" r:id="rId3"/>
    <p:sldId id="259" r:id="rId4"/>
    <p:sldId id="260" r:id="rId5"/>
    <p:sldId id="269" r:id="rId6"/>
    <p:sldId id="261" r:id="rId7"/>
    <p:sldId id="262" r:id="rId8"/>
    <p:sldId id="263" r:id="rId9"/>
    <p:sldId id="268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062797-B250-926A-026C-61C823805DFB}" v="1" dt="2019-06-16T20:06:55.4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3" d="100"/>
          <a:sy n="73" d="100"/>
        </p:scale>
        <p:origin x="41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4FE357-434D-43D9-AAF7-5D77AD987AA8}" type="doc">
      <dgm:prSet loTypeId="urn:microsoft.com/office/officeart/2005/8/layout/default" loCatId="list" qsTypeId="urn:microsoft.com/office/officeart/2005/8/quickstyle/3d7" qsCatId="3D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139E9D73-B824-4214-A6B7-B7282939EAD2}">
      <dgm:prSet phldrT="[Text]"/>
      <dgm:spPr/>
      <dgm:t>
        <a:bodyPr/>
        <a:lstStyle/>
        <a:p>
          <a:r>
            <a:rPr lang="en-US" b="1">
              <a:latin typeface="Arial"/>
              <a:cs typeface="Arial"/>
            </a:rPr>
            <a:t>PLACE: it's in city centre situated</a:t>
          </a:r>
          <a:endParaRPr lang="en-US" sz="3000" b="1">
            <a:solidFill>
              <a:srgbClr val="010000"/>
            </a:solidFill>
            <a:latin typeface="Arial"/>
            <a:cs typeface="Arial"/>
          </a:endParaRPr>
        </a:p>
      </dgm:t>
    </dgm:pt>
    <dgm:pt modelId="{A249EC91-8E65-4766-A050-575609221F44}" type="parTrans" cxnId="{AADE40C6-0975-4952-9C4E-2697B4C0C015}">
      <dgm:prSet/>
      <dgm:spPr/>
      <dgm:t>
        <a:bodyPr/>
        <a:lstStyle/>
        <a:p>
          <a:endParaRPr lang="en-US"/>
        </a:p>
      </dgm:t>
    </dgm:pt>
    <dgm:pt modelId="{7C460A5D-C097-4966-9862-06A343378F1D}" type="sibTrans" cxnId="{AADE40C6-0975-4952-9C4E-2697B4C0C015}">
      <dgm:prSet/>
      <dgm:spPr/>
      <dgm:t>
        <a:bodyPr/>
        <a:lstStyle/>
        <a:p>
          <a:endParaRPr lang="en-US"/>
        </a:p>
      </dgm:t>
    </dgm:pt>
    <dgm:pt modelId="{890A9FD1-ADB8-4423-B2F2-FD4C789CDD7A}">
      <dgm:prSet phldrT="[Text]"/>
      <dgm:spPr/>
      <dgm:t>
        <a:bodyPr/>
        <a:lstStyle/>
        <a:p>
          <a:r>
            <a:rPr lang="en-US" b="1">
              <a:latin typeface="Arial"/>
              <a:cs typeface="Arial"/>
            </a:rPr>
            <a:t>PRICE:high prices so rich customer</a:t>
          </a:r>
        </a:p>
      </dgm:t>
    </dgm:pt>
    <dgm:pt modelId="{158036A9-0BBF-4804-A214-E0E20E9B6B80}" type="parTrans" cxnId="{9470D056-F048-494B-9D8C-106ED306774E}">
      <dgm:prSet/>
      <dgm:spPr/>
      <dgm:t>
        <a:bodyPr/>
        <a:lstStyle/>
        <a:p>
          <a:endParaRPr lang="en-US"/>
        </a:p>
      </dgm:t>
    </dgm:pt>
    <dgm:pt modelId="{D5383CB7-B406-438A-8D64-596A84CAE479}" type="sibTrans" cxnId="{9470D056-F048-494B-9D8C-106ED306774E}">
      <dgm:prSet/>
      <dgm:spPr/>
      <dgm:t>
        <a:bodyPr/>
        <a:lstStyle/>
        <a:p>
          <a:endParaRPr lang="en-US"/>
        </a:p>
      </dgm:t>
    </dgm:pt>
    <dgm:pt modelId="{11597B97-D049-4C71-AD0F-8E5E6A3B97EB}">
      <dgm:prSet phldrT="[Text]"/>
      <dgm:spPr/>
      <dgm:t>
        <a:bodyPr/>
        <a:lstStyle/>
        <a:p>
          <a:r>
            <a:rPr lang="en-US" b="1">
              <a:latin typeface="Arial"/>
              <a:cs typeface="Arial"/>
            </a:rPr>
            <a:t>PRODUCT:luxury standards</a:t>
          </a:r>
        </a:p>
      </dgm:t>
    </dgm:pt>
    <dgm:pt modelId="{463CBC00-59E8-470A-ACD5-4957AF43D267}" type="parTrans" cxnId="{2AABEE1B-DB6E-492F-B499-8B66B1EB9693}">
      <dgm:prSet/>
      <dgm:spPr/>
      <dgm:t>
        <a:bodyPr/>
        <a:lstStyle/>
        <a:p>
          <a:endParaRPr lang="en-US"/>
        </a:p>
      </dgm:t>
    </dgm:pt>
    <dgm:pt modelId="{92FE6FCA-0F36-42C6-9EB8-B1E05C5E1857}" type="sibTrans" cxnId="{2AABEE1B-DB6E-492F-B499-8B66B1EB9693}">
      <dgm:prSet/>
      <dgm:spPr/>
      <dgm:t>
        <a:bodyPr/>
        <a:lstStyle/>
        <a:p>
          <a:endParaRPr lang="en-US"/>
        </a:p>
      </dgm:t>
    </dgm:pt>
    <dgm:pt modelId="{12D1069E-0F42-44E6-BDCF-DEEF03E505F3}">
      <dgm:prSet phldrT="[Text]"/>
      <dgm:spPr/>
      <dgm:t>
        <a:bodyPr/>
        <a:lstStyle/>
        <a:p>
          <a:r>
            <a:rPr lang="en-US" b="1">
              <a:latin typeface="Arial"/>
              <a:cs typeface="Arial"/>
            </a:rPr>
            <a:t>PROMOTION: social media +place</a:t>
          </a:r>
        </a:p>
      </dgm:t>
    </dgm:pt>
    <dgm:pt modelId="{BAC6F338-C31F-4E6C-A14F-DF3549441C4E}" type="parTrans" cxnId="{94BF7F15-E82F-40A2-BF40-4A401E6BAFF5}">
      <dgm:prSet/>
      <dgm:spPr/>
    </dgm:pt>
    <dgm:pt modelId="{C20B99D3-FCC1-4CD0-862D-5CBE2A11A4D2}" type="sibTrans" cxnId="{94BF7F15-E82F-40A2-BF40-4A401E6BAFF5}">
      <dgm:prSet/>
      <dgm:spPr/>
    </dgm:pt>
    <dgm:pt modelId="{21729931-253F-4C8E-9B9B-97C7F547676D}" type="pres">
      <dgm:prSet presAssocID="{C94FE357-434D-43D9-AAF7-5D77AD987AA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CB10CEE-B2E5-4226-B7B9-602A6A4BAE46}" type="pres">
      <dgm:prSet presAssocID="{139E9D73-B824-4214-A6B7-B7282939EAD2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D9991EF-7210-441E-95F2-EB33ABA0DA67}" type="pres">
      <dgm:prSet presAssocID="{7C460A5D-C097-4966-9862-06A343378F1D}" presName="sibTrans" presStyleCnt="0"/>
      <dgm:spPr/>
    </dgm:pt>
    <dgm:pt modelId="{EC2E9AF1-0D9F-4D6A-95D6-F44F130A41DD}" type="pres">
      <dgm:prSet presAssocID="{890A9FD1-ADB8-4423-B2F2-FD4C789CDD7A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9B1F568-3D78-41AE-877E-13774FA84D2D}" type="pres">
      <dgm:prSet presAssocID="{D5383CB7-B406-438A-8D64-596A84CAE479}" presName="sibTrans" presStyleCnt="0"/>
      <dgm:spPr/>
    </dgm:pt>
    <dgm:pt modelId="{08E04968-47E8-46F9-9D6E-54205C0C6D26}" type="pres">
      <dgm:prSet presAssocID="{12D1069E-0F42-44E6-BDCF-DEEF03E505F3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4BD0807-15B0-4C1D-A96F-1A1171F51B5F}" type="pres">
      <dgm:prSet presAssocID="{C20B99D3-FCC1-4CD0-862D-5CBE2A11A4D2}" presName="sibTrans" presStyleCnt="0"/>
      <dgm:spPr/>
    </dgm:pt>
    <dgm:pt modelId="{1829BB85-D504-45AA-BBC7-D2BC93B1967B}" type="pres">
      <dgm:prSet presAssocID="{11597B97-D049-4C71-AD0F-8E5E6A3B97EB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CBC71FF-0C0F-422E-9669-5B1A7814F136}" type="presOf" srcId="{12D1069E-0F42-44E6-BDCF-DEEF03E505F3}" destId="{08E04968-47E8-46F9-9D6E-54205C0C6D26}" srcOrd="0" destOrd="0" presId="urn:microsoft.com/office/officeart/2005/8/layout/default"/>
    <dgm:cxn modelId="{9470D056-F048-494B-9D8C-106ED306774E}" srcId="{C94FE357-434D-43D9-AAF7-5D77AD987AA8}" destId="{890A9FD1-ADB8-4423-B2F2-FD4C789CDD7A}" srcOrd="1" destOrd="0" parTransId="{158036A9-0BBF-4804-A214-E0E20E9B6B80}" sibTransId="{D5383CB7-B406-438A-8D64-596A84CAE479}"/>
    <dgm:cxn modelId="{E343DB9A-76C8-4BF1-AC86-059AC8C86454}" type="presOf" srcId="{C94FE357-434D-43D9-AAF7-5D77AD987AA8}" destId="{21729931-253F-4C8E-9B9B-97C7F547676D}" srcOrd="0" destOrd="0" presId="urn:microsoft.com/office/officeart/2005/8/layout/default"/>
    <dgm:cxn modelId="{AAD4EE69-D0DB-4CBE-9746-26A68A5140AD}" type="presOf" srcId="{890A9FD1-ADB8-4423-B2F2-FD4C789CDD7A}" destId="{EC2E9AF1-0D9F-4D6A-95D6-F44F130A41DD}" srcOrd="0" destOrd="0" presId="urn:microsoft.com/office/officeart/2005/8/layout/default"/>
    <dgm:cxn modelId="{4738C9D5-261D-4D9E-B051-7A2EC0E98362}" type="presOf" srcId="{139E9D73-B824-4214-A6B7-B7282939EAD2}" destId="{5CB10CEE-B2E5-4226-B7B9-602A6A4BAE46}" srcOrd="0" destOrd="0" presId="urn:microsoft.com/office/officeart/2005/8/layout/default"/>
    <dgm:cxn modelId="{AB20A2D7-3C05-477C-B33C-7D241916C511}" type="presOf" srcId="{11597B97-D049-4C71-AD0F-8E5E6A3B97EB}" destId="{1829BB85-D504-45AA-BBC7-D2BC93B1967B}" srcOrd="0" destOrd="0" presId="urn:microsoft.com/office/officeart/2005/8/layout/default"/>
    <dgm:cxn modelId="{2AABEE1B-DB6E-492F-B499-8B66B1EB9693}" srcId="{C94FE357-434D-43D9-AAF7-5D77AD987AA8}" destId="{11597B97-D049-4C71-AD0F-8E5E6A3B97EB}" srcOrd="3" destOrd="0" parTransId="{463CBC00-59E8-470A-ACD5-4957AF43D267}" sibTransId="{92FE6FCA-0F36-42C6-9EB8-B1E05C5E1857}"/>
    <dgm:cxn modelId="{AADE40C6-0975-4952-9C4E-2697B4C0C015}" srcId="{C94FE357-434D-43D9-AAF7-5D77AD987AA8}" destId="{139E9D73-B824-4214-A6B7-B7282939EAD2}" srcOrd="0" destOrd="0" parTransId="{A249EC91-8E65-4766-A050-575609221F44}" sibTransId="{7C460A5D-C097-4966-9862-06A343378F1D}"/>
    <dgm:cxn modelId="{94BF7F15-E82F-40A2-BF40-4A401E6BAFF5}" srcId="{C94FE357-434D-43D9-AAF7-5D77AD987AA8}" destId="{12D1069E-0F42-44E6-BDCF-DEEF03E505F3}" srcOrd="2" destOrd="0" parTransId="{BAC6F338-C31F-4E6C-A14F-DF3549441C4E}" sibTransId="{C20B99D3-FCC1-4CD0-862D-5CBE2A11A4D2}"/>
    <dgm:cxn modelId="{A136382A-669D-43FC-BF58-80DA2DE59160}" type="presParOf" srcId="{21729931-253F-4C8E-9B9B-97C7F547676D}" destId="{5CB10CEE-B2E5-4226-B7B9-602A6A4BAE46}" srcOrd="0" destOrd="0" presId="urn:microsoft.com/office/officeart/2005/8/layout/default"/>
    <dgm:cxn modelId="{241315B5-9A40-4079-8323-50374118D590}" type="presParOf" srcId="{21729931-253F-4C8E-9B9B-97C7F547676D}" destId="{AD9991EF-7210-441E-95F2-EB33ABA0DA67}" srcOrd="1" destOrd="0" presId="urn:microsoft.com/office/officeart/2005/8/layout/default"/>
    <dgm:cxn modelId="{B07F4804-9C19-4BBD-A02C-AA2AC94D9CCD}" type="presParOf" srcId="{21729931-253F-4C8E-9B9B-97C7F547676D}" destId="{EC2E9AF1-0D9F-4D6A-95D6-F44F130A41DD}" srcOrd="2" destOrd="0" presId="urn:microsoft.com/office/officeart/2005/8/layout/default"/>
    <dgm:cxn modelId="{00C34C4D-8A2A-4895-AC4D-5556C6423144}" type="presParOf" srcId="{21729931-253F-4C8E-9B9B-97C7F547676D}" destId="{79B1F568-3D78-41AE-877E-13774FA84D2D}" srcOrd="3" destOrd="0" presId="urn:microsoft.com/office/officeart/2005/8/layout/default"/>
    <dgm:cxn modelId="{B169ACAB-C71E-4B88-8875-FC6FFA7AB7A5}" type="presParOf" srcId="{21729931-253F-4C8E-9B9B-97C7F547676D}" destId="{08E04968-47E8-46F9-9D6E-54205C0C6D26}" srcOrd="4" destOrd="0" presId="urn:microsoft.com/office/officeart/2005/8/layout/default"/>
    <dgm:cxn modelId="{6AFA7C2B-8874-4FF1-AEE1-1B9CEE43D278}" type="presParOf" srcId="{21729931-253F-4C8E-9B9B-97C7F547676D}" destId="{64BD0807-15B0-4C1D-A96F-1A1171F51B5F}" srcOrd="5" destOrd="0" presId="urn:microsoft.com/office/officeart/2005/8/layout/default"/>
    <dgm:cxn modelId="{396E8173-94A4-40EF-B4A2-4933C5CCCD45}" type="presParOf" srcId="{21729931-253F-4C8E-9B9B-97C7F547676D}" destId="{1829BB85-D504-45AA-BBC7-D2BC93B1967B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EA96F9-3D26-4470-A0B8-ADDE5DC25CD3}" type="doc">
      <dgm:prSet loTypeId="urn:microsoft.com/office/officeart/2005/8/layout/equation2" loCatId="relationship" qsTypeId="urn:microsoft.com/office/officeart/2005/8/quickstyle/simple1" qsCatId="simple" csTypeId="urn:microsoft.com/office/officeart/2005/8/colors/accent1_2" csCatId="accent1" phldr="1"/>
      <dgm:spPr/>
    </dgm:pt>
    <dgm:pt modelId="{790EF728-6D93-417B-9C39-23F7DD2A32D4}">
      <dgm:prSet phldrT="[Text]"/>
      <dgm:spPr/>
      <dgm:t>
        <a:bodyPr/>
        <a:lstStyle/>
        <a:p>
          <a:r>
            <a:rPr lang="en-GB" b="1">
              <a:solidFill>
                <a:schemeClr val="tx1"/>
              </a:solidFill>
              <a:latin typeface="Arial"/>
              <a:cs typeface="Arial"/>
            </a:rPr>
            <a:t>CUSTOMERS; COMPETITORS.</a:t>
          </a:r>
          <a:endParaRPr lang="en-US" sz="3000" b="1">
            <a:solidFill>
              <a:schemeClr val="tx1"/>
            </a:solidFill>
            <a:latin typeface="Arial"/>
            <a:cs typeface="Arial"/>
          </a:endParaRPr>
        </a:p>
      </dgm:t>
    </dgm:pt>
    <dgm:pt modelId="{E48C6493-73E0-42AA-AAC5-784F3D462C79}" type="parTrans" cxnId="{68A1E735-4ADD-4261-9DDD-0B9CF5D7EAC2}">
      <dgm:prSet/>
      <dgm:spPr/>
    </dgm:pt>
    <dgm:pt modelId="{DC541FBD-F192-461C-AD8C-6A9520DB41AA}" type="sibTrans" cxnId="{68A1E735-4ADD-4261-9DDD-0B9CF5D7EAC2}">
      <dgm:prSet/>
      <dgm:spPr/>
      <dgm:t>
        <a:bodyPr/>
        <a:lstStyle/>
        <a:p>
          <a:endParaRPr lang="en-GB"/>
        </a:p>
      </dgm:t>
    </dgm:pt>
    <dgm:pt modelId="{19941F85-9BC5-4552-A99E-7B8352F969BD}">
      <dgm:prSet phldrT="[Text]"/>
      <dgm:spPr/>
      <dgm:t>
        <a:bodyPr/>
        <a:lstStyle/>
        <a:p>
          <a:r>
            <a:rPr lang="en-GB" b="1">
              <a:solidFill>
                <a:schemeClr val="tx1"/>
              </a:solidFill>
              <a:latin typeface="Arial"/>
              <a:cs typeface="Arial"/>
            </a:rPr>
            <a:t>PUBLICITY;COMPANY.</a:t>
          </a:r>
        </a:p>
      </dgm:t>
    </dgm:pt>
    <dgm:pt modelId="{82CAF9C2-C1AD-499F-9CBE-72E273401739}" type="parTrans" cxnId="{6E044B64-4236-4A28-9F9E-CACCE137DBB0}">
      <dgm:prSet/>
      <dgm:spPr/>
    </dgm:pt>
    <dgm:pt modelId="{2DA0865C-5969-431B-B3CE-85A85D791B0E}" type="sibTrans" cxnId="{6E044B64-4236-4A28-9F9E-CACCE137DBB0}">
      <dgm:prSet/>
      <dgm:spPr/>
      <dgm:t>
        <a:bodyPr/>
        <a:lstStyle/>
        <a:p>
          <a:endParaRPr lang="en-GB"/>
        </a:p>
      </dgm:t>
    </dgm:pt>
    <dgm:pt modelId="{E39B21F7-B94A-48D0-A5BF-CFDDF5D30067}">
      <dgm:prSet phldrT="[Text]"/>
      <dgm:spPr/>
      <dgm:t>
        <a:bodyPr/>
        <a:lstStyle/>
        <a:p>
          <a:r>
            <a:rPr lang="en-GB" b="1">
              <a:solidFill>
                <a:schemeClr val="tx1"/>
              </a:solidFill>
              <a:latin typeface="Arial"/>
              <a:cs typeface="Arial"/>
            </a:rPr>
            <a:t>ECONOMIC,LEGAL. </a:t>
          </a:r>
        </a:p>
      </dgm:t>
    </dgm:pt>
    <dgm:pt modelId="{E3A94A28-831D-4B66-8CFD-1A7298FA7268}" type="parTrans" cxnId="{8362EF47-928E-4FCF-9DAC-599C15CE2404}">
      <dgm:prSet/>
      <dgm:spPr/>
    </dgm:pt>
    <dgm:pt modelId="{673BDAD9-81CB-4280-A2BD-6A050409BF7D}" type="sibTrans" cxnId="{8362EF47-928E-4FCF-9DAC-599C15CE2404}">
      <dgm:prSet/>
      <dgm:spPr/>
    </dgm:pt>
    <dgm:pt modelId="{A54C855E-2E1F-4EB9-B7A4-EE5ADAC07F70}" type="pres">
      <dgm:prSet presAssocID="{85EA96F9-3D26-4470-A0B8-ADDE5DC25CD3}" presName="Name0" presStyleCnt="0">
        <dgm:presLayoutVars>
          <dgm:dir/>
          <dgm:resizeHandles val="exact"/>
        </dgm:presLayoutVars>
      </dgm:prSet>
      <dgm:spPr/>
    </dgm:pt>
    <dgm:pt modelId="{F7AD4B25-3DBC-423C-9133-5BF73E20AE59}" type="pres">
      <dgm:prSet presAssocID="{85EA96F9-3D26-4470-A0B8-ADDE5DC25CD3}" presName="vNodes" presStyleCnt="0"/>
      <dgm:spPr/>
    </dgm:pt>
    <dgm:pt modelId="{6672D0BC-920B-41D4-ADD0-BA456CDF7BD5}" type="pres">
      <dgm:prSet presAssocID="{790EF728-6D93-417B-9C39-23F7DD2A32D4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4AA9E91-DF33-4B81-A212-B5E99A147293}" type="pres">
      <dgm:prSet presAssocID="{DC541FBD-F192-461C-AD8C-6A9520DB41AA}" presName="spacerT" presStyleCnt="0"/>
      <dgm:spPr/>
    </dgm:pt>
    <dgm:pt modelId="{C38EA3D7-5D56-42B9-A39F-11031E382DA0}" type="pres">
      <dgm:prSet presAssocID="{DC541FBD-F192-461C-AD8C-6A9520DB41AA}" presName="sibTrans" presStyleLbl="sibTrans2D1" presStyleIdx="0" presStyleCnt="2"/>
      <dgm:spPr/>
      <dgm:t>
        <a:bodyPr/>
        <a:lstStyle/>
        <a:p>
          <a:endParaRPr lang="en-US"/>
        </a:p>
      </dgm:t>
    </dgm:pt>
    <dgm:pt modelId="{A0356ECD-10B1-40A4-97B4-E31A49AE28E0}" type="pres">
      <dgm:prSet presAssocID="{DC541FBD-F192-461C-AD8C-6A9520DB41AA}" presName="spacerB" presStyleCnt="0"/>
      <dgm:spPr/>
    </dgm:pt>
    <dgm:pt modelId="{249FB853-067C-4D30-867E-62B6CAF6F9B4}" type="pres">
      <dgm:prSet presAssocID="{19941F85-9BC5-4552-A99E-7B8352F969BD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C28C445-32A8-4119-86A6-550E226AB5E1}" type="pres">
      <dgm:prSet presAssocID="{85EA96F9-3D26-4470-A0B8-ADDE5DC25CD3}" presName="sibTransLast" presStyleLbl="sibTrans2D1" presStyleIdx="1" presStyleCnt="2"/>
      <dgm:spPr/>
      <dgm:t>
        <a:bodyPr/>
        <a:lstStyle/>
        <a:p>
          <a:endParaRPr lang="en-US"/>
        </a:p>
      </dgm:t>
    </dgm:pt>
    <dgm:pt modelId="{1106AEFA-ACE4-48BF-968C-AE39CD70E45A}" type="pres">
      <dgm:prSet presAssocID="{85EA96F9-3D26-4470-A0B8-ADDE5DC25CD3}" presName="connectorText" presStyleLbl="sibTrans2D1" presStyleIdx="1" presStyleCnt="2"/>
      <dgm:spPr/>
      <dgm:t>
        <a:bodyPr/>
        <a:lstStyle/>
        <a:p>
          <a:endParaRPr lang="en-US"/>
        </a:p>
      </dgm:t>
    </dgm:pt>
    <dgm:pt modelId="{AE48BC63-229C-4E1D-8FD8-A3A70526A89D}" type="pres">
      <dgm:prSet presAssocID="{85EA96F9-3D26-4470-A0B8-ADDE5DC25CD3}" presName="las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CDA7EF4-7AFA-406B-984B-AB98286429B8}" type="presOf" srcId="{E39B21F7-B94A-48D0-A5BF-CFDDF5D30067}" destId="{AE48BC63-229C-4E1D-8FD8-A3A70526A89D}" srcOrd="0" destOrd="0" presId="urn:microsoft.com/office/officeart/2005/8/layout/equation2"/>
    <dgm:cxn modelId="{68A1E735-4ADD-4261-9DDD-0B9CF5D7EAC2}" srcId="{85EA96F9-3D26-4470-A0B8-ADDE5DC25CD3}" destId="{790EF728-6D93-417B-9C39-23F7DD2A32D4}" srcOrd="0" destOrd="0" parTransId="{E48C6493-73E0-42AA-AAC5-784F3D462C79}" sibTransId="{DC541FBD-F192-461C-AD8C-6A9520DB41AA}"/>
    <dgm:cxn modelId="{D60D7661-9FBF-46F9-98E5-AD560E8E0193}" type="presOf" srcId="{19941F85-9BC5-4552-A99E-7B8352F969BD}" destId="{249FB853-067C-4D30-867E-62B6CAF6F9B4}" srcOrd="0" destOrd="0" presId="urn:microsoft.com/office/officeart/2005/8/layout/equation2"/>
    <dgm:cxn modelId="{30467EEE-C6CF-48A3-BF2F-340E2B0157DF}" type="presOf" srcId="{DC541FBD-F192-461C-AD8C-6A9520DB41AA}" destId="{C38EA3D7-5D56-42B9-A39F-11031E382DA0}" srcOrd="0" destOrd="0" presId="urn:microsoft.com/office/officeart/2005/8/layout/equation2"/>
    <dgm:cxn modelId="{8362EF47-928E-4FCF-9DAC-599C15CE2404}" srcId="{85EA96F9-3D26-4470-A0B8-ADDE5DC25CD3}" destId="{E39B21F7-B94A-48D0-A5BF-CFDDF5D30067}" srcOrd="2" destOrd="0" parTransId="{E3A94A28-831D-4B66-8CFD-1A7298FA7268}" sibTransId="{673BDAD9-81CB-4280-A2BD-6A050409BF7D}"/>
    <dgm:cxn modelId="{A6D69D51-62AF-4953-B869-5F6B455A4719}" type="presOf" srcId="{85EA96F9-3D26-4470-A0B8-ADDE5DC25CD3}" destId="{A54C855E-2E1F-4EB9-B7A4-EE5ADAC07F70}" srcOrd="0" destOrd="0" presId="urn:microsoft.com/office/officeart/2005/8/layout/equation2"/>
    <dgm:cxn modelId="{BD11CACB-9A98-411A-B9C4-4A47C28959DA}" type="presOf" srcId="{790EF728-6D93-417B-9C39-23F7DD2A32D4}" destId="{6672D0BC-920B-41D4-ADD0-BA456CDF7BD5}" srcOrd="0" destOrd="0" presId="urn:microsoft.com/office/officeart/2005/8/layout/equation2"/>
    <dgm:cxn modelId="{6E044B64-4236-4A28-9F9E-CACCE137DBB0}" srcId="{85EA96F9-3D26-4470-A0B8-ADDE5DC25CD3}" destId="{19941F85-9BC5-4552-A99E-7B8352F969BD}" srcOrd="1" destOrd="0" parTransId="{82CAF9C2-C1AD-499F-9CBE-72E273401739}" sibTransId="{2DA0865C-5969-431B-B3CE-85A85D791B0E}"/>
    <dgm:cxn modelId="{7E7AD880-A342-41B2-9C8D-FA97E08CC73B}" type="presOf" srcId="{2DA0865C-5969-431B-B3CE-85A85D791B0E}" destId="{1106AEFA-ACE4-48BF-968C-AE39CD70E45A}" srcOrd="1" destOrd="0" presId="urn:microsoft.com/office/officeart/2005/8/layout/equation2"/>
    <dgm:cxn modelId="{23BEDA26-7390-4D32-B503-138D43463983}" type="presOf" srcId="{2DA0865C-5969-431B-B3CE-85A85D791B0E}" destId="{CC28C445-32A8-4119-86A6-550E226AB5E1}" srcOrd="0" destOrd="0" presId="urn:microsoft.com/office/officeart/2005/8/layout/equation2"/>
    <dgm:cxn modelId="{27A0A608-CFCF-4820-8EDA-B4D4CE0958AF}" type="presParOf" srcId="{A54C855E-2E1F-4EB9-B7A4-EE5ADAC07F70}" destId="{F7AD4B25-3DBC-423C-9133-5BF73E20AE59}" srcOrd="0" destOrd="0" presId="urn:microsoft.com/office/officeart/2005/8/layout/equation2"/>
    <dgm:cxn modelId="{9E4B2953-AA63-424F-BAE2-FBA8FFEA55A6}" type="presParOf" srcId="{F7AD4B25-3DBC-423C-9133-5BF73E20AE59}" destId="{6672D0BC-920B-41D4-ADD0-BA456CDF7BD5}" srcOrd="0" destOrd="0" presId="urn:microsoft.com/office/officeart/2005/8/layout/equation2"/>
    <dgm:cxn modelId="{10214C4B-B5F2-4F93-93AA-49F7679E8D39}" type="presParOf" srcId="{F7AD4B25-3DBC-423C-9133-5BF73E20AE59}" destId="{14AA9E91-DF33-4B81-A212-B5E99A147293}" srcOrd="1" destOrd="0" presId="urn:microsoft.com/office/officeart/2005/8/layout/equation2"/>
    <dgm:cxn modelId="{736B1D38-3797-449C-87FC-6DB78895302A}" type="presParOf" srcId="{F7AD4B25-3DBC-423C-9133-5BF73E20AE59}" destId="{C38EA3D7-5D56-42B9-A39F-11031E382DA0}" srcOrd="2" destOrd="0" presId="urn:microsoft.com/office/officeart/2005/8/layout/equation2"/>
    <dgm:cxn modelId="{EEB8A231-19A1-4531-BE03-DFEF197BABC6}" type="presParOf" srcId="{F7AD4B25-3DBC-423C-9133-5BF73E20AE59}" destId="{A0356ECD-10B1-40A4-97B4-E31A49AE28E0}" srcOrd="3" destOrd="0" presId="urn:microsoft.com/office/officeart/2005/8/layout/equation2"/>
    <dgm:cxn modelId="{40BCF48A-7806-4839-9280-6594160FD0BB}" type="presParOf" srcId="{F7AD4B25-3DBC-423C-9133-5BF73E20AE59}" destId="{249FB853-067C-4D30-867E-62B6CAF6F9B4}" srcOrd="4" destOrd="0" presId="urn:microsoft.com/office/officeart/2005/8/layout/equation2"/>
    <dgm:cxn modelId="{190EDDAF-8217-453A-B1A6-1F33AF4C217C}" type="presParOf" srcId="{A54C855E-2E1F-4EB9-B7A4-EE5ADAC07F70}" destId="{CC28C445-32A8-4119-86A6-550E226AB5E1}" srcOrd="1" destOrd="0" presId="urn:microsoft.com/office/officeart/2005/8/layout/equation2"/>
    <dgm:cxn modelId="{F91A944F-2388-4864-A25A-56A44DCA728F}" type="presParOf" srcId="{CC28C445-32A8-4119-86A6-550E226AB5E1}" destId="{1106AEFA-ACE4-48BF-968C-AE39CD70E45A}" srcOrd="0" destOrd="0" presId="urn:microsoft.com/office/officeart/2005/8/layout/equation2"/>
    <dgm:cxn modelId="{CA503F5E-D7AA-4227-809B-C94E965D2AF7}" type="presParOf" srcId="{A54C855E-2E1F-4EB9-B7A4-EE5ADAC07F70}" destId="{AE48BC63-229C-4E1D-8FD8-A3A70526A89D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D2D0D4-C015-4E61-9014-BB535FA86E28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2C0CC68-999E-4F7E-800F-9F81E55D009F}">
      <dgm:prSet phldrT="[Text]"/>
      <dgm:spPr/>
      <dgm:t>
        <a:bodyPr/>
        <a:lstStyle/>
        <a:p>
          <a:r>
            <a:rPr lang="en-GB" sz="3000" b="1" u="sng">
              <a:solidFill>
                <a:schemeClr val="bg1"/>
              </a:solidFill>
              <a:latin typeface="Arial"/>
              <a:cs typeface="Arial"/>
            </a:rPr>
            <a:t>Social media</a:t>
          </a:r>
        </a:p>
      </dgm:t>
    </dgm:pt>
    <dgm:pt modelId="{F52DEE3C-669C-4994-8A60-7DD27CE4AD99}" type="parTrans" cxnId="{927FA847-3261-46ED-A14F-FBBCDD468433}">
      <dgm:prSet/>
      <dgm:spPr/>
      <dgm:t>
        <a:bodyPr/>
        <a:lstStyle/>
        <a:p>
          <a:endParaRPr lang="en-GB"/>
        </a:p>
      </dgm:t>
    </dgm:pt>
    <dgm:pt modelId="{9B1E729A-69A4-4894-B3C6-97520CDC52C1}" type="sibTrans" cxnId="{927FA847-3261-46ED-A14F-FBBCDD468433}">
      <dgm:prSet/>
      <dgm:spPr/>
      <dgm:t>
        <a:bodyPr/>
        <a:lstStyle/>
        <a:p>
          <a:endParaRPr lang="en-GB"/>
        </a:p>
      </dgm:t>
    </dgm:pt>
    <dgm:pt modelId="{D040939B-35DA-4CE5-993E-C4E905CA95AD}">
      <dgm:prSet phldrT="[Text]"/>
      <dgm:spPr/>
      <dgm:t>
        <a:bodyPr/>
        <a:lstStyle/>
        <a:p>
          <a:r>
            <a:rPr lang="en-GB">
              <a:solidFill>
                <a:schemeClr val="bg1"/>
              </a:solidFill>
              <a:latin typeface="Arial"/>
              <a:cs typeface="Arial"/>
            </a:rPr>
            <a:t>Facebook</a:t>
          </a:r>
        </a:p>
      </dgm:t>
    </dgm:pt>
    <dgm:pt modelId="{32FA1DFF-770D-418B-AD1F-4BE8D21F27F2}" type="parTrans" cxnId="{399B990B-259E-483E-98CE-B52DAC51266E}">
      <dgm:prSet/>
      <dgm:spPr/>
      <dgm:t>
        <a:bodyPr/>
        <a:lstStyle/>
        <a:p>
          <a:endParaRPr lang="en-GB"/>
        </a:p>
      </dgm:t>
    </dgm:pt>
    <dgm:pt modelId="{275DD9AB-70A8-448E-996C-744B2071937C}" type="sibTrans" cxnId="{399B990B-259E-483E-98CE-B52DAC51266E}">
      <dgm:prSet/>
      <dgm:spPr/>
      <dgm:t>
        <a:bodyPr/>
        <a:lstStyle/>
        <a:p>
          <a:endParaRPr lang="en-GB"/>
        </a:p>
      </dgm:t>
    </dgm:pt>
    <dgm:pt modelId="{A4FDB495-C263-415F-87CE-E57F5A9726D6}">
      <dgm:prSet phldrT="[Text]"/>
      <dgm:spPr/>
      <dgm:t>
        <a:bodyPr/>
        <a:lstStyle/>
        <a:p>
          <a:r>
            <a:rPr lang="en-GB">
              <a:solidFill>
                <a:schemeClr val="bg1"/>
              </a:solidFill>
              <a:latin typeface="Arial"/>
              <a:cs typeface="Arial"/>
            </a:rPr>
            <a:t>Instagram</a:t>
          </a:r>
        </a:p>
      </dgm:t>
    </dgm:pt>
    <dgm:pt modelId="{80FBC6A0-75D4-4352-931B-A10C0D664832}" type="parTrans" cxnId="{2A7FAB0F-D4B0-4A8B-8C82-1BFC127BE331}">
      <dgm:prSet/>
      <dgm:spPr/>
      <dgm:t>
        <a:bodyPr/>
        <a:lstStyle/>
        <a:p>
          <a:endParaRPr lang="en-GB"/>
        </a:p>
      </dgm:t>
    </dgm:pt>
    <dgm:pt modelId="{E63680AF-480E-4249-8DAE-6980783A4C40}" type="sibTrans" cxnId="{2A7FAB0F-D4B0-4A8B-8C82-1BFC127BE331}">
      <dgm:prSet/>
      <dgm:spPr/>
      <dgm:t>
        <a:bodyPr/>
        <a:lstStyle/>
        <a:p>
          <a:endParaRPr lang="en-GB"/>
        </a:p>
      </dgm:t>
    </dgm:pt>
    <dgm:pt modelId="{00C6DA7D-B1D9-4846-83C1-93F2EADAAADB}">
      <dgm:prSet phldrT="[Text]"/>
      <dgm:spPr/>
      <dgm:t>
        <a:bodyPr/>
        <a:lstStyle/>
        <a:p>
          <a:r>
            <a:rPr lang="en-GB" b="1" u="sng">
              <a:solidFill>
                <a:schemeClr val="bg1"/>
              </a:solidFill>
              <a:latin typeface="Arial"/>
              <a:cs typeface="Arial"/>
            </a:rPr>
            <a:t>Legal</a:t>
          </a:r>
        </a:p>
      </dgm:t>
    </dgm:pt>
    <dgm:pt modelId="{C621A8D2-E11B-4CAF-84FD-79B0E64108EE}" type="parTrans" cxnId="{CD359717-1B2B-4BD7-94E5-21CACDE7ACF7}">
      <dgm:prSet/>
      <dgm:spPr/>
      <dgm:t>
        <a:bodyPr/>
        <a:lstStyle/>
        <a:p>
          <a:endParaRPr lang="en-GB"/>
        </a:p>
      </dgm:t>
    </dgm:pt>
    <dgm:pt modelId="{7F7B7B45-ED31-460D-BEFD-B9F429B87CEC}" type="sibTrans" cxnId="{CD359717-1B2B-4BD7-94E5-21CACDE7ACF7}">
      <dgm:prSet/>
      <dgm:spPr/>
      <dgm:t>
        <a:bodyPr/>
        <a:lstStyle/>
        <a:p>
          <a:endParaRPr lang="en-GB"/>
        </a:p>
      </dgm:t>
    </dgm:pt>
    <dgm:pt modelId="{6B6655D1-B9D1-44A4-B08D-9F9FCFD08E6C}">
      <dgm:prSet phldrT="[Text]"/>
      <dgm:spPr/>
      <dgm:t>
        <a:bodyPr/>
        <a:lstStyle/>
        <a:p>
          <a:r>
            <a:rPr lang="en-GB">
              <a:solidFill>
                <a:schemeClr val="bg1"/>
              </a:solidFill>
              <a:latin typeface="Arial"/>
              <a:cs typeface="Arial"/>
            </a:rPr>
            <a:t>Aproves</a:t>
          </a:r>
        </a:p>
      </dgm:t>
    </dgm:pt>
    <dgm:pt modelId="{EC120406-2A0D-41ED-92D5-BAE65CF78568}" type="parTrans" cxnId="{0EDC2753-EED3-4E55-B117-CBDDC4C75857}">
      <dgm:prSet/>
      <dgm:spPr/>
      <dgm:t>
        <a:bodyPr/>
        <a:lstStyle/>
        <a:p>
          <a:endParaRPr lang="en-GB"/>
        </a:p>
      </dgm:t>
    </dgm:pt>
    <dgm:pt modelId="{4A22885A-CFBA-4BBD-B251-C1B2572532C0}" type="sibTrans" cxnId="{0EDC2753-EED3-4E55-B117-CBDDC4C75857}">
      <dgm:prSet/>
      <dgm:spPr/>
      <dgm:t>
        <a:bodyPr/>
        <a:lstStyle/>
        <a:p>
          <a:endParaRPr lang="en-GB"/>
        </a:p>
      </dgm:t>
    </dgm:pt>
    <dgm:pt modelId="{229E7D42-2A24-47A2-960B-59859559B93C}">
      <dgm:prSet phldrT="[Text]"/>
      <dgm:spPr/>
      <dgm:t>
        <a:bodyPr/>
        <a:lstStyle/>
        <a:p>
          <a:r>
            <a:rPr lang="en-GB">
              <a:solidFill>
                <a:schemeClr val="bg1"/>
              </a:solidFill>
              <a:latin typeface="Arial"/>
              <a:cs typeface="Arial"/>
            </a:rPr>
            <a:t>Standards</a:t>
          </a:r>
        </a:p>
      </dgm:t>
    </dgm:pt>
    <dgm:pt modelId="{66DDEEEA-375D-4872-8FB4-F38DA87A6838}" type="parTrans" cxnId="{87F8E04C-68AE-40CC-AE9D-E9034AE60FA6}">
      <dgm:prSet/>
      <dgm:spPr/>
      <dgm:t>
        <a:bodyPr/>
        <a:lstStyle/>
        <a:p>
          <a:endParaRPr lang="en-GB"/>
        </a:p>
      </dgm:t>
    </dgm:pt>
    <dgm:pt modelId="{CD24106E-BD31-4AF6-896E-AE28B98548C3}" type="sibTrans" cxnId="{87F8E04C-68AE-40CC-AE9D-E9034AE60FA6}">
      <dgm:prSet/>
      <dgm:spPr/>
      <dgm:t>
        <a:bodyPr/>
        <a:lstStyle/>
        <a:p>
          <a:endParaRPr lang="en-GB"/>
        </a:p>
      </dgm:t>
    </dgm:pt>
    <dgm:pt modelId="{7684F915-7862-44F8-8CA1-82972F20A745}">
      <dgm:prSet phldrT="[Text]"/>
      <dgm:spPr/>
      <dgm:t>
        <a:bodyPr/>
        <a:lstStyle/>
        <a:p>
          <a:r>
            <a:rPr lang="en-GB" b="1" u="sng">
              <a:solidFill>
                <a:schemeClr val="bg1"/>
              </a:solidFill>
              <a:latin typeface="Arial"/>
              <a:cs typeface="Arial"/>
            </a:rPr>
            <a:t>Economic</a:t>
          </a:r>
        </a:p>
      </dgm:t>
    </dgm:pt>
    <dgm:pt modelId="{0223D94F-5CEE-4DE0-87FB-C5985A05212C}" type="parTrans" cxnId="{D783F2C1-71CB-4C94-BEFA-A14CF8FC682B}">
      <dgm:prSet/>
      <dgm:spPr/>
      <dgm:t>
        <a:bodyPr/>
        <a:lstStyle/>
        <a:p>
          <a:endParaRPr lang="en-GB"/>
        </a:p>
      </dgm:t>
    </dgm:pt>
    <dgm:pt modelId="{EA3A6A68-43E7-4F13-B88D-2CBC09F22FC4}" type="sibTrans" cxnId="{D783F2C1-71CB-4C94-BEFA-A14CF8FC682B}">
      <dgm:prSet/>
      <dgm:spPr/>
      <dgm:t>
        <a:bodyPr/>
        <a:lstStyle/>
        <a:p>
          <a:endParaRPr lang="en-GB"/>
        </a:p>
      </dgm:t>
    </dgm:pt>
    <dgm:pt modelId="{BE4DDCC5-0039-4889-822B-AEEBE187926A}">
      <dgm:prSet phldrT="[Text]"/>
      <dgm:spPr/>
      <dgm:t>
        <a:bodyPr/>
        <a:lstStyle/>
        <a:p>
          <a:r>
            <a:rPr lang="en-GB">
              <a:solidFill>
                <a:schemeClr val="bg1"/>
              </a:solidFill>
              <a:latin typeface="Arial"/>
              <a:cs typeface="Arial"/>
            </a:rPr>
            <a:t>Profit</a:t>
          </a:r>
        </a:p>
      </dgm:t>
    </dgm:pt>
    <dgm:pt modelId="{3FEC7E6B-7FC3-4C83-BE24-826C12B00C6B}" type="parTrans" cxnId="{A415D4A9-AFE9-47BB-8A1B-CB6535C6FB1E}">
      <dgm:prSet/>
      <dgm:spPr/>
      <dgm:t>
        <a:bodyPr/>
        <a:lstStyle/>
        <a:p>
          <a:endParaRPr lang="en-GB"/>
        </a:p>
      </dgm:t>
    </dgm:pt>
    <dgm:pt modelId="{38DD82D2-CE3A-476E-A375-C10546B70B59}" type="sibTrans" cxnId="{A415D4A9-AFE9-47BB-8A1B-CB6535C6FB1E}">
      <dgm:prSet/>
      <dgm:spPr/>
      <dgm:t>
        <a:bodyPr/>
        <a:lstStyle/>
        <a:p>
          <a:endParaRPr lang="en-GB"/>
        </a:p>
      </dgm:t>
    </dgm:pt>
    <dgm:pt modelId="{4DD1602D-A1AC-4F7F-8AE9-6F57209ECC13}">
      <dgm:prSet phldrT="[Text]"/>
      <dgm:spPr/>
      <dgm:t>
        <a:bodyPr/>
        <a:lstStyle/>
        <a:p>
          <a:r>
            <a:rPr lang="en-GB">
              <a:solidFill>
                <a:schemeClr val="bg1"/>
              </a:solidFill>
              <a:latin typeface="Arial"/>
              <a:cs typeface="Arial"/>
            </a:rPr>
            <a:t>Short invest</a:t>
          </a:r>
        </a:p>
      </dgm:t>
    </dgm:pt>
    <dgm:pt modelId="{964102B8-9420-4A08-9B2E-B1F19CCB68BE}" type="parTrans" cxnId="{9D8F0845-43DA-4948-8CBA-8B36DBA25F03}">
      <dgm:prSet/>
      <dgm:spPr/>
      <dgm:t>
        <a:bodyPr/>
        <a:lstStyle/>
        <a:p>
          <a:endParaRPr lang="en-GB"/>
        </a:p>
      </dgm:t>
    </dgm:pt>
    <dgm:pt modelId="{87B918C0-0DE0-413B-AB05-238365622BF7}" type="sibTrans" cxnId="{9D8F0845-43DA-4948-8CBA-8B36DBA25F03}">
      <dgm:prSet/>
      <dgm:spPr/>
      <dgm:t>
        <a:bodyPr/>
        <a:lstStyle/>
        <a:p>
          <a:endParaRPr lang="en-GB"/>
        </a:p>
      </dgm:t>
    </dgm:pt>
    <dgm:pt modelId="{104B291C-8492-452D-B85C-9639E63DA8C4}" type="pres">
      <dgm:prSet presAssocID="{AAD2D0D4-C015-4E61-9014-BB535FA86E28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A9F7F22-B203-42DD-9138-8BE8B0DDF278}" type="pres">
      <dgm:prSet presAssocID="{92C0CC68-999E-4F7E-800F-9F81E55D009F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2753472-50B0-475B-BC66-843CB31FA686}" type="pres">
      <dgm:prSet presAssocID="{9B1E729A-69A4-4894-B3C6-97520CDC52C1}" presName="sibTrans" presStyleCnt="0"/>
      <dgm:spPr/>
    </dgm:pt>
    <dgm:pt modelId="{82F1248F-4A2D-4643-B41A-EC26EEAEA57E}" type="pres">
      <dgm:prSet presAssocID="{00C6DA7D-B1D9-4846-83C1-93F2EADAAADB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27398FC-18E5-49CC-8146-F81E29AFF59A}" type="pres">
      <dgm:prSet presAssocID="{7F7B7B45-ED31-460D-BEFD-B9F429B87CEC}" presName="sibTrans" presStyleCnt="0"/>
      <dgm:spPr/>
    </dgm:pt>
    <dgm:pt modelId="{2BD7DC83-A59A-47D4-A07C-9A2741177C7D}" type="pres">
      <dgm:prSet presAssocID="{7684F915-7862-44F8-8CA1-82972F20A745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EF9C925-2540-454E-A751-F3A8B71AC9B4}" type="presOf" srcId="{7684F915-7862-44F8-8CA1-82972F20A745}" destId="{2BD7DC83-A59A-47D4-A07C-9A2741177C7D}" srcOrd="0" destOrd="0" presId="urn:microsoft.com/office/officeart/2005/8/layout/hList6"/>
    <dgm:cxn modelId="{1BBD7D6A-B4FA-4730-9A56-BDC8E2CE4678}" type="presOf" srcId="{6B6655D1-B9D1-44A4-B08D-9F9FCFD08E6C}" destId="{82F1248F-4A2D-4643-B41A-EC26EEAEA57E}" srcOrd="0" destOrd="1" presId="urn:microsoft.com/office/officeart/2005/8/layout/hList6"/>
    <dgm:cxn modelId="{245066B5-94BD-448D-AD8A-3823D32DD62F}" type="presOf" srcId="{229E7D42-2A24-47A2-960B-59859559B93C}" destId="{82F1248F-4A2D-4643-B41A-EC26EEAEA57E}" srcOrd="0" destOrd="2" presId="urn:microsoft.com/office/officeart/2005/8/layout/hList6"/>
    <dgm:cxn modelId="{218BB9DA-5EDD-4BB5-8034-EFA3AC469CD8}" type="presOf" srcId="{A4FDB495-C263-415F-87CE-E57F5A9726D6}" destId="{2A9F7F22-B203-42DD-9138-8BE8B0DDF278}" srcOrd="0" destOrd="2" presId="urn:microsoft.com/office/officeart/2005/8/layout/hList6"/>
    <dgm:cxn modelId="{CD359717-1B2B-4BD7-94E5-21CACDE7ACF7}" srcId="{AAD2D0D4-C015-4E61-9014-BB535FA86E28}" destId="{00C6DA7D-B1D9-4846-83C1-93F2EADAAADB}" srcOrd="1" destOrd="0" parTransId="{C621A8D2-E11B-4CAF-84FD-79B0E64108EE}" sibTransId="{7F7B7B45-ED31-460D-BEFD-B9F429B87CEC}"/>
    <dgm:cxn modelId="{87F8E04C-68AE-40CC-AE9D-E9034AE60FA6}" srcId="{00C6DA7D-B1D9-4846-83C1-93F2EADAAADB}" destId="{229E7D42-2A24-47A2-960B-59859559B93C}" srcOrd="1" destOrd="0" parTransId="{66DDEEEA-375D-4872-8FB4-F38DA87A6838}" sibTransId="{CD24106E-BD31-4AF6-896E-AE28B98548C3}"/>
    <dgm:cxn modelId="{9D8F0845-43DA-4948-8CBA-8B36DBA25F03}" srcId="{7684F915-7862-44F8-8CA1-82972F20A745}" destId="{4DD1602D-A1AC-4F7F-8AE9-6F57209ECC13}" srcOrd="1" destOrd="0" parTransId="{964102B8-9420-4A08-9B2E-B1F19CCB68BE}" sibTransId="{87B918C0-0DE0-413B-AB05-238365622BF7}"/>
    <dgm:cxn modelId="{BC838565-DA71-4862-A921-9282F395CAAE}" type="presOf" srcId="{4DD1602D-A1AC-4F7F-8AE9-6F57209ECC13}" destId="{2BD7DC83-A59A-47D4-A07C-9A2741177C7D}" srcOrd="0" destOrd="2" presId="urn:microsoft.com/office/officeart/2005/8/layout/hList6"/>
    <dgm:cxn modelId="{2A7FAB0F-D4B0-4A8B-8C82-1BFC127BE331}" srcId="{92C0CC68-999E-4F7E-800F-9F81E55D009F}" destId="{A4FDB495-C263-415F-87CE-E57F5A9726D6}" srcOrd="1" destOrd="0" parTransId="{80FBC6A0-75D4-4352-931B-A10C0D664832}" sibTransId="{E63680AF-480E-4249-8DAE-6980783A4C40}"/>
    <dgm:cxn modelId="{D783F2C1-71CB-4C94-BEFA-A14CF8FC682B}" srcId="{AAD2D0D4-C015-4E61-9014-BB535FA86E28}" destId="{7684F915-7862-44F8-8CA1-82972F20A745}" srcOrd="2" destOrd="0" parTransId="{0223D94F-5CEE-4DE0-87FB-C5985A05212C}" sibTransId="{EA3A6A68-43E7-4F13-B88D-2CBC09F22FC4}"/>
    <dgm:cxn modelId="{927FA847-3261-46ED-A14F-FBBCDD468433}" srcId="{AAD2D0D4-C015-4E61-9014-BB535FA86E28}" destId="{92C0CC68-999E-4F7E-800F-9F81E55D009F}" srcOrd="0" destOrd="0" parTransId="{F52DEE3C-669C-4994-8A60-7DD27CE4AD99}" sibTransId="{9B1E729A-69A4-4894-B3C6-97520CDC52C1}"/>
    <dgm:cxn modelId="{A415D4A9-AFE9-47BB-8A1B-CB6535C6FB1E}" srcId="{7684F915-7862-44F8-8CA1-82972F20A745}" destId="{BE4DDCC5-0039-4889-822B-AEEBE187926A}" srcOrd="0" destOrd="0" parTransId="{3FEC7E6B-7FC3-4C83-BE24-826C12B00C6B}" sibTransId="{38DD82D2-CE3A-476E-A375-C10546B70B59}"/>
    <dgm:cxn modelId="{3BABFFC0-0F1B-4EE5-BF3D-787A431E19ED}" type="presOf" srcId="{AAD2D0D4-C015-4E61-9014-BB535FA86E28}" destId="{104B291C-8492-452D-B85C-9639E63DA8C4}" srcOrd="0" destOrd="0" presId="urn:microsoft.com/office/officeart/2005/8/layout/hList6"/>
    <dgm:cxn modelId="{73B6C101-EB3C-4804-B086-5FB3783E6CE6}" type="presOf" srcId="{D040939B-35DA-4CE5-993E-C4E905CA95AD}" destId="{2A9F7F22-B203-42DD-9138-8BE8B0DDF278}" srcOrd="0" destOrd="1" presId="urn:microsoft.com/office/officeart/2005/8/layout/hList6"/>
    <dgm:cxn modelId="{A68D910F-8FBA-4D1B-AAA7-7EA2BD9CB1DF}" type="presOf" srcId="{00C6DA7D-B1D9-4846-83C1-93F2EADAAADB}" destId="{82F1248F-4A2D-4643-B41A-EC26EEAEA57E}" srcOrd="0" destOrd="0" presId="urn:microsoft.com/office/officeart/2005/8/layout/hList6"/>
    <dgm:cxn modelId="{399B990B-259E-483E-98CE-B52DAC51266E}" srcId="{92C0CC68-999E-4F7E-800F-9F81E55D009F}" destId="{D040939B-35DA-4CE5-993E-C4E905CA95AD}" srcOrd="0" destOrd="0" parTransId="{32FA1DFF-770D-418B-AD1F-4BE8D21F27F2}" sibTransId="{275DD9AB-70A8-448E-996C-744B2071937C}"/>
    <dgm:cxn modelId="{9A43F6FB-E444-460C-A808-C09165C8D287}" type="presOf" srcId="{92C0CC68-999E-4F7E-800F-9F81E55D009F}" destId="{2A9F7F22-B203-42DD-9138-8BE8B0DDF278}" srcOrd="0" destOrd="0" presId="urn:microsoft.com/office/officeart/2005/8/layout/hList6"/>
    <dgm:cxn modelId="{802A8D69-0596-47E0-B3AF-5DBE3F34C44E}" type="presOf" srcId="{BE4DDCC5-0039-4889-822B-AEEBE187926A}" destId="{2BD7DC83-A59A-47D4-A07C-9A2741177C7D}" srcOrd="0" destOrd="1" presId="urn:microsoft.com/office/officeart/2005/8/layout/hList6"/>
    <dgm:cxn modelId="{0EDC2753-EED3-4E55-B117-CBDDC4C75857}" srcId="{00C6DA7D-B1D9-4846-83C1-93F2EADAAADB}" destId="{6B6655D1-B9D1-44A4-B08D-9F9FCFD08E6C}" srcOrd="0" destOrd="0" parTransId="{EC120406-2A0D-41ED-92D5-BAE65CF78568}" sibTransId="{4A22885A-CFBA-4BBD-B251-C1B2572532C0}"/>
    <dgm:cxn modelId="{0327B3E0-4255-4649-AFA3-D75B4E120488}" type="presParOf" srcId="{104B291C-8492-452D-B85C-9639E63DA8C4}" destId="{2A9F7F22-B203-42DD-9138-8BE8B0DDF278}" srcOrd="0" destOrd="0" presId="urn:microsoft.com/office/officeart/2005/8/layout/hList6"/>
    <dgm:cxn modelId="{FBA35B38-2AAC-453F-A620-54BE2A68EC39}" type="presParOf" srcId="{104B291C-8492-452D-B85C-9639E63DA8C4}" destId="{A2753472-50B0-475B-BC66-843CB31FA686}" srcOrd="1" destOrd="0" presId="urn:microsoft.com/office/officeart/2005/8/layout/hList6"/>
    <dgm:cxn modelId="{322BF0D2-F9E0-46B8-88A5-573A875CE59B}" type="presParOf" srcId="{104B291C-8492-452D-B85C-9639E63DA8C4}" destId="{82F1248F-4A2D-4643-B41A-EC26EEAEA57E}" srcOrd="2" destOrd="0" presId="urn:microsoft.com/office/officeart/2005/8/layout/hList6"/>
    <dgm:cxn modelId="{C3D748F9-25A3-4C25-B8F5-6C7194918C78}" type="presParOf" srcId="{104B291C-8492-452D-B85C-9639E63DA8C4}" destId="{027398FC-18E5-49CC-8146-F81E29AFF59A}" srcOrd="3" destOrd="0" presId="urn:microsoft.com/office/officeart/2005/8/layout/hList6"/>
    <dgm:cxn modelId="{F1673EAC-A03D-404C-AD31-96B009BC9006}" type="presParOf" srcId="{104B291C-8492-452D-B85C-9639E63DA8C4}" destId="{2BD7DC83-A59A-47D4-A07C-9A2741177C7D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B10CEE-B2E5-4226-B7B9-602A6A4BAE46}">
      <dsp:nvSpPr>
        <dsp:cNvPr id="0" name=""/>
        <dsp:cNvSpPr/>
      </dsp:nvSpPr>
      <dsp:spPr>
        <a:xfrm>
          <a:off x="1135" y="891208"/>
          <a:ext cx="4428513" cy="265710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b="1" kern="1200">
              <a:latin typeface="Arial"/>
              <a:cs typeface="Arial"/>
            </a:rPr>
            <a:t>PLACE: it's in city centre situated</a:t>
          </a:r>
          <a:endParaRPr lang="en-US" sz="3900" b="1" kern="1200">
            <a:solidFill>
              <a:srgbClr val="010000"/>
            </a:solidFill>
            <a:latin typeface="Arial"/>
            <a:cs typeface="Arial"/>
          </a:endParaRPr>
        </a:p>
      </dsp:txBody>
      <dsp:txXfrm>
        <a:off x="1135" y="891208"/>
        <a:ext cx="4428513" cy="2657107"/>
      </dsp:txXfrm>
    </dsp:sp>
    <dsp:sp modelId="{EC2E9AF1-0D9F-4D6A-95D6-F44F130A41DD}">
      <dsp:nvSpPr>
        <dsp:cNvPr id="0" name=""/>
        <dsp:cNvSpPr/>
      </dsp:nvSpPr>
      <dsp:spPr>
        <a:xfrm>
          <a:off x="4872500" y="891208"/>
          <a:ext cx="4428513" cy="2657107"/>
        </a:xfrm>
        <a:prstGeom prst="rect">
          <a:avLst/>
        </a:prstGeom>
        <a:solidFill>
          <a:schemeClr val="accent1">
            <a:shade val="80000"/>
            <a:hueOff val="232767"/>
            <a:satOff val="-15854"/>
            <a:lumOff val="11725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b="1" kern="1200">
              <a:latin typeface="Arial"/>
              <a:cs typeface="Arial"/>
            </a:rPr>
            <a:t>PRICE:high prices so rich customer</a:t>
          </a:r>
        </a:p>
      </dsp:txBody>
      <dsp:txXfrm>
        <a:off x="4872500" y="891208"/>
        <a:ext cx="4428513" cy="2657107"/>
      </dsp:txXfrm>
    </dsp:sp>
    <dsp:sp modelId="{08E04968-47E8-46F9-9D6E-54205C0C6D26}">
      <dsp:nvSpPr>
        <dsp:cNvPr id="0" name=""/>
        <dsp:cNvSpPr/>
      </dsp:nvSpPr>
      <dsp:spPr>
        <a:xfrm>
          <a:off x="1135" y="3991168"/>
          <a:ext cx="4428513" cy="2657107"/>
        </a:xfrm>
        <a:prstGeom prst="rect">
          <a:avLst/>
        </a:prstGeom>
        <a:solidFill>
          <a:schemeClr val="accent1">
            <a:shade val="80000"/>
            <a:hueOff val="465535"/>
            <a:satOff val="-31708"/>
            <a:lumOff val="2345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b="1" kern="1200">
              <a:latin typeface="Arial"/>
              <a:cs typeface="Arial"/>
            </a:rPr>
            <a:t>PROMOTION: social media +place</a:t>
          </a:r>
        </a:p>
      </dsp:txBody>
      <dsp:txXfrm>
        <a:off x="1135" y="3991168"/>
        <a:ext cx="4428513" cy="2657107"/>
      </dsp:txXfrm>
    </dsp:sp>
    <dsp:sp modelId="{1829BB85-D504-45AA-BBC7-D2BC93B1967B}">
      <dsp:nvSpPr>
        <dsp:cNvPr id="0" name=""/>
        <dsp:cNvSpPr/>
      </dsp:nvSpPr>
      <dsp:spPr>
        <a:xfrm>
          <a:off x="4872500" y="3991168"/>
          <a:ext cx="4428513" cy="2657107"/>
        </a:xfrm>
        <a:prstGeom prst="rect">
          <a:avLst/>
        </a:prstGeom>
        <a:solidFill>
          <a:schemeClr val="accent1">
            <a:shade val="80000"/>
            <a:hueOff val="698302"/>
            <a:satOff val="-47562"/>
            <a:lumOff val="35175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b="1" kern="1200">
              <a:latin typeface="Arial"/>
              <a:cs typeface="Arial"/>
            </a:rPr>
            <a:t>PRODUCT:luxury standards</a:t>
          </a:r>
        </a:p>
      </dsp:txBody>
      <dsp:txXfrm>
        <a:off x="4872500" y="3991168"/>
        <a:ext cx="4428513" cy="26571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72D0BC-920B-41D4-ADD0-BA456CDF7BD5}">
      <dsp:nvSpPr>
        <dsp:cNvPr id="0" name=""/>
        <dsp:cNvSpPr/>
      </dsp:nvSpPr>
      <dsp:spPr>
        <a:xfrm>
          <a:off x="910922" y="2197"/>
          <a:ext cx="2333459" cy="233345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b="1" kern="1200">
              <a:solidFill>
                <a:schemeClr val="tx1"/>
              </a:solidFill>
              <a:latin typeface="Arial"/>
              <a:cs typeface="Arial"/>
            </a:rPr>
            <a:t>CUSTOMERS; COMPETITORS.</a:t>
          </a:r>
          <a:endParaRPr lang="en-US" sz="1100" b="1" kern="1200">
            <a:solidFill>
              <a:schemeClr val="tx1"/>
            </a:solidFill>
            <a:latin typeface="Arial"/>
            <a:cs typeface="Arial"/>
          </a:endParaRPr>
        </a:p>
      </dsp:txBody>
      <dsp:txXfrm>
        <a:off x="1252649" y="343924"/>
        <a:ext cx="1650005" cy="1650005"/>
      </dsp:txXfrm>
    </dsp:sp>
    <dsp:sp modelId="{C38EA3D7-5D56-42B9-A39F-11031E382DA0}">
      <dsp:nvSpPr>
        <dsp:cNvPr id="0" name=""/>
        <dsp:cNvSpPr/>
      </dsp:nvSpPr>
      <dsp:spPr>
        <a:xfrm>
          <a:off x="1400949" y="2525133"/>
          <a:ext cx="1353406" cy="1353406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900" kern="1200"/>
        </a:p>
      </dsp:txBody>
      <dsp:txXfrm>
        <a:off x="1580343" y="3042675"/>
        <a:ext cx="994618" cy="318322"/>
      </dsp:txXfrm>
    </dsp:sp>
    <dsp:sp modelId="{249FB853-067C-4D30-867E-62B6CAF6F9B4}">
      <dsp:nvSpPr>
        <dsp:cNvPr id="0" name=""/>
        <dsp:cNvSpPr/>
      </dsp:nvSpPr>
      <dsp:spPr>
        <a:xfrm>
          <a:off x="910922" y="4068017"/>
          <a:ext cx="2333459" cy="233345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b="1" kern="1200">
              <a:solidFill>
                <a:schemeClr val="tx1"/>
              </a:solidFill>
              <a:latin typeface="Arial"/>
              <a:cs typeface="Arial"/>
            </a:rPr>
            <a:t>PUBLICITY;COMPANY.</a:t>
          </a:r>
        </a:p>
      </dsp:txBody>
      <dsp:txXfrm>
        <a:off x="1252649" y="4409744"/>
        <a:ext cx="1650005" cy="1650005"/>
      </dsp:txXfrm>
    </dsp:sp>
    <dsp:sp modelId="{CC28C445-32A8-4119-86A6-550E226AB5E1}">
      <dsp:nvSpPr>
        <dsp:cNvPr id="0" name=""/>
        <dsp:cNvSpPr/>
      </dsp:nvSpPr>
      <dsp:spPr>
        <a:xfrm>
          <a:off x="3594401" y="2767813"/>
          <a:ext cx="742040" cy="86804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900" kern="1200"/>
        </a:p>
      </dsp:txBody>
      <dsp:txXfrm>
        <a:off x="3594401" y="2941422"/>
        <a:ext cx="519428" cy="520828"/>
      </dsp:txXfrm>
    </dsp:sp>
    <dsp:sp modelId="{AE48BC63-229C-4E1D-8FD8-A3A70526A89D}">
      <dsp:nvSpPr>
        <dsp:cNvPr id="0" name=""/>
        <dsp:cNvSpPr/>
      </dsp:nvSpPr>
      <dsp:spPr>
        <a:xfrm>
          <a:off x="4644458" y="868377"/>
          <a:ext cx="4666919" cy="466691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b="1" kern="1200">
              <a:solidFill>
                <a:schemeClr val="tx1"/>
              </a:solidFill>
              <a:latin typeface="Arial"/>
              <a:cs typeface="Arial"/>
            </a:rPr>
            <a:t>ECONOMIC,LEGAL. </a:t>
          </a:r>
        </a:p>
      </dsp:txBody>
      <dsp:txXfrm>
        <a:off x="5327912" y="1551831"/>
        <a:ext cx="3300011" cy="33000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9F7F22-B203-42DD-9138-8BE8B0DDF278}">
      <dsp:nvSpPr>
        <dsp:cNvPr id="0" name=""/>
        <dsp:cNvSpPr/>
      </dsp:nvSpPr>
      <dsp:spPr>
        <a:xfrm rot="16200000">
          <a:off x="-372043" y="373162"/>
          <a:ext cx="3657600" cy="2911274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0" rIns="249899" bIns="0" numCol="1" spcCol="1270" anchor="t" anchorCtr="0">
          <a:noAutofit/>
        </a:bodyPr>
        <a:lstStyle/>
        <a:p>
          <a:pPr lvl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900" b="1" u="sng" kern="1200">
              <a:solidFill>
                <a:schemeClr val="bg1"/>
              </a:solidFill>
              <a:latin typeface="Arial"/>
              <a:cs typeface="Arial"/>
            </a:rPr>
            <a:t>Social media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000" kern="1200">
              <a:solidFill>
                <a:schemeClr val="bg1"/>
              </a:solidFill>
              <a:latin typeface="Arial"/>
              <a:cs typeface="Arial"/>
            </a:rPr>
            <a:t>Facebook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000" kern="1200">
              <a:solidFill>
                <a:schemeClr val="bg1"/>
              </a:solidFill>
              <a:latin typeface="Arial"/>
              <a:cs typeface="Arial"/>
            </a:rPr>
            <a:t>Instagram</a:t>
          </a:r>
        </a:p>
      </dsp:txBody>
      <dsp:txXfrm rot="5400000">
        <a:off x="1120" y="731519"/>
        <a:ext cx="2911274" cy="2194560"/>
      </dsp:txXfrm>
    </dsp:sp>
    <dsp:sp modelId="{82F1248F-4A2D-4643-B41A-EC26EEAEA57E}">
      <dsp:nvSpPr>
        <dsp:cNvPr id="0" name=""/>
        <dsp:cNvSpPr/>
      </dsp:nvSpPr>
      <dsp:spPr>
        <a:xfrm rot="16200000">
          <a:off x="2757577" y="373162"/>
          <a:ext cx="3657600" cy="2911274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0" rIns="249899" bIns="0" numCol="1" spcCol="1270" anchor="t" anchorCtr="0">
          <a:noAutofit/>
        </a:bodyPr>
        <a:lstStyle/>
        <a:p>
          <a:pPr lvl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900" b="1" u="sng" kern="1200">
              <a:solidFill>
                <a:schemeClr val="bg1"/>
              </a:solidFill>
              <a:latin typeface="Arial"/>
              <a:cs typeface="Arial"/>
            </a:rPr>
            <a:t>Legal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000" kern="1200">
              <a:solidFill>
                <a:schemeClr val="bg1"/>
              </a:solidFill>
              <a:latin typeface="Arial"/>
              <a:cs typeface="Arial"/>
            </a:rPr>
            <a:t>Aproves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000" kern="1200">
              <a:solidFill>
                <a:schemeClr val="bg1"/>
              </a:solidFill>
              <a:latin typeface="Arial"/>
              <a:cs typeface="Arial"/>
            </a:rPr>
            <a:t>Standards</a:t>
          </a:r>
        </a:p>
      </dsp:txBody>
      <dsp:txXfrm rot="5400000">
        <a:off x="3130740" y="731519"/>
        <a:ext cx="2911274" cy="2194560"/>
      </dsp:txXfrm>
    </dsp:sp>
    <dsp:sp modelId="{2BD7DC83-A59A-47D4-A07C-9A2741177C7D}">
      <dsp:nvSpPr>
        <dsp:cNvPr id="0" name=""/>
        <dsp:cNvSpPr/>
      </dsp:nvSpPr>
      <dsp:spPr>
        <a:xfrm rot="16200000">
          <a:off x="5887197" y="373162"/>
          <a:ext cx="3657600" cy="2911274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0" rIns="249899" bIns="0" numCol="1" spcCol="1270" anchor="t" anchorCtr="0">
          <a:noAutofit/>
        </a:bodyPr>
        <a:lstStyle/>
        <a:p>
          <a:pPr lvl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900" b="1" u="sng" kern="1200">
              <a:solidFill>
                <a:schemeClr val="bg1"/>
              </a:solidFill>
              <a:latin typeface="Arial"/>
              <a:cs typeface="Arial"/>
            </a:rPr>
            <a:t>Economic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000" kern="1200">
              <a:solidFill>
                <a:schemeClr val="bg1"/>
              </a:solidFill>
              <a:latin typeface="Arial"/>
              <a:cs typeface="Arial"/>
            </a:rPr>
            <a:t>Profit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000" kern="1200">
              <a:solidFill>
                <a:schemeClr val="bg1"/>
              </a:solidFill>
              <a:latin typeface="Arial"/>
              <a:cs typeface="Arial"/>
            </a:rPr>
            <a:t>Short invest</a:t>
          </a:r>
        </a:p>
      </dsp:txBody>
      <dsp:txXfrm rot="5400000">
        <a:off x="6260360" y="731519"/>
        <a:ext cx="2911274" cy="21945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141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625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442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796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749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899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076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53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55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608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6204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2235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467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7031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1158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846CE7D5-CF57-46EF-B807-FDD0502418D4}" type="datetimeFigureOut">
              <a:rPr lang="en-US" smtClean="0"/>
              <a:t>6/19/2019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1262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846CE7D5-CF57-46EF-B807-FDD0502418D4}" type="datetimeFigureOut">
              <a:rPr lang="en-US" smtClean="0"/>
              <a:t>6/19/2019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707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94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  <p:sldLayoutId id="2147483810" r:id="rId12"/>
    <p:sldLayoutId id="2147483811" r:id="rId13"/>
    <p:sldLayoutId id="2147483812" r:id="rId14"/>
    <p:sldLayoutId id="2147483813" r:id="rId15"/>
    <p:sldLayoutId id="2147483814" r:id="rId16"/>
    <p:sldLayoutId id="214748381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the+oyster+club+birmingham&amp;hl=en&amp;gl=uk&amp;source=lnms&amp;tbm=isch&amp;sa=X&amp;ved=0ahUKEwiV9Z7w9uniAhVNKewKHUJzCB8Q_AUIESgC#imgrc=o5cCJrt3AG0bqM: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rminghammail.co.uk/whats-on/food-drink-news/oyster-club-birmingham-adam-stokes-15413547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11" Type="http://schemas.openxmlformats.org/officeDocument/2006/relationships/image" Target="../media/image18.svg"/><Relationship Id="rId5" Type="http://schemas.openxmlformats.org/officeDocument/2006/relationships/image" Target="../media/image12.svg"/><Relationship Id="rId10" Type="http://schemas.openxmlformats.org/officeDocument/2006/relationships/image" Target="../media/image13.png"/><Relationship Id="rId4" Type="http://schemas.openxmlformats.org/officeDocument/2006/relationships/image" Target="../media/image10.png"/><Relationship Id="rId9" Type="http://schemas.openxmlformats.org/officeDocument/2006/relationships/image" Target="../media/image16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diagramLayout" Target="../diagrams/layout3.xml"/><Relationship Id="rId7" Type="http://schemas.openxmlformats.org/officeDocument/2006/relationships/image" Target="../media/image19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the+oyster+club+birmingham&amp;hl=en&amp;gl=uk&amp;source=lnms&amp;tbm=isch&amp;sa=X&amp;ved=0ahUKEwiV9Z7w9uniAhVNKewKHUJzCB8Q_AUIESgC" TargetMode="External"/><Relationship Id="rId2" Type="http://schemas.openxmlformats.org/officeDocument/2006/relationships/hyperlink" Target="https://www.the-oyster-club.co.uk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birminghammail.co.uk/whats-on/food-drink-news/oyster-club-birmingham-adam-stokes-1541354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8420" y="1370143"/>
            <a:ext cx="6391270" cy="4157446"/>
          </a:xfrm>
        </p:spPr>
        <p:txBody>
          <a:bodyPr anchor="ctr">
            <a:normAutofit/>
          </a:bodyPr>
          <a:lstStyle/>
          <a:p>
            <a:r>
              <a:rPr lang="en-US" sz="6600" dirty="0">
                <a:solidFill>
                  <a:schemeClr val="tx1"/>
                </a:solidFill>
                <a:latin typeface="Arial"/>
                <a:cs typeface="Arial"/>
              </a:rPr>
              <a:t>The Oyster Club</a:t>
            </a:r>
            <a:r>
              <a:rPr lang="en-US" sz="6600" dirty="0">
                <a:solidFill>
                  <a:schemeClr val="tx1"/>
                </a:solidFill>
              </a:rPr>
              <a:t> </a:t>
            </a:r>
            <a:r>
              <a:rPr lang="en-US" sz="3200" dirty="0">
                <a:solidFill>
                  <a:schemeClr val="tx1"/>
                </a:solidFill>
                <a:latin typeface="Arial"/>
                <a:cs typeface="Arial"/>
              </a:rPr>
              <a:t>by Adam Stokes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1861" y="1370143"/>
            <a:ext cx="2913091" cy="4157446"/>
          </a:xfrm>
        </p:spPr>
        <p:txBody>
          <a:bodyPr anchor="ctr">
            <a:normAutofit/>
          </a:bodyPr>
          <a:lstStyle/>
          <a:p>
            <a:pPr algn="r"/>
            <a:r>
              <a:rPr lang="en-US" sz="2000" b="1" dirty="0">
                <a:solidFill>
                  <a:schemeClr val="tx1"/>
                </a:solidFill>
                <a:latin typeface="Arial"/>
                <a:cs typeface="Arial"/>
              </a:rPr>
              <a:t>Marian Dumbrava-1815435</a:t>
            </a:r>
          </a:p>
          <a:p>
            <a:pPr algn="r"/>
            <a:r>
              <a:rPr lang="en-US" sz="2000" b="1" dirty="0">
                <a:solidFill>
                  <a:schemeClr val="tx1"/>
                </a:solidFill>
                <a:latin typeface="Arial"/>
                <a:cs typeface="Arial"/>
              </a:rPr>
              <a:t>Ovidiu panait-1816306</a:t>
            </a:r>
          </a:p>
          <a:p>
            <a:pPr algn="r"/>
            <a:r>
              <a:rPr lang="en-US" sz="2000" b="1" dirty="0" err="1">
                <a:solidFill>
                  <a:schemeClr val="tx1"/>
                </a:solidFill>
                <a:latin typeface="Arial"/>
                <a:cs typeface="Arial"/>
              </a:rPr>
              <a:t>Iosif</a:t>
            </a:r>
            <a:r>
              <a:rPr lang="en-US" sz="2000" b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/>
                <a:cs typeface="Arial"/>
              </a:rPr>
              <a:t>daniel</a:t>
            </a:r>
            <a:r>
              <a:rPr lang="en-US" sz="2000" b="1" dirty="0">
                <a:solidFill>
                  <a:schemeClr val="tx1"/>
                </a:solidFill>
                <a:latin typeface="Arial"/>
                <a:cs typeface="Arial"/>
              </a:rPr>
              <a:t> stan-1815337</a:t>
            </a:r>
          </a:p>
          <a:p>
            <a:pPr algn="r"/>
            <a:r>
              <a:rPr lang="en-US" sz="2000" b="1" dirty="0">
                <a:solidFill>
                  <a:schemeClr val="tx1"/>
                </a:solidFill>
                <a:latin typeface="Arial"/>
                <a:cs typeface="Arial"/>
              </a:rPr>
              <a:t>Mari-</a:t>
            </a:r>
            <a:r>
              <a:rPr lang="en-US" sz="2000" b="1" dirty="0" err="1">
                <a:solidFill>
                  <a:schemeClr val="tx1"/>
                </a:solidFill>
                <a:latin typeface="Arial"/>
                <a:cs typeface="Arial"/>
              </a:rPr>
              <a:t>nicolle</a:t>
            </a:r>
            <a:r>
              <a:rPr lang="en-US" sz="2000" b="1" dirty="0">
                <a:solidFill>
                  <a:schemeClr val="tx1"/>
                </a:solidFill>
                <a:latin typeface="Arial"/>
                <a:cs typeface="Arial"/>
              </a:rPr>
              <a:t> spirea-1816301</a:t>
            </a:r>
          </a:p>
          <a:p>
            <a:pPr algn="r"/>
            <a:r>
              <a:rPr lang="en-US" sz="2000" b="1" u="sng" dirty="0">
                <a:solidFill>
                  <a:schemeClr val="tx1"/>
                </a:solidFill>
                <a:latin typeface="Arial"/>
                <a:cs typeface="Arial"/>
              </a:rPr>
              <a:t>Lecturer: </a:t>
            </a:r>
            <a:r>
              <a:rPr lang="en-US" sz="2000" b="1" u="sng" dirty="0" err="1">
                <a:solidFill>
                  <a:schemeClr val="tx1"/>
                </a:solidFill>
                <a:latin typeface="Arial"/>
                <a:cs typeface="Arial"/>
              </a:rPr>
              <a:t>Olu</a:t>
            </a:r>
            <a:r>
              <a:rPr lang="en-US" sz="2000" b="1" u="sng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sz="2000" b="1" u="sng" dirty="0" err="1">
                <a:solidFill>
                  <a:schemeClr val="tx1"/>
                </a:solidFill>
                <a:latin typeface="Arial"/>
                <a:cs typeface="Arial"/>
              </a:rPr>
              <a:t>Adegbite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sh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A9A35-9633-4409-9D2B-3FF8D6107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3827832"/>
            <a:ext cx="4351025" cy="2154429"/>
          </a:xfrm>
        </p:spPr>
        <p:txBody>
          <a:bodyPr/>
          <a:lstStyle/>
          <a:p>
            <a:r>
              <a:rPr lang="en-US" b="1" dirty="0"/>
              <a:t>  </a:t>
            </a:r>
            <a:r>
              <a:rPr lang="en-US" b="1" dirty="0">
                <a:solidFill>
                  <a:schemeClr val="accent4"/>
                </a:solidFill>
              </a:rPr>
              <a:t>   </a:t>
            </a:r>
            <a:r>
              <a:rPr lang="en-US" b="1" dirty="0">
                <a:solidFill>
                  <a:schemeClr val="accent4"/>
                </a:solidFill>
                <a:latin typeface="Arial"/>
                <a:cs typeface="Arial"/>
              </a:rPr>
              <a:t>  Summary</a:t>
            </a:r>
            <a:r>
              <a:rPr lang="en-US" b="1" dirty="0">
                <a:latin typeface="Arial"/>
              </a:rPr>
              <a:t/>
            </a:r>
            <a:br>
              <a:rPr lang="en-US" b="1" dirty="0">
                <a:latin typeface="Arial"/>
              </a:rPr>
            </a:br>
            <a:r>
              <a:rPr lang="en-US" b="1" dirty="0">
                <a:solidFill>
                  <a:schemeClr val="accent4"/>
                </a:solidFill>
                <a:latin typeface="Arial"/>
                <a:cs typeface="Arial"/>
              </a:rPr>
              <a:t>1. Introduction</a:t>
            </a:r>
            <a:r>
              <a:rPr lang="en-US" b="1" dirty="0">
                <a:latin typeface="Arial"/>
              </a:rPr>
              <a:t/>
            </a:r>
            <a:br>
              <a:rPr lang="en-US" b="1" dirty="0">
                <a:latin typeface="Arial"/>
              </a:rPr>
            </a:br>
            <a:r>
              <a:rPr lang="en-US" b="1" dirty="0">
                <a:solidFill>
                  <a:schemeClr val="accent4"/>
                </a:solidFill>
                <a:latin typeface="Arial"/>
                <a:cs typeface="Arial"/>
              </a:rPr>
              <a:t>2. MIS</a:t>
            </a:r>
            <a:r>
              <a:rPr lang="en-US" b="1" dirty="0">
                <a:latin typeface="Arial"/>
              </a:rPr>
              <a:t/>
            </a:r>
            <a:br>
              <a:rPr lang="en-US" b="1" dirty="0">
                <a:latin typeface="Arial"/>
              </a:rPr>
            </a:br>
            <a:r>
              <a:rPr lang="en-US" b="1" dirty="0">
                <a:solidFill>
                  <a:schemeClr val="accent4"/>
                </a:solidFill>
                <a:latin typeface="Arial"/>
                <a:cs typeface="Arial"/>
              </a:rPr>
              <a:t>3.SWOT</a:t>
            </a:r>
            <a:r>
              <a:rPr lang="en-US" b="1" dirty="0">
                <a:latin typeface="Arial"/>
              </a:rPr>
              <a:t/>
            </a:r>
            <a:br>
              <a:rPr lang="en-US" b="1" dirty="0">
                <a:latin typeface="Arial"/>
              </a:rPr>
            </a:br>
            <a:r>
              <a:rPr lang="en-US" b="1" dirty="0">
                <a:solidFill>
                  <a:schemeClr val="accent4"/>
                </a:solidFill>
                <a:latin typeface="Arial"/>
                <a:cs typeface="Arial"/>
              </a:rPr>
              <a:t>4. MICRO-MACRO</a:t>
            </a:r>
            <a:r>
              <a:rPr lang="en-US" b="1" u="sng" dirty="0">
                <a:latin typeface="Arial"/>
              </a:rPr>
              <a:t/>
            </a:r>
            <a:br>
              <a:rPr lang="en-US" b="1" u="sng" dirty="0">
                <a:latin typeface="Arial"/>
              </a:rPr>
            </a:br>
            <a:r>
              <a:rPr lang="en-US" b="1" dirty="0">
                <a:solidFill>
                  <a:schemeClr val="accent4"/>
                </a:solidFill>
                <a:latin typeface="Arial"/>
                <a:cs typeface="Arial"/>
              </a:rPr>
              <a:t>5.Pestel analysis</a:t>
            </a:r>
            <a:r>
              <a:rPr lang="en-US" b="1" dirty="0">
                <a:latin typeface="Arial"/>
              </a:rPr>
              <a:t/>
            </a:r>
            <a:br>
              <a:rPr lang="en-US" b="1" dirty="0">
                <a:latin typeface="Arial"/>
              </a:rPr>
            </a:br>
            <a:r>
              <a:rPr lang="en-US" b="1" dirty="0">
                <a:solidFill>
                  <a:schemeClr val="accent4"/>
                </a:solidFill>
                <a:latin typeface="Arial"/>
                <a:cs typeface="Arial"/>
              </a:rPr>
              <a:t>6.Conclusion</a:t>
            </a:r>
            <a:r>
              <a:rPr lang="en-US" b="1" dirty="0">
                <a:latin typeface="Arial"/>
              </a:rPr>
              <a:t/>
            </a:r>
            <a:br>
              <a:rPr lang="en-US" b="1" dirty="0">
                <a:latin typeface="Arial"/>
              </a:rPr>
            </a:br>
            <a:r>
              <a:rPr lang="en-US" b="1" dirty="0">
                <a:solidFill>
                  <a:schemeClr val="accent4"/>
                </a:solidFill>
                <a:latin typeface="Arial"/>
                <a:cs typeface="Arial"/>
              </a:rPr>
              <a:t>7.Refgerence</a:t>
            </a:r>
            <a:r>
              <a:rPr lang="en-US" b="1" dirty="0">
                <a:solidFill>
                  <a:schemeClr val="accent4"/>
                </a:solidFill>
              </a:rPr>
              <a:t> </a:t>
            </a:r>
            <a:r>
              <a:rPr lang="en-US" b="1" u="sng" dirty="0">
                <a:solidFill>
                  <a:schemeClr val="accent4"/>
                </a:solidFill>
              </a:rPr>
              <a:t/>
            </a:r>
            <a:br>
              <a:rPr lang="en-US" b="1" u="sng" dirty="0">
                <a:solidFill>
                  <a:schemeClr val="accent4"/>
                </a:solidFill>
              </a:rPr>
            </a:br>
            <a:r>
              <a:rPr lang="en-US" b="1" u="sng" dirty="0"/>
              <a:t/>
            </a:r>
            <a:br>
              <a:rPr lang="en-US" b="1" u="sng" dirty="0"/>
            </a:br>
            <a:r>
              <a:rPr lang="en-US" b="1" u="sng" dirty="0"/>
              <a:t/>
            </a:r>
            <a:br>
              <a:rPr lang="en-US" b="1" u="sng" dirty="0"/>
            </a:br>
            <a:r>
              <a:rPr lang="en-US" b="1" u="sng" dirty="0"/>
              <a:t/>
            </a:r>
            <a:br>
              <a:rPr lang="en-US" b="1" u="sng" dirty="0"/>
            </a:br>
            <a:r>
              <a:rPr lang="en-US" b="1" u="sng" dirty="0"/>
              <a:t/>
            </a:r>
            <a:br>
              <a:rPr lang="en-US" b="1" u="sng" dirty="0"/>
            </a:br>
            <a:endParaRPr lang="en-US" b="1" u="sng" dirty="0"/>
          </a:p>
        </p:txBody>
      </p:sp>
      <p:pic>
        <p:nvPicPr>
          <p:cNvPr id="6" name="Picture 6" descr="A close up of a logo&#10;&#10;Description generated with high confidence">
            <a:extLst>
              <a:ext uri="{FF2B5EF4-FFF2-40B4-BE49-F238E27FC236}">
                <a16:creationId xmlns:a16="http://schemas.microsoft.com/office/drawing/2014/main" id="{BA84985A-BD21-4B15-9B5A-2783D93E18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0942" y="818790"/>
            <a:ext cx="5626758" cy="522041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988E47A-0019-438E-8184-11A05960DDCF}"/>
              </a:ext>
            </a:extLst>
          </p:cNvPr>
          <p:cNvSpPr txBox="1"/>
          <p:nvPr/>
        </p:nvSpPr>
        <p:spPr>
          <a:xfrm>
            <a:off x="5845835" y="5385757"/>
            <a:ext cx="625127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  <a:hlinkClick r:id="rId3"/>
              </a:rPr>
              <a:t>SOURCE: https://www.google.co.uk/search?q=the+oyster+club+birmingham&amp;hl=en&amp;gl=uk&amp;source=lnms&amp;tbm=isch&amp;sa=X&amp;ved=0ahUKEwiV9Z7w9uniAhVNKewKHUJzCB8Q_AUIESgC#imgrc=o5cCJrt3AG0bqM: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78395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82F7B-040C-4719-90FB-2CB44AAF2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599" y="510396"/>
            <a:ext cx="6268246" cy="41548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dirty="0">
                <a:latin typeface="Arial"/>
                <a:cs typeface="Arial"/>
              </a:rPr>
              <a:t>1.Introduction</a:t>
            </a:r>
            <a:r>
              <a:rPr lang="en-US" sz="3600" dirty="0">
                <a:latin typeface="Arial"/>
              </a:rPr>
              <a:t/>
            </a:r>
            <a:br>
              <a:rPr lang="en-US" sz="3600" dirty="0">
                <a:latin typeface="Arial"/>
              </a:rPr>
            </a:br>
            <a:r>
              <a:rPr lang="en-US" sz="3600" dirty="0">
                <a:latin typeface="Arial"/>
              </a:rPr>
              <a:t/>
            </a:r>
            <a:br>
              <a:rPr lang="en-US" sz="3600" dirty="0">
                <a:latin typeface="Arial"/>
              </a:rPr>
            </a:br>
            <a:r>
              <a:rPr lang="en-US" sz="3600" dirty="0">
                <a:latin typeface="Arial"/>
                <a:cs typeface="Arial"/>
              </a:rPr>
              <a:t>     In this project we will speak about The Oyster Club from Birmingham and we will have a marketing analysis.</a:t>
            </a:r>
          </a:p>
        </p:txBody>
      </p:sp>
      <p:pic>
        <p:nvPicPr>
          <p:cNvPr id="6" name="Picture 6" descr="A store front at day&#10;&#10;Description generated with very high confidence">
            <a:extLst>
              <a:ext uri="{FF2B5EF4-FFF2-40B4-BE49-F238E27FC236}">
                <a16:creationId xmlns:a16="http://schemas.microsoft.com/office/drawing/2014/main" id="{7C700353-083C-4B24-BCBA-47B4107E7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281" y="1154160"/>
            <a:ext cx="4166558" cy="451290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ED0C49C-29E6-4A0C-8B50-B4F3A23364F2}"/>
              </a:ext>
            </a:extLst>
          </p:cNvPr>
          <p:cNvSpPr txBox="1"/>
          <p:nvPr/>
        </p:nvSpPr>
        <p:spPr>
          <a:xfrm>
            <a:off x="5515154" y="5903344"/>
            <a:ext cx="679761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  <a:hlinkClick r:id="rId3"/>
              </a:rPr>
              <a:t>SOURCE: https://www.birminghammail.co.uk/whats-on/food-drink-news/oyster-club-birmingham-adam-stokes-15413547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832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E52A748-7DE6-4A0A-B1C4-4B8A7891A7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9860" y="1183041"/>
            <a:ext cx="8825658" cy="861420"/>
          </a:xfrm>
        </p:spPr>
        <p:txBody>
          <a:bodyPr>
            <a:normAutofit/>
          </a:bodyPr>
          <a:lstStyle/>
          <a:p>
            <a:r>
              <a:rPr lang="en-US" sz="4800">
                <a:solidFill>
                  <a:schemeClr val="bg1"/>
                </a:solidFill>
                <a:latin typeface="Arial"/>
                <a:cs typeface="Arial"/>
              </a:rPr>
              <a:t>2.MIS</a:t>
            </a:r>
            <a:endParaRPr lang="en-US" sz="48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4" name="Callout: Right Arrow 3">
            <a:extLst>
              <a:ext uri="{FF2B5EF4-FFF2-40B4-BE49-F238E27FC236}">
                <a16:creationId xmlns:a16="http://schemas.microsoft.com/office/drawing/2014/main" id="{2835BB24-DE06-47DF-9992-E85ADF4494A4}"/>
              </a:ext>
            </a:extLst>
          </p:cNvPr>
          <p:cNvSpPr/>
          <p:nvPr/>
        </p:nvSpPr>
        <p:spPr>
          <a:xfrm>
            <a:off x="506084" y="1864744"/>
            <a:ext cx="3220526" cy="3278037"/>
          </a:xfrm>
          <a:prstGeom prst="rightArrowCallou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4DA4A8-69D5-4518-9A3C-FC0C0F96D6B3}"/>
              </a:ext>
            </a:extLst>
          </p:cNvPr>
          <p:cNvSpPr txBox="1"/>
          <p:nvPr/>
        </p:nvSpPr>
        <p:spPr>
          <a:xfrm>
            <a:off x="582823" y="2969464"/>
            <a:ext cx="231187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Arial"/>
                <a:cs typeface="Arial"/>
              </a:rPr>
              <a:t>MARKETING INFORMATION SYSTEM</a:t>
            </a:r>
          </a:p>
        </p:txBody>
      </p:sp>
      <p:graphicFrame>
        <p:nvGraphicFramePr>
          <p:cNvPr id="6" name="Diagram 6">
            <a:extLst>
              <a:ext uri="{FF2B5EF4-FFF2-40B4-BE49-F238E27FC236}">
                <a16:creationId xmlns:a16="http://schemas.microsoft.com/office/drawing/2014/main" id="{23D570BA-68C4-4DBA-9E86-AFCDB6ACF0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43763593"/>
              </p:ext>
            </p:extLst>
          </p:nvPr>
        </p:nvGraphicFramePr>
        <p:xfrm>
          <a:off x="2501659" y="-268854"/>
          <a:ext cx="9302149" cy="7539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65353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ining room table&#10;&#10;Description generated with very high confidence">
            <a:extLst>
              <a:ext uri="{FF2B5EF4-FFF2-40B4-BE49-F238E27FC236}">
                <a16:creationId xmlns:a16="http://schemas.microsoft.com/office/drawing/2014/main" id="{AE1C52AE-0A05-42C3-949D-07215DEC40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956" y="144644"/>
            <a:ext cx="4916311" cy="273049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Picture 4" descr="A group of people sitting at a table in front of a mirror&#10;&#10;Description generated with high confidence">
            <a:extLst>
              <a:ext uri="{FF2B5EF4-FFF2-40B4-BE49-F238E27FC236}">
                <a16:creationId xmlns:a16="http://schemas.microsoft.com/office/drawing/2014/main" id="{BE724898-0D95-48DB-8DA9-770C417E15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0265" y="149432"/>
            <a:ext cx="5398697" cy="285031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6" descr="A room filled with furniture and a large window&#10;&#10;Description generated with high confidence">
            <a:extLst>
              <a:ext uri="{FF2B5EF4-FFF2-40B4-BE49-F238E27FC236}">
                <a16:creationId xmlns:a16="http://schemas.microsoft.com/office/drawing/2014/main" id="{D44AA787-9B97-4F94-8DC9-8D9315EB19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217" y="3584911"/>
            <a:ext cx="4718468" cy="25769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8" descr="A room filled with furniture and a large window&#10;&#10;Description generated with high confidence">
            <a:extLst>
              <a:ext uri="{FF2B5EF4-FFF2-40B4-BE49-F238E27FC236}">
                <a16:creationId xmlns:a16="http://schemas.microsoft.com/office/drawing/2014/main" id="{7500E510-B3FC-4EDB-AE08-3374D4C4B1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25973" y="3580918"/>
            <a:ext cx="5394203" cy="25482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10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9B87D698-1CF9-42CA-BBC7-C4E7E4802EC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44815" y="2127461"/>
            <a:ext cx="5172973" cy="20567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494610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Graphic 17" descr="Shell">
            <a:extLst>
              <a:ext uri="{FF2B5EF4-FFF2-40B4-BE49-F238E27FC236}">
                <a16:creationId xmlns:a16="http://schemas.microsoft.com/office/drawing/2014/main" id="{DB04C1CD-7482-4400-97D6-306FC2B6AD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=""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75620" y="1798095"/>
            <a:ext cx="2536884" cy="255126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18AE05A7-A6FD-4BD2-887A-B0337EBFE55C}"/>
              </a:ext>
            </a:extLst>
          </p:cNvPr>
          <p:cNvSpPr txBox="1"/>
          <p:nvPr/>
        </p:nvSpPr>
        <p:spPr>
          <a:xfrm>
            <a:off x="5190509" y="3117687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Arial"/>
                <a:cs typeface="Arial"/>
              </a:rPr>
              <a:t>SWOT</a:t>
            </a:r>
            <a:endParaRPr lang="en-US" sz="2800" b="1" dirty="0">
              <a:latin typeface="Arial"/>
              <a:cs typeface="Arial"/>
            </a:endParaRPr>
          </a:p>
        </p:txBody>
      </p:sp>
      <p:pic>
        <p:nvPicPr>
          <p:cNvPr id="20" name="Graphic 20" descr="Fish">
            <a:extLst>
              <a:ext uri="{FF2B5EF4-FFF2-40B4-BE49-F238E27FC236}">
                <a16:creationId xmlns:a16="http://schemas.microsoft.com/office/drawing/2014/main" id="{2FD631A8-8F96-435C-BD5A-703FE184B9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=""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7700" y="76200"/>
            <a:ext cx="1739900" cy="1714500"/>
          </a:xfrm>
          <a:prstGeom prst="rect">
            <a:avLst/>
          </a:prstGeom>
        </p:spPr>
      </p:pic>
      <p:pic>
        <p:nvPicPr>
          <p:cNvPr id="22" name="Graphic 22" descr="Crab">
            <a:extLst>
              <a:ext uri="{FF2B5EF4-FFF2-40B4-BE49-F238E27FC236}">
                <a16:creationId xmlns:a16="http://schemas.microsoft.com/office/drawing/2014/main" id="{88D150CD-14AF-4D82-9084-282CA7171BF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=""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06000" y="4876800"/>
            <a:ext cx="1854200" cy="1460500"/>
          </a:xfrm>
          <a:prstGeom prst="rect">
            <a:avLst/>
          </a:prstGeom>
        </p:spPr>
      </p:pic>
      <p:pic>
        <p:nvPicPr>
          <p:cNvPr id="24" name="Graphic 24" descr="Whale">
            <a:extLst>
              <a:ext uri="{FF2B5EF4-FFF2-40B4-BE49-F238E27FC236}">
                <a16:creationId xmlns:a16="http://schemas.microsoft.com/office/drawing/2014/main" id="{34FBC772-268E-4C80-A40F-8556E6F322B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=""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58800" y="4521200"/>
            <a:ext cx="1917700" cy="1905000"/>
          </a:xfrm>
          <a:prstGeom prst="rect">
            <a:avLst/>
          </a:prstGeom>
        </p:spPr>
      </p:pic>
      <p:pic>
        <p:nvPicPr>
          <p:cNvPr id="26" name="Graphic 26" descr="Shark">
            <a:extLst>
              <a:ext uri="{FF2B5EF4-FFF2-40B4-BE49-F238E27FC236}">
                <a16:creationId xmlns:a16="http://schemas.microsoft.com/office/drawing/2014/main" id="{BC1F63AF-B86F-408C-9A28-F061F4E96F8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=""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2340000">
            <a:off x="9692499" y="177486"/>
            <a:ext cx="1854200" cy="185420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5564FA45-5704-4300-ADCD-433A674E1636}"/>
              </a:ext>
            </a:extLst>
          </p:cNvPr>
          <p:cNvSpPr txBox="1"/>
          <p:nvPr/>
        </p:nvSpPr>
        <p:spPr>
          <a:xfrm>
            <a:off x="1274912" y="1393046"/>
            <a:ext cx="2806700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u="sng" dirty="0">
                <a:solidFill>
                  <a:schemeClr val="bg1"/>
                </a:solidFill>
                <a:latin typeface="Arial"/>
                <a:cs typeface="Arial"/>
              </a:rPr>
              <a:t>STRENGTHS:</a:t>
            </a:r>
          </a:p>
          <a:p>
            <a:pPr marL="285750" indent="-285750">
              <a:buFont typeface="Wingdings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/>
                <a:cs typeface="Arial"/>
              </a:rPr>
              <a:t>High quality</a:t>
            </a:r>
          </a:p>
          <a:p>
            <a:pPr marL="285750" indent="-285750">
              <a:buFont typeface="Wingdings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/>
                <a:cs typeface="Arial"/>
              </a:rPr>
              <a:t>New brand</a:t>
            </a:r>
          </a:p>
          <a:p>
            <a:pPr marL="285750" indent="-285750">
              <a:buFont typeface="Wingdings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/>
                <a:cs typeface="Arial"/>
              </a:rPr>
              <a:t>Luxury food preparation</a:t>
            </a:r>
          </a:p>
          <a:p>
            <a:pPr marL="285750" indent="-285750">
              <a:buFont typeface="Wingdings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/>
                <a:cs typeface="Arial"/>
              </a:rPr>
              <a:t>Availability of language skills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A4FAB16-111A-4992-B201-86DEA1ED2F2F}"/>
              </a:ext>
            </a:extLst>
          </p:cNvPr>
          <p:cNvSpPr txBox="1"/>
          <p:nvPr/>
        </p:nvSpPr>
        <p:spPr>
          <a:xfrm>
            <a:off x="7703328" y="669686"/>
            <a:ext cx="2743200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u="sng" dirty="0">
                <a:solidFill>
                  <a:schemeClr val="bg1"/>
                </a:solidFill>
                <a:latin typeface="Arial"/>
                <a:cs typeface="Arial"/>
              </a:rPr>
              <a:t>WEAKNESSES:</a:t>
            </a:r>
          </a:p>
          <a:p>
            <a:pPr marL="285750" indent="-285750">
              <a:buFont typeface="Wingdings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/>
                <a:cs typeface="Arial"/>
              </a:rPr>
              <a:t>High price</a:t>
            </a:r>
          </a:p>
          <a:p>
            <a:pPr marL="285750" indent="-285750">
              <a:buFont typeface="Wingdings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/>
                <a:cs typeface="Arial"/>
              </a:rPr>
              <a:t>Easy to copy the product</a:t>
            </a:r>
          </a:p>
          <a:p>
            <a:pPr marL="285750" indent="-285750">
              <a:buFont typeface="Wingdings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/>
                <a:cs typeface="Arial"/>
              </a:rPr>
              <a:t>Constant engineering support</a:t>
            </a:r>
          </a:p>
          <a:p>
            <a:pPr marL="285750" indent="-285750">
              <a:buFont typeface="Wingdings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/>
                <a:cs typeface="Arial"/>
              </a:rPr>
              <a:t>No events deals disputable, events fixed</a:t>
            </a:r>
          </a:p>
          <a:p>
            <a:pPr marL="285750" indent="-285750">
              <a:buFont typeface="Wingdings"/>
              <a:buChar char="Ø"/>
            </a:pPr>
            <a:endParaRPr lang="en-US" sz="2000" b="1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D20815B-B91C-444F-9BCA-57B528038982}"/>
              </a:ext>
            </a:extLst>
          </p:cNvPr>
          <p:cNvSpPr txBox="1"/>
          <p:nvPr/>
        </p:nvSpPr>
        <p:spPr>
          <a:xfrm>
            <a:off x="2166189" y="3692825"/>
            <a:ext cx="2743200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u="sng" dirty="0">
                <a:solidFill>
                  <a:schemeClr val="bg1"/>
                </a:solidFill>
                <a:latin typeface="Arial"/>
                <a:cs typeface="Arial"/>
              </a:rPr>
              <a:t>OPPORTUNITIES</a:t>
            </a:r>
            <a:r>
              <a:rPr lang="en-US" sz="2000" b="1" dirty="0">
                <a:solidFill>
                  <a:schemeClr val="bg1"/>
                </a:solidFill>
                <a:latin typeface="Arial"/>
                <a:cs typeface="Arial"/>
              </a:rPr>
              <a:t>:</a:t>
            </a:r>
          </a:p>
          <a:p>
            <a:pPr marL="285750" indent="-285750">
              <a:buFont typeface="Wingdings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/>
                <a:cs typeface="Arial"/>
              </a:rPr>
              <a:t>Diversify products</a:t>
            </a:r>
          </a:p>
          <a:p>
            <a:pPr marL="285750" indent="-285750">
              <a:buFont typeface="Wingdings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/>
                <a:cs typeface="Arial"/>
              </a:rPr>
              <a:t>Using technological ways to distribute the product</a:t>
            </a:r>
          </a:p>
          <a:p>
            <a:pPr marL="285750" indent="-285750">
              <a:buFont typeface="Wingdings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/>
                <a:cs typeface="Arial"/>
              </a:rPr>
              <a:t>New partnership </a:t>
            </a:r>
          </a:p>
          <a:p>
            <a:pPr marL="285750" indent="-285750">
              <a:buFont typeface="Wingdings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/>
                <a:cs typeface="Arial"/>
              </a:rPr>
              <a:t>Coworking 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0CCED6B-70F0-4102-A548-289944276CED}"/>
              </a:ext>
            </a:extLst>
          </p:cNvPr>
          <p:cNvSpPr txBox="1"/>
          <p:nvPr/>
        </p:nvSpPr>
        <p:spPr>
          <a:xfrm>
            <a:off x="6330171" y="3578584"/>
            <a:ext cx="274320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u="sng" dirty="0">
                <a:solidFill>
                  <a:schemeClr val="bg1"/>
                </a:solidFill>
                <a:latin typeface="Arial"/>
                <a:cs typeface="Arial"/>
              </a:rPr>
              <a:t>THREATS:</a:t>
            </a:r>
          </a:p>
          <a:p>
            <a:pPr marL="285750" indent="-285750">
              <a:buFont typeface="Wingdings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/>
                <a:cs typeface="Arial"/>
              </a:rPr>
              <a:t>Side effects</a:t>
            </a:r>
          </a:p>
          <a:p>
            <a:pPr marL="285750" indent="-285750">
              <a:buFont typeface="Wingdings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/>
                <a:cs typeface="Arial"/>
              </a:rPr>
              <a:t>Ethical challenges</a:t>
            </a:r>
          </a:p>
          <a:p>
            <a:pPr marL="285750" indent="-285750">
              <a:buFont typeface="Wingdings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/>
                <a:cs typeface="Arial"/>
              </a:rPr>
              <a:t>Competition from low-cost restaurants</a:t>
            </a:r>
          </a:p>
          <a:p>
            <a:pPr marL="285750" indent="-285750">
              <a:buFont typeface="Wingdings"/>
              <a:buChar char="Ø"/>
            </a:pPr>
            <a:r>
              <a:rPr lang="en-US" sz="2000" b="1" dirty="0">
                <a:solidFill>
                  <a:schemeClr val="bg1"/>
                </a:solidFill>
                <a:latin typeface="Arial"/>
                <a:cs typeface="Arial"/>
              </a:rPr>
              <a:t>Other business imitate the products</a:t>
            </a:r>
          </a:p>
        </p:txBody>
      </p:sp>
    </p:spTree>
    <p:extLst>
      <p:ext uri="{BB962C8B-B14F-4D97-AF65-F5344CB8AC3E}">
        <p14:creationId xmlns:p14="http://schemas.microsoft.com/office/powerpoint/2010/main" val="1847216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8855F-EA2F-42F7-BDD8-EA84EB70A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653" y="2418853"/>
            <a:ext cx="4351025" cy="2283824"/>
          </a:xfrm>
        </p:spPr>
        <p:txBody>
          <a:bodyPr/>
          <a:lstStyle/>
          <a:p>
            <a:r>
              <a:rPr lang="en-GB" sz="2800" b="1" u="sng" dirty="0">
                <a:latin typeface="Arial"/>
                <a:cs typeface="Arial"/>
              </a:rPr>
              <a:t>High quality:</a:t>
            </a:r>
            <a:r>
              <a:rPr lang="en-GB" sz="2800" dirty="0">
                <a:latin typeface="Arial"/>
              </a:rPr>
              <a:t/>
            </a:r>
            <a:br>
              <a:rPr lang="en-GB" sz="2800" dirty="0">
                <a:latin typeface="Arial"/>
              </a:rPr>
            </a:br>
            <a:r>
              <a:rPr lang="en-GB" sz="2800" dirty="0">
                <a:latin typeface="Arial"/>
                <a:cs typeface="Arial"/>
              </a:rPr>
              <a:t>-people with high income</a:t>
            </a:r>
            <a:r>
              <a:rPr lang="en-GB" sz="2800" dirty="0">
                <a:latin typeface="Arial"/>
              </a:rPr>
              <a:t/>
            </a:r>
            <a:br>
              <a:rPr lang="en-GB" sz="2800" dirty="0">
                <a:latin typeface="Arial"/>
              </a:rPr>
            </a:br>
            <a:r>
              <a:rPr lang="en-GB" sz="2800" dirty="0">
                <a:latin typeface="Arial"/>
                <a:cs typeface="Arial"/>
              </a:rPr>
              <a:t>-get the profit come more quickly</a:t>
            </a:r>
            <a:r>
              <a:rPr lang="en-GB" sz="2800" dirty="0">
                <a:latin typeface="Arial"/>
              </a:rPr>
              <a:t/>
            </a:r>
            <a:br>
              <a:rPr lang="en-GB" sz="2800" dirty="0">
                <a:latin typeface="Arial"/>
              </a:rPr>
            </a:br>
            <a:r>
              <a:rPr lang="en-GB" sz="2800" dirty="0">
                <a:latin typeface="Arial"/>
                <a:cs typeface="Arial"/>
              </a:rPr>
              <a:t> </a:t>
            </a:r>
            <a:br>
              <a:rPr lang="en-GB" sz="2800" dirty="0">
                <a:latin typeface="Arial"/>
                <a:cs typeface="Arial"/>
              </a:rPr>
            </a:br>
            <a:r>
              <a:rPr lang="en-GB" sz="2800" dirty="0">
                <a:latin typeface="Arial"/>
                <a:cs typeface="Arial"/>
              </a:rPr>
              <a:t/>
            </a:r>
            <a:br>
              <a:rPr lang="en-GB" sz="2800" dirty="0">
                <a:latin typeface="Arial"/>
                <a:cs typeface="Arial"/>
              </a:rPr>
            </a:br>
            <a:r>
              <a:rPr lang="en-GB" sz="2800" b="1" u="sng" dirty="0">
                <a:latin typeface="Arial"/>
                <a:cs typeface="Arial"/>
              </a:rPr>
              <a:t>High price:</a:t>
            </a:r>
            <a:r>
              <a:rPr lang="en-GB" sz="2800" dirty="0">
                <a:latin typeface="Arial"/>
                <a:cs typeface="Arial"/>
              </a:rPr>
              <a:t/>
            </a:r>
            <a:br>
              <a:rPr lang="en-GB" sz="2800" dirty="0">
                <a:latin typeface="Arial"/>
                <a:cs typeface="Arial"/>
              </a:rPr>
            </a:br>
            <a:r>
              <a:rPr lang="en-GB" sz="2800" dirty="0">
                <a:latin typeface="Arial"/>
                <a:cs typeface="Arial"/>
              </a:rPr>
              <a:t>-the low and middle class of people cannot come</a:t>
            </a:r>
            <a:br>
              <a:rPr lang="en-GB" sz="2800" dirty="0">
                <a:latin typeface="Arial"/>
                <a:cs typeface="Arial"/>
              </a:rPr>
            </a:br>
            <a:r>
              <a:rPr lang="en-GB" sz="2800" dirty="0">
                <a:latin typeface="Arial"/>
                <a:cs typeface="Arial"/>
              </a:rPr>
              <a:t>-standards biggest </a:t>
            </a:r>
            <a:br>
              <a:rPr lang="en-GB" sz="2800" dirty="0">
                <a:latin typeface="Arial"/>
                <a:cs typeface="Arial"/>
              </a:rPr>
            </a:br>
            <a:r>
              <a:rPr lang="en-GB" sz="2800" dirty="0">
                <a:latin typeface="Arial"/>
                <a:cs typeface="Arial"/>
              </a:rPr>
              <a:t/>
            </a:r>
            <a:br>
              <a:rPr lang="en-GB" sz="2800" dirty="0">
                <a:latin typeface="Arial"/>
                <a:cs typeface="Arial"/>
              </a:rPr>
            </a:br>
            <a:endParaRPr lang="en-GB" sz="2800" dirty="0">
              <a:latin typeface="Arial"/>
              <a:cs typeface="Arial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A94EBB-F440-495D-8072-EE31F241FD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92993" y="1239908"/>
            <a:ext cx="5885394" cy="613695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 b="1" u="sng">
                <a:solidFill>
                  <a:schemeClr val="tx1"/>
                </a:solidFill>
                <a:latin typeface="Arial"/>
                <a:cs typeface="Arial"/>
              </a:rPr>
              <a:t>Using technological ways to distribute the product:</a:t>
            </a:r>
            <a:endParaRPr lang="en-GB" sz="2400" u="sng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r>
              <a:rPr lang="en-US" sz="2400">
                <a:solidFill>
                  <a:schemeClr val="tx1"/>
                </a:solidFill>
                <a:latin typeface="Arial"/>
                <a:ea typeface="+mn-lt"/>
                <a:cs typeface="Arial"/>
              </a:rPr>
              <a:t>-social media</a:t>
            </a:r>
          </a:p>
          <a:p>
            <a:r>
              <a:rPr lang="en-US" sz="2400">
                <a:solidFill>
                  <a:schemeClr val="tx1"/>
                </a:solidFill>
                <a:latin typeface="Arial"/>
                <a:cs typeface="Arial"/>
              </a:rPr>
              <a:t>-delivery program</a:t>
            </a:r>
            <a:endParaRPr lang="en-US" sz="2400" dirty="0">
              <a:solidFill>
                <a:schemeClr val="tx1"/>
              </a:solidFill>
              <a:latin typeface="Arial"/>
              <a:cs typeface="Arial"/>
            </a:endParaRPr>
          </a:p>
          <a:p>
            <a:endParaRPr lang="en-US" sz="2400" u="sng" dirty="0">
              <a:solidFill>
                <a:schemeClr val="tx1"/>
              </a:solidFill>
              <a:latin typeface="Arial"/>
              <a:cs typeface="Arial"/>
            </a:endParaRPr>
          </a:p>
          <a:p>
            <a:endParaRPr lang="en-US" sz="2400" b="1" u="sng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2400" b="1" u="sng">
                <a:solidFill>
                  <a:schemeClr val="tx1"/>
                </a:solidFill>
                <a:latin typeface="Arial"/>
                <a:cs typeface="Arial"/>
              </a:rPr>
              <a:t>Competiton from low-cost restaurants:</a:t>
            </a:r>
            <a:endParaRPr lang="en-US" u="sng">
              <a:solidFill>
                <a:schemeClr val="tx1"/>
              </a:solidFill>
            </a:endParaRPr>
          </a:p>
          <a:p>
            <a:r>
              <a:rPr lang="en-US" sz="2400" b="1">
                <a:solidFill>
                  <a:schemeClr val="tx1"/>
                </a:solidFill>
                <a:latin typeface="Arial"/>
                <a:cs typeface="Arial"/>
              </a:rPr>
              <a:t>-</a:t>
            </a:r>
            <a:r>
              <a:rPr lang="en-US" sz="2400">
                <a:solidFill>
                  <a:schemeClr val="tx1"/>
                </a:solidFill>
                <a:latin typeface="Arial"/>
                <a:cs typeface="Arial"/>
              </a:rPr>
              <a:t>cheap services</a:t>
            </a:r>
            <a:endParaRPr lang="en-US" sz="2400" b="1" u="sng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sz="2400">
                <a:solidFill>
                  <a:schemeClr val="tx1"/>
                </a:solidFill>
                <a:latin typeface="Arial"/>
                <a:cs typeface="Arial"/>
              </a:rPr>
              <a:t>-more customers</a:t>
            </a:r>
            <a:endParaRPr lang="en-US" sz="2400" dirty="0">
              <a:solidFill>
                <a:schemeClr val="tx1"/>
              </a:solidFill>
              <a:latin typeface="Arial"/>
              <a:cs typeface="Arial"/>
            </a:endParaRPr>
          </a:p>
          <a:p>
            <a:endParaRPr lang="en-US" sz="2400" dirty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US" sz="2400" b="1" dirty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GB" dirty="0">
              <a:solidFill>
                <a:srgbClr val="EF53A5"/>
              </a:solidFill>
              <a:latin typeface="Century Gothic" panose="020B0502020202020204"/>
              <a:cs typeface="Arial"/>
            </a:endParaRPr>
          </a:p>
        </p:txBody>
      </p:sp>
      <p:pic>
        <p:nvPicPr>
          <p:cNvPr id="4" name="Picture 4" descr="A close up of text on a white background&#10;&#10;Description generated with very high confidence">
            <a:extLst>
              <a:ext uri="{FF2B5EF4-FFF2-40B4-BE49-F238E27FC236}">
                <a16:creationId xmlns:a16="http://schemas.microsoft.com/office/drawing/2014/main" id="{3FB0B494-76D7-4462-93C5-32C9F5390B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690" y="2413689"/>
            <a:ext cx="2116168" cy="13836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838F7E0F-8F5B-481C-801A-9982AB1CA3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8754" y="4853436"/>
            <a:ext cx="2102868" cy="13205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8" descr="A picture containing text, newspaper&#10;&#10;Description generated with very high confidence">
            <a:extLst>
              <a:ext uri="{FF2B5EF4-FFF2-40B4-BE49-F238E27FC236}">
                <a16:creationId xmlns:a16="http://schemas.microsoft.com/office/drawing/2014/main" id="{030844F1-2272-4C05-AD08-AEE864B5AF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47784" y="2226784"/>
            <a:ext cx="2202431" cy="14555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A3B38523-A741-4B72-AB14-77C91F00AC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46501" y="5044745"/>
            <a:ext cx="2403715" cy="15849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66192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9C456DE0-9846-414E-A931-BD5D65380C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8758" y="867067"/>
            <a:ext cx="8539776" cy="512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6725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13F49-6EAA-4DA1-B995-EA5667652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6176" y="1633422"/>
            <a:ext cx="4943691" cy="4358157"/>
          </a:xfrm>
        </p:spPr>
        <p:txBody>
          <a:bodyPr/>
          <a:lstStyle/>
          <a:p>
            <a:r>
              <a:rPr lang="en-GB" dirty="0"/>
              <a:t>1.In 2018 the profit was 0 and the owner invest was 100.000£.</a:t>
            </a:r>
            <a:br>
              <a:rPr lang="en-GB" dirty="0"/>
            </a:br>
            <a:r>
              <a:rPr lang="en-GB" dirty="0"/>
              <a:t>2. In 2019 the quality of products is more better and the profit start to come up. </a:t>
            </a:r>
            <a:br>
              <a:rPr lang="en-GB" dirty="0"/>
            </a:b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CE1B6E-5A84-494D-9284-21E24AB0B8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3226" y="1986200"/>
            <a:ext cx="4674767" cy="365260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3.In 2020 the kind of food will be more diversify  and new more deals.</a:t>
            </a:r>
          </a:p>
          <a:p>
            <a:r>
              <a:rPr lang="en-GB" sz="3200" dirty="0">
                <a:solidFill>
                  <a:schemeClr val="tx1"/>
                </a:solidFill>
              </a:rPr>
              <a:t>4. In 2021 the invest will be just 10.000£ and the staff will be qualificator professional.</a:t>
            </a:r>
          </a:p>
        </p:txBody>
      </p:sp>
    </p:spTree>
    <p:extLst>
      <p:ext uri="{BB962C8B-B14F-4D97-AF65-F5344CB8AC3E}">
        <p14:creationId xmlns:p14="http://schemas.microsoft.com/office/powerpoint/2010/main" val="420230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2">
            <a:extLst>
              <a:ext uri="{FF2B5EF4-FFF2-40B4-BE49-F238E27FC236}">
                <a16:creationId xmlns:a16="http://schemas.microsoft.com/office/drawing/2014/main" id="{B472F1E6-FEAB-4717-846A-1A8F47726D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39190630"/>
              </p:ext>
            </p:extLst>
          </p:nvPr>
        </p:nvGraphicFramePr>
        <p:xfrm>
          <a:off x="1135812" y="191221"/>
          <a:ext cx="10222300" cy="64036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6" name="TextBox 75">
            <a:extLst>
              <a:ext uri="{FF2B5EF4-FFF2-40B4-BE49-F238E27FC236}">
                <a16:creationId xmlns:a16="http://schemas.microsoft.com/office/drawing/2014/main" id="{D7655BBD-FF43-4C60-8E55-6598DBBB3E19}"/>
              </a:ext>
            </a:extLst>
          </p:cNvPr>
          <p:cNvSpPr txBox="1"/>
          <p:nvPr/>
        </p:nvSpPr>
        <p:spPr>
          <a:xfrm rot="60000">
            <a:off x="-1342845" y="1359594"/>
            <a:ext cx="2599427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5" algn="ctr"/>
            <a:r>
              <a:rPr lang="en-GB" sz="4800" b="1">
                <a:solidFill>
                  <a:schemeClr val="bg1"/>
                </a:solidFill>
                <a:latin typeface="Arial"/>
                <a:cs typeface="Arial"/>
              </a:rPr>
              <a:t>MICRO</a:t>
            </a: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085FC356-D340-42B0-857B-8A8880DC26B0}"/>
              </a:ext>
            </a:extLst>
          </p:cNvPr>
          <p:cNvSpPr txBox="1"/>
          <p:nvPr/>
        </p:nvSpPr>
        <p:spPr>
          <a:xfrm>
            <a:off x="8519124" y="1675501"/>
            <a:ext cx="2743200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5" algn="l"/>
            <a:r>
              <a:rPr lang="en-GB" sz="4800">
                <a:solidFill>
                  <a:schemeClr val="bg1"/>
                </a:solidFill>
                <a:latin typeface="Arial"/>
                <a:cs typeface="Arial"/>
              </a:rPr>
              <a:t>M</a:t>
            </a:r>
            <a:r>
              <a:rPr lang="en-GB" sz="4800" b="1">
                <a:solidFill>
                  <a:schemeClr val="bg1"/>
                </a:solidFill>
                <a:latin typeface="Arial"/>
                <a:cs typeface="Arial"/>
              </a:rPr>
              <a:t>ACRO</a:t>
            </a:r>
            <a:endParaRPr lang="en-GB" sz="4800" b="1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08782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5568F76E-60D3-4870-9E6C-C3DC7166E2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22108838"/>
              </p:ext>
            </p:extLst>
          </p:nvPr>
        </p:nvGraphicFramePr>
        <p:xfrm>
          <a:off x="2472906" y="2017143"/>
          <a:ext cx="9172754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2" name="Graphic 22" descr="Head with gears">
            <a:extLst>
              <a:ext uri="{FF2B5EF4-FFF2-40B4-BE49-F238E27FC236}">
                <a16:creationId xmlns:a16="http://schemas.microsoft.com/office/drawing/2014/main" id="{5E17448F-6803-473D-ACF7-4E3006D8443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19177" y="2569234"/>
            <a:ext cx="2208361" cy="2179606"/>
          </a:xfrm>
          <a:prstGeom prst="rect">
            <a:avLst/>
          </a:prstGeom>
        </p:spPr>
      </p:pic>
      <p:sp>
        <p:nvSpPr>
          <p:cNvPr id="297" name="TextBox 296">
            <a:extLst>
              <a:ext uri="{FF2B5EF4-FFF2-40B4-BE49-F238E27FC236}">
                <a16:creationId xmlns:a16="http://schemas.microsoft.com/office/drawing/2014/main" id="{AAA19F92-35B9-4F58-99BA-319F6648FC99}"/>
              </a:ext>
            </a:extLst>
          </p:cNvPr>
          <p:cNvSpPr txBox="1"/>
          <p:nvPr/>
        </p:nvSpPr>
        <p:spPr>
          <a:xfrm>
            <a:off x="4522218" y="1143539"/>
            <a:ext cx="435346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 algn="l"/>
            <a:r>
              <a:rPr lang="en-GB" sz="2800" b="1" u="sng">
                <a:solidFill>
                  <a:schemeClr val="bg1"/>
                </a:solidFill>
                <a:latin typeface="Arial"/>
                <a:cs typeface="Arial"/>
              </a:rPr>
              <a:t>PESTEL</a:t>
            </a:r>
            <a:endParaRPr lang="en-GB" sz="2800" b="1" u="sng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80988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A6654-300F-49D3-89B7-804064DD9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>
                <a:latin typeface="Arial"/>
                <a:cs typeface="Arial"/>
              </a:rPr>
              <a:t>CONCLUSION</a:t>
            </a:r>
            <a:endParaRPr lang="en-US" b="1" u="sng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CDEFC2-37BF-4D18-A263-C46B86836BB5}"/>
              </a:ext>
            </a:extLst>
          </p:cNvPr>
          <p:cNvSpPr txBox="1"/>
          <p:nvPr/>
        </p:nvSpPr>
        <p:spPr>
          <a:xfrm>
            <a:off x="885645" y="2941608"/>
            <a:ext cx="3404559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ü"/>
            </a:pPr>
            <a:r>
              <a:rPr lang="en-GB" sz="2800" b="1">
                <a:solidFill>
                  <a:srgbClr val="000000"/>
                </a:solidFill>
                <a:latin typeface="Arial"/>
                <a:cs typeface="Arial"/>
              </a:rPr>
              <a:t>GOOD PLACE</a:t>
            </a:r>
          </a:p>
          <a:p>
            <a:pPr marL="285750" indent="-285750">
              <a:buFont typeface="Wingdings"/>
              <a:buChar char="ü"/>
            </a:pPr>
            <a:r>
              <a:rPr lang="en-GB" sz="2800" b="1">
                <a:solidFill>
                  <a:srgbClr val="000000"/>
                </a:solidFill>
                <a:latin typeface="Arial"/>
                <a:cs typeface="Arial"/>
              </a:rPr>
              <a:t>HIGH PRICE</a:t>
            </a:r>
          </a:p>
          <a:p>
            <a:pPr marL="285750" indent="-285750">
              <a:buFont typeface="Wingdings"/>
              <a:buChar char="ü"/>
            </a:pPr>
            <a:r>
              <a:rPr lang="en-GB" sz="2800" b="1">
                <a:solidFill>
                  <a:srgbClr val="000000"/>
                </a:solidFill>
                <a:latin typeface="Arial"/>
                <a:cs typeface="Arial"/>
              </a:rPr>
              <a:t>LUXURY DESIGN</a:t>
            </a:r>
          </a:p>
          <a:p>
            <a:pPr marL="285750" indent="-285750">
              <a:buFont typeface="Wingdings"/>
              <a:buChar char="ü"/>
            </a:pPr>
            <a:r>
              <a:rPr lang="en-GB" sz="2800" b="1">
                <a:solidFill>
                  <a:srgbClr val="000000"/>
                </a:solidFill>
                <a:latin typeface="Arial"/>
                <a:cs typeface="Arial"/>
              </a:rPr>
              <a:t>RICH CUSTOMERS</a:t>
            </a:r>
          </a:p>
          <a:p>
            <a:pPr marL="285750" indent="-285750">
              <a:buFont typeface="Wingdings"/>
              <a:buChar char="ü"/>
            </a:pPr>
            <a:r>
              <a:rPr lang="en-GB" sz="2800" b="1">
                <a:solidFill>
                  <a:srgbClr val="000000"/>
                </a:solidFill>
                <a:latin typeface="Arial"/>
                <a:cs typeface="Arial"/>
              </a:rPr>
              <a:t>NEW BRAND</a:t>
            </a:r>
          </a:p>
          <a:p>
            <a:pPr marL="285750" indent="-285750">
              <a:buFont typeface="Wingdings"/>
              <a:buChar char="ü"/>
            </a:pPr>
            <a:r>
              <a:rPr lang="en-GB" sz="2800" b="1">
                <a:solidFill>
                  <a:srgbClr val="000000"/>
                </a:solidFill>
                <a:latin typeface="Arial"/>
                <a:cs typeface="Arial"/>
              </a:rPr>
              <a:t>DIVERSIFY PRODUCTS</a:t>
            </a:r>
          </a:p>
          <a:p>
            <a:pPr marL="285750" indent="-285750">
              <a:buFont typeface="Wingdings"/>
              <a:buChar char="ü"/>
            </a:pPr>
            <a:r>
              <a:rPr lang="en-GB" sz="2800" b="1">
                <a:solidFill>
                  <a:srgbClr val="000000"/>
                </a:solidFill>
                <a:latin typeface="Arial"/>
                <a:cs typeface="Arial"/>
              </a:rPr>
              <a:t>COMPETITORS</a:t>
            </a:r>
            <a:endParaRPr lang="en-GB" sz="2800" b="1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pic>
        <p:nvPicPr>
          <p:cNvPr id="4" name="Graphic 4" descr="Presentation with bar chart">
            <a:extLst>
              <a:ext uri="{FF2B5EF4-FFF2-40B4-BE49-F238E27FC236}">
                <a16:creationId xmlns:a16="http://schemas.microsoft.com/office/drawing/2014/main" id="{B072B700-47BC-4355-9F71-3016A6832E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=""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20574" y="3532518"/>
            <a:ext cx="1935192" cy="279783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13A1758-99B3-427A-84FA-67784376036C}"/>
              </a:ext>
            </a:extLst>
          </p:cNvPr>
          <p:cNvSpPr txBox="1"/>
          <p:nvPr/>
        </p:nvSpPr>
        <p:spPr>
          <a:xfrm>
            <a:off x="7010400" y="2150853"/>
            <a:ext cx="4497237" cy="48320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ü"/>
            </a:pPr>
            <a:r>
              <a:rPr lang="en-GB" sz="2800" b="1">
                <a:latin typeface="Arial"/>
                <a:cs typeface="Arial"/>
              </a:rPr>
              <a:t>PROFIT MORE FAST</a:t>
            </a:r>
          </a:p>
          <a:p>
            <a:pPr marL="285750" indent="-285750">
              <a:buFont typeface="Wingdings"/>
              <a:buChar char="ü"/>
            </a:pPr>
            <a:r>
              <a:rPr lang="en-GB" sz="2800" b="1">
                <a:latin typeface="Arial"/>
                <a:cs typeface="Arial"/>
              </a:rPr>
              <a:t>PUBLICITY</a:t>
            </a:r>
          </a:p>
          <a:p>
            <a:pPr marL="285750" indent="-285750">
              <a:buFont typeface="Wingdings"/>
              <a:buChar char="ü"/>
            </a:pPr>
            <a:r>
              <a:rPr lang="en-GB" sz="2800" b="1">
                <a:latin typeface="Arial"/>
                <a:cs typeface="Arial"/>
              </a:rPr>
              <a:t>BIG STANDARDS</a:t>
            </a:r>
          </a:p>
          <a:p>
            <a:pPr marL="285750" indent="-285750">
              <a:buFont typeface="Wingdings"/>
              <a:buChar char="ü"/>
            </a:pPr>
            <a:r>
              <a:rPr lang="en-GB" sz="2800" b="1">
                <a:latin typeface="Arial"/>
                <a:cs typeface="Arial"/>
              </a:rPr>
              <a:t>FAIMOUS CUSTOMERS</a:t>
            </a:r>
          </a:p>
          <a:p>
            <a:pPr marL="285750" indent="-285750">
              <a:buFont typeface="Wingdings"/>
              <a:buChar char="ü"/>
            </a:pPr>
            <a:r>
              <a:rPr lang="en-GB" sz="2800" b="1">
                <a:latin typeface="Arial"/>
                <a:cs typeface="Arial"/>
              </a:rPr>
              <a:t>MANU DEALS FOR EVENT NON DISCUTABLE</a:t>
            </a:r>
          </a:p>
          <a:p>
            <a:pPr marL="285750" indent="-285750">
              <a:buFont typeface="Wingdings"/>
              <a:buChar char="ü"/>
            </a:pPr>
            <a:r>
              <a:rPr lang="en-GB" sz="2800" b="1">
                <a:latin typeface="Arial"/>
                <a:cs typeface="Arial"/>
              </a:rPr>
              <a:t>ANY KIND OF FOOD WITH FISH </a:t>
            </a:r>
          </a:p>
          <a:p>
            <a:pPr marL="285750" indent="-285750">
              <a:buFont typeface="Wingdings"/>
              <a:buChar char="ü"/>
            </a:pPr>
            <a:r>
              <a:rPr lang="en-GB" sz="2800" b="1">
                <a:latin typeface="Arial"/>
                <a:cs typeface="Arial"/>
              </a:rPr>
              <a:t>OPEN LATE CLOSE LATE</a:t>
            </a:r>
            <a:endParaRPr lang="en-GB" sz="28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494380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29FC5E1-2E20-4F54-89A2-E36BA763FD8C}"/>
              </a:ext>
            </a:extLst>
          </p:cNvPr>
          <p:cNvSpPr txBox="1"/>
          <p:nvPr/>
        </p:nvSpPr>
        <p:spPr>
          <a:xfrm>
            <a:off x="4579728" y="740973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 u="sng">
                <a:latin typeface="Arial"/>
                <a:cs typeface="Arial"/>
              </a:rPr>
              <a:t>REFERENCE</a:t>
            </a:r>
            <a:endParaRPr lang="en-GB" sz="3200" b="1" u="sng" dirty="0">
              <a:latin typeface="Arial"/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7624EBE-A87D-4572-B0B0-C2DB680C778D}"/>
              </a:ext>
            </a:extLst>
          </p:cNvPr>
          <p:cNvSpPr txBox="1"/>
          <p:nvPr/>
        </p:nvSpPr>
        <p:spPr>
          <a:xfrm>
            <a:off x="2177810" y="2134678"/>
            <a:ext cx="8810444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"/>
                <a:ea typeface="+mn-lt"/>
                <a:cs typeface="+mn-lt"/>
                <a:hlinkClick r:id="rId2"/>
              </a:rPr>
              <a:t>https://www.the-oyster-club.co.uk/</a:t>
            </a:r>
            <a:r>
              <a:rPr lang="en-GB" sz="2400">
                <a:latin typeface="Arial"/>
                <a:ea typeface="+mn-lt"/>
                <a:cs typeface="+mn-lt"/>
              </a:rPr>
              <a:t>  (15.06.2019)</a:t>
            </a:r>
          </a:p>
          <a:p>
            <a:r>
              <a:rPr lang="en-GB" sz="2400" dirty="0">
                <a:latin typeface="Arial"/>
                <a:ea typeface="+mn-lt"/>
                <a:cs typeface="+mn-lt"/>
                <a:hlinkClick r:id="rId3"/>
              </a:rPr>
              <a:t>https://www.google.co.uk/search?q=the+oyster+club+birmingham&amp;hl=en&amp;gl=uk&amp;source=lnms&amp;tbm=isch&amp;sa=X&amp;ved=0ahUKEwiV9Z7w9uniAhVNKewKHUJzCB8Q_AUIESgC</a:t>
            </a:r>
            <a:r>
              <a:rPr lang="en-GB" sz="2400">
                <a:latin typeface="Arial"/>
                <a:ea typeface="+mn-lt"/>
                <a:cs typeface="+mn-lt"/>
              </a:rPr>
              <a:t> (15.06.2019)</a:t>
            </a:r>
            <a:endParaRPr lang="en-GB" dirty="0">
              <a:latin typeface="Century Gothic" panose="020B0502020202020204"/>
              <a:cs typeface="Arial"/>
            </a:endParaRPr>
          </a:p>
          <a:p>
            <a:r>
              <a:rPr lang="en-GB" sz="2400" dirty="0">
                <a:latin typeface="Arial"/>
                <a:cs typeface="Arial"/>
                <a:hlinkClick r:id="rId4"/>
              </a:rPr>
              <a:t>https://www.birminghammail.co.uk/whats-on/food-drink-news/oyster-club-birmingham-adam-stokes-15413547</a:t>
            </a:r>
            <a:r>
              <a:rPr lang="en-GB">
                <a:latin typeface="Century Gothic"/>
                <a:cs typeface="Arial"/>
              </a:rPr>
              <a:t> (15.06.2019)</a:t>
            </a:r>
            <a:endParaRPr lang="en-GB"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LECTURE</a:t>
            </a:r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414141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202</Words>
  <Application>Microsoft Office PowerPoint</Application>
  <PresentationFormat>Widescreen</PresentationFormat>
  <Paragraphs>85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Century Gothic</vt:lpstr>
      <vt:lpstr>Wingdings</vt:lpstr>
      <vt:lpstr>Wingdings 3</vt:lpstr>
      <vt:lpstr>Ion Boardroom</vt:lpstr>
      <vt:lpstr>The Oyster Club by Adam Stokes</vt:lpstr>
      <vt:lpstr>       Summary 1. Introduction 2. MIS 3.SWOT 4. MICRO-MACRO 5.Pestel analysis 6.Conclusion 7.Refgerence      </vt:lpstr>
      <vt:lpstr>1.Introduction       In this project we will speak about The Oyster Club from Birmingham and we will have a marketing analysis.</vt:lpstr>
      <vt:lpstr>PowerPoint Presentation</vt:lpstr>
      <vt:lpstr>PowerPoint Presentation</vt:lpstr>
      <vt:lpstr>PowerPoint Presentation</vt:lpstr>
      <vt:lpstr>High quality: -people with high income -get the profit come more quickly    High price: -the low and middle class of people cannot come -standards biggest   </vt:lpstr>
      <vt:lpstr>PowerPoint Presentation</vt:lpstr>
      <vt:lpstr>1.In 2018 the profit was 0 and the owner invest was 100.000£. 2. In 2019 the quality of products is more better and the profit start to come up.  </vt:lpstr>
      <vt:lpstr>PowerPoint Presentation</vt:lpstr>
      <vt:lpstr>PowerPoint Presentation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Spirea Nicolle</dc:creator>
  <cp:lastModifiedBy>UWTSD</cp:lastModifiedBy>
  <cp:revision>1225</cp:revision>
  <dcterms:created xsi:type="dcterms:W3CDTF">2013-07-15T20:26:40Z</dcterms:created>
  <dcterms:modified xsi:type="dcterms:W3CDTF">2019-06-19T10:51:41Z</dcterms:modified>
</cp:coreProperties>
</file>