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7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6"/>
  </p:normalViewPr>
  <p:slideViewPr>
    <p:cSldViewPr snapToGrid="0" snapToObjects="1">
      <p:cViewPr varScale="1">
        <p:scale>
          <a:sx n="76" d="100"/>
          <a:sy n="76" d="100"/>
        </p:scale>
        <p:origin x="216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A3DBEB-CC1E-6144-9402-2E27E5281364}" type="datetimeFigureOut">
              <a:rPr lang="en-US" smtClean="0"/>
              <a:t>1/22/18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8A3ED0-B52B-7D47-B3FF-E2388AB82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655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8A3ED0-B52B-7D47-B3FF-E2388AB8233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769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12/18/17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How Effective was British Opposition to the Roman Invaders 54BC-AD83?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1200" dirty="0" smtClean="0"/>
              <a:t>Megan Haylock (1500488)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4849412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</a:p>
          <a:p>
            <a:r>
              <a:rPr lang="en-US" dirty="0" smtClean="0"/>
              <a:t>Ancient Authors</a:t>
            </a:r>
          </a:p>
          <a:p>
            <a:r>
              <a:rPr lang="en-US" dirty="0" smtClean="0"/>
              <a:t>Background</a:t>
            </a:r>
          </a:p>
          <a:p>
            <a:r>
              <a:rPr lang="en-US" dirty="0" smtClean="0"/>
              <a:t>Existence</a:t>
            </a:r>
          </a:p>
          <a:p>
            <a:r>
              <a:rPr lang="en-US" dirty="0" smtClean="0"/>
              <a:t>Short-Term and Long-Term Effectiveness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0995693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Effectiveness </a:t>
            </a:r>
          </a:p>
          <a:p>
            <a:r>
              <a:rPr lang="en-US" sz="2000" dirty="0" smtClean="0"/>
              <a:t>Five Main Sections</a:t>
            </a:r>
          </a:p>
          <a:p>
            <a:pPr lvl="1"/>
            <a:r>
              <a:rPr lang="en-US" sz="1800" dirty="0" smtClean="0"/>
              <a:t>Ancient Authors</a:t>
            </a:r>
          </a:p>
          <a:p>
            <a:pPr lvl="1"/>
            <a:r>
              <a:rPr lang="en-US" sz="1800" dirty="0" err="1" smtClean="0"/>
              <a:t>Caratacus</a:t>
            </a:r>
            <a:endParaRPr lang="en-US" sz="1800" dirty="0" smtClean="0"/>
          </a:p>
          <a:p>
            <a:pPr lvl="1"/>
            <a:r>
              <a:rPr lang="en-US" sz="1800" dirty="0" smtClean="0"/>
              <a:t>Boudicca</a:t>
            </a:r>
          </a:p>
          <a:p>
            <a:pPr lvl="1"/>
            <a:r>
              <a:rPr lang="en-US" sz="1800" dirty="0" err="1" smtClean="0"/>
              <a:t>Calgacus</a:t>
            </a:r>
            <a:endParaRPr lang="en-US" sz="1800" dirty="0" smtClean="0"/>
          </a:p>
          <a:p>
            <a:pPr lvl="1"/>
            <a:r>
              <a:rPr lang="en-US" sz="1800" dirty="0" smtClean="0"/>
              <a:t>Other</a:t>
            </a:r>
            <a:endParaRPr lang="en-US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Short Term Effectiveness</a:t>
            </a:r>
          </a:p>
          <a:p>
            <a:pPr lvl="1"/>
            <a:r>
              <a:rPr lang="en-US" dirty="0" smtClean="0"/>
              <a:t>Did not stop invasion</a:t>
            </a:r>
          </a:p>
          <a:p>
            <a:r>
              <a:rPr lang="en-US" dirty="0" smtClean="0"/>
              <a:t>Long Term Effectiveness</a:t>
            </a:r>
          </a:p>
          <a:p>
            <a:pPr lvl="1"/>
            <a:r>
              <a:rPr lang="en-US" dirty="0" smtClean="0"/>
              <a:t>Were effective</a:t>
            </a:r>
          </a:p>
          <a:p>
            <a:r>
              <a:rPr lang="en-US" dirty="0" smtClean="0"/>
              <a:t>Boudicca</a:t>
            </a:r>
          </a:p>
          <a:p>
            <a:pPr lvl="1"/>
            <a:r>
              <a:rPr lang="en-US" dirty="0" smtClean="0"/>
              <a:t>Ancient Authors</a:t>
            </a:r>
          </a:p>
          <a:p>
            <a:pPr lvl="1"/>
            <a:r>
              <a:rPr lang="en-US" dirty="0" smtClean="0"/>
              <a:t>Her Revolt</a:t>
            </a:r>
          </a:p>
          <a:p>
            <a:pPr lvl="1"/>
            <a:r>
              <a:rPr lang="en-US" dirty="0" smtClean="0"/>
              <a:t>Did she Exist?</a:t>
            </a:r>
          </a:p>
          <a:p>
            <a:pPr lvl="1"/>
            <a:r>
              <a:rPr lang="en-US" dirty="0" smtClean="0"/>
              <a:t>Evidence.</a:t>
            </a:r>
          </a:p>
        </p:txBody>
      </p:sp>
    </p:spTree>
    <p:extLst>
      <p:ext uri="{BB962C8B-B14F-4D97-AF65-F5344CB8AC3E}">
        <p14:creationId xmlns:p14="http://schemas.microsoft.com/office/powerpoint/2010/main" val="17012367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bldLvl="2"/>
      <p:bldP spid="4" grpId="0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Ancient Authors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92924" y="1905000"/>
            <a:ext cx="4313864" cy="377762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Tacitus</a:t>
            </a:r>
          </a:p>
          <a:p>
            <a:pPr lvl="1"/>
            <a:r>
              <a:rPr lang="en-US" sz="2000" dirty="0" smtClean="0"/>
              <a:t>Annals</a:t>
            </a:r>
          </a:p>
          <a:p>
            <a:pPr lvl="1"/>
            <a:r>
              <a:rPr lang="en-US" sz="2000" dirty="0" smtClean="0"/>
              <a:t>Agricola</a:t>
            </a:r>
          </a:p>
          <a:p>
            <a:pPr lvl="1"/>
            <a:endParaRPr lang="en-US" sz="2000" dirty="0" smtClean="0"/>
          </a:p>
          <a:p>
            <a:r>
              <a:rPr lang="en-US" sz="2000" dirty="0" smtClean="0"/>
              <a:t>Cassius </a:t>
            </a:r>
            <a:r>
              <a:rPr lang="en-US" sz="2000" dirty="0" err="1" smtClean="0"/>
              <a:t>Dio</a:t>
            </a:r>
            <a:endParaRPr lang="en-US" sz="2000" dirty="0" smtClean="0"/>
          </a:p>
          <a:p>
            <a:endParaRPr lang="en-US" sz="2000" dirty="0" smtClean="0"/>
          </a:p>
          <a:p>
            <a:r>
              <a:rPr lang="en-US" sz="2000" dirty="0" smtClean="0"/>
              <a:t>Suetonius</a:t>
            </a:r>
          </a:p>
          <a:p>
            <a:pPr lvl="1"/>
            <a:r>
              <a:rPr lang="en-US" sz="2000" dirty="0" smtClean="0"/>
              <a:t>Nero</a:t>
            </a:r>
            <a:endParaRPr lang="en-US" sz="20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6565466" y="1905000"/>
            <a:ext cx="4313864" cy="377762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Caesar</a:t>
            </a:r>
          </a:p>
          <a:p>
            <a:pPr lvl="1"/>
            <a:r>
              <a:rPr lang="en-US" dirty="0" smtClean="0"/>
              <a:t>Conquest of Gaul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8378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Ancient Authors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51396"/>
              </p:ext>
            </p:extLst>
          </p:nvPr>
        </p:nvGraphicFramePr>
        <p:xfrm>
          <a:off x="2589213" y="2133599"/>
          <a:ext cx="8915400" cy="37952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7332"/>
                <a:gridCol w="4508068"/>
              </a:tblGrid>
              <a:tr h="480291">
                <a:tc>
                  <a:txBody>
                    <a:bodyPr/>
                    <a:lstStyle/>
                    <a:p>
                      <a:r>
                        <a:rPr lang="en-US" dirty="0" smtClean="0"/>
                        <a:t>Tacitus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Cassius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Dio</a:t>
                      </a:r>
                      <a:endParaRPr lang="en-US" dirty="0"/>
                    </a:p>
                  </a:txBody>
                  <a:tcPr/>
                </a:tc>
              </a:tr>
              <a:tr h="480291">
                <a:tc>
                  <a:txBody>
                    <a:bodyPr/>
                    <a:lstStyle/>
                    <a:p>
                      <a:r>
                        <a:rPr lang="en-US" dirty="0" smtClean="0"/>
                        <a:t>Land left to Rome (14.31)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Money reclaimed (62.2)</a:t>
                      </a:r>
                      <a:endParaRPr lang="en-US" dirty="0"/>
                    </a:p>
                  </a:txBody>
                  <a:tcPr/>
                </a:tc>
              </a:tr>
              <a:tr h="480291">
                <a:tc>
                  <a:txBody>
                    <a:bodyPr/>
                    <a:lstStyle/>
                    <a:p>
                      <a:r>
                        <a:rPr lang="en-US" dirty="0" smtClean="0"/>
                        <a:t>Boudicca flogged</a:t>
                      </a:r>
                      <a:r>
                        <a:rPr lang="en-US" baseline="0" dirty="0" smtClean="0"/>
                        <a:t> and daughter raped (14.31)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No mention</a:t>
                      </a:r>
                      <a:endParaRPr lang="en-US" dirty="0"/>
                    </a:p>
                  </a:txBody>
                  <a:tcPr/>
                </a:tc>
              </a:tr>
              <a:tr h="480291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Camulodunum</a:t>
                      </a:r>
                      <a:r>
                        <a:rPr lang="en-US" dirty="0" smtClean="0"/>
                        <a:t> burnt</a:t>
                      </a:r>
                      <a:r>
                        <a:rPr lang="en-US" baseline="0" dirty="0" smtClean="0"/>
                        <a:t> to the ground as well as </a:t>
                      </a:r>
                      <a:r>
                        <a:rPr lang="en-US" baseline="0" dirty="0" err="1" smtClean="0"/>
                        <a:t>Londinium</a:t>
                      </a:r>
                      <a:r>
                        <a:rPr lang="en-US" baseline="0" dirty="0" smtClean="0"/>
                        <a:t> and Verulamium. (14.32-33)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No mention of names, just “plunder two Roman cities</a:t>
                      </a:r>
                      <a:r>
                        <a:rPr lang="en-US" baseline="0" dirty="0" smtClean="0"/>
                        <a:t>” (62.7)</a:t>
                      </a:r>
                      <a:endParaRPr lang="en-US" dirty="0"/>
                    </a:p>
                  </a:txBody>
                  <a:tcPr/>
                </a:tc>
              </a:tr>
              <a:tr h="480291">
                <a:tc>
                  <a:txBody>
                    <a:bodyPr/>
                    <a:lstStyle/>
                    <a:p>
                      <a:r>
                        <a:rPr lang="en-US" dirty="0" smtClean="0"/>
                        <a:t>Battle against the Romans.</a:t>
                      </a:r>
                      <a:r>
                        <a:rPr lang="en-US" baseline="0" dirty="0" smtClean="0"/>
                        <a:t> Boudicca’s forces lost. (14.36-37)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Battle against the Romans.</a:t>
                      </a:r>
                      <a:r>
                        <a:rPr lang="en-US" baseline="0" dirty="0" smtClean="0"/>
                        <a:t> Boudicca’s forces lost. (62.9-12)</a:t>
                      </a:r>
                      <a:endParaRPr lang="en-US" dirty="0"/>
                    </a:p>
                  </a:txBody>
                  <a:tcPr/>
                </a:tc>
              </a:tr>
              <a:tr h="480291">
                <a:tc>
                  <a:txBody>
                    <a:bodyPr/>
                    <a:lstStyle/>
                    <a:p>
                      <a:r>
                        <a:rPr lang="en-US" dirty="0" smtClean="0"/>
                        <a:t>Boudicca</a:t>
                      </a:r>
                      <a:r>
                        <a:rPr lang="en-US" baseline="0" dirty="0" smtClean="0"/>
                        <a:t> poisoned herself. (14.37)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Boudicca became sick and died. (62.12)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74883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Background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Iceni tribe are found around Norfolk and Suffolk</a:t>
            </a:r>
          </a:p>
          <a:p>
            <a:r>
              <a:rPr lang="en-US" dirty="0" smtClean="0"/>
              <a:t>Claudius’ forces arrived in Britain around 43 AD</a:t>
            </a:r>
          </a:p>
          <a:p>
            <a:r>
              <a:rPr lang="en-US" dirty="0" smtClean="0"/>
              <a:t>Client Kings, Iceni included</a:t>
            </a:r>
          </a:p>
          <a:p>
            <a:r>
              <a:rPr lang="en-US" dirty="0" smtClean="0"/>
              <a:t>Recalling of weapons in 47 AD</a:t>
            </a:r>
          </a:p>
          <a:p>
            <a:r>
              <a:rPr lang="en-US" dirty="0" smtClean="0"/>
              <a:t>Revolt 60-61 AD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5739" y="963546"/>
            <a:ext cx="3816261" cy="539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1668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Existence- Evidence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400" dirty="0" smtClean="0"/>
              <a:t>For</a:t>
            </a:r>
            <a:endParaRPr lang="en-US" sz="2400" dirty="0"/>
          </a:p>
          <a:p>
            <a:pPr lvl="1">
              <a:lnSpc>
                <a:spcPct val="150000"/>
              </a:lnSpc>
            </a:pPr>
            <a:r>
              <a:rPr lang="en-US" sz="2000" dirty="0" err="1"/>
              <a:t>Crownthorpe</a:t>
            </a:r>
            <a:r>
              <a:rPr lang="en-US" sz="2000" dirty="0"/>
              <a:t> </a:t>
            </a:r>
            <a:r>
              <a:rPr lang="en-US" sz="2000" dirty="0" smtClean="0"/>
              <a:t>hoard</a:t>
            </a:r>
            <a:endParaRPr lang="en-US" sz="2000" dirty="0"/>
          </a:p>
          <a:p>
            <a:pPr lvl="1">
              <a:lnSpc>
                <a:spcPct val="150000"/>
              </a:lnSpc>
            </a:pPr>
            <a:r>
              <a:rPr lang="en-US" sz="2000" dirty="0" err="1"/>
              <a:t>Blackdyke</a:t>
            </a:r>
            <a:r>
              <a:rPr lang="en-US" sz="2000" dirty="0"/>
              <a:t> </a:t>
            </a:r>
            <a:r>
              <a:rPr lang="en-US" sz="2000" dirty="0" smtClean="0"/>
              <a:t>Farm hoard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sz="2000" dirty="0"/>
              <a:t>Gallows Hill near </a:t>
            </a:r>
            <a:r>
              <a:rPr lang="en-US" sz="2000" dirty="0" smtClean="0"/>
              <a:t>Thetford</a:t>
            </a:r>
          </a:p>
          <a:p>
            <a:pPr lvl="1">
              <a:lnSpc>
                <a:spcPct val="150000"/>
              </a:lnSpc>
            </a:pPr>
            <a:r>
              <a:rPr lang="en-US" sz="2000" dirty="0" smtClean="0"/>
              <a:t>Ash </a:t>
            </a:r>
            <a:endParaRPr lang="en-US" sz="2000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400" dirty="0" smtClean="0"/>
              <a:t>Against</a:t>
            </a:r>
          </a:p>
          <a:p>
            <a:pPr lvl="1">
              <a:lnSpc>
                <a:spcPct val="150000"/>
              </a:lnSpc>
            </a:pPr>
            <a:r>
              <a:rPr lang="en-US" sz="2000" dirty="0" smtClean="0"/>
              <a:t>No evidence of Boudicca herself</a:t>
            </a:r>
          </a:p>
          <a:p>
            <a:pPr lvl="1">
              <a:lnSpc>
                <a:spcPct val="150000"/>
              </a:lnSpc>
            </a:pPr>
            <a:r>
              <a:rPr lang="en-US" sz="2000" dirty="0" smtClean="0"/>
              <a:t>No idea where the final battle took place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88505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bldLvl="2"/>
      <p:bldP spid="4" grpId="0" uiExpand="1" build="p" bldLvl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 and Long-Term effectiveness.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Invasion of Britain continued after defeat.</a:t>
            </a:r>
          </a:p>
          <a:p>
            <a:r>
              <a:rPr lang="en-US" dirty="0" smtClean="0"/>
              <a:t>Existence questionable</a:t>
            </a:r>
          </a:p>
          <a:p>
            <a:r>
              <a:rPr lang="en-US" dirty="0" smtClean="0"/>
              <a:t>Iceni tribe suffered</a:t>
            </a:r>
          </a:p>
          <a:p>
            <a:pPr lvl="1"/>
            <a:r>
              <a:rPr lang="en-US" dirty="0" smtClean="0"/>
              <a:t>Enslavement</a:t>
            </a:r>
          </a:p>
          <a:p>
            <a:pPr lvl="1"/>
            <a:r>
              <a:rPr lang="en-US" dirty="0" smtClean="0"/>
              <a:t>Animals confiscated</a:t>
            </a:r>
          </a:p>
          <a:p>
            <a:pPr lvl="1"/>
            <a:r>
              <a:rPr lang="en-US" dirty="0" smtClean="0"/>
              <a:t>Execution of men who participated in the revolt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Showed the Romans could be defeated- Colchester</a:t>
            </a:r>
          </a:p>
          <a:p>
            <a:r>
              <a:rPr lang="en-US" dirty="0" smtClean="0"/>
              <a:t>Gave hope to other revolting tribes</a:t>
            </a:r>
          </a:p>
          <a:p>
            <a:pPr lvl="1"/>
            <a:r>
              <a:rPr lang="en-US" dirty="0" err="1" smtClean="0"/>
              <a:t>Silures</a:t>
            </a:r>
            <a:r>
              <a:rPr lang="en-US" dirty="0" smtClean="0"/>
              <a:t> tribe revolted for a further thirty years</a:t>
            </a:r>
          </a:p>
          <a:p>
            <a:pPr lvl="1"/>
            <a:r>
              <a:rPr lang="en-US" dirty="0" err="1" smtClean="0"/>
              <a:t>Ordovices</a:t>
            </a:r>
            <a:r>
              <a:rPr lang="en-US" dirty="0" smtClean="0"/>
              <a:t> continued after </a:t>
            </a:r>
            <a:r>
              <a:rPr lang="en-US" dirty="0" err="1" smtClean="0"/>
              <a:t>Silures</a:t>
            </a:r>
            <a:r>
              <a:rPr lang="en-US" dirty="0" smtClean="0"/>
              <a:t> defeated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4721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bldLvl="2"/>
      <p:bldP spid="4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6775" y="1662545"/>
            <a:ext cx="10711151" cy="3777622"/>
          </a:xfrm>
        </p:spPr>
        <p:txBody>
          <a:bodyPr/>
          <a:lstStyle/>
          <a:p>
            <a:pPr marL="0" indent="0">
              <a:buNone/>
            </a:pPr>
            <a:endParaRPr lang="en-US" sz="3200" dirty="0"/>
          </a:p>
          <a:p>
            <a:pPr marL="1371600" lvl="3" indent="0">
              <a:buNone/>
            </a:pPr>
            <a:r>
              <a:rPr lang="en-US" sz="3200" dirty="0"/>
              <a:t>“The Iceni, a powerful tribe, which war had not weakened, as they had voluntarily joined our alliance, were the first to resist.”</a:t>
            </a:r>
          </a:p>
          <a:p>
            <a:pPr marL="1714500" lvl="4" indent="0">
              <a:buNone/>
            </a:pPr>
            <a:r>
              <a:rPr lang="en-US" sz="1600" dirty="0" smtClean="0"/>
              <a:t>- Tacitus, </a:t>
            </a:r>
            <a:r>
              <a:rPr lang="en-US" sz="1600" i="1" dirty="0" smtClean="0"/>
              <a:t>Annals</a:t>
            </a:r>
            <a:r>
              <a:rPr lang="en-US" sz="1600" dirty="0" smtClean="0"/>
              <a:t>, 12.31.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419294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 for the 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545" y="1620981"/>
            <a:ext cx="11166763" cy="4488873"/>
          </a:xfrm>
        </p:spPr>
        <p:txBody>
          <a:bodyPr/>
          <a:lstStyle/>
          <a:p>
            <a:r>
              <a:rPr lang="en-US" dirty="0" smtClean="0"/>
              <a:t>Ancient sources</a:t>
            </a:r>
          </a:p>
          <a:p>
            <a:pPr lvl="1"/>
            <a:r>
              <a:rPr lang="en-US" dirty="0"/>
              <a:t>Caesar, </a:t>
            </a:r>
            <a:r>
              <a:rPr lang="en-US" i="1" dirty="0"/>
              <a:t>The conquest of Gaul.</a:t>
            </a:r>
            <a:r>
              <a:rPr lang="en-US" dirty="0"/>
              <a:t> </a:t>
            </a:r>
            <a:r>
              <a:rPr lang="en-US" dirty="0" err="1"/>
              <a:t>Handford</a:t>
            </a:r>
            <a:r>
              <a:rPr lang="en-US" dirty="0"/>
              <a:t>, S.A (trans). 1982. London: Penguin Group. </a:t>
            </a:r>
          </a:p>
          <a:p>
            <a:pPr lvl="1"/>
            <a:r>
              <a:rPr lang="en-US" dirty="0" smtClean="0"/>
              <a:t>Cassius </a:t>
            </a:r>
            <a:r>
              <a:rPr lang="en-US" dirty="0" err="1"/>
              <a:t>Dio</a:t>
            </a:r>
            <a:r>
              <a:rPr lang="en-US" dirty="0"/>
              <a:t>, </a:t>
            </a:r>
            <a:r>
              <a:rPr lang="en-US" i="1" dirty="0"/>
              <a:t>Roman History. </a:t>
            </a:r>
            <a:r>
              <a:rPr lang="en-US" dirty="0"/>
              <a:t>Cary. E (trans.).1924. Cambridge: Harvard University Press. (Loeb</a:t>
            </a:r>
            <a:r>
              <a:rPr lang="en-US" dirty="0" smtClean="0"/>
              <a:t>).</a:t>
            </a:r>
          </a:p>
          <a:p>
            <a:pPr lvl="1"/>
            <a:r>
              <a:rPr lang="en-US" dirty="0"/>
              <a:t>Suetonius: </a:t>
            </a:r>
            <a:r>
              <a:rPr lang="en-US" i="1" dirty="0"/>
              <a:t>The lives of the Twelve Caesars</a:t>
            </a:r>
            <a:r>
              <a:rPr lang="en-US" dirty="0"/>
              <a:t>. Thomson, A (trans.) 1889. Philadelphia: </a:t>
            </a:r>
            <a:r>
              <a:rPr lang="en-US" dirty="0" err="1"/>
              <a:t>Gebbie</a:t>
            </a:r>
            <a:r>
              <a:rPr lang="en-US" dirty="0"/>
              <a:t> &amp; Co</a:t>
            </a:r>
            <a:r>
              <a:rPr lang="en-US" dirty="0" smtClean="0"/>
              <a:t>.</a:t>
            </a:r>
            <a:r>
              <a:rPr lang="en-US" dirty="0"/>
              <a:t> </a:t>
            </a:r>
          </a:p>
          <a:p>
            <a:pPr lvl="1"/>
            <a:r>
              <a:rPr lang="en-US" dirty="0" smtClean="0"/>
              <a:t>Tacitus</a:t>
            </a:r>
            <a:r>
              <a:rPr lang="en-US" dirty="0"/>
              <a:t>, </a:t>
            </a:r>
            <a:r>
              <a:rPr lang="en-US" i="1" dirty="0"/>
              <a:t>Annals &amp; Histories</a:t>
            </a:r>
            <a:r>
              <a:rPr lang="en-US" dirty="0"/>
              <a:t>. Church, A.J., </a:t>
            </a:r>
            <a:r>
              <a:rPr lang="en-US" dirty="0" err="1"/>
              <a:t>Brodribb</a:t>
            </a:r>
            <a:r>
              <a:rPr lang="en-US" dirty="0"/>
              <a:t>, W.J. (trans.). 2009. London: Everyman’s Library.</a:t>
            </a:r>
          </a:p>
          <a:p>
            <a:r>
              <a:rPr lang="en-US" dirty="0" smtClean="0"/>
              <a:t>Modern scholarship</a:t>
            </a:r>
          </a:p>
          <a:p>
            <a:pPr lvl="1"/>
            <a:r>
              <a:rPr lang="en-US" dirty="0"/>
              <a:t>Adler, E. 2008. ‘</a:t>
            </a:r>
            <a:r>
              <a:rPr lang="en-US" dirty="0" err="1"/>
              <a:t>Boudica’s</a:t>
            </a:r>
            <a:r>
              <a:rPr lang="en-US" dirty="0"/>
              <a:t> Speeches in Tacitus and </a:t>
            </a:r>
            <a:r>
              <a:rPr lang="en-US" dirty="0" err="1"/>
              <a:t>Dio</a:t>
            </a:r>
            <a:r>
              <a:rPr lang="en-US" dirty="0"/>
              <a:t>’, The C</a:t>
            </a:r>
            <a:r>
              <a:rPr lang="en-US" i="1" dirty="0"/>
              <a:t>lassical World,</a:t>
            </a:r>
            <a:r>
              <a:rPr lang="en-US" dirty="0"/>
              <a:t> Vol. 101, 2, 173-195</a:t>
            </a:r>
            <a:r>
              <a:rPr lang="en-US" dirty="0" smtClean="0"/>
              <a:t>.</a:t>
            </a:r>
          </a:p>
          <a:p>
            <a:pPr lvl="1"/>
            <a:r>
              <a:rPr lang="en-US" dirty="0"/>
              <a:t>Davies, J. 2009. </a:t>
            </a:r>
            <a:r>
              <a:rPr lang="en-US" i="1" dirty="0"/>
              <a:t>The land of </a:t>
            </a:r>
            <a:r>
              <a:rPr lang="en-US" i="1" dirty="0" err="1"/>
              <a:t>Boudica</a:t>
            </a:r>
            <a:r>
              <a:rPr lang="en-US" i="1" dirty="0"/>
              <a:t>: Prehistoric and Roman Norfolk. </a:t>
            </a:r>
            <a:r>
              <a:rPr lang="en-US" dirty="0"/>
              <a:t>Oxford: Oxbow Books</a:t>
            </a:r>
            <a:r>
              <a:rPr lang="en-US" dirty="0" smtClean="0"/>
              <a:t>.</a:t>
            </a:r>
          </a:p>
          <a:p>
            <a:pPr lvl="1"/>
            <a:r>
              <a:rPr lang="en-US" dirty="0" smtClean="0"/>
              <a:t> </a:t>
            </a:r>
            <a:r>
              <a:rPr lang="en-US" dirty="0"/>
              <a:t>De La </a:t>
            </a:r>
            <a:r>
              <a:rPr lang="en-US" dirty="0" err="1"/>
              <a:t>Bédoyère</a:t>
            </a:r>
            <a:r>
              <a:rPr lang="en-US" dirty="0"/>
              <a:t>, G. 2016. </a:t>
            </a:r>
            <a:r>
              <a:rPr lang="en-US" i="1" dirty="0"/>
              <a:t>The Real Lives of Roman Britain.</a:t>
            </a:r>
            <a:r>
              <a:rPr lang="en-US" dirty="0"/>
              <a:t> London: Yale University Press</a:t>
            </a:r>
            <a:r>
              <a:rPr lang="en-US" dirty="0" smtClean="0"/>
              <a:t>.</a:t>
            </a:r>
          </a:p>
          <a:p>
            <a:pPr lvl="1"/>
            <a:r>
              <a:rPr lang="en-US" dirty="0" smtClean="0"/>
              <a:t> </a:t>
            </a:r>
            <a:r>
              <a:rPr lang="en-US" dirty="0"/>
              <a:t>Moorhead, S. and </a:t>
            </a:r>
            <a:r>
              <a:rPr lang="en-US" dirty="0" err="1"/>
              <a:t>Stuttard</a:t>
            </a:r>
            <a:r>
              <a:rPr lang="en-US" dirty="0"/>
              <a:t>, D. 2016. </a:t>
            </a:r>
            <a:r>
              <a:rPr lang="en-US" i="1" dirty="0"/>
              <a:t>The Romans Who Shaped Britain.</a:t>
            </a:r>
            <a:r>
              <a:rPr lang="en-US" dirty="0"/>
              <a:t> London: Thames &amp; Hudson Ltd</a:t>
            </a:r>
            <a:r>
              <a:rPr lang="en-US" dirty="0" smtClean="0"/>
              <a:t>.</a:t>
            </a:r>
          </a:p>
          <a:p>
            <a:pPr lvl="1"/>
            <a:r>
              <a:rPr lang="en-US" dirty="0"/>
              <a:t>Standing, G. 2005. ‘The </a:t>
            </a:r>
            <a:r>
              <a:rPr lang="en-US" dirty="0" err="1"/>
              <a:t>Varain</a:t>
            </a:r>
            <a:r>
              <a:rPr lang="en-US" dirty="0"/>
              <a:t> disaster and the </a:t>
            </a:r>
            <a:r>
              <a:rPr lang="en-US" dirty="0" err="1"/>
              <a:t>Boudiccan</a:t>
            </a:r>
            <a:r>
              <a:rPr lang="en-US" dirty="0"/>
              <a:t> Revolt: Fabled Victories?’, </a:t>
            </a:r>
            <a:r>
              <a:rPr lang="en-US" i="1" dirty="0"/>
              <a:t>Britannia</a:t>
            </a:r>
            <a:r>
              <a:rPr lang="en-US" dirty="0"/>
              <a:t>, Vol. 36, 373-375.</a:t>
            </a:r>
          </a:p>
          <a:p>
            <a:pPr lvl="1"/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7791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50643</TotalTime>
  <Words>349</Words>
  <Application>Microsoft Macintosh PowerPoint</Application>
  <PresentationFormat>Widescreen</PresentationFormat>
  <Paragraphs>95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Century Gothic</vt:lpstr>
      <vt:lpstr>Wingdings 3</vt:lpstr>
      <vt:lpstr>Arial</vt:lpstr>
      <vt:lpstr>Wisp</vt:lpstr>
      <vt:lpstr>How Effective was British Opposition to the Roman Invaders 54BC-AD83?</vt:lpstr>
      <vt:lpstr>Contents</vt:lpstr>
      <vt:lpstr>Introduction</vt:lpstr>
      <vt:lpstr>Ancient Authors</vt:lpstr>
      <vt:lpstr>Ancient Authors</vt:lpstr>
      <vt:lpstr>Background</vt:lpstr>
      <vt:lpstr>Existence- Evidence</vt:lpstr>
      <vt:lpstr>Short and Long-Term effectiveness.</vt:lpstr>
      <vt:lpstr>Conclusion</vt:lpstr>
      <vt:lpstr>Bibliography for the Presentation</vt:lpstr>
    </vt:vector>
  </TitlesOfParts>
  <Company/>
  <LinksUpToDate>false</LinksUpToDate>
  <SharedDoc>false</SharedDoc>
  <HyperlinksChanged>false</HyperlinksChanged>
  <AppVersion>15.0034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Effective was British Opposition to the Roman Invaders 54BC-AD83?</dc:title>
  <dc:creator>Megan Haylock (1500488)</dc:creator>
  <cp:lastModifiedBy>Megan Haylock (1500488)</cp:lastModifiedBy>
  <cp:revision>21</cp:revision>
  <dcterms:created xsi:type="dcterms:W3CDTF">2017-12-18T15:00:13Z</dcterms:created>
  <dcterms:modified xsi:type="dcterms:W3CDTF">2018-01-22T19:03:36Z</dcterms:modified>
</cp:coreProperties>
</file>