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4"/>
    <p:sldMasterId id="2147483692" r:id="rId5"/>
    <p:sldMasterId id="2147483717" r:id="rId6"/>
  </p:sldMasterIdLst>
  <p:notesMasterIdLst>
    <p:notesMasterId r:id="rId55"/>
  </p:notesMasterIdLst>
  <p:handoutMasterIdLst>
    <p:handoutMasterId r:id="rId56"/>
  </p:handoutMasterIdLst>
  <p:sldIdLst>
    <p:sldId id="286" r:id="rId7"/>
    <p:sldId id="318" r:id="rId8"/>
    <p:sldId id="270" r:id="rId9"/>
    <p:sldId id="268" r:id="rId10"/>
    <p:sldId id="279" r:id="rId11"/>
    <p:sldId id="282" r:id="rId12"/>
    <p:sldId id="276" r:id="rId13"/>
    <p:sldId id="272" r:id="rId14"/>
    <p:sldId id="260" r:id="rId15"/>
    <p:sldId id="261" r:id="rId16"/>
    <p:sldId id="262" r:id="rId17"/>
    <p:sldId id="283" r:id="rId18"/>
    <p:sldId id="285" r:id="rId19"/>
    <p:sldId id="267" r:id="rId20"/>
    <p:sldId id="266" r:id="rId21"/>
    <p:sldId id="284" r:id="rId22"/>
    <p:sldId id="281" r:id="rId23"/>
    <p:sldId id="319" r:id="rId24"/>
    <p:sldId id="288" r:id="rId25"/>
    <p:sldId id="320" r:id="rId26"/>
    <p:sldId id="321" r:id="rId27"/>
    <p:sldId id="322" r:id="rId28"/>
    <p:sldId id="323" r:id="rId29"/>
    <p:sldId id="324" r:id="rId30"/>
    <p:sldId id="325" r:id="rId31"/>
    <p:sldId id="326" r:id="rId32"/>
    <p:sldId id="327" r:id="rId33"/>
    <p:sldId id="328" r:id="rId34"/>
    <p:sldId id="329" r:id="rId35"/>
    <p:sldId id="330" r:id="rId36"/>
    <p:sldId id="331" r:id="rId37"/>
    <p:sldId id="332" r:id="rId38"/>
    <p:sldId id="333" r:id="rId39"/>
    <p:sldId id="334" r:id="rId40"/>
    <p:sldId id="335" r:id="rId41"/>
    <p:sldId id="336" r:id="rId42"/>
    <p:sldId id="337" r:id="rId43"/>
    <p:sldId id="338" r:id="rId44"/>
    <p:sldId id="339" r:id="rId45"/>
    <p:sldId id="340" r:id="rId46"/>
    <p:sldId id="341" r:id="rId47"/>
    <p:sldId id="342" r:id="rId48"/>
    <p:sldId id="343" r:id="rId49"/>
    <p:sldId id="344" r:id="rId50"/>
    <p:sldId id="345" r:id="rId51"/>
    <p:sldId id="346" r:id="rId52"/>
    <p:sldId id="347" r:id="rId53"/>
    <p:sldId id="348" r:id="rId54"/>
  </p:sldIdLst>
  <p:sldSz cx="9144000" cy="6858000" type="screen4x3"/>
  <p:notesSz cx="6815138" cy="99425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1"/>
  </p:normalViewPr>
  <p:slideViewPr>
    <p:cSldViewPr>
      <p:cViewPr varScale="1">
        <p:scale>
          <a:sx n="75" d="100"/>
          <a:sy n="75" d="100"/>
        </p:scale>
        <p:origin x="90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presProps" Target="presProp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F5E91A09-C985-4B66-B398-49390715A8C8}"/>
    <pc:docChg chg="delSld modSld">
      <pc:chgData name="Julia Ault" userId="448e6d29-d07f-428e-8f66-47be6c4f352b" providerId="ADAL" clId="{F5E91A09-C985-4B66-B398-49390715A8C8}" dt="2017-12-07T14:26:32.519" v="35" actId="1076"/>
      <pc:docMkLst>
        <pc:docMk/>
      </pc:docMkLst>
      <pc:sldChg chg="modSp">
        <pc:chgData name="Julia Ault" userId="448e6d29-d07f-428e-8f66-47be6c4f352b" providerId="ADAL" clId="{F5E91A09-C985-4B66-B398-49390715A8C8}" dt="2017-12-07T14:26:32.519" v="35" actId="1076"/>
        <pc:sldMkLst>
          <pc:docMk/>
          <pc:sldMk cId="0" sldId="284"/>
        </pc:sldMkLst>
        <pc:spChg chg="mod">
          <ac:chgData name="Julia Ault" userId="448e6d29-d07f-428e-8f66-47be6c4f352b" providerId="ADAL" clId="{F5E91A09-C985-4B66-B398-49390715A8C8}" dt="2017-12-07T14:26:32.519" v="35" actId="1076"/>
          <ac:spMkLst>
            <pc:docMk/>
            <pc:sldMk cId="0" sldId="284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F5E91A09-C985-4B66-B398-49390715A8C8}" dt="2017-12-07T14:25:13.716" v="6" actId="2696"/>
        <pc:sldMkLst>
          <pc:docMk/>
          <pc:sldMk cId="808477801" sldId="289"/>
        </pc:sldMkLst>
      </pc:sldChg>
      <pc:sldChg chg="modSp del">
        <pc:chgData name="Julia Ault" userId="448e6d29-d07f-428e-8f66-47be6c4f352b" providerId="ADAL" clId="{F5E91A09-C985-4B66-B398-49390715A8C8}" dt="2017-12-07T14:25:13.732" v="7" actId="2696"/>
        <pc:sldMkLst>
          <pc:docMk/>
          <pc:sldMk cId="2070421175" sldId="290"/>
        </pc:sldMkLst>
        <pc:spChg chg="mod">
          <ac:chgData name="Julia Ault" userId="448e6d29-d07f-428e-8f66-47be6c4f352b" providerId="ADAL" clId="{F5E91A09-C985-4B66-B398-49390715A8C8}" dt="2017-12-07T14:12:42.176" v="0" actId="1076"/>
          <ac:spMkLst>
            <pc:docMk/>
            <pc:sldMk cId="2070421175" sldId="290"/>
            <ac:spMk id="2" creationId="{00000000-0000-0000-0000-000000000000}"/>
          </ac:spMkLst>
        </pc:spChg>
        <pc:spChg chg="mod">
          <ac:chgData name="Julia Ault" userId="448e6d29-d07f-428e-8f66-47be6c4f352b" providerId="ADAL" clId="{F5E91A09-C985-4B66-B398-49390715A8C8}" dt="2017-12-07T14:12:55.325" v="4" actId="14100"/>
          <ac:spMkLst>
            <pc:docMk/>
            <pc:sldMk cId="2070421175" sldId="290"/>
            <ac:spMk id="3" creationId="{00000000-0000-0000-0000-000000000000}"/>
          </ac:spMkLst>
        </pc:spChg>
      </pc:sldChg>
      <pc:sldChg chg="del">
        <pc:chgData name="Julia Ault" userId="448e6d29-d07f-428e-8f66-47be6c4f352b" providerId="ADAL" clId="{F5E91A09-C985-4B66-B398-49390715A8C8}" dt="2017-12-07T14:25:13.732" v="8" actId="2696"/>
        <pc:sldMkLst>
          <pc:docMk/>
          <pc:sldMk cId="596088748" sldId="291"/>
        </pc:sldMkLst>
      </pc:sldChg>
      <pc:sldChg chg="del">
        <pc:chgData name="Julia Ault" userId="448e6d29-d07f-428e-8f66-47be6c4f352b" providerId="ADAL" clId="{F5E91A09-C985-4B66-B398-49390715A8C8}" dt="2017-12-07T14:25:13.732" v="9" actId="2696"/>
        <pc:sldMkLst>
          <pc:docMk/>
          <pc:sldMk cId="268221968" sldId="292"/>
        </pc:sldMkLst>
      </pc:sldChg>
      <pc:sldChg chg="del">
        <pc:chgData name="Julia Ault" userId="448e6d29-d07f-428e-8f66-47be6c4f352b" providerId="ADAL" clId="{F5E91A09-C985-4B66-B398-49390715A8C8}" dt="2017-12-07T14:25:13.732" v="10" actId="2696"/>
        <pc:sldMkLst>
          <pc:docMk/>
          <pc:sldMk cId="1670415208" sldId="293"/>
        </pc:sldMkLst>
      </pc:sldChg>
      <pc:sldChg chg="del">
        <pc:chgData name="Julia Ault" userId="448e6d29-d07f-428e-8f66-47be6c4f352b" providerId="ADAL" clId="{F5E91A09-C985-4B66-B398-49390715A8C8}" dt="2017-12-07T14:25:13.748" v="11" actId="2696"/>
        <pc:sldMkLst>
          <pc:docMk/>
          <pc:sldMk cId="1549303791" sldId="294"/>
        </pc:sldMkLst>
      </pc:sldChg>
      <pc:sldChg chg="del">
        <pc:chgData name="Julia Ault" userId="448e6d29-d07f-428e-8f66-47be6c4f352b" providerId="ADAL" clId="{F5E91A09-C985-4B66-B398-49390715A8C8}" dt="2017-12-07T14:25:13.748" v="12" actId="2696"/>
        <pc:sldMkLst>
          <pc:docMk/>
          <pc:sldMk cId="1696240299" sldId="295"/>
        </pc:sldMkLst>
      </pc:sldChg>
      <pc:sldChg chg="del">
        <pc:chgData name="Julia Ault" userId="448e6d29-d07f-428e-8f66-47be6c4f352b" providerId="ADAL" clId="{F5E91A09-C985-4B66-B398-49390715A8C8}" dt="2017-12-07T14:25:13.748" v="13" actId="2696"/>
        <pc:sldMkLst>
          <pc:docMk/>
          <pc:sldMk cId="4053901938" sldId="296"/>
        </pc:sldMkLst>
      </pc:sldChg>
      <pc:sldChg chg="del">
        <pc:chgData name="Julia Ault" userId="448e6d29-d07f-428e-8f66-47be6c4f352b" providerId="ADAL" clId="{F5E91A09-C985-4B66-B398-49390715A8C8}" dt="2017-12-07T14:25:13.748" v="14" actId="2696"/>
        <pc:sldMkLst>
          <pc:docMk/>
          <pc:sldMk cId="1845252127" sldId="297"/>
        </pc:sldMkLst>
      </pc:sldChg>
      <pc:sldChg chg="del">
        <pc:chgData name="Julia Ault" userId="448e6d29-d07f-428e-8f66-47be6c4f352b" providerId="ADAL" clId="{F5E91A09-C985-4B66-B398-49390715A8C8}" dt="2017-12-07T14:25:13.763" v="16" actId="2696"/>
        <pc:sldMkLst>
          <pc:docMk/>
          <pc:sldMk cId="1382702793" sldId="298"/>
        </pc:sldMkLst>
      </pc:sldChg>
      <pc:sldChg chg="del">
        <pc:chgData name="Julia Ault" userId="448e6d29-d07f-428e-8f66-47be6c4f352b" providerId="ADAL" clId="{F5E91A09-C985-4B66-B398-49390715A8C8}" dt="2017-12-07T14:25:13.763" v="17" actId="2696"/>
        <pc:sldMkLst>
          <pc:docMk/>
          <pc:sldMk cId="66516741" sldId="299"/>
        </pc:sldMkLst>
      </pc:sldChg>
      <pc:sldChg chg="del">
        <pc:chgData name="Julia Ault" userId="448e6d29-d07f-428e-8f66-47be6c4f352b" providerId="ADAL" clId="{F5E91A09-C985-4B66-B398-49390715A8C8}" dt="2017-12-07T14:25:13.763" v="18" actId="2696"/>
        <pc:sldMkLst>
          <pc:docMk/>
          <pc:sldMk cId="1348870471" sldId="300"/>
        </pc:sldMkLst>
      </pc:sldChg>
      <pc:sldChg chg="del">
        <pc:chgData name="Julia Ault" userId="448e6d29-d07f-428e-8f66-47be6c4f352b" providerId="ADAL" clId="{F5E91A09-C985-4B66-B398-49390715A8C8}" dt="2017-12-07T14:25:13.763" v="19" actId="2696"/>
        <pc:sldMkLst>
          <pc:docMk/>
          <pc:sldMk cId="2057309320" sldId="301"/>
        </pc:sldMkLst>
      </pc:sldChg>
      <pc:sldChg chg="del">
        <pc:chgData name="Julia Ault" userId="448e6d29-d07f-428e-8f66-47be6c4f352b" providerId="ADAL" clId="{F5E91A09-C985-4B66-B398-49390715A8C8}" dt="2017-12-07T14:25:13.779" v="20" actId="2696"/>
        <pc:sldMkLst>
          <pc:docMk/>
          <pc:sldMk cId="779009820" sldId="302"/>
        </pc:sldMkLst>
      </pc:sldChg>
      <pc:sldChg chg="del">
        <pc:chgData name="Julia Ault" userId="448e6d29-d07f-428e-8f66-47be6c4f352b" providerId="ADAL" clId="{F5E91A09-C985-4B66-B398-49390715A8C8}" dt="2017-12-07T14:25:13.779" v="21" actId="2696"/>
        <pc:sldMkLst>
          <pc:docMk/>
          <pc:sldMk cId="598770528" sldId="303"/>
        </pc:sldMkLst>
      </pc:sldChg>
      <pc:sldChg chg="del">
        <pc:chgData name="Julia Ault" userId="448e6d29-d07f-428e-8f66-47be6c4f352b" providerId="ADAL" clId="{F5E91A09-C985-4B66-B398-49390715A8C8}" dt="2017-12-07T14:25:13.779" v="22" actId="2696"/>
        <pc:sldMkLst>
          <pc:docMk/>
          <pc:sldMk cId="3073152683" sldId="304"/>
        </pc:sldMkLst>
      </pc:sldChg>
      <pc:sldChg chg="del">
        <pc:chgData name="Julia Ault" userId="448e6d29-d07f-428e-8f66-47be6c4f352b" providerId="ADAL" clId="{F5E91A09-C985-4B66-B398-49390715A8C8}" dt="2017-12-07T14:25:13.779" v="23" actId="2696"/>
        <pc:sldMkLst>
          <pc:docMk/>
          <pc:sldMk cId="1275490394" sldId="305"/>
        </pc:sldMkLst>
      </pc:sldChg>
      <pc:sldChg chg="del">
        <pc:chgData name="Julia Ault" userId="448e6d29-d07f-428e-8f66-47be6c4f352b" providerId="ADAL" clId="{F5E91A09-C985-4B66-B398-49390715A8C8}" dt="2017-12-07T14:25:13.779" v="24" actId="2696"/>
        <pc:sldMkLst>
          <pc:docMk/>
          <pc:sldMk cId="2318391975" sldId="306"/>
        </pc:sldMkLst>
      </pc:sldChg>
      <pc:sldChg chg="del">
        <pc:chgData name="Julia Ault" userId="448e6d29-d07f-428e-8f66-47be6c4f352b" providerId="ADAL" clId="{F5E91A09-C985-4B66-B398-49390715A8C8}" dt="2017-12-07T14:25:13.795" v="25" actId="2696"/>
        <pc:sldMkLst>
          <pc:docMk/>
          <pc:sldMk cId="697457519" sldId="307"/>
        </pc:sldMkLst>
      </pc:sldChg>
      <pc:sldChg chg="del">
        <pc:chgData name="Julia Ault" userId="448e6d29-d07f-428e-8f66-47be6c4f352b" providerId="ADAL" clId="{F5E91A09-C985-4B66-B398-49390715A8C8}" dt="2017-12-07T14:25:13.795" v="26" actId="2696"/>
        <pc:sldMkLst>
          <pc:docMk/>
          <pc:sldMk cId="983836312" sldId="308"/>
        </pc:sldMkLst>
      </pc:sldChg>
      <pc:sldChg chg="del">
        <pc:chgData name="Julia Ault" userId="448e6d29-d07f-428e-8f66-47be6c4f352b" providerId="ADAL" clId="{F5E91A09-C985-4B66-B398-49390715A8C8}" dt="2017-12-07T14:25:13.795" v="27" actId="2696"/>
        <pc:sldMkLst>
          <pc:docMk/>
          <pc:sldMk cId="2274267217" sldId="309"/>
        </pc:sldMkLst>
      </pc:sldChg>
      <pc:sldChg chg="del">
        <pc:chgData name="Julia Ault" userId="448e6d29-d07f-428e-8f66-47be6c4f352b" providerId="ADAL" clId="{F5E91A09-C985-4B66-B398-49390715A8C8}" dt="2017-12-07T14:25:13.795" v="28" actId="2696"/>
        <pc:sldMkLst>
          <pc:docMk/>
          <pc:sldMk cId="2841647625" sldId="310"/>
        </pc:sldMkLst>
      </pc:sldChg>
      <pc:sldChg chg="del">
        <pc:chgData name="Julia Ault" userId="448e6d29-d07f-428e-8f66-47be6c4f352b" providerId="ADAL" clId="{F5E91A09-C985-4B66-B398-49390715A8C8}" dt="2017-12-07T14:25:13.795" v="29" actId="2696"/>
        <pc:sldMkLst>
          <pc:docMk/>
          <pc:sldMk cId="3911024920" sldId="311"/>
        </pc:sldMkLst>
      </pc:sldChg>
      <pc:sldChg chg="del">
        <pc:chgData name="Julia Ault" userId="448e6d29-d07f-428e-8f66-47be6c4f352b" providerId="ADAL" clId="{F5E91A09-C985-4B66-B398-49390715A8C8}" dt="2017-12-07T14:25:13.795" v="30" actId="2696"/>
        <pc:sldMkLst>
          <pc:docMk/>
          <pc:sldMk cId="3711602019" sldId="312"/>
        </pc:sldMkLst>
      </pc:sldChg>
      <pc:sldChg chg="del">
        <pc:chgData name="Julia Ault" userId="448e6d29-d07f-428e-8f66-47be6c4f352b" providerId="ADAL" clId="{F5E91A09-C985-4B66-B398-49390715A8C8}" dt="2017-12-07T14:25:13.795" v="31" actId="2696"/>
        <pc:sldMkLst>
          <pc:docMk/>
          <pc:sldMk cId="3366151687" sldId="313"/>
        </pc:sldMkLst>
      </pc:sldChg>
      <pc:sldChg chg="del">
        <pc:chgData name="Julia Ault" userId="448e6d29-d07f-428e-8f66-47be6c4f352b" providerId="ADAL" clId="{F5E91A09-C985-4B66-B398-49390715A8C8}" dt="2017-12-07T14:25:13.795" v="32" actId="2696"/>
        <pc:sldMkLst>
          <pc:docMk/>
          <pc:sldMk cId="1123143929" sldId="314"/>
        </pc:sldMkLst>
      </pc:sldChg>
      <pc:sldChg chg="del">
        <pc:chgData name="Julia Ault" userId="448e6d29-d07f-428e-8f66-47be6c4f352b" providerId="ADAL" clId="{F5E91A09-C985-4B66-B398-49390715A8C8}" dt="2017-12-07T14:25:13.795" v="33" actId="2696"/>
        <pc:sldMkLst>
          <pc:docMk/>
          <pc:sldMk cId="768216766" sldId="315"/>
        </pc:sldMkLst>
      </pc:sldChg>
      <pc:sldChg chg="del">
        <pc:chgData name="Julia Ault" userId="448e6d29-d07f-428e-8f66-47be6c4f352b" providerId="ADAL" clId="{F5E91A09-C985-4B66-B398-49390715A8C8}" dt="2017-12-07T14:25:13.810" v="34" actId="2696"/>
        <pc:sldMkLst>
          <pc:docMk/>
          <pc:sldMk cId="1817897051" sldId="316"/>
        </pc:sldMkLst>
      </pc:sldChg>
      <pc:sldChg chg="del">
        <pc:chgData name="Julia Ault" userId="448e6d29-d07f-428e-8f66-47be6c4f352b" providerId="ADAL" clId="{F5E91A09-C985-4B66-B398-49390715A8C8}" dt="2017-12-07T14:25:13.716" v="5" actId="2696"/>
        <pc:sldMkLst>
          <pc:docMk/>
          <pc:sldMk cId="609573272" sldId="317"/>
        </pc:sldMkLst>
      </pc:sldChg>
      <pc:sldMasterChg chg="delSldLayout">
        <pc:chgData name="Julia Ault" userId="448e6d29-d07f-428e-8f66-47be6c4f352b" providerId="ADAL" clId="{F5E91A09-C985-4B66-B398-49390715A8C8}" dt="2017-12-07T14:25:13.748" v="15" actId="2696"/>
        <pc:sldMasterMkLst>
          <pc:docMk/>
          <pc:sldMasterMk cId="2595499326" sldId="2147483717"/>
        </pc:sldMasterMkLst>
        <pc:sldLayoutChg chg="del">
          <pc:chgData name="Julia Ault" userId="448e6d29-d07f-428e-8f66-47be6c4f352b" providerId="ADAL" clId="{F5E91A09-C985-4B66-B398-49390715A8C8}" dt="2017-12-07T14:25:13.748" v="15" actId="2696"/>
          <pc:sldLayoutMkLst>
            <pc:docMk/>
            <pc:sldMasterMk cId="2595499326" sldId="2147483717"/>
            <pc:sldLayoutMk cId="3509771093" sldId="214748372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6CBB878-96AF-46B6-9548-BC52087427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4141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3925" y="746125"/>
            <a:ext cx="4968875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1038" y="4722813"/>
            <a:ext cx="5453062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28001249-307C-46CD-9090-A92EC46B75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66352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DD38FE9-B6F1-4E2E-8551-4EC347A5F6F0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780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>
                <a:latin typeface="Arial" panose="020B0604020202020204" pitchFamily="34" charset="0"/>
              </a:rPr>
              <a:t>Temple of Apollo at Delphi, Greece: dated between 6</a:t>
            </a:r>
            <a:r>
              <a:rPr lang="en-US" altLang="en-US" baseline="30000" dirty="0">
                <a:latin typeface="Arial" panose="020B0604020202020204" pitchFamily="34" charset="0"/>
              </a:rPr>
              <a:t>th</a:t>
            </a:r>
            <a:r>
              <a:rPr lang="en-US" altLang="en-US" dirty="0">
                <a:latin typeface="Arial" panose="020B0604020202020204" pitchFamily="34" charset="0"/>
              </a:rPr>
              <a:t> to 3</a:t>
            </a:r>
            <a:r>
              <a:rPr lang="en-US" altLang="en-US" baseline="30000" dirty="0">
                <a:latin typeface="Arial" panose="020B0604020202020204" pitchFamily="34" charset="0"/>
              </a:rPr>
              <a:t>rd</a:t>
            </a:r>
            <a:r>
              <a:rPr lang="en-US" altLang="en-US" dirty="0">
                <a:latin typeface="Arial" panose="020B0604020202020204" pitchFamily="34" charset="0"/>
              </a:rPr>
              <a:t> Century BC – has an inscription praising the benefits of ‘Reflection’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CE3C2F1-AFBB-4BA9-9E22-36BAD59EDF0D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741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Modern Temple of Apollo: In case anyone would like to visit – Glenn recommends a visit to this garden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820385-59BB-4F78-8A0A-36154F03C77F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6233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Think about your Learning Logs.  You have been reflecting in that already.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A6CE3C7-125B-4E00-8573-7ED4041B23B4}" type="slidenum">
              <a:rPr lang="en-US" altLang="en-US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59684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Key Elements of Reflection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0C2C27D-C696-4032-B574-6C227B3DE683}" type="slidenum">
              <a:rPr lang="en-US" altLang="en-US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6835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AA6575C-0E85-43AC-94B0-8F57FBAD4D0F}" type="slidenum">
              <a:rPr lang="en-US" altLang="en-US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29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Breaking down Reflection: Describe, Analyse and Reflect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437D261-705D-4ADF-B391-69CFFBF1FC81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7453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D0A2EF8-490A-4E05-827B-DCC5EF71F8F6}" type="slidenum">
              <a:rPr lang="en-US" altLang="en-US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9386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1F345F3-16DB-4106-9038-E339A0A771AD}" type="slidenum">
              <a:rPr lang="en-US" altLang="en-US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334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F7CDA41-FB58-46EB-8877-E311F0953465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95267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F7CDA41-FB58-46EB-8877-E311F0953465}" type="slidenum">
              <a:rPr lang="en-US" altLang="en-US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68672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ED76BBE-9978-4AD6-8DD1-F95C4609344F}" type="slidenum">
              <a:rPr lang="en-US" altLang="en-US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44612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540B6B-F45C-43DE-97FD-D03ED09F60D2}" type="slidenum">
              <a:rPr lang="en-US" altLang="en-US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86429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Summary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708992-CA47-4974-9018-3E64F3817E7A}" type="slidenum">
              <a:rPr lang="en-US" altLang="en-US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20710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Resources &amp; Further Reading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0B029B7-41D2-4C7C-8319-A2CB8E1F38A8}" type="slidenum">
              <a:rPr lang="en-US" altLang="en-US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42614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97542E-A46A-C740-8D24-C0296900FB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233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36CD8E9-1AB6-0C46-89AD-C38363805A4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9672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FA86C53-8606-E046-B17D-17B60564DD7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63682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366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8D0F32-16A7-EF4C-95A5-94406EA6854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2746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167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996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097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515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1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37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084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519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662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010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560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58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07/12/2017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308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07/12/2017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01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07/12/2017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8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07/12/2017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558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07/12/2017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25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07/12/2017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2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07/12/2017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507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07/12/2017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346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07/12/2017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4119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11221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314818"/>
      </p:ext>
    </p:extLst>
  </p:cSld>
  <p:clrMapOvr>
    <a:masterClrMapping/>
  </p:clrMapOvr>
  <p:transition spd="slow">
    <p:wip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8532548"/>
      </p:ext>
    </p:extLst>
  </p:cSld>
  <p:clrMapOvr>
    <a:masterClrMapping/>
  </p:clrMapOvr>
  <p:transition spd="slow">
    <p:wip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02047"/>
      </p:ext>
    </p:extLst>
  </p:cSld>
  <p:clrMapOvr>
    <a:masterClrMapping/>
  </p:clrMapOvr>
  <p:transition spd="slow">
    <p:wip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8368482"/>
      </p:ext>
    </p:extLst>
  </p:cSld>
  <p:clrMapOvr>
    <a:masterClrMapping/>
  </p:clrMapOvr>
  <p:transition spd="slow">
    <p:wip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4509613"/>
      </p:ext>
    </p:extLst>
  </p:cSld>
  <p:clrMapOvr>
    <a:masterClrMapping/>
  </p:clrMapOvr>
  <p:transition spd="slow">
    <p:wip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7835156"/>
      </p:ext>
    </p:extLst>
  </p:cSld>
  <p:clrMapOvr>
    <a:masterClrMapping/>
  </p:clrMapOvr>
  <p:transition spd="slow">
    <p:wip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764498"/>
      </p:ext>
    </p:extLst>
  </p:cSld>
  <p:clrMapOvr>
    <a:masterClrMapping/>
  </p:clrMapOvr>
  <p:transition spd="slow">
    <p:wip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1155106"/>
      </p:ext>
    </p:extLst>
  </p:cSld>
  <p:clrMapOvr>
    <a:masterClrMapping/>
  </p:clrMapOvr>
  <p:transition spd="slow">
    <p:wip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8626624"/>
      </p:ext>
    </p:extLst>
  </p:cSld>
  <p:clrMapOvr>
    <a:masterClrMapping/>
  </p:clrMapOvr>
  <p:transition spd="slow">
    <p:wip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5958332"/>
      </p:ext>
    </p:extLst>
  </p:cSld>
  <p:clrMapOvr>
    <a:masterClrMapping/>
  </p:clrMapOvr>
  <p:transition spd="slow">
    <p:wip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0755247"/>
      </p:ext>
    </p:extLst>
  </p:cSld>
  <p:clrMapOvr>
    <a:masterClrMapping/>
  </p:clrMapOvr>
  <p:transition spd="slow">
    <p:wip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8743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7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07/12/2017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68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9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me-management-central.net/time-management-quiz.html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Reflection &amp; </a:t>
            </a: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Reflection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679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Reflection –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417638"/>
            <a:ext cx="8540750" cy="31210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Reflection goes back to the Ancient World</a:t>
            </a:r>
          </a:p>
          <a:p>
            <a:pPr>
              <a:defRPr/>
            </a:pPr>
            <a:r>
              <a:rPr lang="en-GB" sz="3600" dirty="0"/>
              <a:t>What is reflection and why is it important?</a:t>
            </a:r>
          </a:p>
          <a:p>
            <a:pPr>
              <a:defRPr/>
            </a:pPr>
            <a:r>
              <a:rPr lang="en-GB" sz="3600" dirty="0"/>
              <a:t>Describe, Analyse and Reflect</a:t>
            </a:r>
          </a:p>
          <a:p>
            <a:pPr>
              <a:defRPr/>
            </a:pPr>
            <a:r>
              <a:rPr lang="en-GB" sz="3600" dirty="0"/>
              <a:t>Learning Cycles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A8315E-A193-4633-90EA-6DF2636B2301}" type="slidenum">
              <a:rPr lang="en-GB" altLang="en-US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7524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Reflection &amp; Temple of Apollo (Greece)</a:t>
            </a:r>
          </a:p>
        </p:txBody>
      </p:sp>
      <p:pic>
        <p:nvPicPr>
          <p:cNvPr id="4099" name="Content Placeholder 3" descr="Temple of Apollo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156" y="1600200"/>
            <a:ext cx="5461688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94835F-3A71-462D-BFC5-C9E12D6AE4E1}" type="slidenum">
              <a:rPr lang="en-GB" altLang="en-US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7524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Temple of Apollo Reflected</a:t>
            </a:r>
          </a:p>
        </p:txBody>
      </p:sp>
      <p:pic>
        <p:nvPicPr>
          <p:cNvPr id="5123" name="Content Placeholder 3" descr="960419 - Copy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1341" y="981075"/>
            <a:ext cx="7055036" cy="4222184"/>
          </a:xfr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839607-E8D7-458D-A58C-75DAFF7530EB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5124" name="TextBox 4"/>
          <p:cNvSpPr txBox="1">
            <a:spLocks noChangeArrowheads="1"/>
          </p:cNvSpPr>
          <p:nvPr/>
        </p:nvSpPr>
        <p:spPr bwMode="auto">
          <a:xfrm>
            <a:off x="1042986" y="5245381"/>
            <a:ext cx="6842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/>
              <a:t>National Trust, Stourbridge, Wiltshire, UK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Reflection &amp; Learning Logs/Journals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206" y="1433662"/>
            <a:ext cx="8540750" cy="4129087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200" dirty="0"/>
              <a:t>How did it go? How do I feel about it? </a:t>
            </a:r>
          </a:p>
          <a:p>
            <a:pPr>
              <a:defRPr/>
            </a:pPr>
            <a:r>
              <a:rPr lang="en-GB" sz="3200" dirty="0"/>
              <a:t>What went well, or OK? Why? </a:t>
            </a:r>
          </a:p>
          <a:p>
            <a:pPr>
              <a:defRPr/>
            </a:pPr>
            <a:r>
              <a:rPr lang="en-GB" sz="3200" dirty="0"/>
              <a:t>What was not so good? Why? </a:t>
            </a:r>
          </a:p>
          <a:p>
            <a:pPr>
              <a:defRPr/>
            </a:pPr>
            <a:r>
              <a:rPr lang="en-GB" sz="3200" dirty="0"/>
              <a:t>How could this have been done differently? </a:t>
            </a:r>
          </a:p>
          <a:p>
            <a:pPr>
              <a:defRPr/>
            </a:pPr>
            <a:r>
              <a:rPr lang="en-GB" sz="3200" dirty="0"/>
              <a:t>What should I change/work on for next time? </a:t>
            </a:r>
          </a:p>
          <a:p>
            <a:pPr>
              <a:defRPr/>
            </a:pPr>
            <a:r>
              <a:rPr lang="en-GB" sz="3200" dirty="0"/>
              <a:t>What would be the first step?</a:t>
            </a:r>
          </a:p>
          <a:p>
            <a:pPr>
              <a:defRPr/>
            </a:pPr>
            <a:r>
              <a:rPr lang="en-GB" sz="3200" dirty="0"/>
              <a:t>Make use of SMART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B2E50F-D794-4767-AAA1-D4E804381072}" type="slidenum">
              <a:rPr lang="en-GB" altLang="en-US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60350"/>
            <a:ext cx="8510588" cy="836613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Key Elements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096963"/>
            <a:ext cx="8540750" cy="5040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Making sense of experience (find meaning)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Standing back (for a better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Repetition (going over something)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Deeper honesty (acknowledge difficulties)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Weighing up (having a balanced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Clarity (seeing things clearly)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Understanding (learning at a deeper level)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Making judgements (draw conclusions)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DA6462-8DC9-4AAB-ADFC-B70F92DC459C}" type="slidenum">
              <a:rPr lang="en-GB" altLang="en-US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676" y="90997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Why is Reflection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796" y="1217972"/>
            <a:ext cx="8595360" cy="49377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/>
              <a:t>To consider deeply</a:t>
            </a:r>
          </a:p>
          <a:p>
            <a:pPr>
              <a:defRPr/>
            </a:pPr>
            <a:r>
              <a:rPr lang="en-GB" sz="3200" dirty="0"/>
              <a:t>Helps us to learn</a:t>
            </a:r>
          </a:p>
          <a:p>
            <a:pPr>
              <a:defRPr/>
            </a:pPr>
            <a:r>
              <a:rPr lang="en-GB" sz="3200" dirty="0"/>
              <a:t>Thinking about our experiences, actions, feelings &amp; responses</a:t>
            </a:r>
          </a:p>
          <a:p>
            <a:pPr>
              <a:defRPr/>
            </a:pPr>
            <a:r>
              <a:rPr lang="en-GB" sz="3200" dirty="0"/>
              <a:t>Interpreting &amp; Analysing in order to learn</a:t>
            </a:r>
          </a:p>
          <a:p>
            <a:pPr>
              <a:defRPr/>
            </a:pPr>
            <a:r>
              <a:rPr lang="en-GB" sz="3200" dirty="0"/>
              <a:t>Asking ourselves questions like:</a:t>
            </a:r>
          </a:p>
          <a:p>
            <a:pPr lvl="1">
              <a:defRPr/>
            </a:pPr>
            <a:r>
              <a:rPr lang="en-GB" sz="3200" dirty="0"/>
              <a:t>What we did; How we did it: What we learnt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1A1F0C7-0353-4D73-9BFD-278C0A3DE4B9}" type="slidenum">
              <a:rPr lang="en-GB" altLang="en-US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Reflective Suggestions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1625" y="1672836"/>
            <a:ext cx="8540750" cy="48958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The following elements might be helpful in your approach to being reflective:</a:t>
            </a:r>
            <a:br>
              <a:rPr lang="en-GB" dirty="0"/>
            </a:br>
            <a:endParaRPr lang="en-GB" sz="1400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Descriptive (what happened)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Analytical (your understanding of events)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Reflective (looking back on key aspects  of the project)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B2638D6-31E7-4D01-8208-A0A6EC1F489C}" type="slidenum">
              <a:rPr lang="en-GB" altLang="en-US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Descriptive Elements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74320" y="1472566"/>
            <a:ext cx="8595360" cy="493776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/>
              <a:t>The </a:t>
            </a:r>
            <a:r>
              <a:rPr lang="en-GB" sz="3200" b="1" dirty="0"/>
              <a:t>descriptive</a:t>
            </a:r>
            <a:r>
              <a:rPr lang="en-GB" sz="3200" dirty="0"/>
              <a:t> elements might be of the following aspects which were encountered in a project.</a:t>
            </a:r>
          </a:p>
          <a:p>
            <a:pPr eaLnBrk="1" hangingPunct="1">
              <a:defRPr/>
            </a:pPr>
            <a:r>
              <a:rPr lang="en-GB" sz="3200" dirty="0"/>
              <a:t>Focus on the main points: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Events (what happened)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Experiences (your view of the events)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Issues (key aspects of project)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B924CFF-73FC-453E-804E-E365DE798F9E}" type="slidenum">
              <a:rPr lang="en-GB" altLang="en-US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8953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Analytical &amp; Reflective Elements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71463" y="2132856"/>
            <a:ext cx="8540750" cy="2447925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en-GB" sz="3600" dirty="0"/>
              <a:t>You can take this further in the sense of the </a:t>
            </a:r>
            <a:r>
              <a:rPr lang="en-GB" sz="3600" b="1" dirty="0"/>
              <a:t>analytical </a:t>
            </a:r>
            <a:r>
              <a:rPr lang="en-GB" sz="3600" dirty="0"/>
              <a:t>and</a:t>
            </a:r>
            <a:r>
              <a:rPr lang="en-GB" sz="3600" b="1" dirty="0"/>
              <a:t> reflective</a:t>
            </a:r>
            <a:r>
              <a:rPr lang="en-GB" sz="3600" dirty="0"/>
              <a:t> elements by demonstrating a deeper focus on the issues, experiences and events of a project.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9559A6B-7F81-4ACD-846B-5C271022B602}" type="slidenum">
              <a:rPr lang="en-GB" altLang="en-US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787" y="37291"/>
            <a:ext cx="8510588" cy="11842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Simple Examples connected to </a:t>
            </a:r>
            <a:b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particular learning situations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787" y="1625600"/>
            <a:ext cx="8540750" cy="47767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Who was there? (descriptive)</a:t>
            </a:r>
          </a:p>
          <a:p>
            <a:pPr>
              <a:defRPr/>
            </a:pPr>
            <a:r>
              <a:rPr lang="en-GB" dirty="0"/>
              <a:t>What did she say? (descriptive)</a:t>
            </a:r>
          </a:p>
          <a:p>
            <a:pPr>
              <a:defRPr/>
            </a:pPr>
            <a:r>
              <a:rPr lang="en-GB" dirty="0"/>
              <a:t>What did I say? (descriptive)</a:t>
            </a:r>
          </a:p>
          <a:p>
            <a:pPr>
              <a:defRPr/>
            </a:pPr>
            <a:r>
              <a:rPr lang="en-GB" dirty="0"/>
              <a:t>Why did I respond in that way? (analytical/reflective)</a:t>
            </a:r>
          </a:p>
          <a:p>
            <a:pPr>
              <a:defRPr/>
            </a:pPr>
            <a:r>
              <a:rPr lang="en-GB" dirty="0"/>
              <a:t>How did each of us feel as a result? (analytical/reflective)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2C5C3C6-F3B2-442B-821A-547BFF38812E}" type="slidenum">
              <a:rPr lang="en-GB" altLang="en-US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787" y="37291"/>
            <a:ext cx="8510588" cy="11842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Simple Examples connected to </a:t>
            </a:r>
            <a:b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particular learning situations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368" y="1654175"/>
            <a:ext cx="8540750" cy="47767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What if I had chosen my words more carefully? (analytical/reflective)</a:t>
            </a:r>
          </a:p>
          <a:p>
            <a:pPr>
              <a:defRPr/>
            </a:pPr>
            <a:r>
              <a:rPr lang="en-GB" dirty="0"/>
              <a:t>So what? Would that have made any difference to the outcome? (reflective/evaluative)</a:t>
            </a:r>
          </a:p>
          <a:p>
            <a:pPr>
              <a:defRPr/>
            </a:pPr>
            <a:r>
              <a:rPr lang="en-GB" dirty="0"/>
              <a:t>Where can I go from here in my interactions with this person? (reflective/evaluative)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2C5C3C6-F3B2-442B-821A-547BFF38812E}" type="slidenum">
              <a:rPr lang="en-GB" altLang="en-US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126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47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Gibbs’ Model of Reflection (1988)</a:t>
            </a:r>
          </a:p>
        </p:txBody>
      </p:sp>
      <p:pic>
        <p:nvPicPr>
          <p:cNvPr id="1536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910" y="980728"/>
            <a:ext cx="5474425" cy="46615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4EDDC0-21A7-46FB-8727-A8D389753DEE}" type="slidenum">
              <a:rPr lang="en-GB" altLang="en-US"/>
              <a:pPr/>
              <a:t>14</a:t>
            </a:fld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260648"/>
            <a:ext cx="6289712" cy="506494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C994C6-131D-43A5-AC9F-04B36BE6B88E}" type="slidenum">
              <a:rPr lang="en-GB" altLang="en-US"/>
              <a:pPr/>
              <a:t>15</a:t>
            </a:fld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Reflection: What have we learnt?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80" y="1417638"/>
            <a:ext cx="8540750" cy="31210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Reflection goes back to the Ancient World</a:t>
            </a:r>
          </a:p>
          <a:p>
            <a:pPr>
              <a:defRPr/>
            </a:pPr>
            <a:r>
              <a:rPr lang="en-GB" sz="3600" dirty="0"/>
              <a:t>What is reflection and why is it important?</a:t>
            </a:r>
          </a:p>
          <a:p>
            <a:pPr>
              <a:defRPr/>
            </a:pPr>
            <a:r>
              <a:rPr lang="en-GB" sz="3600" dirty="0"/>
              <a:t>Describe, Analyse, Reflect</a:t>
            </a:r>
          </a:p>
          <a:p>
            <a:pPr>
              <a:defRPr/>
            </a:pPr>
            <a:r>
              <a:rPr lang="en-GB" sz="3600" dirty="0"/>
              <a:t>Learning Cycles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FAFAFAE-93E5-48B9-AB04-C54EE8DDEBDE}" type="slidenum">
              <a:rPr lang="en-GB" altLang="en-US"/>
              <a:pPr/>
              <a:t>16</a:t>
            </a:fld>
            <a:endParaRPr lang="en-GB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Resources and further reading: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Borton, T. (1970) Reach, touch, and teach: Student concerns and process education. New York,: McGraw-Hill Paperbacks.</a:t>
            </a:r>
          </a:p>
          <a:p>
            <a:r>
              <a:rPr lang="en-GB" dirty="0"/>
              <a:t>Driscoll J. (1994) ‘Reflective practice for practise’, Senior Nurse</a:t>
            </a:r>
            <a:r>
              <a:rPr lang="en-GB" b="1" dirty="0"/>
              <a:t>,</a:t>
            </a:r>
            <a:r>
              <a:rPr lang="en-GB" dirty="0"/>
              <a:t> Vol.13 Jan/Feb. 47 -50</a:t>
            </a:r>
          </a:p>
          <a:p>
            <a:r>
              <a:rPr lang="en-GB" dirty="0"/>
              <a:t>Driscoll, J. (2011), ‘</a:t>
            </a:r>
            <a:r>
              <a:rPr lang="en-GB" i="1" dirty="0"/>
              <a:t>Meeting your potential through Reflection’</a:t>
            </a:r>
            <a:r>
              <a:rPr lang="en-GB" dirty="0"/>
              <a:t>, [online] available at http://www.supervisionandcoaching.com/index-2.html  accessed 18.04.2017</a:t>
            </a:r>
          </a:p>
          <a:p>
            <a:r>
              <a:rPr lang="en-GB" dirty="0"/>
              <a:t>Gibbs, G. (1988) ‘</a:t>
            </a:r>
            <a:r>
              <a:rPr lang="en-GB" i="1" dirty="0"/>
              <a:t>Learning by doing: A guide to teaching and learning methods’</a:t>
            </a:r>
            <a:r>
              <a:rPr lang="en-GB" dirty="0"/>
              <a:t>. London: FEU</a:t>
            </a:r>
          </a:p>
          <a:p>
            <a:r>
              <a:rPr lang="en-GB" dirty="0"/>
              <a:t>Kolb. D. A. and Fry, R. (1975) ‘Toward an applied theory of experiential learning’, in C. Cooper (ed.), Theories of Group Process, London: John Wiley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EA2B50A-B833-4767-A886-066627EE9866}" type="slidenum">
              <a:rPr lang="en-GB" altLang="en-US"/>
              <a:pPr/>
              <a:t>17</a:t>
            </a:fld>
            <a:endParaRPr lang="en-GB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1393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" y="200990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937620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960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31508"/>
            <a:ext cx="7886700" cy="373543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0648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556763"/>
            <a:ext cx="7886700" cy="3744445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5 main activities/demands on your time that cause you problems in a typical day.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Ask yourself whether the demand was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planned (pro-active)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or unplanned (re-active)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and prioritise the areas that you would like to improve.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2103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1132" y="1220822"/>
            <a:ext cx="7159557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Main 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and Prioritising</a:t>
            </a:r>
          </a:p>
          <a:p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6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Dealing with People</a:t>
            </a:r>
          </a:p>
          <a:p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6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Ways of Working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1650"/>
            <a:ext cx="7886700" cy="1325563"/>
          </a:xfrm>
        </p:spPr>
        <p:txBody>
          <a:bodyPr>
            <a:noAutofit/>
          </a:bodyPr>
          <a:lstStyle/>
          <a:p>
            <a:pPr algn="l"/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Get priorities clear - and keep them in mind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 the day - and stick to the plan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Set realistic deadlines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Look ahead to possible problems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360" y="1688756"/>
            <a:ext cx="7886700" cy="3593364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Deal decisively with interruptions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Know how to say ‘no’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Act assertively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Limit phone time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71843"/>
            <a:ext cx="7886700" cy="38884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Do the difficult things first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Cut the clutter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Complete one task before going on to the next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Concentrate on a limited number of tasks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Build in thinking time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254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83942"/>
            <a:ext cx="7886700" cy="397599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In “</a:t>
            </a:r>
            <a:r>
              <a:rPr lang="en-GB" sz="3200" i="1" dirty="0">
                <a:latin typeface="Arial Rounded MT Bold" charset="0"/>
                <a:ea typeface="Arial Rounded MT Bold" charset="0"/>
                <a:cs typeface="Arial Rounded MT Bold" charset="0"/>
              </a:rPr>
              <a:t>The 7 Habits of Highly Effective People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”,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Stephen Covey identifies 2 main things to consider when prioritising;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540233" y="99253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/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8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8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81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32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02793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200"/>
          <a:ext cx="8229601" cy="39788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5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40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4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6226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immediately whenever possible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 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Crisis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Deadline driven projects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Pressing problems 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spend time forward planning these into your day’s work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Prevention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Planning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Relationship building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6135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quickly and simply   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        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Interruptions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meetings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done in ‘background’ mode or discarded if not necessary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Trivia / Filing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Catalogue cruising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499992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t>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10372" y="340494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72400" y="5229200"/>
            <a:ext cx="29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t>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99992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66516741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-99322" y="20898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721416" y="1182689"/>
            <a:ext cx="7408862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some of your jobs that you need to do within a similar square with four sectors as shown below: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2D9C83E-A2DF-9649-A11F-5C8D5046761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charset="0"/>
              <a:cs typeface="Arial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31800" y="3016252"/>
          <a:ext cx="8280400" cy="2560320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870471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49" y="274637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 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FB8395-F205-CE4D-A2D8-BBADE04854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309320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972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2087" y="1404385"/>
            <a:ext cx="6373309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Why do we Procrastinate?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9009820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How do you know if something is important?</a:t>
            </a:r>
          </a:p>
          <a:p>
            <a:pPr marL="0" indent="0">
              <a:buNone/>
            </a:pPr>
            <a:endParaRPr 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Your Life – Your Roles &amp; Responsibilities</a:t>
            </a:r>
            <a:b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Work</a:t>
            </a:r>
          </a:p>
          <a:p>
            <a:pPr marL="342900" lvl="1" indent="0">
              <a:buNone/>
            </a:pPr>
            <a:endParaRPr 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Home</a:t>
            </a:r>
          </a:p>
          <a:p>
            <a:pPr lvl="1"/>
            <a:endParaRPr 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Family</a:t>
            </a:r>
          </a:p>
          <a:p>
            <a:pPr lvl="1"/>
            <a:endParaRPr 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Social/Community</a:t>
            </a:r>
          </a:p>
          <a:p>
            <a:pPr marL="342900" lvl="1" indent="0">
              <a:buNone/>
            </a:pPr>
            <a:endParaRPr lang="en-US" sz="2000" dirty="0"/>
          </a:p>
          <a:p>
            <a:pPr marL="342900" lvl="1" indent="0">
              <a:buNone/>
            </a:pPr>
            <a:endParaRPr lang="en-US" sz="2000" dirty="0"/>
          </a:p>
          <a:p>
            <a:pPr lvl="1"/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77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136525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 - 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2723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Identify your Roles &amp; Responsibilities under the following headings: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Work</a:t>
            </a: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Home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Family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Social/Community</a:t>
            </a:r>
          </a:p>
          <a:p>
            <a:pPr marL="342900" lvl="1" indent="0">
              <a:buNone/>
            </a:pPr>
            <a:endParaRPr lang="en-US" sz="2000" dirty="0"/>
          </a:p>
          <a:p>
            <a:pPr marL="342900" lvl="1" indent="0">
              <a:buNone/>
            </a:pPr>
            <a:endParaRPr lang="en-US" sz="2000" dirty="0"/>
          </a:p>
          <a:p>
            <a:pPr lvl="1"/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15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013" y="16418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Not really sure what you are supposed to do.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Clarification of the Task/Activity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end result – What is the measure of success?</a:t>
            </a:r>
          </a:p>
          <a:p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“Start with the End in Mind” – Stephen Covey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490394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466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do you think people </a:t>
            </a: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get 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i="1" dirty="0">
                <a:latin typeface="Arial Rounded MT Bold" charset="0"/>
                <a:ea typeface="Arial Rounded MT Bold" charset="0"/>
                <a:cs typeface="Arial Rounded MT Bold" charset="0"/>
              </a:rPr>
              <a:t>How do you eat an elephant?</a:t>
            </a: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Break Down 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402" y="1587086"/>
            <a:ext cx="2729948" cy="389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391975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3482"/>
            <a:ext cx="8229600" cy="1143000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Overwhelmed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843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you were overwhelmed – How did you manage to start?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activity you are putting off because you are overwhelmed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could you break it down to manageable bites?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457519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216" y="372536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9693" y="2427052"/>
            <a:ext cx="5447489" cy="2397868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 all want to do it Right, First Time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Over Specifying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836312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5177"/>
            <a:ext cx="78867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you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put off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 starting something because you wanted to get it right.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3600" i="1" dirty="0">
                <a:latin typeface="Arial Rounded MT Bold" charset="0"/>
                <a:ea typeface="Arial Rounded MT Bold" charset="0"/>
                <a:cs typeface="Arial Rounded MT Bold" charset="0"/>
              </a:rPr>
              <a:t>Why did you eventually start it?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267217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047" y="197767"/>
            <a:ext cx="7509753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Distractions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124" y="1340767"/>
            <a:ext cx="6507804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People – Family, Friends, Colleagues,  Interruptions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Notifications – Facebook, Emails, Phones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Environment  - Clutter 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Multitasking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Tiredness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Lack Motivation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647625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6661" y="277814"/>
            <a:ext cx="8229600" cy="1143000"/>
          </a:xfrm>
        </p:spPr>
        <p:txBody>
          <a:bodyPr/>
          <a:lstStyle/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- Exercise</a:t>
            </a:r>
            <a:r>
              <a:rPr lang="en-US" dirty="0"/>
              <a:t>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6661" y="1702898"/>
            <a:ext cx="6853560" cy="3452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are your Distractions?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Can You Counteract these Distractions?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024920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7541" y="371059"/>
            <a:ext cx="7886700" cy="1325563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Planning Your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622"/>
            <a:ext cx="7886700" cy="553243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Identify your ‘Project’, and confirm its importance 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Define your Outcome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Break the Project down into bite size Activities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order they have to be completed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‘Best Time’, based on the activity type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Schedule the Activity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Methodically work your way through your Schedule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Monitor Progress, adjust as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602019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309" y="1124744"/>
            <a:ext cx="7886700" cy="46281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criteria:</a:t>
            </a:r>
          </a:p>
          <a:p>
            <a:pPr marL="0" indent="0">
              <a:buNone/>
            </a:pP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needs to be flexible</a:t>
            </a:r>
            <a:endParaRPr lang="en-GB" altLang="en-US" sz="28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must be directed at achievable objectives and communicated to others around you</a:t>
            </a:r>
            <a:endParaRPr lang="en-GB" altLang="en-US" sz="28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must concentrate on the effective use of resources and time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must be reviewed constantly and adapted as needed</a:t>
            </a:r>
            <a:endParaRPr lang="en-GB" altLang="en-US" sz="40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143929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5" y="165556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Positive attitudes to planning:</a:t>
            </a:r>
            <a:endParaRPr lang="en-GB" alt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Commit yourself to planning and implementing your plans</a:t>
            </a:r>
          </a:p>
          <a:p>
            <a:pPr>
              <a:lnSpc>
                <a:spcPct val="120000"/>
              </a:lnSpc>
            </a:pP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Use a planning system which is simple and practical - it needs to be flexible</a:t>
            </a: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Organise yourself for planning - </a:t>
            </a: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Planning needs time for organising and review</a:t>
            </a:r>
            <a:endParaRPr lang="en-GB" altLang="en-US" sz="2800" dirty="0">
              <a:solidFill>
                <a:srgbClr val="000000"/>
              </a:solidFill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241" y="136372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744" y="1578809"/>
            <a:ext cx="7886700" cy="3625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Positive attitudes to planning:</a:t>
            </a:r>
          </a:p>
          <a:p>
            <a:pPr>
              <a:lnSpc>
                <a:spcPct val="110000"/>
              </a:lnSpc>
            </a:pP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Communicate your plans and what you intend to achieve </a:t>
            </a:r>
          </a:p>
          <a:p>
            <a:pPr>
              <a:lnSpc>
                <a:spcPct val="110000"/>
              </a:lnSpc>
            </a:pP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Link long-term planning with short-term planning </a:t>
            </a:r>
          </a:p>
          <a:p>
            <a:pPr>
              <a:lnSpc>
                <a:spcPct val="110000"/>
              </a:lnSpc>
            </a:pPr>
            <a:r>
              <a:rPr lang="en-GB" alt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Accept change and benefit from it - always see the benefits and plan to achieve these benefits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897051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5510" y="653509"/>
            <a:ext cx="6511925" cy="1143000"/>
          </a:xfrm>
        </p:spPr>
        <p:txBody>
          <a:bodyPr>
            <a:normAutofit/>
          </a:bodyPr>
          <a:lstStyle/>
          <a:p>
            <a:pPr eaLnBrk="1" hangingPunct="1">
              <a:buFont typeface="Georgia" pitchFamily="18" charset="0"/>
              <a:buNone/>
              <a:defRPr/>
            </a:pPr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>
          <a:xfrm>
            <a:off x="948979" y="2902296"/>
            <a:ext cx="6884988" cy="4752975"/>
          </a:xfrm>
        </p:spPr>
        <p:txBody>
          <a:bodyPr/>
          <a:lstStyle/>
          <a:p>
            <a:pPr marL="501650" indent="-457200" eaLnBrk="1" hangingPunct="1"/>
            <a:r>
              <a:rPr lang="en-GB" altLang="en-US" sz="4000" dirty="0">
                <a:latin typeface="Arial Rounded MT Bold" charset="0"/>
                <a:ea typeface="Arial Rounded MT Bold" charset="0"/>
                <a:cs typeface="Arial Rounded MT Bold" charset="0"/>
                <a:hlinkClick r:id="rId3"/>
              </a:rPr>
              <a:t>Time Management Quiz </a:t>
            </a:r>
            <a:endParaRPr lang="en-GB" altLang="en-US" sz="4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501650" indent="-457200" eaLnBrk="1" hangingPunct="1"/>
            <a:endParaRPr lang="en-GB" altLang="en-US" sz="2800" dirty="0"/>
          </a:p>
          <a:p>
            <a:pPr marL="501650" indent="-457200" eaLnBrk="1" hangingPunct="1">
              <a:buFont typeface="Georgia" charset="0"/>
              <a:buNone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60957327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1486F4-C5DF-48B5-826F-754FBBCC90C5}">
  <ds:schemaRefs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a908d394-d138-480e-87a3-ff44c37f991a"/>
    <ds:schemaRef ds:uri="f66716c4-314f-46c1-b01e-5a44c61897d8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C5A9053-2C9E-4645-9D01-D85D25B74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CECE2F-5FDE-485C-AD62-5287A80AF18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353</TotalTime>
  <Words>1750</Words>
  <Application>Microsoft Office PowerPoint</Application>
  <PresentationFormat>On-screen Show (4:3)</PresentationFormat>
  <Paragraphs>390</Paragraphs>
  <Slides>48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48</vt:i4>
      </vt:variant>
    </vt:vector>
  </HeadingPairs>
  <TitlesOfParts>
    <vt:vector size="60" baseType="lpstr">
      <vt:lpstr>Arial</vt:lpstr>
      <vt:lpstr>Arial Rounded MT Bold</vt:lpstr>
      <vt:lpstr>Calibri</vt:lpstr>
      <vt:lpstr>Candara</vt:lpstr>
      <vt:lpstr>Corbel</vt:lpstr>
      <vt:lpstr>Georgia</vt:lpstr>
      <vt:lpstr>Myriad Pro</vt:lpstr>
      <vt:lpstr>Trebuchet MS</vt:lpstr>
      <vt:lpstr>Wingdings</vt:lpstr>
      <vt:lpstr>20140311PresentationUWTSDTemplate</vt:lpstr>
      <vt:lpstr>SftWP July 15</vt:lpstr>
      <vt:lpstr>2_20140311PresentationUWTSDTemplate</vt:lpstr>
      <vt:lpstr>BMSK4001  Academic &amp; Employability Skills  Reflection &amp;  Time Management  </vt:lpstr>
      <vt:lpstr>BMSK4001  Academic &amp; Employability Skills  Reflection  </vt:lpstr>
      <vt:lpstr>Reflection – An Overview</vt:lpstr>
      <vt:lpstr>Reflection &amp; Temple of Apollo (Greece)</vt:lpstr>
      <vt:lpstr>Temple of Apollo Reflected</vt:lpstr>
      <vt:lpstr>Reflection &amp; Learning Logs/Journals </vt:lpstr>
      <vt:lpstr>Key Elements of Reflection</vt:lpstr>
      <vt:lpstr>Why is Reflection Important</vt:lpstr>
      <vt:lpstr>Reflective Suggestions</vt:lpstr>
      <vt:lpstr>Descriptive Elements</vt:lpstr>
      <vt:lpstr>Analytical &amp; Reflective Elements</vt:lpstr>
      <vt:lpstr>Simple Examples connected to  particular learning situations</vt:lpstr>
      <vt:lpstr>Simple Examples connected to  particular learning situations</vt:lpstr>
      <vt:lpstr>Gibbs’ Model of Reflection (1988)</vt:lpstr>
      <vt:lpstr>PowerPoint Presentation</vt:lpstr>
      <vt:lpstr>Reflection: What have we learnt?</vt:lpstr>
      <vt:lpstr>Resources and further reading:</vt:lpstr>
      <vt:lpstr>BMSK4001  Academic &amp; Employability Skills   Time Management  </vt:lpstr>
      <vt:lpstr>PowerPoint Presentation</vt:lpstr>
      <vt:lpstr>Assessing your work</vt:lpstr>
      <vt:lpstr>What would a perfect week look like for you?</vt:lpstr>
      <vt:lpstr>Exercise</vt:lpstr>
      <vt:lpstr>Making Time </vt:lpstr>
      <vt:lpstr> Planning and Prioritising  </vt:lpstr>
      <vt:lpstr>  Dealing with People  </vt:lpstr>
      <vt:lpstr>   Ways of Working   </vt:lpstr>
      <vt:lpstr>Prioritisation </vt:lpstr>
      <vt:lpstr>Urgent &amp; Non-urgent work</vt:lpstr>
      <vt:lpstr>Prioritise</vt:lpstr>
      <vt:lpstr>Prioritise</vt:lpstr>
      <vt:lpstr>Exercise</vt:lpstr>
      <vt:lpstr>Time Management for students</vt:lpstr>
      <vt:lpstr>Procrastination</vt:lpstr>
      <vt:lpstr>Not Important</vt:lpstr>
      <vt:lpstr>Not Important -  Exercise</vt:lpstr>
      <vt:lpstr>Confused</vt:lpstr>
      <vt:lpstr>Overwhelmed </vt:lpstr>
      <vt:lpstr>Overwhelmed - Exercise</vt:lpstr>
      <vt:lpstr>Perfectionism</vt:lpstr>
      <vt:lpstr>Perfectionism - Exercise</vt:lpstr>
      <vt:lpstr>Distractions  </vt:lpstr>
      <vt:lpstr>Distractions - Exercise  </vt:lpstr>
      <vt:lpstr>Planning Your Time</vt:lpstr>
      <vt:lpstr>PowerPoint Presentation</vt:lpstr>
      <vt:lpstr>Work Planning </vt:lpstr>
      <vt:lpstr>Work Planning </vt:lpstr>
      <vt:lpstr>Work Planning </vt:lpstr>
      <vt:lpstr>Exercise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and Time Management</dc:title>
  <dc:creator>Julia Ann Ault</dc:creator>
  <cp:lastModifiedBy>Julia Ault</cp:lastModifiedBy>
  <cp:revision>47</cp:revision>
  <dcterms:created xsi:type="dcterms:W3CDTF">2008-11-04T15:28:15Z</dcterms:created>
  <dcterms:modified xsi:type="dcterms:W3CDTF">2017-12-07T14:26:41Z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