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sldIdLst>
    <p:sldId id="256" r:id="rId2"/>
    <p:sldId id="257" r:id="rId3"/>
    <p:sldId id="261" r:id="rId4"/>
    <p:sldId id="260" r:id="rId5"/>
    <p:sldId id="262" r:id="rId6"/>
    <p:sldId id="269" r:id="rId7"/>
    <p:sldId id="268" r:id="rId8"/>
    <p:sldId id="263" r:id="rId9"/>
    <p:sldId id="264" r:id="rId10"/>
    <p:sldId id="265" r:id="rId11"/>
    <p:sldId id="267" r:id="rId12"/>
    <p:sldId id="270" r:id="rId13"/>
    <p:sldId id="271" r:id="rId14"/>
    <p:sldId id="272" r:id="rId15"/>
    <p:sldId id="273" r:id="rId16"/>
    <p:sldId id="274" r:id="rId17"/>
    <p:sldId id="275" r:id="rId18"/>
    <p:sldId id="276" r:id="rId19"/>
    <p:sldId id="277" r:id="rId20"/>
    <p:sldId id="278" r:id="rId21"/>
    <p:sldId id="279" r:id="rId22"/>
    <p:sldId id="266"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12" y="-9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Rectangle 10"/>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743323" y="3721473"/>
            <a:ext cx="5120640" cy="1581150"/>
          </a:xfrm>
        </p:spPr>
        <p:txBody>
          <a:bodyPr>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2"/>
                </a:solidFill>
              </a:defRPr>
            </a:lvl1pPr>
          </a:lstStyle>
          <a:p>
            <a:fld id="{12746E3F-E6D6-BA4B-977E-2FCF6791384C}" type="datetimeFigureOut">
              <a:rPr lang="en-US" smtClean="0"/>
              <a:t>24/01/19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91475" y="6429375"/>
            <a:ext cx="876300" cy="292100"/>
          </a:xfrm>
        </p:spPr>
        <p:txBody>
          <a:bodyPr/>
          <a:lstStyle/>
          <a:p>
            <a:fld id="{F2DDBFDC-33E6-E141-87D8-A3C129FD137A}" type="slidenum">
              <a:rPr lang="en-US" smtClean="0"/>
              <a:t>‹#›</a:t>
            </a:fld>
            <a:endParaRPr lang="en-US"/>
          </a:p>
        </p:txBody>
      </p:sp>
      <p:sp>
        <p:nvSpPr>
          <p:cNvPr id="9"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Title 9"/>
          <p:cNvSpPr>
            <a:spLocks noGrp="1"/>
          </p:cNvSpPr>
          <p:nvPr>
            <p:ph type="title"/>
          </p:nvPr>
        </p:nvSpPr>
        <p:spPr>
          <a:xfrm>
            <a:off x="3739896" y="1417320"/>
            <a:ext cx="5120640" cy="2304288"/>
          </a:xfrm>
        </p:spPr>
        <p:txBody>
          <a:bodyPr>
            <a:normAutofit/>
          </a:bodyPr>
          <a:lstStyle>
            <a:lvl1pPr>
              <a:defRPr sz="4000" cap="all" baseline="0"/>
            </a:lvl1pPr>
          </a:lstStyle>
          <a:p>
            <a:r>
              <a:rPr lang="en-GB" smtClean="0"/>
              <a:t>Click to edit Master title style</a:t>
            </a:r>
            <a:endParaRPr lang="en-US" dirty="0"/>
          </a:p>
        </p:txBody>
      </p:sp>
      <p:sp>
        <p:nvSpPr>
          <p:cNvPr id="13"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Freeform 8"/>
          <p:cNvSpPr>
            <a:spLocks noChangeAspect="1" noEditPoints="1"/>
          </p:cNvSpPr>
          <p:nvPr/>
        </p:nvSpPr>
        <p:spPr bwMode="auto">
          <a:xfrm>
            <a:off x="5489634" y="0"/>
            <a:ext cx="3393768" cy="6858000"/>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2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10"/>
          </p:nvPr>
        </p:nvSpPr>
        <p:spPr/>
        <p:txBody>
          <a:bodyPr/>
          <a:lstStyle/>
          <a:p>
            <a:fld id="{12746E3F-E6D6-BA4B-977E-2FCF6791384C}" type="datetimeFigureOut">
              <a:rPr lang="en-US" smtClean="0"/>
              <a:t>24/01/19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DDBFDC-33E6-E141-87D8-A3C129FD137A}" type="slidenum">
              <a:rPr lang="en-US" smtClean="0"/>
              <a:t>‹#›</a:t>
            </a:fld>
            <a:endParaRPr lang="en-US"/>
          </a:p>
        </p:txBody>
      </p:sp>
      <p:sp>
        <p:nvSpPr>
          <p:cNvPr id="25" name="Title Placeholder 1"/>
          <p:cNvSpPr>
            <a:spLocks noGrp="1"/>
          </p:cNvSpPr>
          <p:nvPr>
            <p:ph type="title"/>
          </p:nvPr>
        </p:nvSpPr>
        <p:spPr>
          <a:xfrm>
            <a:off x="276225" y="228600"/>
            <a:ext cx="8591550" cy="1066801"/>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31" name="Content Placeholder 30"/>
          <p:cNvSpPr>
            <a:spLocks noGrp="1"/>
          </p:cNvSpPr>
          <p:nvPr>
            <p:ph sz="quarter" idx="13"/>
          </p:nvPr>
        </p:nvSpPr>
        <p:spPr>
          <a:xfrm>
            <a:off x="274320" y="1298448"/>
            <a:ext cx="8595360" cy="493776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lvl1pPr>
              <a:defRPr>
                <a:solidFill>
                  <a:schemeClr val="bg2"/>
                </a:solidFill>
              </a:defRPr>
            </a:lvl1pPr>
          </a:lstStyle>
          <a:p>
            <a:fld id="{12746E3F-E6D6-BA4B-977E-2FCF6791384C}" type="datetimeFigureOut">
              <a:rPr lang="en-US" smtClean="0"/>
              <a:t>24/01/19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DDBFDC-33E6-E141-87D8-A3C129FD137A}" type="slidenum">
              <a:rPr lang="en-US" smtClean="0"/>
              <a:t>‹#›</a:t>
            </a:fld>
            <a:endParaRPr lang="en-US"/>
          </a:p>
        </p:txBody>
      </p:sp>
      <p:sp>
        <p:nvSpPr>
          <p:cNvPr id="15" name="Subtitle 2"/>
          <p:cNvSpPr>
            <a:spLocks noGrp="1"/>
          </p:cNvSpPr>
          <p:nvPr>
            <p:ph type="subTitle" idx="1"/>
          </p:nvPr>
        </p:nvSpPr>
        <p:spPr>
          <a:xfrm>
            <a:off x="3743324" y="1400174"/>
            <a:ext cx="5120640" cy="1476375"/>
          </a:xfrm>
        </p:spPr>
        <p:txBody>
          <a:bodyPr anchor="b" anchorCtr="0">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10" name="Freeform 7"/>
          <p:cNvSpPr>
            <a:spLocks noChangeAspect="1" noEditPoints="1"/>
          </p:cNvSpPr>
          <p:nvPr/>
        </p:nvSpPr>
        <p:spPr bwMode="auto">
          <a:xfrm>
            <a:off x="34289" y="136641"/>
            <a:ext cx="3326149" cy="6721359"/>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Title 11"/>
          <p:cNvSpPr>
            <a:spLocks noGrp="1"/>
          </p:cNvSpPr>
          <p:nvPr>
            <p:ph type="title"/>
          </p:nvPr>
        </p:nvSpPr>
        <p:spPr>
          <a:xfrm>
            <a:off x="3733800" y="2895599"/>
            <a:ext cx="5129543" cy="2667001"/>
          </a:xfrm>
        </p:spPr>
        <p:txBody>
          <a:bodyPr anchor="t">
            <a:normAutofit/>
          </a:bodyPr>
          <a:lstStyle>
            <a:lvl1pPr>
              <a:defRPr kumimoji="0" lang="en-US" sz="4000" b="0" i="0" u="none" strike="noStrike" kern="1200" cap="all" spc="0" normalizeH="0" baseline="0" noProof="0" dirty="0" smtClean="0">
                <a:ln>
                  <a:noFill/>
                </a:ln>
                <a:solidFill>
                  <a:schemeClr val="tx2"/>
                </a:solidFill>
                <a:effectLst/>
                <a:uLnTx/>
                <a:uFillTx/>
                <a:latin typeface="+mj-lt"/>
                <a:ea typeface="+mj-ea"/>
                <a:cs typeface="Tunga" pitchFamily="2"/>
              </a:defRPr>
            </a:lvl1pPr>
          </a:lstStyle>
          <a:p>
            <a:r>
              <a:rPr lang="en-GB"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2746E3F-E6D6-BA4B-977E-2FCF6791384C}" type="datetimeFigureOut">
              <a:rPr lang="en-US" smtClean="0"/>
              <a:t>24/01/19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DDBFDC-33E6-E141-87D8-A3C129FD137A}" type="slidenum">
              <a:rPr lang="en-US" smtClean="0"/>
              <a:t>‹#›</a:t>
            </a:fld>
            <a:endParaRPr lang="en-US"/>
          </a:p>
        </p:txBody>
      </p:sp>
      <p:sp>
        <p:nvSpPr>
          <p:cNvPr id="9"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12" name="Content Placeholder 11"/>
          <p:cNvSpPr>
            <a:spLocks noGrp="1"/>
          </p:cNvSpPr>
          <p:nvPr>
            <p:ph sz="quarter" idx="13"/>
          </p:nvPr>
        </p:nvSpPr>
        <p:spPr>
          <a:xfrm>
            <a:off x="27622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3" name="Content Placeholder 11"/>
          <p:cNvSpPr>
            <a:spLocks noGrp="1"/>
          </p:cNvSpPr>
          <p:nvPr>
            <p:ph sz="quarter" idx="14"/>
          </p:nvPr>
        </p:nvSpPr>
        <p:spPr>
          <a:xfrm>
            <a:off x="461581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12746E3F-E6D6-BA4B-977E-2FCF6791384C}" type="datetimeFigureOut">
              <a:rPr lang="en-US" smtClean="0"/>
              <a:t>24/01/19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2DDBFDC-33E6-E141-87D8-A3C129FD137A}" type="slidenum">
              <a:rPr lang="en-US" smtClean="0"/>
              <a:t>‹#›</a:t>
            </a:fld>
            <a:endParaRPr lang="en-US"/>
          </a:p>
        </p:txBody>
      </p:sp>
      <p:sp>
        <p:nvSpPr>
          <p:cNvPr id="1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14" name="Content Placeholder 11"/>
          <p:cNvSpPr>
            <a:spLocks noGrp="1"/>
          </p:cNvSpPr>
          <p:nvPr>
            <p:ph sz="quarter" idx="13"/>
          </p:nvPr>
        </p:nvSpPr>
        <p:spPr>
          <a:xfrm>
            <a:off x="27622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1"/>
          <p:cNvSpPr>
            <a:spLocks noGrp="1"/>
          </p:cNvSpPr>
          <p:nvPr>
            <p:ph sz="quarter" idx="14"/>
          </p:nvPr>
        </p:nvSpPr>
        <p:spPr>
          <a:xfrm>
            <a:off x="461581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20" name="Text Placeholder 3"/>
          <p:cNvSpPr>
            <a:spLocks noGrp="1"/>
          </p:cNvSpPr>
          <p:nvPr>
            <p:ph type="body" sz="half" idx="2"/>
          </p:nvPr>
        </p:nvSpPr>
        <p:spPr>
          <a:xfrm>
            <a:off x="276225" y="1298448"/>
            <a:ext cx="4248150" cy="509587"/>
          </a:xfrm>
        </p:spPr>
        <p:txBody>
          <a:bodyPr anchor="ctr">
            <a:normAutofit/>
          </a:bodyPr>
          <a:lstStyle>
            <a:lvl1pPr marL="0" indent="0" algn="l">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1" name="Text Placeholder 3"/>
          <p:cNvSpPr>
            <a:spLocks noGrp="1"/>
          </p:cNvSpPr>
          <p:nvPr>
            <p:ph type="body" sz="half" idx="15"/>
          </p:nvPr>
        </p:nvSpPr>
        <p:spPr>
          <a:xfrm>
            <a:off x="4615815" y="1298448"/>
            <a:ext cx="4248150" cy="509587"/>
          </a:xfrm>
        </p:spPr>
        <p:txBody>
          <a:bodyPr anchor="ctr">
            <a:normAutofit/>
          </a:bodyPr>
          <a:lstStyle>
            <a:lvl1pPr marL="0" indent="0">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tx2"/>
                </a:solidFill>
              </a:defRPr>
            </a:lvl1pPr>
          </a:lstStyle>
          <a:p>
            <a:fld id="{12746E3F-E6D6-BA4B-977E-2FCF6791384C}" type="datetimeFigureOut">
              <a:rPr lang="en-US" smtClean="0"/>
              <a:t>24/01/19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2DDBFDC-33E6-E141-87D8-A3C129FD137A}" type="slidenum">
              <a:rPr lang="en-US" smtClean="0"/>
              <a:t>‹#›</a:t>
            </a:fld>
            <a:endParaRPr lang="en-US"/>
          </a:p>
        </p:txBody>
      </p:sp>
      <p:sp>
        <p:nvSpPr>
          <p:cNvPr id="17"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746E3F-E6D6-BA4B-977E-2FCF6791384C}" type="datetimeFigureOut">
              <a:rPr lang="en-US" smtClean="0"/>
              <a:t>24/01/19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2DDBFDC-33E6-E141-87D8-A3C129FD137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lvl1pPr>
              <a:defRPr>
                <a:solidFill>
                  <a:schemeClr val="bg2"/>
                </a:solidFill>
              </a:defRPr>
            </a:lvl1pPr>
          </a:lstStyle>
          <a:p>
            <a:fld id="{12746E3F-E6D6-BA4B-977E-2FCF6791384C}" type="datetimeFigureOut">
              <a:rPr lang="en-US" smtClean="0"/>
              <a:t>24/01/19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DDBFDC-33E6-E141-87D8-A3C129FD137A}" type="slidenum">
              <a:rPr lang="en-US" smtClean="0"/>
              <a:t>‹#›</a:t>
            </a:fld>
            <a:endParaRPr lang="en-US"/>
          </a:p>
        </p:txBody>
      </p:sp>
      <p:sp>
        <p:nvSpPr>
          <p:cNvPr id="9" name="Title Placeholder 1"/>
          <p:cNvSpPr>
            <a:spLocks noGrp="1"/>
          </p:cNvSpPr>
          <p:nvPr>
            <p:ph type="title"/>
          </p:nvPr>
        </p:nvSpPr>
        <p:spPr>
          <a:xfrm>
            <a:off x="276225" y="228601"/>
            <a:ext cx="2834640" cy="1298448"/>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GB" smtClean="0"/>
              <a:t>Click to edit Master title style</a:t>
            </a:r>
            <a:endParaRPr lang="en-US" dirty="0"/>
          </a:p>
        </p:txBody>
      </p:sp>
      <p:sp>
        <p:nvSpPr>
          <p:cNvPr id="10" name="Content Placeholder 11"/>
          <p:cNvSpPr>
            <a:spLocks noGrp="1"/>
          </p:cNvSpPr>
          <p:nvPr>
            <p:ph sz="quarter" idx="14"/>
          </p:nvPr>
        </p:nvSpPr>
        <p:spPr>
          <a:xfrm>
            <a:off x="3775935" y="533400"/>
            <a:ext cx="5063266" cy="5702808"/>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Text Placeholder 3"/>
          <p:cNvSpPr>
            <a:spLocks noGrp="1"/>
          </p:cNvSpPr>
          <p:nvPr>
            <p:ph type="body" sz="half" idx="2"/>
          </p:nvPr>
        </p:nvSpPr>
        <p:spPr>
          <a:xfrm>
            <a:off x="276224" y="1539240"/>
            <a:ext cx="2834640" cy="4709160"/>
          </a:xfrm>
        </p:spPr>
        <p:txBody>
          <a:bodyPr>
            <a:normAutofit/>
          </a:bodyPr>
          <a:lstStyle>
            <a:lvl1pPr marL="0" indent="0">
              <a:buNone/>
              <a:defRPr lang="en-US" sz="1600" b="0" i="0" kern="1200" cap="none" spc="30" baseline="0" dirty="0" smtClean="0">
                <a:solidFill>
                  <a:schemeClr val="bg2"/>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600"/>
              </a:spcBef>
              <a:spcAft>
                <a:spcPts val="0"/>
              </a:spcAft>
              <a:buClr>
                <a:schemeClr val="accent1"/>
              </a:buClr>
              <a:buFont typeface="Arial" pitchFamily="34" charset="0"/>
              <a:buNone/>
            </a:pPr>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3" name="Rectangle 12"/>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3409950" y="0"/>
            <a:ext cx="5734050" cy="6858000"/>
          </a:xfrm>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5" name="Date Placeholder 4"/>
          <p:cNvSpPr>
            <a:spLocks noGrp="1"/>
          </p:cNvSpPr>
          <p:nvPr>
            <p:ph type="dt" sz="half" idx="10"/>
          </p:nvPr>
        </p:nvSpPr>
        <p:spPr/>
        <p:txBody>
          <a:bodyPr/>
          <a:lstStyle>
            <a:lvl1pPr>
              <a:defRPr>
                <a:solidFill>
                  <a:schemeClr val="bg2"/>
                </a:solidFill>
              </a:defRPr>
            </a:lvl1pPr>
          </a:lstStyle>
          <a:p>
            <a:fld id="{12746E3F-E6D6-BA4B-977E-2FCF6791384C}" type="datetimeFigureOut">
              <a:rPr lang="en-US" smtClean="0"/>
              <a:t>24/01/19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DDBFDC-33E6-E141-87D8-A3C129FD137A}" type="slidenum">
              <a:rPr lang="en-US" smtClean="0"/>
              <a:t>‹#›</a:t>
            </a:fld>
            <a:endParaRPr lang="en-US"/>
          </a:p>
        </p:txBody>
      </p:sp>
      <p:sp>
        <p:nvSpPr>
          <p:cNvPr id="21" name="Title Placeholder 1"/>
          <p:cNvSpPr>
            <a:spLocks noGrp="1"/>
          </p:cNvSpPr>
          <p:nvPr>
            <p:ph type="title"/>
          </p:nvPr>
        </p:nvSpPr>
        <p:spPr>
          <a:xfrm>
            <a:off x="276224" y="228600"/>
            <a:ext cx="2834640" cy="1295399"/>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GB" smtClean="0"/>
              <a:t>Click to edit Master title style</a:t>
            </a:r>
            <a:endParaRPr lang="en-US" dirty="0"/>
          </a:p>
        </p:txBody>
      </p:sp>
      <p:sp>
        <p:nvSpPr>
          <p:cNvPr id="25" name="Text Placeholder 24"/>
          <p:cNvSpPr>
            <a:spLocks noGrp="1"/>
          </p:cNvSpPr>
          <p:nvPr>
            <p:ph type="body" sz="quarter" idx="13"/>
          </p:nvPr>
        </p:nvSpPr>
        <p:spPr>
          <a:xfrm>
            <a:off x="274320" y="1536192"/>
            <a:ext cx="2834640" cy="4712208"/>
          </a:xfrm>
        </p:spPr>
        <p:txBody>
          <a:bodyPr>
            <a:normAutofit/>
          </a:bodyPr>
          <a:lstStyle>
            <a:lvl1pPr marL="0" indent="0">
              <a:buNone/>
              <a:defRPr sz="1600">
                <a:solidFill>
                  <a:schemeClr val="bg2"/>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GB"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2746E3F-E6D6-BA4B-977E-2FCF6791384C}" type="datetimeFigureOut">
              <a:rPr lang="en-US" smtClean="0"/>
              <a:t>24/01/19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DDBFDC-33E6-E141-87D8-A3C129FD137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2746E3F-E6D6-BA4B-977E-2FCF6791384C}" type="datetimeFigureOut">
              <a:rPr lang="en-US" smtClean="0"/>
              <a:t>24/01/19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DDBFDC-33E6-E141-87D8-A3C129FD137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76225" y="1295400"/>
            <a:ext cx="8591550" cy="493394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276225" y="6429375"/>
            <a:ext cx="2133600" cy="292100"/>
          </a:xfrm>
          <a:prstGeom prst="rect">
            <a:avLst/>
          </a:prstGeom>
        </p:spPr>
        <p:txBody>
          <a:bodyPr vert="horz" lIns="91440" tIns="45720" rIns="91440" bIns="45720" rtlCol="0" anchor="ctr">
            <a:normAutofit/>
          </a:bodyPr>
          <a:lstStyle>
            <a:lvl1pPr algn="l">
              <a:defRPr sz="1050" b="1">
                <a:solidFill>
                  <a:schemeClr val="tx2"/>
                </a:solidFill>
              </a:defRPr>
            </a:lvl1pPr>
          </a:lstStyle>
          <a:p>
            <a:fld id="{12746E3F-E6D6-BA4B-977E-2FCF6791384C}" type="datetimeFigureOut">
              <a:rPr lang="en-US" smtClean="0"/>
              <a:t>24/01/19</a:t>
            </a:fld>
            <a:endParaRPr lang="en-US"/>
          </a:p>
        </p:txBody>
      </p:sp>
      <p:sp>
        <p:nvSpPr>
          <p:cNvPr id="5" name="Footer Placeholder 4"/>
          <p:cNvSpPr>
            <a:spLocks noGrp="1"/>
          </p:cNvSpPr>
          <p:nvPr>
            <p:ph type="ftr" sz="quarter" idx="3"/>
          </p:nvPr>
        </p:nvSpPr>
        <p:spPr>
          <a:xfrm>
            <a:off x="3743324" y="6429375"/>
            <a:ext cx="4086225" cy="292100"/>
          </a:xfrm>
          <a:prstGeom prst="rect">
            <a:avLst/>
          </a:prstGeom>
        </p:spPr>
        <p:txBody>
          <a:bodyPr vert="horz" lIns="91440" tIns="45720" rIns="91440" bIns="45720" rtlCol="0" anchor="ctr">
            <a:normAutofit/>
          </a:bodyPr>
          <a:lstStyle>
            <a:lvl1pPr algn="l">
              <a:defRPr sz="1050" b="1">
                <a:solidFill>
                  <a:schemeClr val="tx2"/>
                </a:solidFill>
              </a:defRPr>
            </a:lvl1pPr>
          </a:lstStyle>
          <a:p>
            <a:endParaRPr lang="en-US"/>
          </a:p>
        </p:txBody>
      </p:sp>
      <p:sp>
        <p:nvSpPr>
          <p:cNvPr id="6" name="Slide Number Placeholder 5"/>
          <p:cNvSpPr>
            <a:spLocks noGrp="1"/>
          </p:cNvSpPr>
          <p:nvPr>
            <p:ph type="sldNum" sz="quarter" idx="4"/>
          </p:nvPr>
        </p:nvSpPr>
        <p:spPr>
          <a:xfrm>
            <a:off x="7991475" y="6429375"/>
            <a:ext cx="876300" cy="292100"/>
          </a:xfrm>
          <a:prstGeom prst="rect">
            <a:avLst/>
          </a:prstGeom>
        </p:spPr>
        <p:txBody>
          <a:bodyPr vert="horz" lIns="91440" tIns="45720" rIns="91440" bIns="45720" rtlCol="0" anchor="ctr">
            <a:normAutofit/>
          </a:bodyPr>
          <a:lstStyle>
            <a:lvl1pPr algn="r">
              <a:defRPr sz="1600" b="1">
                <a:solidFill>
                  <a:schemeClr val="tx2"/>
                </a:solidFill>
              </a:defRPr>
            </a:lvl1pPr>
          </a:lstStyle>
          <a:p>
            <a:fld id="{F2DDBFDC-33E6-E141-87D8-A3C129FD137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p:titleStyle>
    <p:body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4.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5.jpg"/><Relationship Id="rId3" Type="http://schemas.openxmlformats.org/officeDocument/2006/relationships/hyperlink" Target="http://www.theage.com.au/world/leader-of-the-moonies-dies-aged-92-20120903-258z4.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Christian NRMs	</a:t>
            </a:r>
          </a:p>
          <a:p>
            <a:r>
              <a:rPr lang="en-US" dirty="0" smtClean="0"/>
              <a:t>MCN </a:t>
            </a:r>
            <a:r>
              <a:rPr lang="en-US" dirty="0" err="1" smtClean="0"/>
              <a:t>Cristnogol</a:t>
            </a:r>
            <a:endParaRPr lang="en-US" dirty="0"/>
          </a:p>
        </p:txBody>
      </p:sp>
      <p:sp>
        <p:nvSpPr>
          <p:cNvPr id="2" name="Title 1"/>
          <p:cNvSpPr>
            <a:spLocks noGrp="1"/>
          </p:cNvSpPr>
          <p:nvPr>
            <p:ph type="title"/>
          </p:nvPr>
        </p:nvSpPr>
        <p:spPr/>
        <p:txBody>
          <a:bodyPr/>
          <a:lstStyle/>
          <a:p>
            <a:r>
              <a:rPr lang="en-US" dirty="0" smtClean="0"/>
              <a:t>HPRS4010</a:t>
            </a:r>
            <a:endParaRPr lang="en-US" dirty="0"/>
          </a:p>
        </p:txBody>
      </p:sp>
    </p:spTree>
    <p:extLst>
      <p:ext uri="{BB962C8B-B14F-4D97-AF65-F5344CB8AC3E}">
        <p14:creationId xmlns:p14="http://schemas.microsoft.com/office/powerpoint/2010/main" val="2301493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pPr marL="0" indent="0">
              <a:buNone/>
            </a:pPr>
            <a:r>
              <a:rPr lang="en-GB" dirty="0" smtClean="0"/>
              <a:t>The post-World War Two ‘western’ world saw the rise of: </a:t>
            </a:r>
            <a:endParaRPr lang="en-GB" dirty="0"/>
          </a:p>
          <a:p>
            <a:pPr marL="342900" indent="-342900">
              <a:buFont typeface="Wingdings" charset="2"/>
              <a:buChar char="v"/>
            </a:pPr>
            <a:r>
              <a:rPr lang="en-GB" dirty="0"/>
              <a:t>E</a:t>
            </a:r>
            <a:r>
              <a:rPr lang="en-GB" dirty="0" smtClean="0"/>
              <a:t>astern </a:t>
            </a:r>
            <a:r>
              <a:rPr lang="en-GB" dirty="0"/>
              <a:t>NRMs</a:t>
            </a:r>
          </a:p>
          <a:p>
            <a:pPr marL="342900" indent="-342900">
              <a:buFont typeface="Wingdings" charset="2"/>
              <a:buChar char="v"/>
            </a:pPr>
            <a:r>
              <a:rPr lang="en-GB" dirty="0"/>
              <a:t>S</a:t>
            </a:r>
            <a:r>
              <a:rPr lang="en-GB" dirty="0" smtClean="0"/>
              <a:t>elf </a:t>
            </a:r>
            <a:r>
              <a:rPr lang="en-GB" dirty="0"/>
              <a:t>religions</a:t>
            </a:r>
          </a:p>
          <a:p>
            <a:pPr marL="342900" indent="-342900">
              <a:buFont typeface="Wingdings" charset="2"/>
              <a:buChar char="v"/>
            </a:pPr>
            <a:r>
              <a:rPr lang="en-GB" dirty="0"/>
              <a:t>Pagan </a:t>
            </a:r>
            <a:r>
              <a:rPr lang="en-GB" dirty="0" smtClean="0"/>
              <a:t>groups</a:t>
            </a:r>
          </a:p>
          <a:p>
            <a:pPr marL="342900" indent="-342900">
              <a:buFont typeface="Wingdings" charset="2"/>
              <a:buChar char="v"/>
            </a:pPr>
            <a:r>
              <a:rPr lang="en-GB" dirty="0" smtClean="0"/>
              <a:t>Satanic NRMs</a:t>
            </a:r>
          </a:p>
          <a:p>
            <a:pPr marL="342900" indent="-342900">
              <a:buFont typeface="Wingdings" charset="2"/>
              <a:buChar char="v"/>
            </a:pPr>
            <a:r>
              <a:rPr lang="en-GB" dirty="0" smtClean="0"/>
              <a:t>ET NRMs</a:t>
            </a:r>
          </a:p>
          <a:p>
            <a:pPr marL="342900" indent="-342900">
              <a:buFont typeface="Wingdings" charset="2"/>
              <a:buChar char="v"/>
            </a:pPr>
            <a:endParaRPr lang="en-GB" dirty="0" smtClean="0"/>
          </a:p>
          <a:p>
            <a:pPr marL="0" indent="0">
              <a:buNone/>
            </a:pPr>
            <a:r>
              <a:rPr lang="en-GB" dirty="0" smtClean="0"/>
              <a:t>But </a:t>
            </a:r>
            <a:r>
              <a:rPr lang="en-GB" dirty="0"/>
              <a:t>also </a:t>
            </a:r>
            <a:r>
              <a:rPr lang="en-GB" dirty="0" smtClean="0"/>
              <a:t>Christian-derived NRMs - </a:t>
            </a:r>
            <a:r>
              <a:rPr lang="en-GB" dirty="0"/>
              <a:t>charismatic, </a:t>
            </a:r>
            <a:r>
              <a:rPr lang="en-GB" dirty="0" smtClean="0"/>
              <a:t>evangelical, fundamentalist.  A decline of the ‘mainstream’ protestant, but a rise in new Christian innovations. </a:t>
            </a:r>
            <a:endParaRPr lang="en-GB" dirty="0"/>
          </a:p>
          <a:p>
            <a:endParaRPr lang="en-US" dirty="0"/>
          </a:p>
        </p:txBody>
      </p:sp>
    </p:spTree>
    <p:extLst>
      <p:ext uri="{BB962C8B-B14F-4D97-AF65-F5344CB8AC3E}">
        <p14:creationId xmlns:p14="http://schemas.microsoft.com/office/powerpoint/2010/main" val="3621751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r>
              <a:rPr lang="en-GB" dirty="0"/>
              <a:t>“Christianity, right from the start, came in many varieties” (Barrett: 1998, 46)</a:t>
            </a:r>
            <a:r>
              <a:rPr lang="en-GB" dirty="0" smtClean="0"/>
              <a:t>.</a:t>
            </a:r>
          </a:p>
          <a:p>
            <a:endParaRPr lang="en-GB" dirty="0"/>
          </a:p>
          <a:p>
            <a:r>
              <a:rPr lang="en-GB" dirty="0"/>
              <a:t>Chryssides </a:t>
            </a:r>
            <a:r>
              <a:rPr lang="en-GB" dirty="0" smtClean="0"/>
              <a:t>(1999, 162) - it </a:t>
            </a:r>
            <a:r>
              <a:rPr lang="en-GB" dirty="0"/>
              <a:t>is remarkable to see so many attempts to express Christianity in the new Christian movements.  </a:t>
            </a:r>
            <a:endParaRPr lang="en-GB" dirty="0" smtClean="0"/>
          </a:p>
          <a:p>
            <a:endParaRPr lang="en-GB" dirty="0"/>
          </a:p>
          <a:p>
            <a:r>
              <a:rPr lang="en-GB" dirty="0"/>
              <a:t>Barrett (1998. 37</a:t>
            </a:r>
            <a:r>
              <a:rPr lang="en-GB" dirty="0" smtClean="0"/>
              <a:t>) - Christian </a:t>
            </a:r>
            <a:r>
              <a:rPr lang="en-GB" dirty="0"/>
              <a:t>groups cannot agree because </a:t>
            </a:r>
            <a:endParaRPr lang="en-GB" dirty="0" smtClean="0"/>
          </a:p>
          <a:p>
            <a:pPr marL="457200" indent="-457200">
              <a:buAutoNum type="arabicParenR"/>
            </a:pPr>
            <a:r>
              <a:rPr lang="en-GB" dirty="0" smtClean="0"/>
              <a:t>The </a:t>
            </a:r>
            <a:r>
              <a:rPr lang="en-GB" dirty="0"/>
              <a:t>Bible is not a </a:t>
            </a:r>
            <a:r>
              <a:rPr lang="en-GB" dirty="0" smtClean="0"/>
              <a:t>manual</a:t>
            </a:r>
          </a:p>
          <a:p>
            <a:pPr marL="457200" indent="-457200">
              <a:buAutoNum type="arabicParenR"/>
            </a:pPr>
            <a:r>
              <a:rPr lang="en-GB" dirty="0" smtClean="0"/>
              <a:t>Different groups/people </a:t>
            </a:r>
            <a:r>
              <a:rPr lang="en-GB" dirty="0"/>
              <a:t>have different </a:t>
            </a:r>
            <a:r>
              <a:rPr lang="en-GB" dirty="0" smtClean="0"/>
              <a:t>interpretations</a:t>
            </a:r>
          </a:p>
          <a:p>
            <a:pPr marL="457200" indent="-457200">
              <a:buAutoNum type="arabicParenR"/>
            </a:pPr>
            <a:r>
              <a:rPr lang="en-GB" dirty="0" smtClean="0"/>
              <a:t>Groups </a:t>
            </a:r>
            <a:r>
              <a:rPr lang="en-GB" dirty="0"/>
              <a:t>focus on certain </a:t>
            </a:r>
            <a:endParaRPr lang="en-GB" dirty="0" smtClean="0"/>
          </a:p>
          <a:p>
            <a:pPr marL="457200" indent="-457200">
              <a:buAutoNum type="arabicParenR"/>
            </a:pPr>
            <a:r>
              <a:rPr lang="en-GB" dirty="0" smtClean="0"/>
              <a:t>How </a:t>
            </a:r>
            <a:r>
              <a:rPr lang="en-GB" dirty="0"/>
              <a:t>do groups decide what is literal and what is metaphorical? </a:t>
            </a:r>
          </a:p>
          <a:p>
            <a:endParaRPr lang="en-US" dirty="0"/>
          </a:p>
        </p:txBody>
      </p:sp>
    </p:spTree>
    <p:extLst>
      <p:ext uri="{BB962C8B-B14F-4D97-AF65-F5344CB8AC3E}">
        <p14:creationId xmlns:p14="http://schemas.microsoft.com/office/powerpoint/2010/main" val="3699816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Christian ‘indecision’</a:t>
            </a:r>
            <a:endParaRPr lang="en-US" dirty="0"/>
          </a:p>
        </p:txBody>
      </p:sp>
      <p:sp>
        <p:nvSpPr>
          <p:cNvPr id="3" name="Content Placeholder 2"/>
          <p:cNvSpPr>
            <a:spLocks noGrp="1"/>
          </p:cNvSpPr>
          <p:nvPr>
            <p:ph sz="quarter" idx="13"/>
          </p:nvPr>
        </p:nvSpPr>
        <p:spPr/>
        <p:txBody>
          <a:bodyPr>
            <a:normAutofit fontScale="92500"/>
          </a:bodyPr>
          <a:lstStyle/>
          <a:p>
            <a:pPr marL="0" indent="0">
              <a:buNone/>
            </a:pPr>
            <a:r>
              <a:rPr lang="en-GB" dirty="0"/>
              <a:t>This history of Christianity is littered with indecisions, heresies, decisions being made by </a:t>
            </a:r>
            <a:r>
              <a:rPr lang="en-GB" dirty="0" smtClean="0"/>
              <a:t>various, differences </a:t>
            </a:r>
            <a:r>
              <a:rPr lang="en-GB" dirty="0"/>
              <a:t>in how Christianity is </a:t>
            </a:r>
            <a:r>
              <a:rPr lang="en-GB" dirty="0" smtClean="0"/>
              <a:t>expressed…</a:t>
            </a:r>
          </a:p>
          <a:p>
            <a:r>
              <a:rPr lang="en-GB" dirty="0"/>
              <a:t>Jesus Christ – divine or human? Intensity of divinity? When divine?</a:t>
            </a:r>
          </a:p>
          <a:p>
            <a:r>
              <a:rPr lang="en-GB" dirty="0"/>
              <a:t>Hell – literal or figurative? What about those who died before Christianity?</a:t>
            </a:r>
          </a:p>
          <a:p>
            <a:r>
              <a:rPr lang="en-GB" dirty="0"/>
              <a:t>Resurrection – literal or figurative?</a:t>
            </a:r>
          </a:p>
          <a:p>
            <a:r>
              <a:rPr lang="en-GB" dirty="0"/>
              <a:t>Saturday or Sunday Sabbath (Friday in Judaism)?</a:t>
            </a:r>
          </a:p>
          <a:p>
            <a:r>
              <a:rPr lang="en-GB" dirty="0"/>
              <a:t>Transubstantiation (RC) or consubstantiation (Protestant)?</a:t>
            </a:r>
          </a:p>
          <a:p>
            <a:r>
              <a:rPr lang="en-GB" dirty="0"/>
              <a:t>Priests or the priesthood of all believers?</a:t>
            </a:r>
          </a:p>
          <a:p>
            <a:r>
              <a:rPr lang="en-GB" dirty="0"/>
              <a:t>Predestination or free will?</a:t>
            </a:r>
          </a:p>
          <a:p>
            <a:r>
              <a:rPr lang="en-GB" dirty="0"/>
              <a:t>Devotional art or idolatry?</a:t>
            </a:r>
          </a:p>
          <a:p>
            <a:r>
              <a:rPr lang="en-GB" dirty="0"/>
              <a:t>Priests – married or celibate?</a:t>
            </a:r>
          </a:p>
          <a:p>
            <a:r>
              <a:rPr lang="en-GB" dirty="0"/>
              <a:t>Women priests or men only?</a:t>
            </a:r>
          </a:p>
          <a:p>
            <a:endParaRPr lang="en-US" dirty="0"/>
          </a:p>
        </p:txBody>
      </p:sp>
    </p:spTree>
    <p:extLst>
      <p:ext uri="{BB962C8B-B14F-4D97-AF65-F5344CB8AC3E}">
        <p14:creationId xmlns:p14="http://schemas.microsoft.com/office/powerpoint/2010/main" val="73577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Fundamentalist Christianity</a:t>
            </a:r>
            <a:endParaRPr lang="en-US" dirty="0"/>
          </a:p>
        </p:txBody>
      </p:sp>
      <p:sp>
        <p:nvSpPr>
          <p:cNvPr id="3" name="Content Placeholder 2"/>
          <p:cNvSpPr>
            <a:spLocks noGrp="1"/>
          </p:cNvSpPr>
          <p:nvPr>
            <p:ph sz="quarter" idx="13"/>
          </p:nvPr>
        </p:nvSpPr>
        <p:spPr>
          <a:xfrm>
            <a:off x="274320" y="1298447"/>
            <a:ext cx="8595360" cy="5431809"/>
          </a:xfrm>
        </p:spPr>
        <p:txBody>
          <a:bodyPr>
            <a:normAutofit fontScale="85000" lnSpcReduction="20000"/>
          </a:bodyPr>
          <a:lstStyle/>
          <a:p>
            <a:r>
              <a:rPr lang="en-GB" dirty="0" smtClean="0"/>
              <a:t>Christian Fundamentalism formalised (Chryssides, 1999, 120) Niagara </a:t>
            </a:r>
            <a:r>
              <a:rPr lang="en-GB" dirty="0"/>
              <a:t>in 1895, in response </a:t>
            </a:r>
            <a:r>
              <a:rPr lang="en-GB" dirty="0" smtClean="0"/>
              <a:t>to the growing acceptance of biblical criticism.</a:t>
            </a:r>
          </a:p>
          <a:p>
            <a:r>
              <a:rPr lang="en-GB" dirty="0" smtClean="0"/>
              <a:t> What </a:t>
            </a:r>
            <a:r>
              <a:rPr lang="en-GB" dirty="0"/>
              <a:t>became known as the ‘five points of fundamentalism’ are as follows: </a:t>
            </a:r>
            <a:endParaRPr lang="en-GB" dirty="0" smtClean="0"/>
          </a:p>
          <a:p>
            <a:pPr marL="0" indent="0">
              <a:buNone/>
            </a:pPr>
            <a:r>
              <a:rPr lang="en-GB" dirty="0" smtClean="0"/>
              <a:t>1</a:t>
            </a:r>
            <a:r>
              <a:rPr lang="en-GB" dirty="0"/>
              <a:t>) the verbal inerrancy of scripture.  </a:t>
            </a:r>
            <a:r>
              <a:rPr lang="en-GB" dirty="0" smtClean="0"/>
              <a:t/>
            </a:r>
            <a:br>
              <a:rPr lang="en-GB" dirty="0" smtClean="0"/>
            </a:br>
            <a:r>
              <a:rPr lang="en-GB" dirty="0" smtClean="0"/>
              <a:t>2</a:t>
            </a:r>
            <a:r>
              <a:rPr lang="en-GB" dirty="0"/>
              <a:t>) The divinity of Jesus Christ.  </a:t>
            </a:r>
            <a:r>
              <a:rPr lang="en-GB" dirty="0" smtClean="0"/>
              <a:t/>
            </a:r>
            <a:br>
              <a:rPr lang="en-GB" dirty="0" smtClean="0"/>
            </a:br>
            <a:r>
              <a:rPr lang="en-GB" dirty="0" smtClean="0"/>
              <a:t>3</a:t>
            </a:r>
            <a:r>
              <a:rPr lang="en-GB" dirty="0"/>
              <a:t>) The Virgin Birth.  </a:t>
            </a:r>
            <a:r>
              <a:rPr lang="en-GB" dirty="0" smtClean="0"/>
              <a:t/>
            </a:r>
            <a:br>
              <a:rPr lang="en-GB" dirty="0" smtClean="0"/>
            </a:br>
            <a:r>
              <a:rPr lang="en-GB" dirty="0" smtClean="0"/>
              <a:t>4</a:t>
            </a:r>
            <a:r>
              <a:rPr lang="en-GB" dirty="0"/>
              <a:t>) The substitutionary theory of Atonement.  </a:t>
            </a:r>
            <a:r>
              <a:rPr lang="en-GB" dirty="0" smtClean="0"/>
              <a:t/>
            </a:r>
            <a:br>
              <a:rPr lang="en-GB" dirty="0" smtClean="0"/>
            </a:br>
            <a:r>
              <a:rPr lang="en-GB" dirty="0" smtClean="0"/>
              <a:t>5</a:t>
            </a:r>
            <a:r>
              <a:rPr lang="en-GB" dirty="0"/>
              <a:t>) The physical resurrection and bodily return of Jesus Christ.  </a:t>
            </a:r>
          </a:p>
          <a:p>
            <a:endParaRPr lang="en-GB" dirty="0" smtClean="0"/>
          </a:p>
          <a:p>
            <a:r>
              <a:rPr lang="en-GB" dirty="0" smtClean="0"/>
              <a:t>1909 ‘</a:t>
            </a:r>
            <a:r>
              <a:rPr lang="en-GB" dirty="0"/>
              <a:t>The fundamentals</a:t>
            </a:r>
            <a:r>
              <a:rPr lang="en-GB" dirty="0" smtClean="0"/>
              <a:t>’ tracts, </a:t>
            </a:r>
          </a:p>
          <a:p>
            <a:r>
              <a:rPr lang="en-GB" dirty="0" smtClean="0"/>
              <a:t>1919 </a:t>
            </a:r>
            <a:r>
              <a:rPr lang="en-GB" dirty="0"/>
              <a:t>the World’s Christian Fundamentals Association </a:t>
            </a:r>
            <a:r>
              <a:rPr lang="en-GB" dirty="0" smtClean="0"/>
              <a:t>founded</a:t>
            </a:r>
            <a:r>
              <a:rPr lang="en-GB" dirty="0"/>
              <a:t>.  </a:t>
            </a:r>
          </a:p>
          <a:p>
            <a:r>
              <a:rPr lang="en-GB" dirty="0" smtClean="0"/>
              <a:t>1963 </a:t>
            </a:r>
            <a:r>
              <a:rPr lang="en-GB" dirty="0"/>
              <a:t>Michael Harper, an Anglican </a:t>
            </a:r>
            <a:r>
              <a:rPr lang="en-GB" dirty="0" smtClean="0"/>
              <a:t>minister - Fountain </a:t>
            </a:r>
            <a:r>
              <a:rPr lang="en-GB" dirty="0"/>
              <a:t>Trust </a:t>
            </a:r>
            <a:r>
              <a:rPr lang="en-GB" dirty="0" smtClean="0"/>
              <a:t> -three </a:t>
            </a:r>
            <a:r>
              <a:rPr lang="en-GB" dirty="0"/>
              <a:t>aims:</a:t>
            </a:r>
          </a:p>
          <a:p>
            <a:endParaRPr lang="en-GB" dirty="0"/>
          </a:p>
          <a:p>
            <a:pPr marL="0" indent="0">
              <a:buNone/>
            </a:pPr>
            <a:r>
              <a:rPr lang="en-GB" dirty="0" smtClean="0"/>
              <a:t>1) </a:t>
            </a:r>
            <a:r>
              <a:rPr lang="en-GB" dirty="0"/>
              <a:t>To encourage all Christians to receive the Holy Spirit and acknowledge gifts of the spirit.</a:t>
            </a:r>
          </a:p>
          <a:p>
            <a:pPr marL="0" indent="0">
              <a:buNone/>
            </a:pPr>
            <a:r>
              <a:rPr lang="en-GB" dirty="0" smtClean="0"/>
              <a:t>2) </a:t>
            </a:r>
            <a:r>
              <a:rPr lang="en-GB" dirty="0"/>
              <a:t>To encourage local churches to experience renewal in the Holy Spirit including healing.</a:t>
            </a:r>
          </a:p>
          <a:p>
            <a:pPr marL="0" indent="0">
              <a:buNone/>
            </a:pPr>
            <a:r>
              <a:rPr lang="en-GB" dirty="0" smtClean="0"/>
              <a:t>3) </a:t>
            </a:r>
            <a:r>
              <a:rPr lang="en-GB" dirty="0"/>
              <a:t>To encourage Christians to expect and pray for world renewal.</a:t>
            </a:r>
          </a:p>
          <a:p>
            <a:endParaRPr lang="en-US" dirty="0"/>
          </a:p>
        </p:txBody>
      </p:sp>
    </p:spTree>
    <p:extLst>
      <p:ext uri="{BB962C8B-B14F-4D97-AF65-F5344CB8AC3E}">
        <p14:creationId xmlns:p14="http://schemas.microsoft.com/office/powerpoint/2010/main" val="121561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74320" y="321184"/>
            <a:ext cx="8595360" cy="5915024"/>
          </a:xfrm>
        </p:spPr>
        <p:txBody>
          <a:bodyPr>
            <a:normAutofit/>
          </a:bodyPr>
          <a:lstStyle/>
          <a:p>
            <a:pPr marL="0" indent="0">
              <a:buNone/>
            </a:pPr>
            <a:r>
              <a:rPr lang="en-GB" dirty="0"/>
              <a:t>Problems with Fundamentalist Christianity as highlighted by Percy (1996)</a:t>
            </a:r>
            <a:r>
              <a:rPr lang="en-GB" dirty="0" smtClean="0"/>
              <a:t>:</a:t>
            </a:r>
            <a:endParaRPr lang="en-GB" dirty="0"/>
          </a:p>
          <a:p>
            <a:pPr marL="457200" indent="-457200">
              <a:buFont typeface="+mj-lt"/>
              <a:buAutoNum type="arabicPeriod"/>
            </a:pPr>
            <a:r>
              <a:rPr lang="en-GB" dirty="0" smtClean="0"/>
              <a:t>The </a:t>
            </a:r>
            <a:r>
              <a:rPr lang="en-GB" dirty="0"/>
              <a:t>need to rebuke other religious traditions </a:t>
            </a:r>
            <a:r>
              <a:rPr lang="en-GB" dirty="0" smtClean="0"/>
              <a:t>due to an exclusive </a:t>
            </a:r>
            <a:r>
              <a:rPr lang="en-GB" dirty="0"/>
              <a:t>claim on </a:t>
            </a:r>
            <a:r>
              <a:rPr lang="en-GB" dirty="0" smtClean="0"/>
              <a:t>God.</a:t>
            </a:r>
            <a:endParaRPr lang="en-GB" dirty="0"/>
          </a:p>
          <a:p>
            <a:pPr marL="457200" indent="-457200">
              <a:buFont typeface="+mj-lt"/>
              <a:buAutoNum type="arabicPeriod"/>
            </a:pPr>
            <a:r>
              <a:rPr lang="en-GB" dirty="0" smtClean="0"/>
              <a:t>Problem </a:t>
            </a:r>
            <a:r>
              <a:rPr lang="en-GB" dirty="0"/>
              <a:t>with the chosen historical foundation.  Some texts are chosen as more important than </a:t>
            </a:r>
            <a:r>
              <a:rPr lang="en-GB" dirty="0" smtClean="0"/>
              <a:t>others.</a:t>
            </a:r>
            <a:endParaRPr lang="en-GB" dirty="0"/>
          </a:p>
          <a:p>
            <a:pPr marL="457200" indent="-457200">
              <a:buFont typeface="+mj-lt"/>
              <a:buAutoNum type="arabicPeriod"/>
            </a:pPr>
            <a:r>
              <a:rPr lang="en-GB" dirty="0"/>
              <a:t>Certainty.  Certitude is often bound up with the charisma of the leader (or chief exponent).</a:t>
            </a:r>
          </a:p>
          <a:p>
            <a:endParaRPr lang="en-GB" dirty="0"/>
          </a:p>
          <a:p>
            <a:r>
              <a:rPr lang="en-GB" dirty="0" smtClean="0"/>
              <a:t>Independent </a:t>
            </a:r>
            <a:r>
              <a:rPr lang="en-GB" dirty="0"/>
              <a:t>fundamentalist Christian churches developing from schisms</a:t>
            </a:r>
            <a:r>
              <a:rPr lang="en-GB" dirty="0" smtClean="0"/>
              <a:t>..  </a:t>
            </a:r>
            <a:endParaRPr lang="en-GB" dirty="0"/>
          </a:p>
          <a:p>
            <a:endParaRPr lang="en-US" dirty="0"/>
          </a:p>
        </p:txBody>
      </p:sp>
    </p:spTree>
    <p:extLst>
      <p:ext uri="{BB962C8B-B14F-4D97-AF65-F5344CB8AC3E}">
        <p14:creationId xmlns:p14="http://schemas.microsoft.com/office/powerpoint/2010/main" val="3486488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r>
              <a:rPr lang="en-GB" dirty="0"/>
              <a:t>Extreme religious ideas appear to come into existence when reacting against a ‘dominant and threatening mainstream culture</a:t>
            </a:r>
            <a:r>
              <a:rPr lang="en-GB" dirty="0" smtClean="0"/>
              <a:t>’ (Howard, 1997).</a:t>
            </a:r>
            <a:r>
              <a:rPr lang="en-GB" dirty="0"/>
              <a:t>  This point is used by sociologists to distinguish between fundamentalist and traditional Christianity.  Traditional Christianity does not react and exists within the dominant culture (think back to Ernst </a:t>
            </a:r>
            <a:r>
              <a:rPr lang="en-GB" dirty="0" err="1"/>
              <a:t>Troeltsch’s</a:t>
            </a:r>
            <a:r>
              <a:rPr lang="en-GB" dirty="0"/>
              <a:t> typologies).  </a:t>
            </a:r>
          </a:p>
          <a:p>
            <a:endParaRPr lang="en-US" dirty="0"/>
          </a:p>
        </p:txBody>
      </p:sp>
    </p:spTree>
    <p:extLst>
      <p:ext uri="{BB962C8B-B14F-4D97-AF65-F5344CB8AC3E}">
        <p14:creationId xmlns:p14="http://schemas.microsoft.com/office/powerpoint/2010/main" val="410992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Charismatic Christianity</a:t>
            </a:r>
            <a:endParaRPr lang="en-US" dirty="0"/>
          </a:p>
        </p:txBody>
      </p:sp>
      <p:sp>
        <p:nvSpPr>
          <p:cNvPr id="3" name="Content Placeholder 2"/>
          <p:cNvSpPr>
            <a:spLocks noGrp="1"/>
          </p:cNvSpPr>
          <p:nvPr>
            <p:ph sz="quarter" idx="13"/>
          </p:nvPr>
        </p:nvSpPr>
        <p:spPr/>
        <p:txBody>
          <a:bodyPr>
            <a:normAutofit fontScale="92500" lnSpcReduction="10000"/>
          </a:bodyPr>
          <a:lstStyle/>
          <a:p>
            <a:r>
              <a:rPr lang="en-GB" u="sng" dirty="0"/>
              <a:t>Charismatic</a:t>
            </a:r>
            <a:r>
              <a:rPr lang="en-GB" dirty="0"/>
              <a:t> Christianity - fundamentalists, but emphasis on charismatic </a:t>
            </a:r>
            <a:r>
              <a:rPr lang="en-GB" dirty="0" smtClean="0"/>
              <a:t>experience</a:t>
            </a:r>
            <a:r>
              <a:rPr lang="en-GB" dirty="0"/>
              <a:t> </a:t>
            </a:r>
            <a:r>
              <a:rPr lang="en-GB" dirty="0" smtClean="0"/>
              <a:t>- miraculous </a:t>
            </a:r>
            <a:r>
              <a:rPr lang="en-GB" dirty="0"/>
              <a:t>events; healings, prophecies, speaking in and interpreting tongues, </a:t>
            </a:r>
            <a:r>
              <a:rPr lang="en-GB" dirty="0" smtClean="0"/>
              <a:t>exorcisms </a:t>
            </a:r>
            <a:r>
              <a:rPr lang="en-GB" dirty="0"/>
              <a:t>(or deliverance).  </a:t>
            </a:r>
          </a:p>
          <a:p>
            <a:endParaRPr lang="en-GB" dirty="0"/>
          </a:p>
          <a:p>
            <a:r>
              <a:rPr lang="en-GB" dirty="0"/>
              <a:t>Birth of Pentecostalism </a:t>
            </a:r>
            <a:r>
              <a:rPr lang="en-GB" dirty="0" smtClean="0"/>
              <a:t> - 1906 - Los </a:t>
            </a:r>
            <a:r>
              <a:rPr lang="en-GB" dirty="0"/>
              <a:t>Angeles. </a:t>
            </a:r>
            <a:r>
              <a:rPr lang="en-GB" dirty="0" smtClean="0"/>
              <a:t> By </a:t>
            </a:r>
            <a:r>
              <a:rPr lang="en-GB" dirty="0"/>
              <a:t>the 1920s, 3 separate Pentecostal denominations in the UK: </a:t>
            </a:r>
            <a:r>
              <a:rPr lang="en-GB" dirty="0" err="1"/>
              <a:t>Elim</a:t>
            </a:r>
            <a:r>
              <a:rPr lang="en-GB" dirty="0"/>
              <a:t> (1915), Apostolic Church (1920), Assemblies of God (1924).  Forebear of the 1960s Charismatic Renewal movement</a:t>
            </a:r>
            <a:r>
              <a:rPr lang="en-GB" dirty="0" smtClean="0"/>
              <a:t>.</a:t>
            </a:r>
            <a:endParaRPr lang="en-GB" dirty="0"/>
          </a:p>
          <a:p>
            <a:r>
              <a:rPr lang="en-GB" dirty="0"/>
              <a:t>In GB, 2 distinct strands of the charismatic movement:</a:t>
            </a:r>
          </a:p>
          <a:p>
            <a:pPr marL="0" indent="0">
              <a:buNone/>
            </a:pPr>
            <a:r>
              <a:rPr lang="en-GB" dirty="0" smtClean="0"/>
              <a:t>1) </a:t>
            </a:r>
            <a:r>
              <a:rPr lang="en-GB" dirty="0"/>
              <a:t>That outside the denominations that became the most prominent in the 1970s onwards. </a:t>
            </a:r>
          </a:p>
          <a:p>
            <a:pPr marL="0" indent="0">
              <a:buNone/>
            </a:pPr>
            <a:r>
              <a:rPr lang="en-GB" dirty="0" smtClean="0"/>
              <a:t>2) </a:t>
            </a:r>
            <a:r>
              <a:rPr lang="en-GB" dirty="0"/>
              <a:t>That working through the denominations, from 1950s onwards, a renewal movement felt to be renewing the charismatic gifts</a:t>
            </a:r>
            <a:r>
              <a:rPr lang="en-GB" dirty="0" smtClean="0"/>
              <a:t>.</a:t>
            </a:r>
            <a:endParaRPr lang="en-GB" dirty="0"/>
          </a:p>
          <a:p>
            <a:r>
              <a:rPr lang="en-GB" dirty="0"/>
              <a:t>Charismatic: “Emotions, healing and deliverance ministry” Barrett (1998, 109)</a:t>
            </a:r>
          </a:p>
          <a:p>
            <a:endParaRPr lang="en-US" dirty="0"/>
          </a:p>
        </p:txBody>
      </p:sp>
    </p:spTree>
    <p:extLst>
      <p:ext uri="{BB962C8B-B14F-4D97-AF65-F5344CB8AC3E}">
        <p14:creationId xmlns:p14="http://schemas.microsoft.com/office/powerpoint/2010/main" val="3818942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74320" y="233588"/>
            <a:ext cx="8595360" cy="6002620"/>
          </a:xfrm>
        </p:spPr>
        <p:txBody>
          <a:bodyPr>
            <a:normAutofit/>
          </a:bodyPr>
          <a:lstStyle/>
          <a:p>
            <a:r>
              <a:rPr lang="en-GB" dirty="0" err="1"/>
              <a:t>Martyn</a:t>
            </a:r>
            <a:r>
              <a:rPr lang="en-GB" dirty="0"/>
              <a:t> Percy (1996</a:t>
            </a:r>
            <a:r>
              <a:rPr lang="en-GB" dirty="0" smtClean="0"/>
              <a:t>), </a:t>
            </a:r>
            <a:r>
              <a:rPr lang="en-GB" dirty="0"/>
              <a:t>charismatic Christianity itself is diverse.  The original 1960s Charismatic Christian NRMs (The Family and the Jesus Army) are in decline compared with the less highly visible/organised Charismatic Christian groups that represent in themselves a new religious </a:t>
            </a:r>
            <a:r>
              <a:rPr lang="en-GB" dirty="0" smtClean="0"/>
              <a:t>MOVEMENT (remember Chryssides’ ‘movement ns ‘organisation’).  </a:t>
            </a:r>
            <a:endParaRPr lang="en-GB" dirty="0"/>
          </a:p>
          <a:p>
            <a:endParaRPr lang="en-GB" dirty="0" smtClean="0"/>
          </a:p>
          <a:p>
            <a:r>
              <a:rPr lang="en-GB" dirty="0" smtClean="0"/>
              <a:t>The </a:t>
            </a:r>
            <a:r>
              <a:rPr lang="en-GB" dirty="0"/>
              <a:t>House Church, or Restoration </a:t>
            </a:r>
            <a:r>
              <a:rPr lang="en-GB" dirty="0" smtClean="0"/>
              <a:t>Movement - </a:t>
            </a:r>
            <a:r>
              <a:rPr lang="en-GB" dirty="0"/>
              <a:t>1950s - </a:t>
            </a:r>
            <a:r>
              <a:rPr lang="en-GB" dirty="0" smtClean="0"/>
              <a:t>aim </a:t>
            </a:r>
            <a:r>
              <a:rPr lang="en-GB" dirty="0"/>
              <a:t>to restore God’s kingdom to how it was in the New Testament.  </a:t>
            </a:r>
            <a:endParaRPr lang="en-GB" dirty="0" smtClean="0"/>
          </a:p>
          <a:p>
            <a:endParaRPr lang="en-GB" dirty="0" smtClean="0"/>
          </a:p>
          <a:p>
            <a:r>
              <a:rPr lang="en-GB" dirty="0" smtClean="0"/>
              <a:t>Chris </a:t>
            </a:r>
            <a:r>
              <a:rPr lang="en-GB" dirty="0"/>
              <a:t>Brain’s 9’o’clock </a:t>
            </a:r>
            <a:r>
              <a:rPr lang="en-GB" dirty="0" smtClean="0"/>
              <a:t>Service (Sheffield, UK) </a:t>
            </a:r>
            <a:r>
              <a:rPr lang="en-GB" dirty="0"/>
              <a:t>- experimental style of worship - ‘rave’, laser lighting, dancing – sports’ hall.  </a:t>
            </a:r>
            <a:endParaRPr lang="en-GB" dirty="0" smtClean="0"/>
          </a:p>
          <a:p>
            <a:endParaRPr lang="en-GB" dirty="0"/>
          </a:p>
          <a:p>
            <a:r>
              <a:rPr lang="en-GB" dirty="0" smtClean="0"/>
              <a:t>The </a:t>
            </a:r>
            <a:r>
              <a:rPr lang="en-GB" dirty="0"/>
              <a:t>Toronto </a:t>
            </a:r>
            <a:r>
              <a:rPr lang="en-GB" dirty="0" smtClean="0"/>
              <a:t>Blessing - 1990s</a:t>
            </a:r>
            <a:r>
              <a:rPr lang="en-GB" dirty="0"/>
              <a:t>, Randy Clark, Vineyard Church in Toronto - ‘slain in the spirit’.  Worship, prayer, healing service.  </a:t>
            </a:r>
          </a:p>
          <a:p>
            <a:endParaRPr lang="en-US" dirty="0"/>
          </a:p>
        </p:txBody>
      </p:sp>
    </p:spTree>
    <p:extLst>
      <p:ext uri="{BB962C8B-B14F-4D97-AF65-F5344CB8AC3E}">
        <p14:creationId xmlns:p14="http://schemas.microsoft.com/office/powerpoint/2010/main" val="2135863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Evangelical Christianity</a:t>
            </a:r>
            <a:endParaRPr lang="en-US" dirty="0"/>
          </a:p>
        </p:txBody>
      </p:sp>
      <p:sp>
        <p:nvSpPr>
          <p:cNvPr id="3" name="Content Placeholder 2"/>
          <p:cNvSpPr>
            <a:spLocks noGrp="1"/>
          </p:cNvSpPr>
          <p:nvPr>
            <p:ph sz="quarter" idx="13"/>
          </p:nvPr>
        </p:nvSpPr>
        <p:spPr/>
        <p:txBody>
          <a:bodyPr/>
          <a:lstStyle/>
          <a:p>
            <a:r>
              <a:rPr lang="en-GB" dirty="0"/>
              <a:t>Evangelical - living Christianity. Conversion, activism, Bible-believing, substitution atonement).  </a:t>
            </a:r>
          </a:p>
          <a:p>
            <a:r>
              <a:rPr lang="en-GB" dirty="0"/>
              <a:t>The Jesus Movement of the 1960s – California - ‘Jesus Loves You’, music, evangelism, personal testimonies, fellowship, books.  ‘Ghetto culture’ (Howard: 1997).   Televangelists. </a:t>
            </a:r>
          </a:p>
          <a:p>
            <a:r>
              <a:rPr lang="en-GB" dirty="0"/>
              <a:t>Evangelicals were more conservative in c.20</a:t>
            </a:r>
            <a:r>
              <a:rPr lang="en-GB" baseline="30000" dirty="0"/>
              <a:t>th</a:t>
            </a:r>
            <a:r>
              <a:rPr lang="en-GB" dirty="0"/>
              <a:t> than they had been in the c.19</a:t>
            </a:r>
            <a:r>
              <a:rPr lang="en-GB" baseline="30000" dirty="0"/>
              <a:t>th</a:t>
            </a:r>
            <a:r>
              <a:rPr lang="en-GB" dirty="0"/>
              <a:t>.  Retreated from social reform that had characterised them in the c.19</a:t>
            </a:r>
            <a:r>
              <a:rPr lang="en-GB" baseline="30000" dirty="0"/>
              <a:t>th</a:t>
            </a:r>
            <a:r>
              <a:rPr lang="en-GB" dirty="0"/>
              <a:t> and thought more about evil and the end of the world. </a:t>
            </a:r>
          </a:p>
          <a:p>
            <a:endParaRPr lang="en-US" dirty="0"/>
          </a:p>
        </p:txBody>
      </p:sp>
    </p:spTree>
    <p:extLst>
      <p:ext uri="{BB962C8B-B14F-4D97-AF65-F5344CB8AC3E}">
        <p14:creationId xmlns:p14="http://schemas.microsoft.com/office/powerpoint/2010/main" val="2684611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r>
              <a:rPr lang="en-GB" dirty="0"/>
              <a:t>New expressions of  Christianity in many ways can seem quite conservative in that they accept the Bible in very literal terms.  On the other hand, some of the practices and the beliefs of </a:t>
            </a:r>
            <a:r>
              <a:rPr lang="en-GB" dirty="0" smtClean="0"/>
              <a:t> some groups are </a:t>
            </a:r>
            <a:r>
              <a:rPr lang="en-GB" dirty="0"/>
              <a:t>quite radical, and hard to accept by many.  </a:t>
            </a:r>
            <a:r>
              <a:rPr lang="en-GB" dirty="0" err="1" smtClean="0"/>
              <a:t>Eg</a:t>
            </a:r>
            <a:r>
              <a:rPr lang="en-GB" dirty="0" smtClean="0"/>
              <a:t>, the continuous revelation leading to not only reinterpretations of the Bible but also the creation of </a:t>
            </a:r>
            <a:r>
              <a:rPr lang="en-GB" smtClean="0"/>
              <a:t>additional scriptures.</a:t>
            </a:r>
            <a:endParaRPr lang="en-US" dirty="0"/>
          </a:p>
        </p:txBody>
      </p:sp>
    </p:spTree>
    <p:extLst>
      <p:ext uri="{BB962C8B-B14F-4D97-AF65-F5344CB8AC3E}">
        <p14:creationId xmlns:p14="http://schemas.microsoft.com/office/powerpoint/2010/main" val="4180670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r>
            <a:br>
              <a:rPr lang="en-GB" dirty="0"/>
            </a:br>
            <a:r>
              <a:rPr lang="en-GB" dirty="0" smtClean="0"/>
              <a:t>The Jesus Army / Jesus Fellowship</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1125" b="21125"/>
          <a:stretch>
            <a:fillRect/>
          </a:stretch>
        </p:blipFill>
        <p:spPr>
          <a:xfrm>
            <a:off x="5045199" y="1523999"/>
            <a:ext cx="3346556" cy="2327920"/>
          </a:xfrm>
        </p:spPr>
      </p:pic>
    </p:spTree>
    <p:extLst>
      <p:ext uri="{BB962C8B-B14F-4D97-AF65-F5344CB8AC3E}">
        <p14:creationId xmlns:p14="http://schemas.microsoft.com/office/powerpoint/2010/main" val="3387736398"/>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16632"/>
            <a:ext cx="8640960" cy="4524315"/>
          </a:xfrm>
          <a:prstGeom prst="rect">
            <a:avLst/>
          </a:prstGeom>
          <a:noFill/>
        </p:spPr>
        <p:txBody>
          <a:bodyPr wrap="square" rtlCol="0">
            <a:spAutoFit/>
          </a:bodyPr>
          <a:lstStyle/>
          <a:p>
            <a:endParaRPr lang="en-GB" dirty="0" smtClean="0"/>
          </a:p>
          <a:p>
            <a:pPr marL="285750" indent="-285750">
              <a:buFont typeface="Wingdings" pitchFamily="2" charset="2"/>
              <a:buChar char="v"/>
            </a:pPr>
            <a:r>
              <a:rPr lang="en-GB" dirty="0" smtClean="0"/>
              <a:t>Founded </a:t>
            </a:r>
            <a:r>
              <a:rPr lang="en-GB" dirty="0"/>
              <a:t>by Noel Stanton (1928 - 2009) in 1969, out of the Jesus Movement.  Barrett (2001, 227) notes that unlike the Children of God, the emphasis of the Jesus Army has always been on militancy rather than love, therefore a unique style.  </a:t>
            </a:r>
          </a:p>
          <a:p>
            <a:r>
              <a:rPr lang="en-GB" dirty="0"/>
              <a:t> </a:t>
            </a:r>
          </a:p>
          <a:p>
            <a:pPr marL="285750" indent="-285750">
              <a:buFont typeface="Wingdings" pitchFamily="2" charset="2"/>
              <a:buChar char="v"/>
            </a:pPr>
            <a:r>
              <a:rPr lang="en-GB" dirty="0"/>
              <a:t>Chryssides (1999, 148) some distinctive characteristics of the Jesus Army</a:t>
            </a:r>
            <a:r>
              <a:rPr lang="en-GB" dirty="0" smtClean="0"/>
              <a:t>:</a:t>
            </a:r>
          </a:p>
          <a:p>
            <a:endParaRPr lang="en-GB" dirty="0"/>
          </a:p>
          <a:p>
            <a:r>
              <a:rPr lang="en-GB" dirty="0" smtClean="0"/>
              <a:t>	It </a:t>
            </a:r>
            <a:r>
              <a:rPr lang="en-GB" dirty="0"/>
              <a:t>is one of the few distinctly British NRMs.</a:t>
            </a:r>
            <a:br>
              <a:rPr lang="en-GB" dirty="0"/>
            </a:br>
            <a:r>
              <a:rPr lang="en-GB" dirty="0" smtClean="0"/>
              <a:t>	It </a:t>
            </a:r>
            <a:r>
              <a:rPr lang="en-GB" dirty="0"/>
              <a:t>has never aimed to spread far afield</a:t>
            </a:r>
            <a:br>
              <a:rPr lang="en-GB" dirty="0"/>
            </a:br>
            <a:r>
              <a:rPr lang="en-GB" dirty="0" smtClean="0"/>
              <a:t>	It </a:t>
            </a:r>
            <a:r>
              <a:rPr lang="en-GB" dirty="0"/>
              <a:t>is orthodox.  </a:t>
            </a:r>
          </a:p>
          <a:p>
            <a:r>
              <a:rPr lang="en-GB" dirty="0"/>
              <a:t> </a:t>
            </a:r>
          </a:p>
          <a:p>
            <a:pPr marL="285750" indent="-285750">
              <a:buFont typeface="Wingdings" pitchFamily="2" charset="2"/>
              <a:buChar char="v"/>
            </a:pPr>
            <a:r>
              <a:rPr lang="en-GB" dirty="0"/>
              <a:t>The Jesus Fellowship Church began as a Baptist church in Northamptonshire with Stanton taking over the congregation in 1957.  ‘Born-again’ experience.  </a:t>
            </a:r>
          </a:p>
          <a:p>
            <a:r>
              <a:rPr lang="en-GB" dirty="0"/>
              <a:t> </a:t>
            </a:r>
          </a:p>
          <a:p>
            <a:pPr marL="285750" indent="-285750">
              <a:buFont typeface="Wingdings" pitchFamily="2" charset="2"/>
              <a:buChar char="v"/>
            </a:pPr>
            <a:r>
              <a:rPr lang="en-GB" dirty="0"/>
              <a:t>Background of the charismatic leader can be important.  </a:t>
            </a:r>
          </a:p>
          <a:p>
            <a:endParaRPr lang="en-GB" dirty="0"/>
          </a:p>
        </p:txBody>
      </p:sp>
    </p:spTree>
    <p:extLst>
      <p:ext uri="{BB962C8B-B14F-4D97-AF65-F5344CB8AC3E}">
        <p14:creationId xmlns:p14="http://schemas.microsoft.com/office/powerpoint/2010/main" val="3648985273"/>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0296" y="260648"/>
            <a:ext cx="8640960" cy="5078313"/>
          </a:xfrm>
          <a:prstGeom prst="rect">
            <a:avLst/>
          </a:prstGeom>
          <a:noFill/>
        </p:spPr>
        <p:txBody>
          <a:bodyPr wrap="square" rtlCol="0">
            <a:spAutoFit/>
          </a:bodyPr>
          <a:lstStyle/>
          <a:p>
            <a:pPr marL="285750" indent="-285750">
              <a:buFont typeface="Wingdings" pitchFamily="2" charset="2"/>
              <a:buChar char="v"/>
            </a:pPr>
            <a:r>
              <a:rPr lang="en-GB" dirty="0"/>
              <a:t>However, during this period of the 1960s, many older members of the Jesus Fellowship disliked the whole emphasis on the Holy Spirit and left the group.  This left the Jesus Fellowship to belong, as Chryssides notes, to the youth culture.  Fitted in with the counterculture and was one strand of religious interest.  Chryssides says that ‘</a:t>
            </a:r>
            <a:r>
              <a:rPr lang="en-GB" i="1" dirty="0"/>
              <a:t>Seekers included bikers, drug users, glue-sniffers, New Agers and others who had emerged from hippie culture.  Converts to the new Jesus lifestyle were encouraged to burn the paraphernalia that belonged to their previous life, such as Tarot cards and literature about Krishna consciousness’ </a:t>
            </a:r>
            <a:r>
              <a:rPr lang="en-GB" dirty="0"/>
              <a:t>(1999, 151).</a:t>
            </a:r>
          </a:p>
          <a:p>
            <a:endParaRPr lang="en-GB" dirty="0" smtClean="0"/>
          </a:p>
          <a:p>
            <a:pPr marL="285750" indent="-285750">
              <a:buFont typeface="Wingdings" pitchFamily="2" charset="2"/>
              <a:buChar char="v"/>
            </a:pPr>
            <a:r>
              <a:rPr lang="en-GB" dirty="0"/>
              <a:t>1977, the Jesus Fellowship introduced formal residential membership, along with the existing non-residential membership.  It was keen to reintroduce all the features that characterised early Christianity.  It looked to Acts 5:32 that speaks of communal living and common property ownership.  </a:t>
            </a:r>
          </a:p>
          <a:p>
            <a:r>
              <a:rPr lang="en-GB" dirty="0"/>
              <a:t> </a:t>
            </a:r>
          </a:p>
          <a:p>
            <a:pPr marL="285750" indent="-285750">
              <a:buFont typeface="Wingdings" pitchFamily="2" charset="2"/>
              <a:buChar char="v"/>
            </a:pPr>
            <a:r>
              <a:rPr lang="en-GB" i="1" dirty="0"/>
              <a:t>Your beauty should not come from outward adornment…</a:t>
            </a:r>
            <a:r>
              <a:rPr lang="en-GB" dirty="0"/>
              <a:t>, 1 Peter 3:3-4.  </a:t>
            </a:r>
          </a:p>
          <a:p>
            <a:r>
              <a:rPr lang="en-GB" dirty="0"/>
              <a:t> </a:t>
            </a:r>
          </a:p>
          <a:p>
            <a:pPr marL="285750" indent="-285750">
              <a:buFont typeface="Wingdings" pitchFamily="2" charset="2"/>
              <a:buChar char="v"/>
            </a:pPr>
            <a:r>
              <a:rPr lang="en-GB" dirty="0"/>
              <a:t>Christmas is not celebrated because of its Pagan origins.  </a:t>
            </a:r>
          </a:p>
          <a:p>
            <a:endParaRPr lang="en-GB" dirty="0"/>
          </a:p>
        </p:txBody>
      </p:sp>
    </p:spTree>
    <p:extLst>
      <p:ext uri="{BB962C8B-B14F-4D97-AF65-F5344CB8AC3E}">
        <p14:creationId xmlns:p14="http://schemas.microsoft.com/office/powerpoint/2010/main" val="52383868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16632"/>
            <a:ext cx="8568952" cy="5909310"/>
          </a:xfrm>
          <a:prstGeom prst="rect">
            <a:avLst/>
          </a:prstGeom>
          <a:noFill/>
        </p:spPr>
        <p:txBody>
          <a:bodyPr wrap="square" rtlCol="0">
            <a:spAutoFit/>
          </a:bodyPr>
          <a:lstStyle/>
          <a:p>
            <a:pPr marL="285750" indent="-285750">
              <a:buFont typeface="Wingdings" pitchFamily="2" charset="2"/>
              <a:buChar char="v"/>
            </a:pPr>
            <a:r>
              <a:rPr lang="en-GB" dirty="0"/>
              <a:t>Army Style</a:t>
            </a:r>
          </a:p>
          <a:p>
            <a:r>
              <a:rPr lang="en-GB" dirty="0"/>
              <a:t>‘Christians at war!’, ‘The Jesus Army declares War!’.  </a:t>
            </a:r>
          </a:p>
          <a:p>
            <a:r>
              <a:rPr lang="en-GB" dirty="0"/>
              <a:t> </a:t>
            </a:r>
          </a:p>
          <a:p>
            <a:pPr marL="285750" indent="-285750">
              <a:buFont typeface="Wingdings" pitchFamily="2" charset="2"/>
              <a:buChar char="v"/>
            </a:pPr>
            <a:r>
              <a:rPr lang="en-GB" dirty="0"/>
              <a:t>Problems</a:t>
            </a:r>
          </a:p>
          <a:p>
            <a:r>
              <a:rPr lang="en-GB" dirty="0"/>
              <a:t>Intimidating dress.</a:t>
            </a:r>
          </a:p>
          <a:p>
            <a:r>
              <a:rPr lang="en-GB" dirty="0"/>
              <a:t>Based on the teachings of Paul, women play a subordinate role in the Jesus Army.  </a:t>
            </a:r>
          </a:p>
          <a:p>
            <a:r>
              <a:rPr lang="en-GB" dirty="0"/>
              <a:t> </a:t>
            </a:r>
          </a:p>
          <a:p>
            <a:pPr marL="285750" indent="-285750">
              <a:buFont typeface="Wingdings" pitchFamily="2" charset="2"/>
              <a:buChar char="v"/>
            </a:pPr>
            <a:r>
              <a:rPr lang="en-GB" dirty="0"/>
              <a:t>In 1986 the Baptist Union expelled the Jesus Army for its ‘perceived isolationism’ (Barrett, 1998, 229).  </a:t>
            </a:r>
          </a:p>
          <a:p>
            <a:r>
              <a:rPr lang="en-GB" dirty="0"/>
              <a:t> </a:t>
            </a:r>
          </a:p>
          <a:p>
            <a:pPr marL="285750" indent="-285750">
              <a:buFont typeface="Wingdings" pitchFamily="2" charset="2"/>
              <a:buChar char="v"/>
            </a:pPr>
            <a:r>
              <a:rPr lang="en-GB" dirty="0"/>
              <a:t>Jesus Army now has a probationary period for members of 2 years and members must be over 21 years old. </a:t>
            </a:r>
          </a:p>
          <a:p>
            <a:r>
              <a:rPr lang="en-GB" dirty="0"/>
              <a:t> </a:t>
            </a:r>
          </a:p>
          <a:p>
            <a:pPr marL="285750" indent="-285750">
              <a:buFont typeface="Wingdings" pitchFamily="2" charset="2"/>
              <a:buChar char="v"/>
            </a:pPr>
            <a:r>
              <a:rPr lang="en-GB" dirty="0"/>
              <a:t> Aims for the homeless and ACM in strange position of wanting to disband such groups but acknowledging that perhaps people are better of joining this NRM than continuing to take their chances on the streets.  </a:t>
            </a:r>
          </a:p>
          <a:p>
            <a:r>
              <a:rPr lang="en-GB" dirty="0"/>
              <a:t> </a:t>
            </a:r>
          </a:p>
          <a:p>
            <a:pPr marL="285750" indent="-285750">
              <a:buFont typeface="Wingdings" pitchFamily="2" charset="2"/>
              <a:buChar char="v"/>
            </a:pPr>
            <a:r>
              <a:rPr lang="en-GB" dirty="0" smtClean="0"/>
              <a:t>Wilson</a:t>
            </a:r>
            <a:r>
              <a:rPr lang="en-GB" dirty="0"/>
              <a:t>, </a:t>
            </a:r>
            <a:r>
              <a:rPr lang="en-GB" b="1" dirty="0" err="1"/>
              <a:t>Conversionist</a:t>
            </a:r>
            <a:r>
              <a:rPr lang="en-GB" dirty="0"/>
              <a:t> sect.  </a:t>
            </a:r>
          </a:p>
          <a:p>
            <a:pPr marL="285750" indent="-285750">
              <a:buFont typeface="Wingdings" pitchFamily="2" charset="2"/>
              <a:buChar char="v"/>
            </a:pPr>
            <a:r>
              <a:rPr lang="en-AU" dirty="0" err="1" smtClean="0"/>
              <a:t>Yinger</a:t>
            </a:r>
            <a:r>
              <a:rPr lang="en-AU" dirty="0"/>
              <a:t>, </a:t>
            </a:r>
            <a:r>
              <a:rPr lang="en-AU" b="1" dirty="0"/>
              <a:t>Aggressive</a:t>
            </a:r>
            <a:r>
              <a:rPr lang="en-AU" dirty="0"/>
              <a:t> sect.</a:t>
            </a:r>
            <a:endParaRPr lang="en-GB" dirty="0"/>
          </a:p>
          <a:p>
            <a:pPr marL="285750" indent="-285750">
              <a:buFont typeface="Wingdings" pitchFamily="2" charset="2"/>
              <a:buChar char="v"/>
            </a:pPr>
            <a:r>
              <a:rPr lang="en-GB" dirty="0" smtClean="0"/>
              <a:t>Wallis</a:t>
            </a:r>
            <a:r>
              <a:rPr lang="en-GB" dirty="0"/>
              <a:t>, </a:t>
            </a:r>
            <a:r>
              <a:rPr lang="en-GB" b="1" dirty="0"/>
              <a:t>World-accommodating</a:t>
            </a:r>
            <a:r>
              <a:rPr lang="en-GB" dirty="0"/>
              <a:t> sects.  </a:t>
            </a:r>
          </a:p>
          <a:p>
            <a:endParaRPr lang="en-GB" dirty="0"/>
          </a:p>
        </p:txBody>
      </p:sp>
    </p:spTree>
    <p:extLst>
      <p:ext uri="{BB962C8B-B14F-4D97-AF65-F5344CB8AC3E}">
        <p14:creationId xmlns:p14="http://schemas.microsoft.com/office/powerpoint/2010/main" val="3257468484"/>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Family International</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7465" b="27465"/>
          <a:stretch>
            <a:fillRect/>
          </a:stretch>
        </p:blipFill>
        <p:spPr>
          <a:xfrm>
            <a:off x="2995613" y="1368425"/>
            <a:ext cx="5867400" cy="4081463"/>
          </a:xfrm>
        </p:spPr>
      </p:pic>
    </p:spTree>
    <p:extLst>
      <p:ext uri="{BB962C8B-B14F-4D97-AF65-F5344CB8AC3E}">
        <p14:creationId xmlns:p14="http://schemas.microsoft.com/office/powerpoint/2010/main" val="855826814"/>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16632"/>
            <a:ext cx="8568952" cy="6740307"/>
          </a:xfrm>
          <a:prstGeom prst="rect">
            <a:avLst/>
          </a:prstGeom>
          <a:noFill/>
        </p:spPr>
        <p:txBody>
          <a:bodyPr wrap="square" rtlCol="0">
            <a:spAutoFit/>
          </a:bodyPr>
          <a:lstStyle/>
          <a:p>
            <a:pPr marL="285750" indent="-285750">
              <a:buFont typeface="Wingdings" pitchFamily="2" charset="2"/>
              <a:buChar char="v"/>
            </a:pPr>
            <a:r>
              <a:rPr lang="en-GB" dirty="0"/>
              <a:t>Most of the beliefs of The Family are straightforward ones typical of Evangelical Christianity:  Their beliefs differ from Evangelical Christianity on two points: the position of Berg and their Law of Love.</a:t>
            </a:r>
          </a:p>
          <a:p>
            <a:r>
              <a:rPr lang="en-GB" dirty="0"/>
              <a:t> </a:t>
            </a:r>
          </a:p>
          <a:p>
            <a:pPr marL="285750" lvl="0" indent="-285750">
              <a:buFont typeface="Wingdings" pitchFamily="2" charset="2"/>
              <a:buChar char="v"/>
            </a:pPr>
            <a:r>
              <a:rPr lang="en-GB" dirty="0"/>
              <a:t>The Family see Berg as God’s prophet for the End Time.  </a:t>
            </a:r>
          </a:p>
          <a:p>
            <a:r>
              <a:rPr lang="en-GB" dirty="0"/>
              <a:t>The Law of Love, says The Family, is based on Jesus’ teachings to love the Lord and love our neighbours.  There is controversy as this Law of Love is applied to sexual relationships.  Flirty fishing (</a:t>
            </a:r>
            <a:r>
              <a:rPr lang="en-GB" dirty="0" err="1"/>
              <a:t>FFing</a:t>
            </a:r>
            <a:r>
              <a:rPr lang="en-GB" dirty="0"/>
              <a:t>) </a:t>
            </a:r>
            <a:r>
              <a:rPr lang="en-GB" dirty="0" smtClean="0"/>
              <a:t>‘</a:t>
            </a:r>
            <a:r>
              <a:rPr lang="en-GB" dirty="0"/>
              <a:t>I will make you fishers of men’ (Matthew 4:19) so women became ‘hookers for Jesus’.  Discontinued 1987.</a:t>
            </a:r>
          </a:p>
          <a:p>
            <a:r>
              <a:rPr lang="en-GB" dirty="0"/>
              <a:t> </a:t>
            </a:r>
          </a:p>
          <a:p>
            <a:r>
              <a:rPr lang="en-GB" dirty="0"/>
              <a:t>The </a:t>
            </a:r>
            <a:r>
              <a:rPr lang="en-GB" i="1" dirty="0"/>
              <a:t>Mo </a:t>
            </a:r>
            <a:r>
              <a:rPr lang="en-GB" i="1" dirty="0" smtClean="0"/>
              <a:t>Letters - </a:t>
            </a:r>
            <a:r>
              <a:rPr lang="en-GB" dirty="0" smtClean="0"/>
              <a:t>Believed </a:t>
            </a:r>
            <a:r>
              <a:rPr lang="en-GB" dirty="0"/>
              <a:t>to be a confirmation of Bible and equal authority with it.  </a:t>
            </a:r>
          </a:p>
          <a:p>
            <a:r>
              <a:rPr lang="en-GB" dirty="0"/>
              <a:t> </a:t>
            </a:r>
          </a:p>
          <a:p>
            <a:pPr marL="285750" indent="-285750">
              <a:buFont typeface="Wingdings" pitchFamily="2" charset="2"/>
              <a:buChar char="v"/>
            </a:pPr>
            <a:r>
              <a:rPr lang="en-GB" dirty="0"/>
              <a:t>David Berg  1919-1994, Virginia - Uncle Dave, Moses David, Father David, Mo, Dad, Grandpa.</a:t>
            </a:r>
          </a:p>
          <a:p>
            <a:r>
              <a:rPr lang="en-GB" dirty="0"/>
              <a:t> </a:t>
            </a:r>
          </a:p>
          <a:p>
            <a:pPr marL="285750" indent="-285750">
              <a:buFont typeface="Wingdings" pitchFamily="2" charset="2"/>
              <a:buChar char="v"/>
            </a:pPr>
            <a:r>
              <a:rPr lang="en-GB" dirty="0"/>
              <a:t>1952 prophesies of the ‘End Time’.  Growing distrust of the ‘system’ and ‘churchy’ religion.  Radical missionary work.   </a:t>
            </a:r>
            <a:r>
              <a:rPr lang="en-GB" dirty="0" smtClean="0"/>
              <a:t>Prophesies </a:t>
            </a:r>
            <a:r>
              <a:rPr lang="en-GB" dirty="0"/>
              <a:t>of ‘end time’ resulted in ‘Warning tracts</a:t>
            </a:r>
            <a:r>
              <a:rPr lang="en-GB" dirty="0" smtClean="0"/>
              <a:t>’.</a:t>
            </a:r>
          </a:p>
          <a:p>
            <a:pPr marL="285750" indent="-285750">
              <a:buFont typeface="Wingdings" pitchFamily="2" charset="2"/>
              <a:buChar char="v"/>
            </a:pPr>
            <a:endParaRPr lang="en-GB" dirty="0" smtClean="0"/>
          </a:p>
          <a:p>
            <a:r>
              <a:rPr lang="en-GB" dirty="0"/>
              <a:t>1967 Huntingdon Beach, California.  ‘Jesus Movement’.  ‘Teens for Christ’.</a:t>
            </a:r>
          </a:p>
          <a:p>
            <a:r>
              <a:rPr lang="en-GB" dirty="0" smtClean="0"/>
              <a:t>1969 </a:t>
            </a:r>
            <a:r>
              <a:rPr lang="en-GB" dirty="0"/>
              <a:t>Teens for Christ left California for Virginia.  </a:t>
            </a:r>
          </a:p>
          <a:p>
            <a:r>
              <a:rPr lang="en-GB" dirty="0"/>
              <a:t>1970 </a:t>
            </a:r>
            <a:r>
              <a:rPr lang="en-GB" dirty="0" smtClean="0"/>
              <a:t>- 1971 </a:t>
            </a:r>
            <a:r>
              <a:rPr lang="en-GB" dirty="0"/>
              <a:t>moved to Texas and began a strict training programme.  </a:t>
            </a:r>
          </a:p>
          <a:p>
            <a:r>
              <a:rPr lang="en-GB" dirty="0"/>
              <a:t>1971 Berg moved to Europe, 1972 to the UK</a:t>
            </a:r>
          </a:p>
          <a:p>
            <a:r>
              <a:rPr lang="en-GB" dirty="0"/>
              <a:t>1972  - 1,500 members.  </a:t>
            </a:r>
          </a:p>
        </p:txBody>
      </p:sp>
    </p:spTree>
    <p:extLst>
      <p:ext uri="{BB962C8B-B14F-4D97-AF65-F5344CB8AC3E}">
        <p14:creationId xmlns:p14="http://schemas.microsoft.com/office/powerpoint/2010/main" val="250375496"/>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Unification Church</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3838" r="23838"/>
          <a:stretch>
            <a:fillRect/>
          </a:stretch>
        </p:blipFill>
        <p:spPr/>
      </p:pic>
    </p:spTree>
    <p:extLst>
      <p:ext uri="{BB962C8B-B14F-4D97-AF65-F5344CB8AC3E}">
        <p14:creationId xmlns:p14="http://schemas.microsoft.com/office/powerpoint/2010/main" val="328099627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16632"/>
            <a:ext cx="8640960" cy="6186309"/>
          </a:xfrm>
          <a:prstGeom prst="rect">
            <a:avLst/>
          </a:prstGeom>
          <a:noFill/>
        </p:spPr>
        <p:txBody>
          <a:bodyPr wrap="square" rtlCol="0">
            <a:spAutoFit/>
          </a:bodyPr>
          <a:lstStyle/>
          <a:p>
            <a:r>
              <a:rPr lang="en-GB" dirty="0"/>
              <a:t>Sun Myung Moon (1920 - 2012) founded the Holy Spirit Association for the Unification of World Christianity in 1954.  </a:t>
            </a:r>
          </a:p>
          <a:p>
            <a:r>
              <a:rPr lang="en-GB" dirty="0"/>
              <a:t> </a:t>
            </a:r>
          </a:p>
          <a:p>
            <a:pPr marL="285750" indent="-285750">
              <a:buFont typeface="Wingdings" pitchFamily="2" charset="2"/>
              <a:buChar char="v"/>
            </a:pPr>
            <a:r>
              <a:rPr lang="en-GB" dirty="0"/>
              <a:t>Brought up in the Confucian tradition in a town in what is now North Korea.  Whole family converted to Christianity when Moon was 10 years old.  When aged 16 (1936 Easter time) Moon was praying on a mountain top and says that Jesus appeared to him and told him that he, Moon, was to complete the mission that Jesus had not been able to because of his premature death. Because Jesus died physically, he was not able to grant physical salvation to his followers, only spiritual salvation.  The Messiah had to be a living messiah, and only then could physical salvation be granted.  So, in Unificationism, the messiah or Christ, is an office and not inseparable from Jesus.  Moon was the Lord of the Second Advent, the Second Coming of Christ</a:t>
            </a:r>
            <a:r>
              <a:rPr lang="en-GB" dirty="0" smtClean="0"/>
              <a:t>.</a:t>
            </a:r>
          </a:p>
          <a:p>
            <a:endParaRPr lang="en-GB" dirty="0" smtClean="0"/>
          </a:p>
          <a:p>
            <a:pPr marL="285750" indent="-285750">
              <a:buFont typeface="Wingdings" pitchFamily="2" charset="2"/>
              <a:buChar char="v"/>
            </a:pPr>
            <a:r>
              <a:rPr lang="en-GB" dirty="0"/>
              <a:t>Unificationism cannot be understood unless it is placed in its wider Korean </a:t>
            </a:r>
            <a:r>
              <a:rPr lang="en-GB" dirty="0" smtClean="0"/>
              <a:t>context</a:t>
            </a:r>
            <a:r>
              <a:rPr lang="en-GB" dirty="0"/>
              <a:t>:</a:t>
            </a:r>
            <a:r>
              <a:rPr lang="en-GB" dirty="0" smtClean="0"/>
              <a:t> </a:t>
            </a:r>
            <a:endParaRPr lang="en-GB" dirty="0"/>
          </a:p>
          <a:p>
            <a:pPr marL="285750" indent="-285750">
              <a:buFont typeface="Arial" pitchFamily="34" charset="0"/>
              <a:buChar char="•"/>
            </a:pPr>
            <a:r>
              <a:rPr lang="en-GB" dirty="0" smtClean="0"/>
              <a:t>In </a:t>
            </a:r>
            <a:r>
              <a:rPr lang="en-GB" dirty="0"/>
              <a:t>1910 Korea fell to Japan and became a part of the Japanese Empire.   </a:t>
            </a:r>
          </a:p>
          <a:p>
            <a:pPr marL="285750" indent="-285750">
              <a:buFont typeface="Arial" pitchFamily="34" charset="0"/>
              <a:buChar char="•"/>
            </a:pPr>
            <a:r>
              <a:rPr lang="en-GB" dirty="0" smtClean="0"/>
              <a:t>Liberated </a:t>
            </a:r>
            <a:r>
              <a:rPr lang="en-GB" dirty="0"/>
              <a:t>from Japanese rule on 15 August 1945 but divided at the 38</a:t>
            </a:r>
            <a:r>
              <a:rPr lang="en-GB" baseline="30000" dirty="0"/>
              <a:t>th</a:t>
            </a:r>
            <a:r>
              <a:rPr lang="en-GB" dirty="0"/>
              <a:t> Parallel.   </a:t>
            </a:r>
          </a:p>
          <a:p>
            <a:pPr marL="285750" indent="-285750">
              <a:buFont typeface="Arial" pitchFamily="34" charset="0"/>
              <a:buChar char="•"/>
            </a:pPr>
            <a:r>
              <a:rPr lang="en-GB" dirty="0" smtClean="0"/>
              <a:t>The </a:t>
            </a:r>
            <a:r>
              <a:rPr lang="en-GB" dirty="0"/>
              <a:t>Korean War followed in 1950-1953 when the North invaded the South.  </a:t>
            </a:r>
          </a:p>
          <a:p>
            <a:r>
              <a:rPr lang="en-GB" dirty="0"/>
              <a:t> </a:t>
            </a:r>
          </a:p>
          <a:p>
            <a:r>
              <a:rPr lang="en-GB" dirty="0"/>
              <a:t>Unificationism finds a place within a wide scheme of religious development and growth in post 1945 Korea – Protestantism mixed with Buddhism, Confucianism, Taoism and Shamanism – the indigenous religions of Korea.  </a:t>
            </a:r>
            <a:endParaRPr lang="en-GB" dirty="0" smtClean="0"/>
          </a:p>
          <a:p>
            <a:endParaRPr lang="en-GB" dirty="0"/>
          </a:p>
        </p:txBody>
      </p:sp>
    </p:spTree>
    <p:extLst>
      <p:ext uri="{BB962C8B-B14F-4D97-AF65-F5344CB8AC3E}">
        <p14:creationId xmlns:p14="http://schemas.microsoft.com/office/powerpoint/2010/main" val="405765185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17693"/>
            <a:ext cx="8496944" cy="4247317"/>
          </a:xfrm>
          <a:prstGeom prst="rect">
            <a:avLst/>
          </a:prstGeom>
          <a:noFill/>
        </p:spPr>
        <p:txBody>
          <a:bodyPr wrap="square" rtlCol="0">
            <a:spAutoFit/>
          </a:bodyPr>
          <a:lstStyle/>
          <a:p>
            <a:pPr marL="285750" indent="-285750">
              <a:buFont typeface="Wingdings" pitchFamily="2" charset="2"/>
              <a:buChar char="v"/>
            </a:pPr>
            <a:endParaRPr lang="en-GB" dirty="0" smtClean="0"/>
          </a:p>
          <a:p>
            <a:pPr marL="285750" indent="-285750">
              <a:buFont typeface="Wingdings" pitchFamily="2" charset="2"/>
              <a:buChar char="v"/>
            </a:pPr>
            <a:r>
              <a:rPr lang="en-GB" dirty="0" smtClean="0"/>
              <a:t>The </a:t>
            </a:r>
            <a:r>
              <a:rPr lang="en-GB" dirty="0"/>
              <a:t>NRMs of Korea - Unification Church was one of about 400 NRMs that emerged in Korea during the 1950s.  </a:t>
            </a:r>
          </a:p>
          <a:p>
            <a:r>
              <a:rPr lang="en-GB" dirty="0"/>
              <a:t> </a:t>
            </a:r>
          </a:p>
          <a:p>
            <a:pPr marL="285750" indent="-285750">
              <a:buFont typeface="Wingdings" pitchFamily="2" charset="2"/>
              <a:buChar char="v"/>
            </a:pPr>
            <a:r>
              <a:rPr lang="en-GB" dirty="0"/>
              <a:t>The Blessing, or mass wedding to use the popular phrase, is at the core of Unificationism.  Each member is expected to be Blessed if they want to enter God’s kingdom of Heaven.  </a:t>
            </a:r>
          </a:p>
          <a:p>
            <a:r>
              <a:rPr lang="en-GB" dirty="0"/>
              <a:t> </a:t>
            </a:r>
          </a:p>
          <a:p>
            <a:pPr marL="285750" indent="-285750">
              <a:buFont typeface="Wingdings" pitchFamily="2" charset="2"/>
              <a:buChar char="v"/>
            </a:pPr>
            <a:r>
              <a:rPr lang="en-GB" dirty="0" smtClean="0"/>
              <a:t>Controversy </a:t>
            </a:r>
            <a:r>
              <a:rPr lang="en-GB" dirty="0"/>
              <a:t>surrounding the Unification Church has, I think, come from three roots:</a:t>
            </a:r>
          </a:p>
          <a:p>
            <a:pPr lvl="0"/>
            <a:r>
              <a:rPr lang="en-GB" dirty="0"/>
              <a:t>Moon expected complete commitment and the group was to be seen as more important that family members who stood outside the group</a:t>
            </a:r>
          </a:p>
          <a:p>
            <a:pPr lvl="0"/>
            <a:r>
              <a:rPr lang="en-GB" dirty="0"/>
              <a:t>In 1984 the Unification Church took the </a:t>
            </a:r>
            <a:r>
              <a:rPr lang="en-GB" i="1" dirty="0"/>
              <a:t>Daily Mail</a:t>
            </a:r>
            <a:r>
              <a:rPr lang="en-GB" dirty="0"/>
              <a:t> to court after it printed unfavourable material.  The </a:t>
            </a:r>
            <a:r>
              <a:rPr lang="en-GB" i="1" dirty="0"/>
              <a:t>Daily Mail</a:t>
            </a:r>
            <a:r>
              <a:rPr lang="en-GB" dirty="0"/>
              <a:t> won, which reflected badly on the Unification Church.  </a:t>
            </a:r>
          </a:p>
          <a:p>
            <a:pPr lvl="0"/>
            <a:r>
              <a:rPr lang="en-GB" dirty="0"/>
              <a:t>Perhaps westerners have trouble accepting the fact the Messiah is Korean.  </a:t>
            </a:r>
          </a:p>
          <a:p>
            <a:endParaRPr lang="en-GB" dirty="0"/>
          </a:p>
        </p:txBody>
      </p:sp>
    </p:spTree>
    <p:extLst>
      <p:ext uri="{BB962C8B-B14F-4D97-AF65-F5344CB8AC3E}">
        <p14:creationId xmlns:p14="http://schemas.microsoft.com/office/powerpoint/2010/main" val="324548064"/>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Blessing Ceremony</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6468" r="26468"/>
          <a:stretch>
            <a:fillRect/>
          </a:stretch>
        </p:blipFill>
        <p:spPr/>
      </p:pic>
      <p:sp>
        <p:nvSpPr>
          <p:cNvPr id="4" name="Text Placeholder 3"/>
          <p:cNvSpPr>
            <a:spLocks noGrp="1"/>
          </p:cNvSpPr>
          <p:nvPr>
            <p:ph type="body" sz="half" idx="4294967295"/>
          </p:nvPr>
        </p:nvSpPr>
        <p:spPr>
          <a:xfrm>
            <a:off x="0" y="5508056"/>
            <a:ext cx="3110864" cy="1371600"/>
          </a:xfrm>
          <a:prstGeom prst="rect">
            <a:avLst/>
          </a:prstGeom>
        </p:spPr>
        <p:txBody>
          <a:bodyPr/>
          <a:lstStyle/>
          <a:p>
            <a:r>
              <a:rPr lang="en-GB" sz="1050" dirty="0">
                <a:hlinkClick r:id="rId3"/>
              </a:rPr>
              <a:t>http://www.theage.com.au/world/leader-of-the-moonies-dies-aged-92-20120903-258z4.html</a:t>
            </a:r>
            <a:endParaRPr lang="en-GB" sz="1050" dirty="0"/>
          </a:p>
        </p:txBody>
      </p:sp>
    </p:spTree>
    <p:extLst>
      <p:ext uri="{BB962C8B-B14F-4D97-AF65-F5344CB8AC3E}">
        <p14:creationId xmlns:p14="http://schemas.microsoft.com/office/powerpoint/2010/main" val="30611096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normAutofit fontScale="77500" lnSpcReduction="20000"/>
          </a:bodyPr>
          <a:lstStyle/>
          <a:p>
            <a:r>
              <a:rPr lang="en-US" dirty="0" err="1"/>
              <a:t>Brierley</a:t>
            </a:r>
            <a:r>
              <a:rPr lang="en-US" dirty="0"/>
              <a:t>, Peter W. (2006) </a:t>
            </a:r>
            <a:r>
              <a:rPr lang="en-US" i="1" dirty="0"/>
              <a:t>Pulling out of the Nosedive: A Contemporary Picture of Churchgoing - What the 2005 English Church Census Reveals, </a:t>
            </a:r>
            <a:r>
              <a:rPr lang="en-US" dirty="0"/>
              <a:t>London, Christian Research.</a:t>
            </a:r>
            <a:endParaRPr lang="en-GB" dirty="0"/>
          </a:p>
          <a:p>
            <a:r>
              <a:rPr lang="en-US" dirty="0"/>
              <a:t>Barrett, David V (1998) </a:t>
            </a:r>
            <a:r>
              <a:rPr lang="en-US" i="1" dirty="0"/>
              <a:t>Sects, ‘Cults’ and Alternative Religions</a:t>
            </a:r>
            <a:r>
              <a:rPr lang="en-US" dirty="0"/>
              <a:t>, London: </a:t>
            </a:r>
            <a:r>
              <a:rPr lang="en-US" dirty="0" err="1"/>
              <a:t>Blandford</a:t>
            </a:r>
            <a:r>
              <a:rPr lang="en-GB" dirty="0"/>
              <a:t>.</a:t>
            </a:r>
          </a:p>
          <a:p>
            <a:r>
              <a:rPr lang="en-US" dirty="0"/>
              <a:t>Brown, </a:t>
            </a:r>
            <a:r>
              <a:rPr lang="en-US" dirty="0" err="1"/>
              <a:t>Callum</a:t>
            </a:r>
            <a:r>
              <a:rPr lang="en-US" dirty="0"/>
              <a:t> G. (2001) </a:t>
            </a:r>
            <a:r>
              <a:rPr lang="en-US" i="1" dirty="0"/>
              <a:t>The Death of Christian Britain: Understanding </a:t>
            </a:r>
            <a:r>
              <a:rPr lang="en-US" i="1" dirty="0" err="1"/>
              <a:t>Secularisation</a:t>
            </a:r>
            <a:r>
              <a:rPr lang="en-US" i="1" dirty="0"/>
              <a:t> 1800-2000, </a:t>
            </a:r>
            <a:r>
              <a:rPr lang="en-US" dirty="0"/>
              <a:t>London, </a:t>
            </a:r>
            <a:r>
              <a:rPr lang="en-US" dirty="0" err="1"/>
              <a:t>Routledge</a:t>
            </a:r>
            <a:r>
              <a:rPr lang="en-US" dirty="0"/>
              <a:t>.</a:t>
            </a:r>
            <a:endParaRPr lang="en-GB" dirty="0"/>
          </a:p>
          <a:p>
            <a:r>
              <a:rPr lang="en-US" dirty="0"/>
              <a:t>Bruce, Steve (2002) </a:t>
            </a:r>
            <a:r>
              <a:rPr lang="en-US" i="1" dirty="0"/>
              <a:t>God Is Dead: Secularization in the West, </a:t>
            </a:r>
            <a:r>
              <a:rPr lang="en-US" dirty="0"/>
              <a:t>Oxford, Blackwell.</a:t>
            </a:r>
            <a:endParaRPr lang="en-GB" dirty="0"/>
          </a:p>
          <a:p>
            <a:r>
              <a:rPr lang="en-US" dirty="0"/>
              <a:t>Chryssides, George (1999) </a:t>
            </a:r>
            <a:r>
              <a:rPr lang="en-US" i="1" dirty="0"/>
              <a:t>Exploring New Religions</a:t>
            </a:r>
            <a:r>
              <a:rPr lang="en-US" dirty="0"/>
              <a:t>, London: </a:t>
            </a:r>
            <a:r>
              <a:rPr lang="en-US" dirty="0" err="1"/>
              <a:t>Cassell</a:t>
            </a:r>
            <a:r>
              <a:rPr lang="en-US" dirty="0"/>
              <a:t>, </a:t>
            </a:r>
            <a:r>
              <a:rPr lang="en-GB" dirty="0"/>
              <a:t>162.</a:t>
            </a:r>
          </a:p>
          <a:p>
            <a:r>
              <a:rPr lang="en-US" dirty="0"/>
              <a:t>Gill, Robin (2003) </a:t>
            </a:r>
            <a:r>
              <a:rPr lang="en-US" i="1" dirty="0"/>
              <a:t>The "Empty Church" Revisited, </a:t>
            </a:r>
            <a:r>
              <a:rPr lang="en-US" dirty="0" err="1"/>
              <a:t>Aldershot</a:t>
            </a:r>
            <a:r>
              <a:rPr lang="en-US" dirty="0"/>
              <a:t>, </a:t>
            </a:r>
            <a:r>
              <a:rPr lang="en-US" dirty="0" err="1"/>
              <a:t>Ashgate</a:t>
            </a:r>
            <a:r>
              <a:rPr lang="en-US" dirty="0"/>
              <a:t>.</a:t>
            </a:r>
            <a:endParaRPr lang="en-GB" dirty="0"/>
          </a:p>
          <a:p>
            <a:r>
              <a:rPr lang="en-US" dirty="0"/>
              <a:t>Howard, Roland (1997) </a:t>
            </a:r>
            <a:r>
              <a:rPr lang="en-US" i="1" dirty="0" err="1"/>
              <a:t>Charismania</a:t>
            </a:r>
            <a:r>
              <a:rPr lang="en-US" dirty="0"/>
              <a:t>, London, </a:t>
            </a:r>
            <a:r>
              <a:rPr lang="en-US" dirty="0" err="1"/>
              <a:t>Mowbray</a:t>
            </a:r>
            <a:r>
              <a:rPr lang="en-US" dirty="0"/>
              <a:t>.</a:t>
            </a:r>
            <a:endParaRPr lang="en-GB" dirty="0"/>
          </a:p>
          <a:p>
            <a:r>
              <a:rPr lang="en-GB" i="1" dirty="0"/>
              <a:t>Office for </a:t>
            </a:r>
            <a:r>
              <a:rPr lang="en-US" i="1" dirty="0"/>
              <a:t>N</a:t>
            </a:r>
            <a:r>
              <a:rPr lang="en-GB" i="1" dirty="0" err="1"/>
              <a:t>ational</a:t>
            </a:r>
            <a:r>
              <a:rPr lang="en-GB" i="1" dirty="0"/>
              <a:t> Statistics</a:t>
            </a:r>
            <a:r>
              <a:rPr lang="en-US" dirty="0"/>
              <a:t> (ONS)</a:t>
            </a:r>
            <a:r>
              <a:rPr lang="en-GB" dirty="0"/>
              <a:t>, ‘</a:t>
            </a:r>
            <a:r>
              <a:rPr lang="en-US" dirty="0"/>
              <a:t>Changing picture of religious affiliation over last decade’, </a:t>
            </a:r>
            <a:r>
              <a:rPr lang="en-GB" dirty="0"/>
              <a:t>http://</a:t>
            </a:r>
            <a:r>
              <a:rPr lang="en-GB" dirty="0" err="1"/>
              <a:t>www.ons.gov.uk</a:t>
            </a:r>
            <a:r>
              <a:rPr lang="en-GB" dirty="0"/>
              <a:t>/</a:t>
            </a:r>
            <a:r>
              <a:rPr lang="en-GB" dirty="0" err="1"/>
              <a:t>ons</a:t>
            </a:r>
            <a:r>
              <a:rPr lang="en-GB" dirty="0"/>
              <a:t>/</a:t>
            </a:r>
            <a:r>
              <a:rPr lang="en-GB" dirty="0" err="1"/>
              <a:t>rel</a:t>
            </a:r>
            <a:r>
              <a:rPr lang="en-GB" dirty="0"/>
              <a:t>/census/2011-census/key-statistics-for-local-authorities-in-</a:t>
            </a:r>
            <a:r>
              <a:rPr lang="en-GB" dirty="0" err="1"/>
              <a:t>england</a:t>
            </a:r>
            <a:r>
              <a:rPr lang="en-GB" dirty="0"/>
              <a:t>-and-wales/rpt-religion.html#tab-Changing-picture-of-religious-affiliation-over-last-decade  [16.2.2016]</a:t>
            </a:r>
          </a:p>
          <a:p>
            <a:r>
              <a:rPr lang="en-US" dirty="0"/>
              <a:t>Percy, </a:t>
            </a:r>
            <a:r>
              <a:rPr lang="en-US" dirty="0" err="1"/>
              <a:t>Martyn</a:t>
            </a:r>
            <a:r>
              <a:rPr lang="en-US" dirty="0"/>
              <a:t> (1996)  </a:t>
            </a:r>
            <a:r>
              <a:rPr lang="en-US" i="1" dirty="0"/>
              <a:t>Words, Wonders and Power, </a:t>
            </a:r>
            <a:r>
              <a:rPr lang="en-US" dirty="0"/>
              <a:t> London: SPCK.</a:t>
            </a:r>
            <a:endParaRPr lang="en-GB" dirty="0"/>
          </a:p>
          <a:p>
            <a:r>
              <a:rPr lang="en-US" dirty="0"/>
              <a:t>Howard, R (1997) </a:t>
            </a:r>
            <a:r>
              <a:rPr lang="en-US" i="1" dirty="0" err="1"/>
              <a:t>Charismania</a:t>
            </a:r>
            <a:r>
              <a:rPr lang="en-US" dirty="0"/>
              <a:t>, London: </a:t>
            </a:r>
            <a:r>
              <a:rPr lang="en-US" dirty="0" err="1"/>
              <a:t>Mowbray</a:t>
            </a:r>
            <a:r>
              <a:rPr lang="en-US" dirty="0"/>
              <a:t>.</a:t>
            </a:r>
            <a:endParaRPr lang="en-GB" dirty="0"/>
          </a:p>
          <a:p>
            <a:r>
              <a:rPr lang="en-US" dirty="0"/>
              <a:t>Ward, Keith (2007) </a:t>
            </a:r>
            <a:r>
              <a:rPr lang="en-GB" i="1" dirty="0"/>
              <a:t>A vision to Pursue, </a:t>
            </a:r>
            <a:r>
              <a:rPr lang="en-US" dirty="0"/>
              <a:t>London: SCM Press, in Percy, </a:t>
            </a:r>
            <a:r>
              <a:rPr lang="en-US" dirty="0" err="1"/>
              <a:t>Martyn</a:t>
            </a:r>
            <a:r>
              <a:rPr lang="en-US" dirty="0"/>
              <a:t> (1996)  </a:t>
            </a:r>
            <a:r>
              <a:rPr lang="en-US" i="1" dirty="0"/>
              <a:t>Words, Wonders and Power, </a:t>
            </a:r>
            <a:r>
              <a:rPr lang="en-US" dirty="0"/>
              <a:t> London: SPCK.</a:t>
            </a:r>
            <a:endParaRPr lang="en-GB" dirty="0"/>
          </a:p>
          <a:p>
            <a:endParaRPr lang="en-US" dirty="0"/>
          </a:p>
        </p:txBody>
      </p:sp>
    </p:spTree>
    <p:extLst>
      <p:ext uri="{BB962C8B-B14F-4D97-AF65-F5344CB8AC3E}">
        <p14:creationId xmlns:p14="http://schemas.microsoft.com/office/powerpoint/2010/main" val="25719430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ho">
  <a:themeElements>
    <a:clrScheme name="SOHO">
      <a:dk1>
        <a:srgbClr val="2E2224"/>
      </a:dk1>
      <a:lt1>
        <a:sysClr val="window" lastClr="FFFFFF"/>
      </a:lt1>
      <a:dk2>
        <a:srgbClr val="48231E"/>
      </a:dk2>
      <a:lt2>
        <a:srgbClr val="CBD8DD"/>
      </a:lt2>
      <a:accent1>
        <a:srgbClr val="61625E"/>
      </a:accent1>
      <a:accent2>
        <a:srgbClr val="964D2C"/>
      </a:accent2>
      <a:accent3>
        <a:srgbClr val="66553E"/>
      </a:accent3>
      <a:accent4>
        <a:srgbClr val="848058"/>
      </a:accent4>
      <a:accent5>
        <a:srgbClr val="AFA14B"/>
      </a:accent5>
      <a:accent6>
        <a:srgbClr val="AD7D4D"/>
      </a:accent6>
      <a:hlink>
        <a:srgbClr val="FFDE66"/>
      </a:hlink>
      <a:folHlink>
        <a:srgbClr val="C0AEBC"/>
      </a:folHlink>
    </a:clrScheme>
    <a:fontScheme name="SOHO">
      <a:majorFont>
        <a:latin typeface="Candara"/>
        <a:ea typeface=""/>
        <a:cs typeface=""/>
        <a:font script="Jpan" typeface="ＭＳ Ｐゴシック"/>
        <a:font script="Hang" typeface="HY견명조"/>
        <a:font script="Hans" typeface="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Ｐゴシック"/>
        <a:font script="Hang" typeface="HY견명조"/>
        <a:font script="Hans" typeface="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HO">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7000"/>
                <a:satMod val="150000"/>
              </a:schemeClr>
            </a:gs>
            <a:gs pos="30000">
              <a:schemeClr val="phClr">
                <a:shade val="94000"/>
                <a:satMod val="130000"/>
              </a:schemeClr>
            </a:gs>
            <a:gs pos="45000">
              <a:schemeClr val="phClr">
                <a:shade val="100000"/>
                <a:satMod val="120000"/>
              </a:schemeClr>
            </a:gs>
            <a:gs pos="55000">
              <a:schemeClr val="phClr">
                <a:shade val="100000"/>
                <a:satMod val="118000"/>
              </a:schemeClr>
            </a:gs>
            <a:gs pos="73000">
              <a:schemeClr val="phClr">
                <a:shade val="94000"/>
                <a:satMod val="130000"/>
              </a:schemeClr>
            </a:gs>
            <a:gs pos="100000">
              <a:schemeClr val="phClr">
                <a:shade val="67000"/>
                <a:satMod val="15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2700000" algn="br" rotWithShape="0">
              <a:srgbClr val="000000">
                <a:alpha val="40000"/>
              </a:srgbClr>
            </a:outerShdw>
          </a:effectLst>
        </a:effectStyle>
        <a:effectStyle>
          <a:effectLst>
            <a:outerShdw blurRad="50800" dist="38100" dir="2700000" algn="br" rotWithShape="0">
              <a:srgbClr val="000000">
                <a:alpha val="40000"/>
              </a:srgbClr>
            </a:outerShdw>
          </a:effectLst>
        </a:effectStyle>
        <a:effectStyle>
          <a:effectLst>
            <a:outerShdw blurRad="50800" dist="38100" dir="2700000" algn="br" rotWithShape="0">
              <a:srgbClr val="000000">
                <a:alpha val="40000"/>
              </a:srgbClr>
            </a:outerShdw>
          </a:effectLst>
          <a:scene3d>
            <a:camera prst="orthographicFront">
              <a:rot lat="0" lon="0" rev="0"/>
            </a:camera>
            <a:lightRig rig="threePt" dir="t">
              <a:rot lat="0" lon="0" rev="2700000"/>
            </a:lightRig>
          </a:scene3d>
          <a:sp3d contourW="19050">
            <a:bevelT w="31750" h="38100"/>
            <a:contourClr>
              <a:schemeClr val="phClr">
                <a:shade val="15000"/>
                <a:satMod val="110000"/>
              </a:schemeClr>
            </a:contourClr>
          </a:sp3d>
        </a:effectStyle>
      </a:effectStyleLst>
      <a:bgFillStyleLst>
        <a:solidFill>
          <a:schemeClr val="phClr"/>
        </a:solidFill>
        <a:gradFill rotWithShape="1">
          <a:gsLst>
            <a:gs pos="0">
              <a:schemeClr val="phClr">
                <a:tint val="64000"/>
                <a:satMod val="210000"/>
              </a:schemeClr>
            </a:gs>
            <a:gs pos="40000">
              <a:schemeClr val="phClr">
                <a:tint val="72000"/>
                <a:shade val="99000"/>
                <a:satMod val="200000"/>
              </a:schemeClr>
            </a:gs>
            <a:gs pos="100000">
              <a:schemeClr val="phClr">
                <a:tint val="100000"/>
                <a:shade val="30000"/>
                <a:alpha val="100000"/>
                <a:satMod val="175000"/>
                <a:lumMod val="100000"/>
              </a:schemeClr>
            </a:gs>
          </a:gsLst>
          <a:path path="circle">
            <a:fillToRect l="50000" t="-80000" r="50000" b="180000"/>
          </a:path>
        </a:gradFill>
        <a:blipFill rotWithShape="1">
          <a:blip xmlns:r="http://schemas.openxmlformats.org/officeDocument/2006/relationships" r:embed="rId1">
            <a:duotone>
              <a:schemeClr val="phClr">
                <a:tint val="86000"/>
                <a:alpha val="90000"/>
              </a:schemeClr>
              <a:schemeClr val="phClr">
                <a:shade val="49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SOHO.thmx</Template>
  <TotalTime>933</TotalTime>
  <Words>945</Words>
  <Application>Microsoft Macintosh PowerPoint</Application>
  <PresentationFormat>On-screen Show (4:3)</PresentationFormat>
  <Paragraphs>155</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Soho</vt:lpstr>
      <vt:lpstr>HPRS4010</vt:lpstr>
      <vt:lpstr>PowerPoint Presentation</vt:lpstr>
      <vt:lpstr>PowerPoint Presentation</vt:lpstr>
      <vt:lpstr>Examples of Christian ‘indecision’</vt:lpstr>
      <vt:lpstr>Fundamentalist Christianity</vt:lpstr>
      <vt:lpstr>PowerPoint Presentation</vt:lpstr>
      <vt:lpstr>PowerPoint Presentation</vt:lpstr>
      <vt:lpstr>Charismatic Christianity</vt:lpstr>
      <vt:lpstr>PowerPoint Presentation</vt:lpstr>
      <vt:lpstr>Evangelical Christianity</vt:lpstr>
      <vt:lpstr>PowerPoint Presentation</vt:lpstr>
      <vt:lpstr> The Jesus Army / Jesus Fellowship</vt:lpstr>
      <vt:lpstr>PowerPoint Presentation</vt:lpstr>
      <vt:lpstr>PowerPoint Presentation</vt:lpstr>
      <vt:lpstr>PowerPoint Presentation</vt:lpstr>
      <vt:lpstr>The Family International</vt:lpstr>
      <vt:lpstr>PowerPoint Presentation</vt:lpstr>
      <vt:lpstr>The Unification Church</vt:lpstr>
      <vt:lpstr>PowerPoint Presentation</vt:lpstr>
      <vt:lpstr>PowerPoint Presentation</vt:lpstr>
      <vt:lpstr>Blessing Ceremony</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TRRS4011/TRRS4011C</dc:title>
  <dc:creator>Sarah</dc:creator>
  <cp:lastModifiedBy>Sarah</cp:lastModifiedBy>
  <cp:revision>11</cp:revision>
  <dcterms:created xsi:type="dcterms:W3CDTF">2016-02-16T23:04:42Z</dcterms:created>
  <dcterms:modified xsi:type="dcterms:W3CDTF">2019-01-24T10:47:47Z</dcterms:modified>
</cp:coreProperties>
</file>