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7" r:id="rId2"/>
    <p:sldId id="258" r:id="rId3"/>
    <p:sldId id="259" r:id="rId4"/>
    <p:sldId id="260"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B3EC06-F35C-4AB3-A867-6778C27107BE}" type="datetimeFigureOut">
              <a:rPr lang="en-GB" smtClean="0"/>
              <a:t>18/10/2019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C6E6F32-11D9-4FF9-A396-D1E9A08E5238}" type="slidenum">
              <a:rPr lang="en-GB" smtClean="0"/>
              <a:t>‹#›</a:t>
            </a:fld>
            <a:endParaRPr lang="en-GB"/>
          </a:p>
        </p:txBody>
      </p:sp>
    </p:spTree>
    <p:extLst>
      <p:ext uri="{BB962C8B-B14F-4D97-AF65-F5344CB8AC3E}">
        <p14:creationId xmlns:p14="http://schemas.microsoft.com/office/powerpoint/2010/main" val="2534450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Calibri" pitchFamily="34" charset="0"/>
              </a:defRPr>
            </a:lvl1pPr>
            <a:lvl2pPr marL="742950" indent="-285750" eaLnBrk="0" hangingPunct="0">
              <a:defRPr sz="1200">
                <a:solidFill>
                  <a:schemeClr val="tx1"/>
                </a:solidFill>
                <a:latin typeface="Calibri" pitchFamily="34" charset="0"/>
              </a:defRPr>
            </a:lvl2pPr>
            <a:lvl3pPr marL="1143000" indent="-228600" eaLnBrk="0" hangingPunct="0">
              <a:defRPr sz="1200">
                <a:solidFill>
                  <a:schemeClr val="tx1"/>
                </a:solidFill>
                <a:latin typeface="Calibri" pitchFamily="34" charset="0"/>
              </a:defRPr>
            </a:lvl3pPr>
            <a:lvl4pPr marL="1600200" indent="-228600" eaLnBrk="0" hangingPunct="0">
              <a:defRPr sz="1200">
                <a:solidFill>
                  <a:schemeClr val="tx1"/>
                </a:solidFill>
                <a:latin typeface="Calibri" pitchFamily="34" charset="0"/>
              </a:defRPr>
            </a:lvl4pPr>
            <a:lvl5pPr marL="2057400" indent="-228600" eaLnBrk="0" hangingPunct="0">
              <a:defRPr sz="1200">
                <a:solidFill>
                  <a:schemeClr val="tx1"/>
                </a:solidFill>
                <a:latin typeface="Calibri" pitchFamily="34" charset="0"/>
              </a:defRPr>
            </a:lvl5pPr>
            <a:lvl6pPr marL="2514600" indent="-228600" eaLnBrk="0" fontAlgn="base" hangingPunct="0">
              <a:spcBef>
                <a:spcPct val="0"/>
              </a:spcBef>
              <a:spcAft>
                <a:spcPct val="0"/>
              </a:spcAft>
              <a:defRPr sz="1200">
                <a:solidFill>
                  <a:schemeClr val="tx1"/>
                </a:solidFill>
                <a:latin typeface="Calibri" pitchFamily="34" charset="0"/>
              </a:defRPr>
            </a:lvl6pPr>
            <a:lvl7pPr marL="2971800" indent="-228600" eaLnBrk="0" fontAlgn="base" hangingPunct="0">
              <a:spcBef>
                <a:spcPct val="0"/>
              </a:spcBef>
              <a:spcAft>
                <a:spcPct val="0"/>
              </a:spcAft>
              <a:defRPr sz="1200">
                <a:solidFill>
                  <a:schemeClr val="tx1"/>
                </a:solidFill>
                <a:latin typeface="Calibri" pitchFamily="34" charset="0"/>
              </a:defRPr>
            </a:lvl7pPr>
            <a:lvl8pPr marL="3429000" indent="-228600" eaLnBrk="0" fontAlgn="base" hangingPunct="0">
              <a:spcBef>
                <a:spcPct val="0"/>
              </a:spcBef>
              <a:spcAft>
                <a:spcPct val="0"/>
              </a:spcAft>
              <a:defRPr sz="1200">
                <a:solidFill>
                  <a:schemeClr val="tx1"/>
                </a:solidFill>
                <a:latin typeface="Calibri" pitchFamily="34" charset="0"/>
              </a:defRPr>
            </a:lvl8pPr>
            <a:lvl9pPr marL="3886200" indent="-228600" eaLnBrk="0" fontAlgn="base" hangingPunct="0">
              <a:spcBef>
                <a:spcPct val="0"/>
              </a:spcBef>
              <a:spcAft>
                <a:spcPct val="0"/>
              </a:spcAft>
              <a:defRPr sz="1200">
                <a:solidFill>
                  <a:schemeClr val="tx1"/>
                </a:solidFill>
                <a:latin typeface="Calibri" pitchFamily="34" charset="0"/>
              </a:defRPr>
            </a:lvl9pPr>
          </a:lstStyle>
          <a:p>
            <a:pPr eaLnBrk="1" hangingPunct="1"/>
            <a:fld id="{6E73826F-19A6-4B87-B297-F56C1D7A040E}" type="slidenum">
              <a:rPr lang="en-US" altLang="zh-CN" smtClean="0">
                <a:solidFill>
                  <a:prstClr val="black"/>
                </a:solidFill>
                <a:latin typeface="Times New Roman" pitchFamily="18" charset="0"/>
              </a:rPr>
              <a:pPr eaLnBrk="1" hangingPunct="1"/>
              <a:t>1</a:t>
            </a:fld>
            <a:endParaRPr lang="en-US" altLang="zh-CN">
              <a:solidFill>
                <a:prstClr val="black"/>
              </a:solidFill>
              <a:latin typeface="Times New Roman" pitchFamily="18" charset="0"/>
            </a:endParaRPr>
          </a:p>
        </p:txBody>
      </p:sp>
      <p:sp>
        <p:nvSpPr>
          <p:cNvPr id="45059" name="Rectangle 2"/>
          <p:cNvSpPr>
            <a:spLocks noGrp="1" noRot="1" noChangeAspect="1" noChangeArrowheads="1" noTextEdit="1"/>
          </p:cNvSpPr>
          <p:nvPr>
            <p:ph type="sldImg" idx="4294967295"/>
          </p:nvPr>
        </p:nvSpPr>
        <p:spPr>
          <a:ln>
            <a:miter lim="800000"/>
          </a:ln>
        </p:spPr>
      </p:sp>
      <p:sp>
        <p:nvSpPr>
          <p:cNvPr id="45060" name="Rectangle 3"/>
          <p:cNvSpPr>
            <a:spLocks noGrp="1" noChangeArrowheads="1"/>
          </p:cNvSpPr>
          <p:nvPr>
            <p:ph type="body" idx="4294967295"/>
          </p:nvPr>
        </p:nvSpPr>
        <p:spPr/>
        <p:txBody>
          <a:bodyPr/>
          <a:lstStyle/>
          <a:p>
            <a:pPr eaLnBrk="1" hangingPunct="1"/>
            <a:endParaRPr lang="en-US" altLang="zh-CN"/>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48275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52793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21588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40326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09533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99336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39037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79561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7577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1935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18/10/2019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9095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18/10/2019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78129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09600" y="457200"/>
            <a:ext cx="7772400" cy="1143000"/>
          </a:xfrm>
        </p:spPr>
        <p:txBody>
          <a:bodyPr anchor="b" anchorCtr="1">
            <a:normAutofit/>
          </a:bodyPr>
          <a:lstStyle/>
          <a:p>
            <a:pPr eaLnBrk="1" hangingPunct="1">
              <a:defRPr/>
            </a:pPr>
            <a:r>
              <a:rPr lang="en-GB" altLang="en-US" sz="3200" b="1" kern="0">
                <a:solidFill>
                  <a:schemeClr val="tx2"/>
                </a:solidFill>
                <a:effectLst>
                  <a:outerShdw blurRad="38100" dist="38100" dir="2700000" algn="tl">
                    <a:srgbClr val="000000"/>
                  </a:outerShdw>
                </a:effectLst>
                <a:ea typeface="MS PGothic" panose="020B0600070205080204" pitchFamily="34" charset="-128"/>
              </a:rPr>
              <a:t>Hospitality Managemment</a:t>
            </a:r>
          </a:p>
        </p:txBody>
      </p:sp>
      <p:sp>
        <p:nvSpPr>
          <p:cNvPr id="2051" name="Rectangle 3"/>
          <p:cNvSpPr>
            <a:spLocks noGrp="1" noChangeArrowheads="1"/>
          </p:cNvSpPr>
          <p:nvPr>
            <p:ph type="subTitle" idx="1"/>
          </p:nvPr>
        </p:nvSpPr>
        <p:spPr>
          <a:xfrm>
            <a:off x="382588" y="1928813"/>
            <a:ext cx="8564562" cy="2540000"/>
          </a:xfrm>
        </p:spPr>
        <p:txBody>
          <a:bodyPr>
            <a:normAutofit/>
          </a:bodyPr>
          <a:lstStyle/>
          <a:p>
            <a:pPr marL="2286000" indent="-2286000">
              <a:spcBef>
                <a:spcPts val="0"/>
              </a:spcBef>
              <a:spcAft>
                <a:spcPts val="0"/>
              </a:spcAft>
              <a:tabLst>
                <a:tab pos="457200" algn="l"/>
                <a:tab pos="914400" algn="l"/>
                <a:tab pos="1371600" algn="l"/>
                <a:tab pos="1828800" algn="l"/>
              </a:tabLst>
              <a:defRPr/>
            </a:pPr>
            <a:r>
              <a:rPr lang="en-GB" sz="2000" b="1" dirty="0">
                <a:solidFill>
                  <a:schemeClr val="tx1"/>
                </a:solidFill>
                <a:latin typeface="Arial"/>
                <a:ea typeface="Times New Roman"/>
              </a:rPr>
              <a:t>MODULE CODE:	</a:t>
            </a:r>
            <a:r>
              <a:rPr lang="en-GB" sz="2800" b="1" dirty="0">
                <a:solidFill>
                  <a:schemeClr val="tx1"/>
                </a:solidFill>
                <a:latin typeface="Arial"/>
                <a:ea typeface="Times New Roman"/>
              </a:rPr>
              <a:t>M4X01920</a:t>
            </a:r>
            <a:endParaRPr lang="en-GB" sz="2400" b="1" dirty="0">
              <a:solidFill>
                <a:schemeClr val="tx1"/>
              </a:solidFill>
              <a:latin typeface="Times New Roman"/>
              <a:ea typeface="Times New Roman"/>
            </a:endParaRPr>
          </a:p>
          <a:p>
            <a:pPr marL="1371600" indent="-1371600">
              <a:spcBef>
                <a:spcPts val="0"/>
              </a:spcBef>
              <a:spcAft>
                <a:spcPts val="0"/>
              </a:spcAft>
              <a:tabLst>
                <a:tab pos="457200" algn="l"/>
                <a:tab pos="914400" algn="l"/>
                <a:tab pos="1371600" algn="l"/>
                <a:tab pos="1828800" algn="l"/>
              </a:tabLst>
              <a:defRPr/>
            </a:pPr>
            <a:r>
              <a:rPr lang="en-GB" sz="2800" b="1" dirty="0">
                <a:solidFill>
                  <a:schemeClr val="tx1"/>
                </a:solidFill>
                <a:latin typeface="Arial"/>
                <a:ea typeface="Times New Roman"/>
              </a:rPr>
              <a:t>TITLE: Front Office Operations</a:t>
            </a:r>
            <a:endParaRPr lang="en-GB" sz="2400" b="1" dirty="0">
              <a:solidFill>
                <a:schemeClr val="tx1"/>
              </a:solidFill>
              <a:latin typeface="Times New Roman"/>
              <a:ea typeface="Times New Roman"/>
            </a:endParaRPr>
          </a:p>
          <a:p>
            <a:pPr eaLnBrk="1" hangingPunct="1">
              <a:buClr>
                <a:schemeClr val="hlink"/>
              </a:buClr>
              <a:buSzPct val="65000"/>
              <a:buFont typeface="Wingdings" pitchFamily="2" charset="2"/>
              <a:buNone/>
              <a:defRPr/>
            </a:pPr>
            <a:endParaRPr lang="en-US" altLang="zh-CN" sz="2800" b="1" dirty="0">
              <a:solidFill>
                <a:schemeClr val="tx1"/>
              </a:solidFill>
              <a:effectLst>
                <a:outerShdw blurRad="38100" dist="38100" dir="2700000" algn="tl">
                  <a:srgbClr val="C0C0C0"/>
                </a:outerShdw>
              </a:effectLst>
              <a:ea typeface="MS PGothic" pitchFamily="34" charset="-128"/>
            </a:endParaRPr>
          </a:p>
        </p:txBody>
      </p:sp>
      <p:sp>
        <p:nvSpPr>
          <p:cNvPr id="4100" name="Line 5"/>
          <p:cNvSpPr>
            <a:spLocks noChangeShapeType="1"/>
          </p:cNvSpPr>
          <p:nvPr/>
        </p:nvSpPr>
        <p:spPr bwMode="auto">
          <a:xfrm>
            <a:off x="4267200" y="1828800"/>
            <a:ext cx="4572000" cy="0"/>
          </a:xfrm>
          <a:prstGeom prst="line">
            <a:avLst/>
          </a:prstGeom>
          <a:noFill/>
          <a:ln w="104775">
            <a:solidFill>
              <a:schemeClr val="folHlink"/>
            </a:solidFill>
            <a:round/>
            <a:headEnd/>
            <a:tailEn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4101" name="Line 6"/>
          <p:cNvSpPr>
            <a:spLocks noChangeShapeType="1"/>
          </p:cNvSpPr>
          <p:nvPr/>
        </p:nvSpPr>
        <p:spPr bwMode="auto">
          <a:xfrm>
            <a:off x="762000" y="6400800"/>
            <a:ext cx="8001000" cy="0"/>
          </a:xfrm>
          <a:prstGeom prst="line">
            <a:avLst/>
          </a:prstGeom>
          <a:noFill/>
          <a:ln w="190500">
            <a:solidFill>
              <a:schemeClr val="folHlink"/>
            </a:solidFill>
            <a:round/>
            <a:headEnd/>
            <a:tailEn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pic>
        <p:nvPicPr>
          <p:cNvPr id="41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08438"/>
            <a:ext cx="9144000" cy="266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5859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WEEK 6 Aim</a:t>
            </a:r>
          </a:p>
        </p:txBody>
      </p:sp>
      <p:sp>
        <p:nvSpPr>
          <p:cNvPr id="3" name="Content Placeholder 2"/>
          <p:cNvSpPr>
            <a:spLocks noGrp="1"/>
          </p:cNvSpPr>
          <p:nvPr>
            <p:ph idx="1"/>
          </p:nvPr>
        </p:nvSpPr>
        <p:spPr>
          <a:xfrm>
            <a:off x="0" y="1600201"/>
            <a:ext cx="9144000" cy="3917032"/>
          </a:xfrm>
        </p:spPr>
        <p:txBody>
          <a:bodyPr/>
          <a:lstStyle/>
          <a:p>
            <a:r>
              <a:rPr lang="en-GB" dirty="0"/>
              <a:t>To understand the role of property management system (PMS) or software in the context of Front Office operations and other departments.</a:t>
            </a:r>
          </a:p>
        </p:txBody>
      </p:sp>
    </p:spTree>
    <p:extLst>
      <p:ext uri="{BB962C8B-B14F-4D97-AF65-F5344CB8AC3E}">
        <p14:creationId xmlns:p14="http://schemas.microsoft.com/office/powerpoint/2010/main" val="451289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90600"/>
          </a:xfrm>
        </p:spPr>
        <p:txBody>
          <a:bodyPr>
            <a:normAutofit/>
          </a:bodyPr>
          <a:lstStyle/>
          <a:p>
            <a:r>
              <a:rPr lang="en-GB" dirty="0">
                <a:solidFill>
                  <a:srgbClr val="FF0000"/>
                </a:solidFill>
              </a:rPr>
              <a:t>Learning outcomes</a:t>
            </a:r>
          </a:p>
        </p:txBody>
      </p:sp>
      <p:sp>
        <p:nvSpPr>
          <p:cNvPr id="3" name="Content Placeholder 2"/>
          <p:cNvSpPr>
            <a:spLocks noGrp="1"/>
          </p:cNvSpPr>
          <p:nvPr>
            <p:ph idx="1"/>
          </p:nvPr>
        </p:nvSpPr>
        <p:spPr>
          <a:xfrm>
            <a:off x="0" y="1066800"/>
            <a:ext cx="9144000" cy="4572000"/>
          </a:xfrm>
        </p:spPr>
        <p:txBody>
          <a:bodyPr>
            <a:normAutofit lnSpcReduction="10000"/>
          </a:bodyPr>
          <a:lstStyle/>
          <a:p>
            <a:r>
              <a:rPr lang="en-GB" dirty="0"/>
              <a:t>This will give students an understanding of how INFORMATION TECHNOLOGY (IT) at the Front Office is controlling all the daily operations of hotel. </a:t>
            </a:r>
          </a:p>
          <a:p>
            <a:r>
              <a:rPr lang="en-GB" dirty="0"/>
              <a:t>Physical structure and positioning of the front desk.</a:t>
            </a:r>
          </a:p>
          <a:p>
            <a:r>
              <a:rPr lang="en-GB" dirty="0"/>
              <a:t>Selecting a property management system</a:t>
            </a:r>
          </a:p>
          <a:p>
            <a:r>
              <a:rPr lang="en-GB" dirty="0"/>
              <a:t> Using different Property Management Systems applications</a:t>
            </a:r>
          </a:p>
        </p:txBody>
      </p:sp>
    </p:spTree>
    <p:extLst>
      <p:ext uri="{BB962C8B-B14F-4D97-AF65-F5344CB8AC3E}">
        <p14:creationId xmlns:p14="http://schemas.microsoft.com/office/powerpoint/2010/main" val="2015463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normAutofit/>
          </a:bodyPr>
          <a:lstStyle/>
          <a:p>
            <a:r>
              <a:rPr lang="en-GB" dirty="0">
                <a:solidFill>
                  <a:srgbClr val="FF0000"/>
                </a:solidFill>
              </a:rPr>
              <a:t>Different PMS used by Front Office</a:t>
            </a:r>
          </a:p>
        </p:txBody>
      </p:sp>
      <p:sp>
        <p:nvSpPr>
          <p:cNvPr id="3" name="Content Placeholder 2"/>
          <p:cNvSpPr>
            <a:spLocks noGrp="1"/>
          </p:cNvSpPr>
          <p:nvPr>
            <p:ph idx="1"/>
          </p:nvPr>
        </p:nvSpPr>
        <p:spPr>
          <a:xfrm>
            <a:off x="0" y="1143000"/>
            <a:ext cx="9144000" cy="4572000"/>
          </a:xfrm>
        </p:spPr>
        <p:txBody>
          <a:bodyPr>
            <a:normAutofit lnSpcReduction="10000"/>
          </a:bodyPr>
          <a:lstStyle/>
          <a:p>
            <a:endParaRPr lang="en-GB" b="1" dirty="0"/>
          </a:p>
          <a:p>
            <a:r>
              <a:rPr lang="en-GB" b="1" dirty="0"/>
              <a:t>OPERA</a:t>
            </a:r>
          </a:p>
          <a:p>
            <a:r>
              <a:rPr lang="en-GB" b="1" dirty="0"/>
              <a:t>MARSHA</a:t>
            </a:r>
          </a:p>
          <a:p>
            <a:r>
              <a:rPr lang="en-GB" b="1" dirty="0"/>
              <a:t>MGS</a:t>
            </a:r>
          </a:p>
          <a:p>
            <a:r>
              <a:rPr lang="en-GB" b="1" dirty="0"/>
              <a:t>Guest Ware</a:t>
            </a:r>
          </a:p>
          <a:p>
            <a:r>
              <a:rPr lang="en-GB" b="1" dirty="0"/>
              <a:t>Star</a:t>
            </a:r>
          </a:p>
          <a:p>
            <a:r>
              <a:rPr lang="en-GB" b="1" dirty="0"/>
              <a:t>Oracle </a:t>
            </a:r>
          </a:p>
          <a:p>
            <a:r>
              <a:rPr lang="en-GB" b="1" dirty="0"/>
              <a:t>Fidelio</a:t>
            </a:r>
            <a:endParaRPr lang="en-GB" dirty="0"/>
          </a:p>
        </p:txBody>
      </p:sp>
    </p:spTree>
    <p:extLst>
      <p:ext uri="{BB962C8B-B14F-4D97-AF65-F5344CB8AC3E}">
        <p14:creationId xmlns:p14="http://schemas.microsoft.com/office/powerpoint/2010/main" val="1841147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533400"/>
          </a:xfrm>
        </p:spPr>
        <p:txBody>
          <a:bodyPr>
            <a:normAutofit/>
          </a:bodyPr>
          <a:lstStyle/>
          <a:p>
            <a:r>
              <a:rPr lang="en-GB" sz="2800" b="1" dirty="0">
                <a:solidFill>
                  <a:srgbClr val="FF0000"/>
                </a:solidFill>
              </a:rPr>
              <a:t>Selecting a Property Management System</a:t>
            </a:r>
          </a:p>
        </p:txBody>
      </p:sp>
      <p:sp>
        <p:nvSpPr>
          <p:cNvPr id="3" name="Content Placeholder 2"/>
          <p:cNvSpPr>
            <a:spLocks noGrp="1"/>
          </p:cNvSpPr>
          <p:nvPr>
            <p:ph idx="1"/>
          </p:nvPr>
        </p:nvSpPr>
        <p:spPr>
          <a:xfrm>
            <a:off x="0" y="457200"/>
            <a:ext cx="9144000" cy="5257800"/>
          </a:xfrm>
        </p:spPr>
        <p:txBody>
          <a:bodyPr/>
          <a:lstStyle/>
          <a:p>
            <a:r>
              <a:rPr lang="en-GB" dirty="0"/>
              <a:t>Flow of the guests through the hotel and interdepartmental communication needs.</a:t>
            </a:r>
          </a:p>
          <a:p>
            <a:r>
              <a:rPr lang="en-GB" dirty="0"/>
              <a:t>A review of administrative paperwork produced by management in all areas of the hotel is also a consideration.</a:t>
            </a:r>
          </a:p>
          <a:p>
            <a:r>
              <a:rPr lang="en-GB" dirty="0"/>
              <a:t>After management has gathered relevant data concerning operational needs, it must objectively determine whether a computer will help improve guest service</a:t>
            </a:r>
          </a:p>
          <a:p>
            <a:endParaRPr lang="en-GB" dirty="0"/>
          </a:p>
        </p:txBody>
      </p:sp>
    </p:spTree>
    <p:extLst>
      <p:ext uri="{BB962C8B-B14F-4D97-AF65-F5344CB8AC3E}">
        <p14:creationId xmlns:p14="http://schemas.microsoft.com/office/powerpoint/2010/main" val="2516980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0"/>
            <a:ext cx="9144000" cy="609600"/>
          </a:xfrm>
        </p:spPr>
        <p:txBody>
          <a:bodyPr>
            <a:normAutofit/>
          </a:bodyPr>
          <a:lstStyle/>
          <a:p>
            <a:r>
              <a:rPr lang="en-GB" sz="2400" b="1" dirty="0">
                <a:solidFill>
                  <a:srgbClr val="FF0000"/>
                </a:solidFill>
              </a:rPr>
              <a:t>Importance of a Needs Analysis</a:t>
            </a:r>
          </a:p>
        </p:txBody>
      </p:sp>
      <p:sp>
        <p:nvSpPr>
          <p:cNvPr id="3" name="Content Placeholder 2"/>
          <p:cNvSpPr>
            <a:spLocks noGrp="1"/>
          </p:cNvSpPr>
          <p:nvPr>
            <p:ph idx="4294967295"/>
          </p:nvPr>
        </p:nvSpPr>
        <p:spPr>
          <a:xfrm>
            <a:off x="0" y="457200"/>
            <a:ext cx="9144000" cy="5638800"/>
          </a:xfrm>
        </p:spPr>
        <p:txBody>
          <a:bodyPr/>
          <a:lstStyle/>
          <a:p>
            <a:r>
              <a:rPr lang="en-GB" b="1" dirty="0"/>
              <a:t>1. </a:t>
            </a:r>
            <a:r>
              <a:rPr lang="en-GB" dirty="0"/>
              <a:t>Select a team to </a:t>
            </a:r>
            <a:r>
              <a:rPr lang="en-GB" dirty="0" err="1"/>
              <a:t>analyze</a:t>
            </a:r>
            <a:r>
              <a:rPr lang="en-GB" dirty="0"/>
              <a:t> needs.</a:t>
            </a:r>
          </a:p>
          <a:p>
            <a:r>
              <a:rPr lang="en-GB" b="1" dirty="0"/>
              <a:t>2. </a:t>
            </a:r>
            <a:r>
              <a:rPr lang="en-GB" dirty="0" err="1"/>
              <a:t>Analyze</a:t>
            </a:r>
            <a:r>
              <a:rPr lang="en-GB" dirty="0"/>
              <a:t> the flow of guests through the lodging property.</a:t>
            </a:r>
          </a:p>
          <a:p>
            <a:r>
              <a:rPr lang="en-GB" dirty="0"/>
              <a:t>■ Reservations</a:t>
            </a:r>
          </a:p>
          <a:p>
            <a:r>
              <a:rPr lang="en-GB" dirty="0"/>
              <a:t>■ Registration</a:t>
            </a:r>
          </a:p>
          <a:p>
            <a:r>
              <a:rPr lang="en-GB" dirty="0"/>
              <a:t>■ Guest accounting</a:t>
            </a:r>
          </a:p>
          <a:p>
            <a:r>
              <a:rPr lang="en-GB" dirty="0"/>
              <a:t>■ Checkout</a:t>
            </a:r>
          </a:p>
          <a:p>
            <a:r>
              <a:rPr lang="en-GB" dirty="0"/>
              <a:t>■ Night audit</a:t>
            </a:r>
          </a:p>
          <a:p>
            <a:r>
              <a:rPr lang="en-GB" dirty="0"/>
              <a:t>■ Guest history</a:t>
            </a:r>
          </a:p>
        </p:txBody>
      </p:sp>
    </p:spTree>
    <p:extLst>
      <p:ext uri="{BB962C8B-B14F-4D97-AF65-F5344CB8AC3E}">
        <p14:creationId xmlns:p14="http://schemas.microsoft.com/office/powerpoint/2010/main" val="2497064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0782"/>
            <a:ext cx="9144000" cy="5447645"/>
          </a:xfrm>
          <a:prstGeom prst="rect">
            <a:avLst/>
          </a:prstGeom>
        </p:spPr>
        <p:txBody>
          <a:bodyPr wrap="square">
            <a:spAutoFit/>
          </a:bodyPr>
          <a:lstStyle/>
          <a:p>
            <a:r>
              <a:rPr lang="en-GB" sz="2800" b="1" dirty="0">
                <a:solidFill>
                  <a:srgbClr val="FF0000"/>
                </a:solidFill>
              </a:rPr>
              <a:t>CONT…….</a:t>
            </a:r>
          </a:p>
          <a:p>
            <a:r>
              <a:rPr lang="en-GB" sz="3200" dirty="0" err="1"/>
              <a:t>Analyze</a:t>
            </a:r>
            <a:r>
              <a:rPr lang="en-GB" sz="3200" dirty="0"/>
              <a:t> the flow of information from other departments to the front office.</a:t>
            </a:r>
          </a:p>
          <a:p>
            <a:r>
              <a:rPr lang="en-GB" sz="3200" b="1" dirty="0"/>
              <a:t>4. </a:t>
            </a:r>
            <a:r>
              <a:rPr lang="en-GB" sz="3200" dirty="0" err="1"/>
              <a:t>Analyze</a:t>
            </a:r>
            <a:r>
              <a:rPr lang="en-GB" sz="3200" dirty="0"/>
              <a:t> the administrative paperwork produced in other departments.</a:t>
            </a:r>
          </a:p>
          <a:p>
            <a:r>
              <a:rPr lang="en-GB" sz="3200" b="1" dirty="0"/>
              <a:t>5. </a:t>
            </a:r>
            <a:r>
              <a:rPr lang="en-GB" sz="3200" dirty="0"/>
              <a:t>Evaluate the needs that have been identified—such as control reports, communication,</a:t>
            </a:r>
          </a:p>
          <a:p>
            <a:r>
              <a:rPr lang="en-GB" sz="3200" dirty="0"/>
              <a:t>and administrative paperwork produced in other departments—in terms of importance.</a:t>
            </a:r>
          </a:p>
          <a:p>
            <a:r>
              <a:rPr lang="en-GB" sz="3200" b="1" dirty="0"/>
              <a:t>6. </a:t>
            </a:r>
            <a:r>
              <a:rPr lang="en-GB" sz="3200" dirty="0"/>
              <a:t>Combine needs to determine desired applications</a:t>
            </a:r>
            <a:r>
              <a:rPr lang="en-GB" sz="2800" dirty="0"/>
              <a:t>.</a:t>
            </a:r>
          </a:p>
        </p:txBody>
      </p:sp>
    </p:spTree>
    <p:extLst>
      <p:ext uri="{BB962C8B-B14F-4D97-AF65-F5344CB8AC3E}">
        <p14:creationId xmlns:p14="http://schemas.microsoft.com/office/powerpoint/2010/main" val="1938297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0"/>
            <a:ext cx="9144000" cy="685800"/>
          </a:xfrm>
        </p:spPr>
        <p:txBody>
          <a:bodyPr>
            <a:normAutofit/>
          </a:bodyPr>
          <a:lstStyle/>
          <a:p>
            <a:r>
              <a:rPr lang="en-GB" sz="2800" b="1" dirty="0">
                <a:solidFill>
                  <a:srgbClr val="FF0000"/>
                </a:solidFill>
              </a:rPr>
              <a:t>Choosing Hardware</a:t>
            </a:r>
          </a:p>
        </p:txBody>
      </p:sp>
      <p:sp>
        <p:nvSpPr>
          <p:cNvPr id="3" name="Content Placeholder 2"/>
          <p:cNvSpPr>
            <a:spLocks noGrp="1"/>
          </p:cNvSpPr>
          <p:nvPr>
            <p:ph idx="4294967295"/>
          </p:nvPr>
        </p:nvSpPr>
        <p:spPr>
          <a:xfrm>
            <a:off x="0" y="533400"/>
            <a:ext cx="9144000" cy="5334000"/>
          </a:xfrm>
        </p:spPr>
        <p:txBody>
          <a:bodyPr>
            <a:normAutofit fontScale="92500" lnSpcReduction="20000"/>
          </a:bodyPr>
          <a:lstStyle/>
          <a:p>
            <a:endParaRPr lang="en-GB" dirty="0"/>
          </a:p>
          <a:p>
            <a:r>
              <a:rPr lang="en-GB" dirty="0"/>
              <a:t>Choosing hardware for a PMS is not as difficult as choosing software. Today, most available hardware is compatible with standard computer operating systems (such as The Opera PMS offered by MICROS®FIDELIO, which connects with [Network] Windows NT Server 4.0 or Novell </a:t>
            </a:r>
            <a:r>
              <a:rPr lang="en-GB" dirty="0" err="1"/>
              <a:t>IntraNetware</a:t>
            </a:r>
            <a:r>
              <a:rPr lang="en-GB" dirty="0"/>
              <a:t> 4.1; [Database]  xBase 6.22/Windows 3.11; or [Client] Windows NT 4.0 Workstation or Windows 95). This consideration is essential because most software programs are written to run on these standard operating systems. In short, you must choose your hardware based on its ability to handle the software.</a:t>
            </a:r>
          </a:p>
        </p:txBody>
      </p:sp>
    </p:spTree>
    <p:extLst>
      <p:ext uri="{BB962C8B-B14F-4D97-AF65-F5344CB8AC3E}">
        <p14:creationId xmlns:p14="http://schemas.microsoft.com/office/powerpoint/2010/main" val="3948420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90663"/>
            <a:ext cx="9143999" cy="9839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87965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09600"/>
          </a:xfrm>
        </p:spPr>
        <p:txBody>
          <a:bodyPr>
            <a:normAutofit fontScale="90000"/>
          </a:bodyPr>
          <a:lstStyle/>
          <a:p>
            <a:r>
              <a:rPr lang="en-GB" b="1" dirty="0">
                <a:solidFill>
                  <a:srgbClr val="FF0000"/>
                </a:solidFill>
              </a:rPr>
              <a:t>PMS Application Role in Reservations</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685800"/>
            <a:ext cx="91440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03910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0"/>
            <a:ext cx="9144000" cy="762000"/>
          </a:xfrm>
        </p:spPr>
        <p:txBody>
          <a:bodyPr>
            <a:normAutofit/>
          </a:bodyPr>
          <a:lstStyle/>
          <a:p>
            <a:r>
              <a:rPr lang="en-GB" sz="2800" b="1" dirty="0">
                <a:solidFill>
                  <a:srgbClr val="FF0000"/>
                </a:solidFill>
              </a:rPr>
              <a:t>PMS Application Role in Revenue Management</a:t>
            </a:r>
          </a:p>
        </p:txBody>
      </p:sp>
      <p:sp>
        <p:nvSpPr>
          <p:cNvPr id="3" name="Content Placeholder 2"/>
          <p:cNvSpPr>
            <a:spLocks noGrp="1"/>
          </p:cNvSpPr>
          <p:nvPr>
            <p:ph idx="4294967295"/>
          </p:nvPr>
        </p:nvSpPr>
        <p:spPr>
          <a:xfrm>
            <a:off x="0" y="609600"/>
            <a:ext cx="9144000" cy="5105400"/>
          </a:xfrm>
        </p:spPr>
        <p:txBody>
          <a:bodyPr>
            <a:normAutofit/>
          </a:bodyPr>
          <a:lstStyle/>
          <a:p>
            <a:r>
              <a:rPr lang="en-GB" dirty="0"/>
              <a:t>Revenue management, a process of planning to achieve maximum room rates and most profitable guests (guests who will spend money at the hotel’s food and beverage outlets, gift shops, etc.), encourages front office managers, general managers, and marketing and sales directors to target sales periods and develop sales programs that will maximize profit for the hotel.</a:t>
            </a:r>
          </a:p>
        </p:txBody>
      </p:sp>
    </p:spTree>
    <p:extLst>
      <p:ext uri="{BB962C8B-B14F-4D97-AF65-F5344CB8AC3E}">
        <p14:creationId xmlns:p14="http://schemas.microsoft.com/office/powerpoint/2010/main" val="3862538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54837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0"/>
            <a:ext cx="9144000" cy="609600"/>
          </a:xfrm>
        </p:spPr>
        <p:txBody>
          <a:bodyPr>
            <a:normAutofit fontScale="90000"/>
          </a:bodyPr>
          <a:lstStyle/>
          <a:p>
            <a:r>
              <a:rPr lang="en-GB" b="1" dirty="0">
                <a:solidFill>
                  <a:srgbClr val="FF0000"/>
                </a:solidFill>
              </a:rPr>
              <a:t>PMS Application Role in Registration</a:t>
            </a:r>
          </a:p>
        </p:txBody>
      </p:sp>
      <p:sp>
        <p:nvSpPr>
          <p:cNvPr id="3" name="Content Placeholder 2"/>
          <p:cNvSpPr>
            <a:spLocks noGrp="1"/>
          </p:cNvSpPr>
          <p:nvPr>
            <p:ph idx="4294967295"/>
          </p:nvPr>
        </p:nvSpPr>
        <p:spPr>
          <a:xfrm>
            <a:off x="0" y="609600"/>
            <a:ext cx="9144000" cy="5105400"/>
          </a:xfrm>
        </p:spPr>
        <p:txBody>
          <a:bodyPr>
            <a:normAutofit/>
          </a:bodyPr>
          <a:lstStyle/>
          <a:p>
            <a:r>
              <a:rPr lang="en-GB" dirty="0"/>
              <a:t>Guest registration modules have greatly improved the check-in process. Because information has already been captured at the time of reservation, less time is required for registration.</a:t>
            </a:r>
          </a:p>
          <a:p>
            <a:r>
              <a:rPr lang="en-GB" dirty="0"/>
              <a:t>The front desk clerk need only verify the guest’s request for room type, location, and rate with room inventory and room status. Provisions for walk-in guests without reservations are similarly handled. Method of payment is also established</a:t>
            </a:r>
          </a:p>
        </p:txBody>
      </p:sp>
    </p:spTree>
    <p:extLst>
      <p:ext uri="{BB962C8B-B14F-4D97-AF65-F5344CB8AC3E}">
        <p14:creationId xmlns:p14="http://schemas.microsoft.com/office/powerpoint/2010/main" val="1747535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28886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85800"/>
          </a:xfrm>
        </p:spPr>
        <p:txBody>
          <a:bodyPr>
            <a:normAutofit fontScale="90000"/>
          </a:bodyPr>
          <a:lstStyle/>
          <a:p>
            <a:r>
              <a:rPr lang="en-GB" b="1" dirty="0">
                <a:solidFill>
                  <a:srgbClr val="FF0000"/>
                </a:solidFill>
              </a:rPr>
              <a:t>PMS Application Role in Room Status</a:t>
            </a:r>
            <a:endParaRPr lang="en-GB" b="1" dirty="0"/>
          </a:p>
        </p:txBody>
      </p:sp>
      <p:sp>
        <p:nvSpPr>
          <p:cNvPr id="3" name="Content Placeholder 2"/>
          <p:cNvSpPr>
            <a:spLocks noGrp="1"/>
          </p:cNvSpPr>
          <p:nvPr>
            <p:ph idx="1"/>
          </p:nvPr>
        </p:nvSpPr>
        <p:spPr>
          <a:xfrm>
            <a:off x="0" y="685800"/>
            <a:ext cx="9144000" cy="5029200"/>
          </a:xfrm>
        </p:spPr>
        <p:txBody>
          <a:bodyPr>
            <a:normAutofit/>
          </a:bodyPr>
          <a:lstStyle/>
          <a:p>
            <a:r>
              <a:rPr lang="en-GB" dirty="0"/>
              <a:t>Access to the room status module provides information on availability of entry to a guest room. There are two types of room status: reservation and housekeeping. Reservation status can be open, confirmed, guaranteed, or repair. Housekeeping status can be ready, on change, or out of order. Reservation status is maintained by the reservation department or reservation system, while housekeeping status is provided by the housekeeping department.</a:t>
            </a:r>
          </a:p>
        </p:txBody>
      </p:sp>
    </p:spTree>
    <p:extLst>
      <p:ext uri="{BB962C8B-B14F-4D97-AF65-F5344CB8AC3E}">
        <p14:creationId xmlns:p14="http://schemas.microsoft.com/office/powerpoint/2010/main" val="3113192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8708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533400"/>
          </a:xfrm>
        </p:spPr>
        <p:txBody>
          <a:bodyPr>
            <a:normAutofit fontScale="90000"/>
          </a:bodyPr>
          <a:lstStyle/>
          <a:p>
            <a:r>
              <a:rPr lang="en-GB" b="1" dirty="0">
                <a:solidFill>
                  <a:srgbClr val="FF0000"/>
                </a:solidFill>
              </a:rPr>
              <a:t>PMS Application Role in Posting</a:t>
            </a:r>
            <a:endParaRPr lang="en-GB" b="1" dirty="0"/>
          </a:p>
        </p:txBody>
      </p:sp>
      <p:sp>
        <p:nvSpPr>
          <p:cNvPr id="3" name="Content Placeholder 2"/>
          <p:cNvSpPr>
            <a:spLocks noGrp="1"/>
          </p:cNvSpPr>
          <p:nvPr>
            <p:ph idx="1"/>
          </p:nvPr>
        </p:nvSpPr>
        <p:spPr>
          <a:xfrm>
            <a:off x="0" y="533400"/>
            <a:ext cx="9144000" cy="5105400"/>
          </a:xfrm>
        </p:spPr>
        <p:txBody>
          <a:bodyPr>
            <a:normAutofit fontScale="85000" lnSpcReduction="10000"/>
          </a:bodyPr>
          <a:lstStyle/>
          <a:p>
            <a:r>
              <a:rPr lang="en-GB" dirty="0"/>
              <a:t>The posting module of a PMS often supplies one of the first benefits realized by the front office manager: immediate posting of charges incurred by the guests. Not only is the posting operation streamlined but also accuracy is ensured. A PMS allows the posting to occur at the point of sale in the restaurant, lounge, or gift shop. Similarly, room and tax charges or telephone calls can be posted to the electronic folio in a very short time. Transfers and adjustments of guest charges (with approval by management) to folios are easily made. Charges incurred on behalf of the guest can be posted to the electronic folio by entering room number, amount of charge, department, and transaction type.</a:t>
            </a:r>
          </a:p>
        </p:txBody>
      </p:sp>
    </p:spTree>
    <p:extLst>
      <p:ext uri="{BB962C8B-B14F-4D97-AF65-F5344CB8AC3E}">
        <p14:creationId xmlns:p14="http://schemas.microsoft.com/office/powerpoint/2010/main" val="383410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14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94912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533400"/>
          </a:xfrm>
        </p:spPr>
        <p:txBody>
          <a:bodyPr>
            <a:normAutofit fontScale="90000"/>
          </a:bodyPr>
          <a:lstStyle/>
          <a:p>
            <a:r>
              <a:rPr lang="en-GB" b="1" dirty="0">
                <a:solidFill>
                  <a:srgbClr val="FF0000"/>
                </a:solidFill>
              </a:rPr>
              <a:t>PMS Application Role in Check-out </a:t>
            </a:r>
            <a:endParaRPr lang="en-GB" b="1" dirty="0"/>
          </a:p>
        </p:txBody>
      </p:sp>
      <p:sp>
        <p:nvSpPr>
          <p:cNvPr id="3" name="Content Placeholder 2"/>
          <p:cNvSpPr>
            <a:spLocks noGrp="1"/>
          </p:cNvSpPr>
          <p:nvPr>
            <p:ph idx="1"/>
          </p:nvPr>
        </p:nvSpPr>
        <p:spPr>
          <a:xfrm>
            <a:off x="0" y="533400"/>
            <a:ext cx="9144000" cy="5181600"/>
          </a:xfrm>
        </p:spPr>
        <p:txBody>
          <a:bodyPr/>
          <a:lstStyle/>
          <a:p>
            <a:r>
              <a:rPr lang="en-GB" dirty="0"/>
              <a:t>The inconvenience of guest checkout (long lines, disputes over charges) is greatly reduced with the PMS checkout feature, which prints out an accurate, neat, and complete guest folio in seconds.</a:t>
            </a:r>
          </a:p>
          <a:p>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48000"/>
            <a:ext cx="9143999" cy="2743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98918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533400"/>
          </a:xfrm>
        </p:spPr>
        <p:txBody>
          <a:bodyPr>
            <a:normAutofit fontScale="90000"/>
          </a:bodyPr>
          <a:lstStyle/>
          <a:p>
            <a:r>
              <a:rPr lang="en-GB" dirty="0">
                <a:solidFill>
                  <a:srgbClr val="FF0000"/>
                </a:solidFill>
              </a:rPr>
              <a:t>PMS Application Role in NIGHT AUDIT</a:t>
            </a:r>
            <a:endParaRPr lang="en-GB" dirty="0"/>
          </a:p>
        </p:txBody>
      </p:sp>
      <p:sp>
        <p:nvSpPr>
          <p:cNvPr id="3" name="Content Placeholder 2"/>
          <p:cNvSpPr>
            <a:spLocks noGrp="1"/>
          </p:cNvSpPr>
          <p:nvPr>
            <p:ph idx="1"/>
          </p:nvPr>
        </p:nvSpPr>
        <p:spPr>
          <a:xfrm>
            <a:off x="0" y="609600"/>
            <a:ext cx="9144000" cy="5029200"/>
          </a:xfrm>
        </p:spPr>
        <p:txBody>
          <a:bodyPr>
            <a:normAutofit fontScale="92500" lnSpcReduction="20000"/>
          </a:bodyPr>
          <a:lstStyle/>
          <a:p>
            <a:r>
              <a:rPr lang="en-GB" dirty="0"/>
              <a:t>The night audit has always been </a:t>
            </a:r>
            <a:r>
              <a:rPr lang="en-GB" dirty="0" err="1"/>
              <a:t>labor-intensive</a:t>
            </a:r>
            <a:r>
              <a:rPr lang="en-GB" dirty="0"/>
              <a:t>. In addition to acting as a desk clerk and posting the room and tax charges, the night auditor must balance the guest transactions of the day. To extend credit to guests, debits and credits, the amount of money the hotel owes</a:t>
            </a:r>
          </a:p>
          <a:p>
            <a:r>
              <a:rPr lang="en-GB" dirty="0"/>
              <a:t>the guests, must be balanced daily. The debits  originating from the various departments must be checked against the totals posted to the guest folios. The credits, in the form of guest payments, must be accounted for by reviewing the guests’ outstanding balances. Although this sounds like a simple process, the procedure can be very involved</a:t>
            </a:r>
          </a:p>
        </p:txBody>
      </p:sp>
    </p:spTree>
    <p:extLst>
      <p:ext uri="{BB962C8B-B14F-4D97-AF65-F5344CB8AC3E}">
        <p14:creationId xmlns:p14="http://schemas.microsoft.com/office/powerpoint/2010/main" val="3514240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200"/>
            <a:ext cx="9143999" cy="556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8082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381000"/>
          </a:xfrm>
        </p:spPr>
        <p:txBody>
          <a:bodyPr>
            <a:normAutofit fontScale="90000"/>
          </a:bodyPr>
          <a:lstStyle/>
          <a:p>
            <a:r>
              <a:rPr lang="en-GB" sz="3200" b="1" dirty="0">
                <a:solidFill>
                  <a:srgbClr val="FF0000"/>
                </a:solidFill>
              </a:rPr>
              <a:t>PMS Application role in Inquiries/Reports</a:t>
            </a:r>
          </a:p>
        </p:txBody>
      </p:sp>
      <p:sp>
        <p:nvSpPr>
          <p:cNvPr id="3" name="Content Placeholder 2"/>
          <p:cNvSpPr>
            <a:spLocks noGrp="1"/>
          </p:cNvSpPr>
          <p:nvPr>
            <p:ph idx="1"/>
          </p:nvPr>
        </p:nvSpPr>
        <p:spPr>
          <a:xfrm>
            <a:off x="0" y="533400"/>
            <a:ext cx="9144000" cy="4983833"/>
          </a:xfrm>
        </p:spPr>
        <p:txBody>
          <a:bodyPr>
            <a:normAutofit fontScale="92500" lnSpcReduction="10000"/>
          </a:bodyPr>
          <a:lstStyle/>
          <a:p>
            <a:r>
              <a:rPr lang="en-GB" dirty="0"/>
              <a:t>The inquiries/reports feature of the PMS allows management to retrieve operating or financial information at any time. The front office manager may want to check the number of available rooms in the room inventory for a particular night, the number of guests expected to be checked in, the number of guests to be checked out for the day, the current room status from the housekeeping department, or the outstanding balance report, a listing of guests’ folio balances. These reports can be produced easily on a PMS</a:t>
            </a:r>
          </a:p>
        </p:txBody>
      </p:sp>
    </p:spTree>
    <p:extLst>
      <p:ext uri="{BB962C8B-B14F-4D97-AF65-F5344CB8AC3E}">
        <p14:creationId xmlns:p14="http://schemas.microsoft.com/office/powerpoint/2010/main" val="12600721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921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14171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85800"/>
          </a:xfrm>
        </p:spPr>
        <p:txBody>
          <a:bodyPr>
            <a:normAutofit/>
          </a:bodyPr>
          <a:lstStyle/>
          <a:p>
            <a:r>
              <a:rPr lang="en-GB" sz="2800" b="1" dirty="0">
                <a:solidFill>
                  <a:srgbClr val="FF0000"/>
                </a:solidFill>
              </a:rPr>
              <a:t>PMS Application Role in HOUSEKEEPING</a:t>
            </a:r>
            <a:endParaRPr lang="en-GB" sz="2800" b="1" dirty="0"/>
          </a:p>
        </p:txBody>
      </p:sp>
      <p:sp>
        <p:nvSpPr>
          <p:cNvPr id="3" name="Content Placeholder 2"/>
          <p:cNvSpPr>
            <a:spLocks noGrp="1"/>
          </p:cNvSpPr>
          <p:nvPr>
            <p:ph idx="1"/>
          </p:nvPr>
        </p:nvSpPr>
        <p:spPr>
          <a:xfrm>
            <a:off x="0" y="533400"/>
            <a:ext cx="9144000" cy="5181600"/>
          </a:xfrm>
        </p:spPr>
        <p:txBody>
          <a:bodyPr/>
          <a:lstStyle/>
          <a:p>
            <a:r>
              <a:rPr lang="en-GB" dirty="0"/>
              <a:t>Obtaining current information concerning guest room status has always caused problems for the front desk staff. Guests become impatient when they are delayed check-in. Desk clerks who have not received a room release from housekeeping have no choice but to remain calm and try to appease the guests. The process of obtaining ready status is quickly achieved with a PMS</a:t>
            </a:r>
          </a:p>
        </p:txBody>
      </p:sp>
    </p:spTree>
    <p:extLst>
      <p:ext uri="{BB962C8B-B14F-4D97-AF65-F5344CB8AC3E}">
        <p14:creationId xmlns:p14="http://schemas.microsoft.com/office/powerpoint/2010/main" val="8543353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4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96860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09600"/>
          </a:xfrm>
        </p:spPr>
        <p:txBody>
          <a:bodyPr>
            <a:normAutofit/>
          </a:bodyPr>
          <a:lstStyle/>
          <a:p>
            <a:r>
              <a:rPr lang="en-GB" sz="3200" b="1" dirty="0">
                <a:solidFill>
                  <a:srgbClr val="FF0000"/>
                </a:solidFill>
              </a:rPr>
              <a:t>PMS Application Role in Food &amp; Beverage</a:t>
            </a:r>
            <a:endParaRPr lang="en-GB" sz="3200" b="1" dirty="0"/>
          </a:p>
        </p:txBody>
      </p:sp>
      <p:pic>
        <p:nvPicPr>
          <p:cNvPr id="1126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533400"/>
            <a:ext cx="9144000"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1527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4400"/>
          </a:xfrm>
        </p:spPr>
        <p:txBody>
          <a:bodyPr>
            <a:normAutofit fontScale="90000"/>
          </a:bodyPr>
          <a:lstStyle/>
          <a:p>
            <a:r>
              <a:rPr lang="en-GB" b="1" dirty="0">
                <a:solidFill>
                  <a:srgbClr val="FF0000"/>
                </a:solidFill>
              </a:rPr>
              <a:t>PMS Application Role in </a:t>
            </a:r>
            <a:r>
              <a:rPr lang="en-GB" b="1" dirty="0"/>
              <a:t>Maintenance</a:t>
            </a:r>
            <a:endParaRPr lang="en-GB" dirty="0"/>
          </a:p>
        </p:txBody>
      </p:sp>
      <p:pic>
        <p:nvPicPr>
          <p:cNvPr id="1229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990600"/>
            <a:ext cx="9144000" cy="472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753386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85800"/>
          </a:xfrm>
        </p:spPr>
        <p:txBody>
          <a:bodyPr>
            <a:normAutofit fontScale="90000"/>
          </a:bodyPr>
          <a:lstStyle/>
          <a:p>
            <a:r>
              <a:rPr lang="en-GB" b="1" dirty="0">
                <a:solidFill>
                  <a:srgbClr val="FF0000"/>
                </a:solidFill>
              </a:rPr>
              <a:t>PMS Application Role in SECURITY</a:t>
            </a:r>
            <a:endParaRPr lang="en-GB" dirty="0"/>
          </a:p>
        </p:txBody>
      </p:sp>
      <p:pic>
        <p:nvPicPr>
          <p:cNvPr id="1331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914400"/>
            <a:ext cx="9144000" cy="4724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567607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09600"/>
          </a:xfrm>
        </p:spPr>
        <p:txBody>
          <a:bodyPr>
            <a:noAutofit/>
          </a:bodyPr>
          <a:lstStyle/>
          <a:p>
            <a:r>
              <a:rPr lang="en-GB" sz="3200" b="1" dirty="0">
                <a:solidFill>
                  <a:srgbClr val="FF0000"/>
                </a:solidFill>
              </a:rPr>
              <a:t>PMS Application Role in Sales &amp; Marketing</a:t>
            </a:r>
            <a:endParaRPr lang="en-GB" sz="3200" dirty="0"/>
          </a:p>
        </p:txBody>
      </p:sp>
      <p:pic>
        <p:nvPicPr>
          <p:cNvPr id="1433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762000"/>
            <a:ext cx="91440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47478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09600"/>
          </a:xfrm>
        </p:spPr>
        <p:txBody>
          <a:bodyPr>
            <a:normAutofit fontScale="90000"/>
          </a:bodyPr>
          <a:lstStyle/>
          <a:p>
            <a:r>
              <a:rPr lang="en-GB" b="1" dirty="0">
                <a:solidFill>
                  <a:srgbClr val="FF0000"/>
                </a:solidFill>
              </a:rPr>
              <a:t>PMS Application Role in HR</a:t>
            </a:r>
            <a:endParaRPr lang="en-GB" dirty="0"/>
          </a:p>
        </p:txBody>
      </p:sp>
      <p:pic>
        <p:nvPicPr>
          <p:cNvPr id="1536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685800"/>
            <a:ext cx="9144000" cy="502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89330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85800"/>
          </a:xfrm>
        </p:spPr>
        <p:txBody>
          <a:bodyPr>
            <a:normAutofit fontScale="90000"/>
          </a:bodyPr>
          <a:lstStyle/>
          <a:p>
            <a:r>
              <a:rPr lang="en-GB" dirty="0">
                <a:solidFill>
                  <a:srgbClr val="FF0000"/>
                </a:solidFill>
              </a:rPr>
              <a:t>Q&amp;A</a:t>
            </a:r>
          </a:p>
        </p:txBody>
      </p:sp>
      <p:sp>
        <p:nvSpPr>
          <p:cNvPr id="3" name="Content Placeholder 2"/>
          <p:cNvSpPr>
            <a:spLocks noGrp="1"/>
          </p:cNvSpPr>
          <p:nvPr>
            <p:ph idx="1"/>
          </p:nvPr>
        </p:nvSpPr>
        <p:spPr>
          <a:xfrm>
            <a:off x="0" y="609600"/>
            <a:ext cx="9144000" cy="4907633"/>
          </a:xfrm>
        </p:spPr>
        <p:txBody>
          <a:bodyPr/>
          <a:lstStyle/>
          <a:p>
            <a:r>
              <a:rPr lang="en-GB" dirty="0"/>
              <a:t>Explain in your own words what a property management system is? How does a property management system help provide hospitality to guests?</a:t>
            </a:r>
          </a:p>
          <a:p>
            <a:endParaRPr lang="en-GB" dirty="0"/>
          </a:p>
        </p:txBody>
      </p:sp>
    </p:spTree>
    <p:extLst>
      <p:ext uri="{BB962C8B-B14F-4D97-AF65-F5344CB8AC3E}">
        <p14:creationId xmlns:p14="http://schemas.microsoft.com/office/powerpoint/2010/main" val="1117903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TotalTime>
  <Words>1133</Words>
  <Application>Microsoft Office PowerPoint</Application>
  <PresentationFormat>On-screen Show (4:3)</PresentationFormat>
  <Paragraphs>68</Paragraphs>
  <Slides>31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MS PGothic</vt:lpstr>
      <vt:lpstr>宋体</vt:lpstr>
      <vt:lpstr>Arial</vt:lpstr>
      <vt:lpstr>Calibri</vt:lpstr>
      <vt:lpstr>Myriad Pro</vt:lpstr>
      <vt:lpstr>Times New Roman</vt:lpstr>
      <vt:lpstr>Wingdings</vt:lpstr>
      <vt:lpstr>20140311PresentationUWTSDTemplate</vt:lpstr>
      <vt:lpstr>Hospitality Managemment</vt:lpstr>
      <vt:lpstr>WEEK 6 Aim</vt:lpstr>
      <vt:lpstr>Learning outcomes</vt:lpstr>
      <vt:lpstr>Different PMS used by Front Office</vt:lpstr>
      <vt:lpstr>Selecting a Property Management System</vt:lpstr>
      <vt:lpstr>Importance of a Needs Analysis</vt:lpstr>
      <vt:lpstr>PowerPoint Presentation</vt:lpstr>
      <vt:lpstr>Choosing Hardware</vt:lpstr>
      <vt:lpstr>PowerPoint Presentation</vt:lpstr>
      <vt:lpstr>PMS Application Role in Reservations</vt:lpstr>
      <vt:lpstr>PMS Application Role in Revenue Management</vt:lpstr>
      <vt:lpstr>PowerPoint Presentation</vt:lpstr>
      <vt:lpstr>PMS Application Role in Registration</vt:lpstr>
      <vt:lpstr>PowerPoint Presentation</vt:lpstr>
      <vt:lpstr>PMS Application Role in Room Status</vt:lpstr>
      <vt:lpstr>PowerPoint Presentation</vt:lpstr>
      <vt:lpstr>PMS Application Role in Posting</vt:lpstr>
      <vt:lpstr>PowerPoint Presentation</vt:lpstr>
      <vt:lpstr>PMS Application Role in Check-out </vt:lpstr>
      <vt:lpstr>PMS Application Role in NIGHT AUDIT</vt:lpstr>
      <vt:lpstr>PowerPoint Presentation</vt:lpstr>
      <vt:lpstr>PMS Application role in Inquiries/Reports</vt:lpstr>
      <vt:lpstr>PowerPoint Presentation</vt:lpstr>
      <vt:lpstr>PMS Application Role in HOUSEKEEPING</vt:lpstr>
      <vt:lpstr>PowerPoint Presentation</vt:lpstr>
      <vt:lpstr>PMS Application Role in Food &amp; Beverage</vt:lpstr>
      <vt:lpstr>PMS Application Role in Maintenance</vt:lpstr>
      <vt:lpstr>PMS Application Role in SECURITY</vt:lpstr>
      <vt:lpstr>PMS Application Role in Sales &amp; Marketing</vt:lpstr>
      <vt:lpstr>PMS Application Role in HR</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Managemment</dc:title>
  <dc:creator>Jazz</dc:creator>
  <cp:lastModifiedBy>Jahanzeeb Qurashi</cp:lastModifiedBy>
  <cp:revision>11</cp:revision>
  <dcterms:created xsi:type="dcterms:W3CDTF">2019-08-22T08:33:47Z</dcterms:created>
  <dcterms:modified xsi:type="dcterms:W3CDTF">2019-10-18T07:35:37Z</dcterms:modified>
</cp:coreProperties>
</file>