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9"/>
  </p:notesMasterIdLst>
  <p:sldIdLst>
    <p:sldId id="274" r:id="rId2"/>
    <p:sldId id="257" r:id="rId3"/>
    <p:sldId id="276" r:id="rId4"/>
    <p:sldId id="256" r:id="rId5"/>
    <p:sldId id="266" r:id="rId6"/>
    <p:sldId id="258" r:id="rId7"/>
    <p:sldId id="265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331"/>
    <p:restoredTop sz="94637"/>
  </p:normalViewPr>
  <p:slideViewPr>
    <p:cSldViewPr snapToGrid="0" snapToObjects="1">
      <p:cViewPr varScale="1">
        <p:scale>
          <a:sx n="97" d="100"/>
          <a:sy n="97" d="100"/>
        </p:scale>
        <p:origin x="216" y="4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UA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756572-BC3C-7746-946D-E8B7E9CCA62F}" type="datetimeFigureOut">
              <a:rPr lang="ru-UA" smtClean="0"/>
              <a:t>3/8/26</a:t>
            </a:fld>
            <a:endParaRPr lang="ru-UA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UA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ru-UA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UA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1A8319-2A54-D745-939D-641400B5D581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33485154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UA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1A8319-2A54-D745-939D-641400B5D581}" type="slidenum">
              <a:rPr lang="ru-UA" smtClean="0"/>
              <a:t>1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21777574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UA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1A8319-2A54-D745-939D-641400B5D581}" type="slidenum">
              <a:rPr lang="ru-UA" smtClean="0"/>
              <a:t>2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34307880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UA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1A8319-2A54-D745-939D-641400B5D581}" type="slidenum">
              <a:rPr lang="ru-UA" smtClean="0"/>
              <a:t>3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5658899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ru-RU" dirty="0"/>
              <a:t>У </a:t>
            </a:r>
            <a:r>
              <a:rPr lang="ru-RU" dirty="0" err="1"/>
              <a:t>сучасному</a:t>
            </a:r>
            <a:r>
              <a:rPr lang="ru-RU" dirty="0"/>
              <a:t> </a:t>
            </a:r>
            <a:r>
              <a:rPr lang="ru-RU" dirty="0" err="1"/>
              <a:t>міждисциплінарному</a:t>
            </a:r>
            <a:r>
              <a:rPr lang="ru-RU" dirty="0"/>
              <a:t> </a:t>
            </a:r>
            <a:r>
              <a:rPr lang="ru-RU" dirty="0" err="1"/>
              <a:t>дискурсі</a:t>
            </a:r>
            <a:r>
              <a:rPr lang="ru-RU" dirty="0"/>
              <a:t> </a:t>
            </a:r>
            <a:r>
              <a:rPr lang="ru-RU" dirty="0" err="1"/>
              <a:t>дедалі</a:t>
            </a:r>
            <a:r>
              <a:rPr lang="ru-RU" dirty="0"/>
              <a:t> </a:t>
            </a:r>
            <a:r>
              <a:rPr lang="ru-RU" dirty="0" err="1"/>
              <a:t>частіше</a:t>
            </a:r>
            <a:r>
              <a:rPr lang="ru-RU" dirty="0"/>
              <a:t> </a:t>
            </a:r>
            <a:r>
              <a:rPr lang="ru-RU" dirty="0" err="1"/>
              <a:t>з’являється</a:t>
            </a:r>
            <a:r>
              <a:rPr lang="ru-RU" dirty="0"/>
              <a:t> </a:t>
            </a:r>
            <a:r>
              <a:rPr lang="ru-RU" dirty="0" err="1"/>
              <a:t>поняття</a:t>
            </a:r>
            <a:r>
              <a:rPr lang="ru-RU" dirty="0"/>
              <a:t> </a:t>
            </a:r>
            <a:r>
              <a:rPr lang="ru-RU" dirty="0" err="1"/>
              <a:t>ембодимент</a:t>
            </a:r>
            <a:r>
              <a:rPr lang="ru-RU" dirty="0"/>
              <a:t> — </a:t>
            </a:r>
            <a:r>
              <a:rPr lang="ru-RU" dirty="0" err="1"/>
              <a:t>термін</a:t>
            </a:r>
            <a:r>
              <a:rPr lang="ru-RU" dirty="0"/>
              <a:t>, </a:t>
            </a:r>
            <a:r>
              <a:rPr lang="ru-RU" dirty="0" err="1"/>
              <a:t>який</a:t>
            </a:r>
            <a:r>
              <a:rPr lang="ru-RU" dirty="0"/>
              <a:t>, попри свою </a:t>
            </a:r>
            <a:r>
              <a:rPr lang="ru-RU" dirty="0" err="1"/>
              <a:t>англомовну</a:t>
            </a:r>
            <a:r>
              <a:rPr lang="ru-RU" dirty="0"/>
              <a:t> форму, не </a:t>
            </a:r>
            <a:r>
              <a:rPr lang="ru-RU" dirty="0" err="1"/>
              <a:t>є</a:t>
            </a:r>
            <a:r>
              <a:rPr lang="ru-RU" dirty="0"/>
              <a:t> </a:t>
            </a:r>
            <a:r>
              <a:rPr lang="ru-RU" dirty="0" err="1"/>
              <a:t>повним</a:t>
            </a:r>
            <a:r>
              <a:rPr lang="ru-RU" dirty="0"/>
              <a:t> </a:t>
            </a:r>
            <a:r>
              <a:rPr lang="ru-RU" dirty="0" err="1"/>
              <a:t>синонімом</a:t>
            </a:r>
            <a:r>
              <a:rPr lang="ru-RU" dirty="0"/>
              <a:t> </a:t>
            </a:r>
            <a:r>
              <a:rPr lang="ru-RU" dirty="0" err="1"/>
              <a:t>українського</a:t>
            </a:r>
            <a:r>
              <a:rPr lang="ru-RU" dirty="0"/>
              <a:t> слова </a:t>
            </a:r>
            <a:r>
              <a:rPr lang="ru-RU" dirty="0" err="1"/>
              <a:t>втілеснення</a:t>
            </a:r>
            <a:r>
              <a:rPr lang="ru-RU" dirty="0"/>
              <a:t>. </a:t>
            </a:r>
            <a:r>
              <a:rPr lang="ru-RU" dirty="0" err="1"/>
              <a:t>Втілеснення</a:t>
            </a:r>
            <a:r>
              <a:rPr lang="ru-RU" dirty="0"/>
              <a:t> </a:t>
            </a:r>
            <a:r>
              <a:rPr lang="ru-RU" dirty="0" err="1"/>
              <a:t>зазвичай</a:t>
            </a:r>
            <a:r>
              <a:rPr lang="ru-RU" dirty="0"/>
              <a:t> </a:t>
            </a:r>
            <a:r>
              <a:rPr lang="ru-RU" dirty="0" err="1"/>
              <a:t>трактується</a:t>
            </a:r>
            <a:r>
              <a:rPr lang="ru-RU" dirty="0"/>
              <a:t> як </a:t>
            </a:r>
            <a:r>
              <a:rPr lang="ru-RU" dirty="0" err="1"/>
              <a:t>процес</a:t>
            </a:r>
            <a:r>
              <a:rPr lang="ru-RU" dirty="0"/>
              <a:t> </a:t>
            </a:r>
            <a:r>
              <a:rPr lang="ru-RU" dirty="0" err="1"/>
              <a:t>набуття</a:t>
            </a:r>
            <a:r>
              <a:rPr lang="ru-RU" dirty="0"/>
              <a:t> </a:t>
            </a:r>
            <a:r>
              <a:rPr lang="ru-RU" dirty="0" err="1"/>
              <a:t>тілесної</a:t>
            </a:r>
            <a:r>
              <a:rPr lang="ru-RU" dirty="0"/>
              <a:t> </a:t>
            </a:r>
            <a:r>
              <a:rPr lang="ru-RU" dirty="0" err="1"/>
              <a:t>форми</a:t>
            </a:r>
            <a:r>
              <a:rPr lang="ru-RU" dirty="0"/>
              <a:t> </a:t>
            </a:r>
            <a:r>
              <a:rPr lang="ru-RU" dirty="0" err="1"/>
              <a:t>чимось</a:t>
            </a:r>
            <a:r>
              <a:rPr lang="ru-RU" dirty="0"/>
              <a:t> </a:t>
            </a:r>
            <a:r>
              <a:rPr lang="ru-RU" dirty="0" err="1"/>
              <a:t>нематеріальним</a:t>
            </a:r>
            <a:r>
              <a:rPr lang="ru-RU" dirty="0"/>
              <a:t> — </a:t>
            </a:r>
            <a:r>
              <a:rPr lang="ru-RU" dirty="0" err="1"/>
              <a:t>ідеєю</a:t>
            </a:r>
            <a:r>
              <a:rPr lang="ru-RU" dirty="0"/>
              <a:t>, духом </a:t>
            </a:r>
            <a:r>
              <a:rPr lang="ru-RU" dirty="0" err="1"/>
              <a:t>або</a:t>
            </a:r>
            <a:r>
              <a:rPr lang="ru-RU" dirty="0"/>
              <a:t> образом. </a:t>
            </a:r>
            <a:r>
              <a:rPr lang="ru-RU" dirty="0" err="1"/>
              <a:t>Натомість</a:t>
            </a:r>
            <a:r>
              <a:rPr lang="ru-RU" dirty="0"/>
              <a:t> </a:t>
            </a:r>
            <a:r>
              <a:rPr lang="ru-RU" dirty="0" err="1"/>
              <a:t>ембодимент</a:t>
            </a:r>
            <a:r>
              <a:rPr lang="ru-RU" dirty="0"/>
              <a:t> у </a:t>
            </a:r>
            <a:r>
              <a:rPr lang="ru-RU" dirty="0" err="1"/>
              <a:t>західній</a:t>
            </a:r>
            <a:r>
              <a:rPr lang="ru-RU" dirty="0"/>
              <a:t> </a:t>
            </a:r>
            <a:r>
              <a:rPr lang="ru-RU" dirty="0" err="1"/>
              <a:t>філософії</a:t>
            </a:r>
            <a:r>
              <a:rPr lang="ru-RU" dirty="0"/>
              <a:t>, </a:t>
            </a:r>
            <a:r>
              <a:rPr lang="ru-RU" dirty="0" err="1"/>
              <a:t>психології</a:t>
            </a:r>
            <a:r>
              <a:rPr lang="ru-RU" dirty="0"/>
              <a:t> та </a:t>
            </a:r>
            <a:r>
              <a:rPr lang="ru-RU" dirty="0" err="1"/>
              <a:t>тілесно-орієнтованих</a:t>
            </a:r>
            <a:r>
              <a:rPr lang="ru-RU" dirty="0"/>
              <a:t> практиках </a:t>
            </a:r>
            <a:r>
              <a:rPr lang="ru-RU" dirty="0" err="1"/>
              <a:t>розуміється</a:t>
            </a:r>
            <a:r>
              <a:rPr lang="ru-RU" dirty="0"/>
              <a:t> </a:t>
            </a:r>
            <a:r>
              <a:rPr lang="ru-RU" dirty="0" err="1"/>
              <a:t>значно</a:t>
            </a:r>
            <a:r>
              <a:rPr lang="ru-RU" dirty="0"/>
              <a:t> </a:t>
            </a:r>
            <a:r>
              <a:rPr lang="ru-RU" dirty="0" err="1"/>
              <a:t>ширше</a:t>
            </a:r>
            <a:r>
              <a:rPr lang="ru-RU" dirty="0"/>
              <a:t>: як </a:t>
            </a:r>
            <a:r>
              <a:rPr lang="ru-RU" dirty="0" err="1"/>
              <a:t>переживання</a:t>
            </a:r>
            <a:r>
              <a:rPr lang="ru-RU" dirty="0"/>
              <a:t> </a:t>
            </a:r>
            <a:r>
              <a:rPr lang="ru-RU" dirty="0" err="1"/>
              <a:t>буття</a:t>
            </a:r>
            <a:r>
              <a:rPr lang="ru-RU" dirty="0"/>
              <a:t> через </a:t>
            </a:r>
            <a:r>
              <a:rPr lang="ru-RU" dirty="0" err="1"/>
              <a:t>тіло</a:t>
            </a:r>
            <a:r>
              <a:rPr lang="ru-RU" dirty="0"/>
              <a:t>, в </a:t>
            </a:r>
            <a:r>
              <a:rPr lang="ru-RU" dirty="0" err="1"/>
              <a:t>якому</a:t>
            </a:r>
            <a:r>
              <a:rPr lang="ru-RU" dirty="0"/>
              <a:t> </a:t>
            </a:r>
            <a:r>
              <a:rPr lang="ru-RU" dirty="0" err="1"/>
              <a:t>тіло</a:t>
            </a:r>
            <a:r>
              <a:rPr lang="ru-RU" dirty="0"/>
              <a:t> — не просто </a:t>
            </a:r>
            <a:r>
              <a:rPr lang="ru-RU" dirty="0" err="1"/>
              <a:t>носій</a:t>
            </a:r>
            <a:r>
              <a:rPr lang="ru-RU" dirty="0"/>
              <a:t>, а </a:t>
            </a:r>
            <a:r>
              <a:rPr lang="ru-RU" dirty="0" err="1"/>
              <a:t>активний</a:t>
            </a:r>
            <a:r>
              <a:rPr lang="ru-RU" dirty="0"/>
              <a:t> </a:t>
            </a:r>
            <a:r>
              <a:rPr lang="ru-RU" dirty="0" err="1"/>
              <a:t>суб’єкт</a:t>
            </a:r>
            <a:r>
              <a:rPr lang="ru-RU" dirty="0"/>
              <a:t> </a:t>
            </a:r>
            <a:r>
              <a:rPr lang="ru-RU" dirty="0" err="1"/>
              <a:t>досвіду</a:t>
            </a:r>
            <a:r>
              <a:rPr lang="ru-RU" dirty="0"/>
              <a:t>, </a:t>
            </a:r>
            <a:r>
              <a:rPr lang="ru-RU" dirty="0" err="1"/>
              <a:t>пізнання</a:t>
            </a:r>
            <a:r>
              <a:rPr lang="ru-RU" dirty="0"/>
              <a:t> і </a:t>
            </a:r>
            <a:r>
              <a:rPr lang="ru-RU" dirty="0" err="1"/>
              <a:t>взаємодії</a:t>
            </a:r>
            <a:r>
              <a:rPr lang="ru-RU" dirty="0"/>
              <a:t> </a:t>
            </a:r>
            <a:r>
              <a:rPr lang="ru-RU" dirty="0" err="1"/>
              <a:t>зі</a:t>
            </a:r>
            <a:r>
              <a:rPr lang="ru-RU" dirty="0"/>
              <a:t> </a:t>
            </a:r>
            <a:r>
              <a:rPr lang="ru-RU" dirty="0" err="1"/>
              <a:t>світом</a:t>
            </a:r>
            <a:r>
              <a:rPr lang="ru-RU" dirty="0"/>
              <a:t>. </a:t>
            </a:r>
            <a:r>
              <a:rPr lang="ru-RU" dirty="0" err="1"/>
              <a:t>Вивчення</a:t>
            </a:r>
            <a:r>
              <a:rPr lang="ru-RU" dirty="0"/>
              <a:t> </a:t>
            </a:r>
            <a:r>
              <a:rPr lang="ru-RU" dirty="0" err="1"/>
              <a:t>ембодименту</a:t>
            </a:r>
            <a:r>
              <a:rPr lang="ru-RU" dirty="0"/>
              <a:t> </a:t>
            </a:r>
            <a:r>
              <a:rPr lang="ru-RU" dirty="0" err="1"/>
              <a:t>дозволяє</a:t>
            </a:r>
            <a:r>
              <a:rPr lang="ru-RU" dirty="0"/>
              <a:t> </a:t>
            </a:r>
            <a:r>
              <a:rPr lang="ru-RU" dirty="0" err="1"/>
              <a:t>поглибити</a:t>
            </a:r>
            <a:r>
              <a:rPr lang="ru-RU" dirty="0"/>
              <a:t> </a:t>
            </a:r>
            <a:r>
              <a:rPr lang="ru-RU" dirty="0" err="1"/>
              <a:t>розуміння</a:t>
            </a:r>
            <a:r>
              <a:rPr lang="ru-RU" dirty="0"/>
              <a:t> того, як </a:t>
            </a:r>
            <a:r>
              <a:rPr lang="ru-RU" dirty="0" err="1"/>
              <a:t>емоції</a:t>
            </a:r>
            <a:r>
              <a:rPr lang="ru-RU" dirty="0"/>
              <a:t>, </a:t>
            </a:r>
            <a:r>
              <a:rPr lang="ru-RU" dirty="0" err="1"/>
              <a:t>пам’ять</a:t>
            </a:r>
            <a:r>
              <a:rPr lang="ru-RU" dirty="0"/>
              <a:t>, культура і </a:t>
            </a:r>
            <a:r>
              <a:rPr lang="ru-RU" dirty="0" err="1"/>
              <a:t>свідомість</a:t>
            </a:r>
            <a:r>
              <a:rPr lang="ru-RU" dirty="0"/>
              <a:t> </a:t>
            </a:r>
            <a:r>
              <a:rPr lang="ru-RU" dirty="0" err="1"/>
              <a:t>проявляються</a:t>
            </a:r>
            <a:r>
              <a:rPr lang="ru-RU" dirty="0"/>
              <a:t> та </a:t>
            </a:r>
            <a:r>
              <a:rPr lang="ru-RU" dirty="0" err="1"/>
              <a:t>закорінюються</a:t>
            </a:r>
            <a:r>
              <a:rPr lang="ru-RU" dirty="0"/>
              <a:t> у </a:t>
            </a:r>
            <a:r>
              <a:rPr lang="ru-RU" dirty="0" err="1"/>
              <a:t>тілесності</a:t>
            </a:r>
            <a:r>
              <a:rPr lang="ru-RU" dirty="0"/>
              <a:t>, </a:t>
            </a:r>
            <a:r>
              <a:rPr lang="ru-RU" dirty="0" err="1"/>
              <a:t>впливаючи</a:t>
            </a:r>
            <a:r>
              <a:rPr lang="ru-RU" dirty="0"/>
              <a:t> на </a:t>
            </a:r>
            <a:r>
              <a:rPr lang="ru-RU" dirty="0" err="1"/>
              <a:t>наші</a:t>
            </a:r>
            <a:r>
              <a:rPr lang="ru-RU" dirty="0"/>
              <a:t> </a:t>
            </a:r>
            <a:r>
              <a:rPr lang="ru-RU" dirty="0" err="1"/>
              <a:t>рішення</a:t>
            </a:r>
            <a:r>
              <a:rPr lang="ru-RU" dirty="0"/>
              <a:t>, </a:t>
            </a:r>
            <a:r>
              <a:rPr lang="ru-RU" dirty="0" err="1"/>
              <a:t>стосунки</a:t>
            </a:r>
            <a:r>
              <a:rPr lang="ru-RU" dirty="0"/>
              <a:t> та </a:t>
            </a:r>
            <a:r>
              <a:rPr lang="ru-RU" dirty="0" err="1"/>
              <a:t>ідентичність</a:t>
            </a:r>
            <a:r>
              <a:rPr lang="ru-RU" dirty="0"/>
              <a:t>.</a:t>
            </a:r>
            <a:endParaRPr lang="ru-UA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1A8319-2A54-D745-939D-641400B5D581}" type="slidenum">
              <a:rPr lang="ru-UA" smtClean="0"/>
              <a:t>5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11163009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UA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1A8319-2A54-D745-939D-641400B5D581}" type="slidenum">
              <a:rPr lang="ru-UA" smtClean="0"/>
              <a:t>6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34665090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microsoft.com/office/2017/06/relationships/model3d" Target="../media/model3d1.glb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mXOD9ExmMNo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microsoft.com/office/2017/06/relationships/model3d" Target="../media/model3d1.glb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microsoft.com/office/2017/06/relationships/model3d" Target="../media/model3d1.glb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17/06/relationships/model3d" Target="../media/model3d1.glb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microsoft.com/office/2017/06/relationships/model3d" Target="../media/model3d1.glb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17/06/relationships/model3d" Target="../media/model3d1.glb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17/06/relationships/model3d" Target="../media/model3d1.glb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08479"/>
            <a:ext cx="7586870" cy="2877921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br>
              <a:rPr lang="uk-UA" sz="3600" b="1" i="0" u="none" strike="noStrike" dirty="0">
                <a:solidFill>
                  <a:srgbClr val="000000"/>
                </a:solidFill>
                <a:effectLst/>
              </a:rPr>
            </a:br>
            <a:br>
              <a:rPr lang="uk-UA" sz="3600" b="0" i="0" u="none" strike="noStrike" dirty="0">
                <a:solidFill>
                  <a:srgbClr val="000000"/>
                </a:solidFill>
                <a:effectLst/>
              </a:rPr>
            </a:br>
            <a:br>
              <a:rPr lang="uk-UA" b="0" i="0" u="none" strike="noStrike" dirty="0">
                <a:solidFill>
                  <a:srgbClr val="000000"/>
                </a:solidFill>
                <a:effectLst/>
              </a:rPr>
            </a:br>
            <a:endParaRPr dirty="0"/>
          </a:p>
        </p:txBody>
      </p:sp>
      <p:sp>
        <p:nvSpPr>
          <p:cNvPr id="4" name="Oval 3"/>
          <p:cNvSpPr/>
          <p:nvPr/>
        </p:nvSpPr>
        <p:spPr>
          <a:xfrm>
            <a:off x="182880" y="457200"/>
            <a:ext cx="274320" cy="274320"/>
          </a:xfrm>
          <a:prstGeom prst="ellipse">
            <a:avLst/>
          </a:prstGeom>
          <a:solidFill>
            <a:srgbClr val="003366"/>
          </a:solidFill>
          <a:ln>
            <a:solidFill>
              <a:srgbClr val="00336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182880" y="914400"/>
            <a:ext cx="274320" cy="274320"/>
          </a:xfrm>
          <a:prstGeom prst="ellipse">
            <a:avLst/>
          </a:prstGeom>
          <a:solidFill>
            <a:srgbClr val="6699CC"/>
          </a:solidFill>
          <a:ln>
            <a:solidFill>
              <a:srgbClr val="6699C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Oval 5"/>
          <p:cNvSpPr/>
          <p:nvPr/>
        </p:nvSpPr>
        <p:spPr>
          <a:xfrm>
            <a:off x="182880" y="1371600"/>
            <a:ext cx="274320" cy="274320"/>
          </a:xfrm>
          <a:prstGeom prst="ellipse">
            <a:avLst/>
          </a:prstGeom>
          <a:solidFill>
            <a:srgbClr val="99CCFF"/>
          </a:solidFill>
          <a:ln>
            <a:solidFill>
              <a:srgbClr val="99CC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688770" y="2475070"/>
            <a:ext cx="650716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b="1" dirty="0">
                <a:effectLst/>
                <a:latin typeface="Helvetica" pitchFamily="2" charset="0"/>
              </a:rPr>
              <a:t>HOW TO ADD A </a:t>
            </a:r>
            <a:r>
              <a:rPr lang="en-GB" sz="3200" b="1" dirty="0">
                <a:effectLst/>
                <a:latin typeface="Helvetica" pitchFamily="2" charset="0"/>
              </a:rPr>
              <a:t>VIDEO</a:t>
            </a:r>
            <a:r>
              <a:rPr lang="en-GB" sz="1800" b="1" dirty="0">
                <a:effectLst/>
                <a:latin typeface="Helvetica" pitchFamily="2" charset="0"/>
              </a:rPr>
              <a:t> </a:t>
            </a:r>
            <a:r>
              <a:rPr lang="en-GB" sz="2800" b="1" dirty="0">
                <a:effectLst/>
                <a:latin typeface="Helvetica" pitchFamily="2" charset="0"/>
              </a:rPr>
              <a:t>LINK</a:t>
            </a:r>
            <a:r>
              <a:rPr lang="en-GB" sz="1800" b="1" dirty="0">
                <a:effectLst/>
                <a:latin typeface="Helvetica" pitchFamily="2" charset="0"/>
              </a:rPr>
              <a:t> IN </a:t>
            </a:r>
            <a:endParaRPr lang="uk-UA" sz="1800" b="1" dirty="0">
              <a:effectLst/>
              <a:latin typeface="Helvetica" pitchFamily="2" charset="0"/>
            </a:endParaRPr>
          </a:p>
          <a:p>
            <a:endParaRPr lang="uk-UA" b="1" dirty="0">
              <a:latin typeface="Helvetica" pitchFamily="2" charset="0"/>
            </a:endParaRPr>
          </a:p>
          <a:p>
            <a:pPr algn="ctr"/>
            <a:r>
              <a:rPr lang="en-GB" sz="4000" b="1" dirty="0">
                <a:effectLst/>
                <a:latin typeface="Helvetica" pitchFamily="2" charset="0"/>
                <a:hlinkClick r:id="" action="ppaction://hlinkshowjump?jump=nextslide"/>
              </a:rPr>
              <a:t>POWERPOINT</a:t>
            </a:r>
            <a:r>
              <a:rPr lang="en-GB" sz="1800" b="1" dirty="0">
                <a:effectLst/>
                <a:latin typeface="Helvetica" pitchFamily="2" charset="0"/>
              </a:rPr>
              <a:t> </a:t>
            </a:r>
            <a:endParaRPr lang="en-GB" dirty="0"/>
          </a:p>
        </p:txBody>
      </p:sp>
      <p:pic>
        <p:nvPicPr>
          <p:cNvPr id="9" name="Picture 4" descr="ᐈ Лимон рисунок рисунки, фото лимон | скачать на Depositphotos®">
            <a:extLst>
              <a:ext uri="{FF2B5EF4-FFF2-40B4-BE49-F238E27FC236}">
                <a16:creationId xmlns:a16="http://schemas.microsoft.com/office/drawing/2014/main" id="{2C3CADA5-D959-9EDD-7577-B4DC54C382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2351" y="792325"/>
            <a:ext cx="1034449" cy="671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7" name="Объект 16" descr="Певец в куртке с капюшоном">
                <a:extLst>
                  <a:ext uri="{FF2B5EF4-FFF2-40B4-BE49-F238E27FC236}">
                    <a16:creationId xmlns:a16="http://schemas.microsoft.com/office/drawing/2014/main" id="{433D93DC-795A-7758-07A0-11A01742E57B}"/>
                  </a:ext>
                </a:extLst>
              </p:cNvPr>
              <p:cNvGraphicFramePr>
                <a:graphicFrameLocks noGrp="1" noChangeAspect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3035688380"/>
                  </p:ext>
                </p:extLst>
              </p:nvPr>
            </p:nvGraphicFramePr>
            <p:xfrm>
              <a:off x="7184388" y="2779245"/>
              <a:ext cx="1102638" cy="3333262"/>
            </p:xfrm>
            <a:graphic>
              <a:graphicData uri="http://schemas.microsoft.com/office/drawing/2017/model3d">
                <am3d:model3d r:embed="rId4">
                  <am3d:spPr>
                    <a:xfrm>
                      <a:off x="0" y="0"/>
                      <a:ext cx="1102638" cy="3333262"/>
                    </a:xfrm>
                    <a:prstGeom prst="rect">
                      <a:avLst/>
                    </a:prstGeom>
                  </am3d:spPr>
                  <am3d:camera>
                    <am3d:pos x="0" y="0" z="51919558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10860349" d="1000000"/>
                    <am3d:preTrans dx="62926" dy="-17991016" dz="-1869344"/>
                    <am3d:scale>
                      <am3d:sx n="1000000" d="1000000"/>
                      <am3d:sy n="1000000" d="1000000"/>
                      <am3d:sz n="1000000" d="1000000"/>
                    </am3d:scale>
                    <am3d:rot ax="1838357" ay="313048" az="184980"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3637438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7" name="Объект 16" descr="Певец в куртке с капюшоном">
                <a:extLst>
                  <a:ext uri="{FF2B5EF4-FFF2-40B4-BE49-F238E27FC236}">
                    <a16:creationId xmlns:a16="http://schemas.microsoft.com/office/drawing/2014/main" id="{433D93DC-795A-7758-07A0-11A01742E57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7184388" y="2779245"/>
                <a:ext cx="1102638" cy="3333262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9484487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1188720"/>
            <a:ext cx="7998032" cy="2111072"/>
          </a:xfrm>
        </p:spPr>
        <p:txBody>
          <a:bodyPr>
            <a:normAutofit fontScale="90000"/>
          </a:bodyPr>
          <a:lstStyle/>
          <a:p>
            <a:br>
              <a:rPr lang="en-GB" sz="1800" dirty="0">
                <a:effectLst/>
                <a:latin typeface="Helvetica" pitchFamily="2" charset="0"/>
              </a:rPr>
            </a:br>
            <a:br>
              <a:rPr lang="en-GB" sz="1800" dirty="0">
                <a:effectLst/>
                <a:latin typeface="Helvetica" pitchFamily="2" charset="0"/>
              </a:rPr>
            </a:br>
            <a:br>
              <a:rPr lang="en-GB" sz="1800" dirty="0">
                <a:effectLst/>
                <a:latin typeface="Helvetica" pitchFamily="2" charset="0"/>
              </a:rPr>
            </a:br>
            <a:br>
              <a:rPr lang="en-GB" sz="1800" dirty="0">
                <a:effectLst/>
                <a:latin typeface="Helvetica" pitchFamily="2" charset="0"/>
              </a:rPr>
            </a:br>
            <a:br>
              <a:rPr lang="en-GB" sz="1800" dirty="0">
                <a:effectLst/>
                <a:latin typeface="Helvetica" pitchFamily="2" charset="0"/>
              </a:rPr>
            </a:br>
            <a:br>
              <a:rPr lang="en-GB" sz="1800" dirty="0">
                <a:effectLst/>
                <a:latin typeface="Helvetica" pitchFamily="2" charset="0"/>
              </a:rPr>
            </a:br>
            <a:br>
              <a:rPr lang="en-GB" sz="1800" dirty="0">
                <a:effectLst/>
                <a:latin typeface="Helvetica" pitchFamily="2" charset="0"/>
              </a:rPr>
            </a:br>
            <a:br>
              <a:rPr lang="en-GB" sz="1800" dirty="0">
                <a:effectLst/>
                <a:latin typeface="Helvetica" pitchFamily="2" charset="0"/>
              </a:rPr>
            </a:br>
            <a:br>
              <a:rPr lang="en-GB" sz="1800" dirty="0">
                <a:effectLst/>
                <a:latin typeface="Helvetica" pitchFamily="2" charset="0"/>
              </a:rPr>
            </a:br>
            <a:br>
              <a:rPr lang="en-GB" sz="1800" dirty="0">
                <a:effectLst/>
                <a:latin typeface="Helvetica" pitchFamily="2" charset="0"/>
              </a:rPr>
            </a:br>
            <a:br>
              <a:rPr lang="en-GB" sz="1800" dirty="0">
                <a:effectLst/>
                <a:latin typeface="Helvetica" pitchFamily="2" charset="0"/>
              </a:rPr>
            </a:br>
            <a:r>
              <a:rPr lang="en-GB" sz="1800" dirty="0">
                <a:effectLst/>
                <a:latin typeface="Helvetica" pitchFamily="2" charset="0"/>
              </a:rPr>
              <a:t>1. Choose a video link (e.g., YouTube). </a:t>
            </a:r>
            <a:br>
              <a:rPr lang="en-GB" sz="1800" dirty="0">
                <a:effectLst/>
                <a:latin typeface="Helvetica" pitchFamily="2" charset="0"/>
              </a:rPr>
            </a:br>
            <a:r>
              <a:rPr lang="en-GB" sz="1800" dirty="0">
                <a:effectLst/>
                <a:latin typeface="Helvetica" pitchFamily="2" charset="0"/>
                <a:hlinkClick r:id="rId3"/>
              </a:rPr>
              <a:t>https://www.youtube.com/watch?v=mXOD9ExmMNo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UA" sz="1800" dirty="0">
                <a:effectLst/>
                <a:latin typeface="Helvetic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2. Copy the link.</a:t>
            </a:r>
            <a:br>
              <a:rPr lang="en-UA" sz="1800" dirty="0">
                <a:effectLst/>
                <a:latin typeface="Helvetic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4" name="Oval 3"/>
          <p:cNvSpPr/>
          <p:nvPr/>
        </p:nvSpPr>
        <p:spPr>
          <a:xfrm>
            <a:off x="182880" y="457200"/>
            <a:ext cx="274320" cy="274320"/>
          </a:xfrm>
          <a:prstGeom prst="ellipse">
            <a:avLst/>
          </a:prstGeom>
          <a:solidFill>
            <a:srgbClr val="003366"/>
          </a:solidFill>
          <a:ln>
            <a:solidFill>
              <a:srgbClr val="00336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182880" y="914400"/>
            <a:ext cx="274320" cy="274320"/>
          </a:xfrm>
          <a:prstGeom prst="ellipse">
            <a:avLst/>
          </a:prstGeom>
          <a:solidFill>
            <a:srgbClr val="6699CC"/>
          </a:solidFill>
          <a:ln>
            <a:solidFill>
              <a:srgbClr val="6699C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Oval 5"/>
          <p:cNvSpPr/>
          <p:nvPr/>
        </p:nvSpPr>
        <p:spPr>
          <a:xfrm>
            <a:off x="182880" y="1371600"/>
            <a:ext cx="274320" cy="274320"/>
          </a:xfrm>
          <a:prstGeom prst="ellipse">
            <a:avLst/>
          </a:prstGeom>
          <a:solidFill>
            <a:srgbClr val="99CCFF"/>
          </a:solidFill>
          <a:ln>
            <a:solidFill>
              <a:srgbClr val="99CC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556591" y="320634"/>
            <a:ext cx="586795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003366"/>
                </a:solidFill>
              </a:rPr>
              <a:t> </a:t>
            </a:r>
            <a:endParaRPr b="1" dirty="0">
              <a:solidFill>
                <a:srgbClr val="003366"/>
              </a:solidFill>
            </a:endParaRPr>
          </a:p>
        </p:txBody>
      </p:sp>
      <p:pic>
        <p:nvPicPr>
          <p:cNvPr id="9" name="Picture 4" descr="ᐈ Лимон рисунок рисунки, фото лимон | скачать на Depositphotos®">
            <a:extLst>
              <a:ext uri="{FF2B5EF4-FFF2-40B4-BE49-F238E27FC236}">
                <a16:creationId xmlns:a16="http://schemas.microsoft.com/office/drawing/2014/main" id="{2C3CADA5-D959-9EDD-7577-B4DC54C382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2351" y="792325"/>
            <a:ext cx="1034449" cy="671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7" name="Объект 16" descr="Певец в куртке с капюшоном">
                <a:extLst>
                  <a:ext uri="{FF2B5EF4-FFF2-40B4-BE49-F238E27FC236}">
                    <a16:creationId xmlns:a16="http://schemas.microsoft.com/office/drawing/2014/main" id="{433D93DC-795A-7758-07A0-11A01742E57B}"/>
                  </a:ext>
                </a:extLst>
              </p:cNvPr>
              <p:cNvGraphicFramePr>
                <a:graphicFrameLocks noGrp="1" noChangeAspect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3156199687"/>
                  </p:ext>
                </p:extLst>
              </p:nvPr>
            </p:nvGraphicFramePr>
            <p:xfrm>
              <a:off x="6944139" y="1914015"/>
              <a:ext cx="2166809" cy="5877185"/>
            </p:xfrm>
            <a:graphic>
              <a:graphicData uri="http://schemas.microsoft.com/office/drawing/2017/model3d">
                <am3d:model3d r:embed="rId5">
                  <am3d:spPr>
                    <a:xfrm>
                      <a:off x="0" y="0"/>
                      <a:ext cx="2166809" cy="5877185"/>
                    </a:xfrm>
                    <a:prstGeom prst="rect">
                      <a:avLst/>
                    </a:prstGeom>
                  </am3d:spPr>
                  <am3d:camera>
                    <am3d:pos x="0" y="0" z="51919558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10860349" d="1000000"/>
                    <am3d:preTrans dx="62926" dy="-17991016" dz="-1869344"/>
                    <am3d:scale>
                      <am3d:sx n="1000000" d="1000000"/>
                      <am3d:sy n="1000000" d="1000000"/>
                      <am3d:sz n="1000000" d="1000000"/>
                    </am3d:scale>
                    <am3d:rot ax="445972" ay="-1318367" az="-167688"/>
                    <am3d:postTrans dx="0" dy="0" dz="0"/>
                  </am3d:trans>
                  <am3d:raster rName="Office3DRenderer" rVer="16.0.8326">
                    <am3d:blip r:embed="rId6"/>
                  </am3d:raster>
                  <am3d:objViewport viewportSz="6668930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7" name="Объект 16" descr="Певец в куртке с капюшоном">
                <a:extLst>
                  <a:ext uri="{FF2B5EF4-FFF2-40B4-BE49-F238E27FC236}">
                    <a16:creationId xmlns:a16="http://schemas.microsoft.com/office/drawing/2014/main" id="{433D93DC-795A-7758-07A0-11A01742E57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6944139" y="1914015"/>
                <a:ext cx="2166809" cy="5877185"/>
              </a:xfrm>
              <a:prstGeom prst="rect">
                <a:avLst/>
              </a:prstGeom>
            </p:spPr>
          </p:pic>
        </mc:Fallback>
      </mc:AlternateContent>
      <p:sp>
        <p:nvSpPr>
          <p:cNvPr id="8" name="TextBox 7">
            <a:extLst>
              <a:ext uri="{FF2B5EF4-FFF2-40B4-BE49-F238E27FC236}">
                <a16:creationId xmlns:a16="http://schemas.microsoft.com/office/drawing/2014/main" id="{4DE7567A-8D3D-568A-624D-05906457597B}"/>
              </a:ext>
            </a:extLst>
          </p:cNvPr>
          <p:cNvSpPr txBox="1"/>
          <p:nvPr/>
        </p:nvSpPr>
        <p:spPr>
          <a:xfrm>
            <a:off x="1716157" y="3311875"/>
            <a:ext cx="4572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A" sz="1800" dirty="0">
              <a:effectLst/>
              <a:latin typeface="Helvetica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A" dirty="0">
              <a:latin typeface="Helvetica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A" sz="1800" dirty="0">
              <a:effectLst/>
              <a:latin typeface="Helvetica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A" dirty="0">
              <a:latin typeface="Helvetica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2101931"/>
            <a:ext cx="7998032" cy="4435435"/>
          </a:xfrm>
        </p:spPr>
        <p:txBody>
          <a:bodyPr>
            <a:normAutofit/>
          </a:bodyPr>
          <a:lstStyle/>
          <a:p>
            <a:pPr algn="l"/>
            <a:br>
              <a:rPr lang="uk-UA" sz="3600" b="0" i="0" u="none" strike="noStrike" dirty="0">
                <a:solidFill>
                  <a:srgbClr val="000000"/>
                </a:solidFill>
                <a:effectLst/>
              </a:rPr>
            </a:br>
            <a:endParaRPr dirty="0"/>
          </a:p>
        </p:txBody>
      </p:sp>
      <p:sp>
        <p:nvSpPr>
          <p:cNvPr id="4" name="Oval 3"/>
          <p:cNvSpPr/>
          <p:nvPr/>
        </p:nvSpPr>
        <p:spPr>
          <a:xfrm>
            <a:off x="182880" y="457200"/>
            <a:ext cx="274320" cy="274320"/>
          </a:xfrm>
          <a:prstGeom prst="ellipse">
            <a:avLst/>
          </a:prstGeom>
          <a:solidFill>
            <a:srgbClr val="003366"/>
          </a:solidFill>
          <a:ln>
            <a:solidFill>
              <a:srgbClr val="00336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182880" y="914400"/>
            <a:ext cx="274320" cy="274320"/>
          </a:xfrm>
          <a:prstGeom prst="ellipse">
            <a:avLst/>
          </a:prstGeom>
          <a:solidFill>
            <a:srgbClr val="6699CC"/>
          </a:solidFill>
          <a:ln>
            <a:solidFill>
              <a:srgbClr val="6699C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Oval 5"/>
          <p:cNvSpPr/>
          <p:nvPr/>
        </p:nvSpPr>
        <p:spPr>
          <a:xfrm>
            <a:off x="182880" y="1371600"/>
            <a:ext cx="274320" cy="274320"/>
          </a:xfrm>
          <a:prstGeom prst="ellipse">
            <a:avLst/>
          </a:prstGeom>
          <a:solidFill>
            <a:srgbClr val="99CCFF"/>
          </a:solidFill>
          <a:ln>
            <a:solidFill>
              <a:srgbClr val="99CC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120796" y="472181"/>
            <a:ext cx="586795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003366"/>
                </a:solidFill>
              </a:rPr>
              <a:t> </a:t>
            </a:r>
            <a:endParaRPr b="1" dirty="0">
              <a:solidFill>
                <a:srgbClr val="003366"/>
              </a:solidFill>
            </a:endParaRPr>
          </a:p>
        </p:txBody>
      </p:sp>
      <p:pic>
        <p:nvPicPr>
          <p:cNvPr id="9" name="Picture 4" descr="ᐈ Лимон рисунок рисунки, фото лимон | скачать на Depositphotos®">
            <a:extLst>
              <a:ext uri="{FF2B5EF4-FFF2-40B4-BE49-F238E27FC236}">
                <a16:creationId xmlns:a16="http://schemas.microsoft.com/office/drawing/2014/main" id="{2C3CADA5-D959-9EDD-7577-B4DC54C382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2351" y="792325"/>
            <a:ext cx="1034449" cy="671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7" name="Объект 16" descr="Певец в куртке с капюшоном">
                <a:extLst>
                  <a:ext uri="{FF2B5EF4-FFF2-40B4-BE49-F238E27FC236}">
                    <a16:creationId xmlns:a16="http://schemas.microsoft.com/office/drawing/2014/main" id="{433D93DC-795A-7758-07A0-11A01742E57B}"/>
                  </a:ext>
                </a:extLst>
              </p:cNvPr>
              <p:cNvGraphicFramePr>
                <a:graphicFrameLocks noGrp="1" noChangeAspect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3284708880"/>
                  </p:ext>
                </p:extLst>
              </p:nvPr>
            </p:nvGraphicFramePr>
            <p:xfrm>
              <a:off x="8009571" y="2430641"/>
              <a:ext cx="1001246" cy="3231871"/>
            </p:xfrm>
            <a:graphic>
              <a:graphicData uri="http://schemas.microsoft.com/office/drawing/2017/model3d">
                <am3d:model3d r:embed="rId4">
                  <am3d:spPr>
                    <a:xfrm>
                      <a:off x="0" y="0"/>
                      <a:ext cx="1001246" cy="3231871"/>
                    </a:xfrm>
                    <a:prstGeom prst="rect">
                      <a:avLst/>
                    </a:prstGeom>
                  </am3d:spPr>
                  <am3d:camera>
                    <am3d:pos x="0" y="0" z="51919558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10860349" d="1000000"/>
                    <am3d:preTrans dx="62926" dy="-17991016" dz="-1869344"/>
                    <am3d:scale>
                      <am3d:sx n="1000000" d="1000000"/>
                      <am3d:sy n="1000000" d="1000000"/>
                      <am3d:sz n="1000000" d="1000000"/>
                    </am3d:scale>
                    <am3d:rot ax="423741" ay="-758704" az="-93225"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3637438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7" name="Объект 16" descr="Певец в куртке с капюшоном">
                <a:extLst>
                  <a:ext uri="{FF2B5EF4-FFF2-40B4-BE49-F238E27FC236}">
                    <a16:creationId xmlns:a16="http://schemas.microsoft.com/office/drawing/2014/main" id="{433D93DC-795A-7758-07A0-11A01742E57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8009571" y="2430641"/>
                <a:ext cx="1001246" cy="3231871"/>
              </a:xfrm>
              <a:prstGeom prst="rect">
                <a:avLst/>
              </a:prstGeom>
            </p:spPr>
          </p:pic>
        </mc:Fallback>
      </mc:AlternateContent>
      <p:pic>
        <p:nvPicPr>
          <p:cNvPr id="3" name="Picture 2">
            <a:extLst>
              <a:ext uri="{FF2B5EF4-FFF2-40B4-BE49-F238E27FC236}">
                <a16:creationId xmlns:a16="http://schemas.microsoft.com/office/drawing/2014/main" id="{379B9C19-04D0-D5FA-1CCF-B5942A4C794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20796" y="3329876"/>
            <a:ext cx="6101639" cy="309282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3F4BC3B-6CD5-F21A-F140-1D16553AAF79}"/>
              </a:ext>
            </a:extLst>
          </p:cNvPr>
          <p:cNvSpPr txBox="1"/>
          <p:nvPr/>
        </p:nvSpPr>
        <p:spPr>
          <a:xfrm>
            <a:off x="1507044" y="731520"/>
            <a:ext cx="5095461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A" sz="1800" dirty="0">
                <a:effectLst/>
                <a:latin typeface="Helvetica" pitchFamily="2" charset="0"/>
                <a:ea typeface="Times New Roman" panose="02020603050405020304" pitchFamily="18" charset="0"/>
              </a:rPr>
              <a:t>3. Open your PowerPoint slides.</a:t>
            </a:r>
          </a:p>
          <a:p>
            <a:endParaRPr lang="en-UA" dirty="0">
              <a:latin typeface="Helvetica" pitchFamily="2" charset="0"/>
              <a:ea typeface="Times New Roman" panose="02020603050405020304" pitchFamily="18" charset="0"/>
            </a:endParaRPr>
          </a:p>
          <a:p>
            <a:endParaRPr lang="en-UA" sz="1800" dirty="0">
              <a:effectLst/>
              <a:latin typeface="Helvetica" pitchFamily="2" charset="0"/>
              <a:ea typeface="Times New Roman" panose="02020603050405020304" pitchFamily="18" charset="0"/>
            </a:endParaRPr>
          </a:p>
          <a:p>
            <a:endParaRPr lang="en-UA" dirty="0">
              <a:latin typeface="Helvetica" pitchFamily="2" charset="0"/>
              <a:ea typeface="Times New Roman" panose="02020603050405020304" pitchFamily="18" charset="0"/>
            </a:endParaRPr>
          </a:p>
          <a:p>
            <a:endParaRPr lang="en-UA" sz="1800" dirty="0">
              <a:effectLst/>
              <a:latin typeface="Helvetica" pitchFamily="2" charset="0"/>
              <a:ea typeface="Times New Roman" panose="02020603050405020304" pitchFamily="18" charset="0"/>
            </a:endParaRPr>
          </a:p>
          <a:p>
            <a:br>
              <a:rPr lang="en-UA" sz="1800" dirty="0">
                <a:effectLst/>
                <a:latin typeface="Helvetica" pitchFamily="2" charset="0"/>
                <a:ea typeface="Times New Roman" panose="02020603050405020304" pitchFamily="18" charset="0"/>
              </a:rPr>
            </a:br>
            <a:r>
              <a:rPr lang="en-UA" sz="1800" dirty="0">
                <a:effectLst/>
                <a:latin typeface="Helvetica" pitchFamily="2" charset="0"/>
                <a:ea typeface="Times New Roman" panose="02020603050405020304" pitchFamily="18" charset="0"/>
              </a:rPr>
              <a:t>4. Go to the Insert tab. </a:t>
            </a:r>
            <a:endParaRPr lang="en-UA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10660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53288"/>
            <a:ext cx="6512664" cy="500657"/>
          </a:xfrm>
        </p:spPr>
        <p:txBody>
          <a:bodyPr>
            <a:noAutofit/>
          </a:bodyPr>
          <a:lstStyle/>
          <a:p>
            <a:pPr algn="l"/>
            <a:br>
              <a:rPr lang="uk-UA" sz="2400" b="0" i="0" u="none" strike="noStrike" dirty="0">
                <a:solidFill>
                  <a:srgbClr val="000000"/>
                </a:solidFill>
                <a:effectLst/>
              </a:rPr>
            </a:br>
            <a:r>
              <a:rPr lang="uk-UA" sz="2400" b="0" i="0" u="none" strike="noStrike" dirty="0">
                <a:solidFill>
                  <a:srgbClr val="000000"/>
                </a:solidFill>
                <a:effectLst/>
              </a:rPr>
              <a:t> </a:t>
            </a:r>
            <a:br>
              <a:rPr lang="uk-UA" sz="2400" b="0" i="0" u="none" strike="noStrike" dirty="0">
                <a:solidFill>
                  <a:srgbClr val="000000"/>
                </a:solidFill>
                <a:effectLst/>
              </a:rPr>
            </a:br>
            <a:br>
              <a:rPr lang="en-US" sz="2400" b="0" i="0" u="none" strike="noStrike" dirty="0">
                <a:solidFill>
                  <a:srgbClr val="000000"/>
                </a:solidFill>
                <a:effectLst/>
              </a:rPr>
            </a:br>
            <a:br>
              <a:rPr lang="en-US" sz="2400" b="0" i="0" u="none" strike="noStrike" dirty="0">
                <a:solidFill>
                  <a:srgbClr val="000000"/>
                </a:solidFill>
                <a:effectLst/>
              </a:rPr>
            </a:br>
            <a:br>
              <a:rPr lang="en-US" sz="24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UA" sz="1800" dirty="0">
                <a:effectLst/>
                <a:latin typeface="Helvetic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5. Click Link from the ribbon.</a:t>
            </a:r>
            <a:br>
              <a:rPr lang="en-UA" sz="1800" dirty="0">
                <a:effectLst/>
                <a:latin typeface="Helvetic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UA" sz="1800" dirty="0">
                <a:effectLst/>
                <a:latin typeface="Helvetic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UA" sz="1800" dirty="0">
                <a:effectLst/>
                <a:latin typeface="Helvetic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UA" sz="1800" dirty="0">
                <a:effectLst/>
                <a:latin typeface="Helvetic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UA" sz="1800" dirty="0">
                <a:effectLst/>
                <a:latin typeface="Helvetic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UA" sz="1800" dirty="0">
                <a:effectLst/>
                <a:latin typeface="Helvetic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UA" sz="1800" dirty="0">
                <a:effectLst/>
                <a:latin typeface="Helvetic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UA" sz="1800" dirty="0">
                <a:effectLst/>
                <a:latin typeface="Helvetic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UA" sz="1800" dirty="0">
                <a:effectLst/>
                <a:latin typeface="Helvetic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UA" sz="1800" dirty="0">
                <a:effectLst/>
                <a:latin typeface="Helvetic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UA" sz="1800" dirty="0">
                <a:effectLst/>
                <a:latin typeface="Helvetic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UA" sz="1800" dirty="0">
                <a:effectLst/>
                <a:latin typeface="Helvetic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UA" sz="1800" dirty="0">
                <a:effectLst/>
                <a:latin typeface="Helvetic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UA" sz="1800" dirty="0">
                <a:effectLst/>
                <a:latin typeface="Helvetic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uk-UA" sz="2400" b="0" i="0" u="none" strike="noStrike" dirty="0">
                <a:solidFill>
                  <a:srgbClr val="000000"/>
                </a:solidFill>
                <a:effectLst/>
              </a:rPr>
            </a:br>
            <a:endParaRPr sz="24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6C305AC-1B20-3745-402C-065281F7074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5136" y="2809287"/>
            <a:ext cx="7294562" cy="1484591"/>
          </a:xfrm>
        </p:spPr>
      </p:pic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4" name="Объект 16" descr="Певец в куртке с капюшоном">
                <a:extLst>
                  <a:ext uri="{FF2B5EF4-FFF2-40B4-BE49-F238E27FC236}">
                    <a16:creationId xmlns:a16="http://schemas.microsoft.com/office/drawing/2014/main" id="{19B002D4-EA70-9CDF-2829-8BD02233641E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393029485"/>
                  </p:ext>
                </p:extLst>
              </p:nvPr>
            </p:nvGraphicFramePr>
            <p:xfrm>
              <a:off x="7475309" y="1449874"/>
              <a:ext cx="1634946" cy="4676707"/>
            </p:xfrm>
            <a:graphic>
              <a:graphicData uri="http://schemas.microsoft.com/office/drawing/2017/model3d">
                <am3d:model3d r:embed="rId3">
                  <am3d:spPr>
                    <a:xfrm>
                      <a:off x="0" y="0"/>
                      <a:ext cx="1634946" cy="4676707"/>
                    </a:xfrm>
                    <a:prstGeom prst="rect">
                      <a:avLst/>
                    </a:prstGeom>
                  </am3d:spPr>
                  <am3d:camera>
                    <am3d:pos x="0" y="0" z="51919558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10860349" d="1000000"/>
                    <am3d:preTrans dx="62926" dy="-17991016" dz="-1869344"/>
                    <am3d:scale>
                      <am3d:sx n="1000000" d="1000000"/>
                      <am3d:sy n="1000000" d="1000000"/>
                      <am3d:sz n="1000000" d="1000000"/>
                    </am3d:scale>
                    <am3d:rot ax="289407" ay="-2173913" az="-171319"/>
                    <am3d:postTrans dx="0" dy="0" dz="0"/>
                  </am3d:trans>
                  <am3d:raster rName="Office3DRenderer" rVer="16.0.8326">
                    <am3d:blip r:embed="rId4"/>
                  </am3d:raster>
                  <am3d:objViewport viewportSz="5234362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4" name="Объект 16" descr="Певец в куртке с капюшоном">
                <a:extLst>
                  <a:ext uri="{FF2B5EF4-FFF2-40B4-BE49-F238E27FC236}">
                    <a16:creationId xmlns:a16="http://schemas.microsoft.com/office/drawing/2014/main" id="{19B002D4-EA70-9CDF-2829-8BD02233641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7475309" y="1449874"/>
                <a:ext cx="1634946" cy="4676707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642F51CF-386F-450C-FAC5-C2261E1D2B6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58633" y="914400"/>
            <a:ext cx="8302487" cy="5462423"/>
          </a:xfrm>
        </p:spPr>
      </p:pic>
      <p:sp>
        <p:nvSpPr>
          <p:cNvPr id="4" name="Oval 3"/>
          <p:cNvSpPr/>
          <p:nvPr/>
        </p:nvSpPr>
        <p:spPr>
          <a:xfrm>
            <a:off x="182880" y="457200"/>
            <a:ext cx="274320" cy="274320"/>
          </a:xfrm>
          <a:prstGeom prst="ellipse">
            <a:avLst/>
          </a:prstGeom>
          <a:solidFill>
            <a:srgbClr val="003366"/>
          </a:solidFill>
          <a:ln>
            <a:solidFill>
              <a:srgbClr val="00336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182880" y="914400"/>
            <a:ext cx="274320" cy="274320"/>
          </a:xfrm>
          <a:prstGeom prst="ellipse">
            <a:avLst/>
          </a:prstGeom>
          <a:solidFill>
            <a:srgbClr val="6699CC"/>
          </a:solidFill>
          <a:ln>
            <a:solidFill>
              <a:srgbClr val="6699C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Oval 5"/>
          <p:cNvSpPr/>
          <p:nvPr/>
        </p:nvSpPr>
        <p:spPr>
          <a:xfrm>
            <a:off x="182880" y="1371600"/>
            <a:ext cx="274320" cy="274320"/>
          </a:xfrm>
          <a:prstGeom prst="ellipse">
            <a:avLst/>
          </a:prstGeom>
          <a:solidFill>
            <a:srgbClr val="99CCFF"/>
          </a:solidFill>
          <a:ln>
            <a:solidFill>
              <a:srgbClr val="99CC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998538" y="457200"/>
            <a:ext cx="596735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A" sz="1800" dirty="0">
                <a:effectLst/>
                <a:latin typeface="Helvetica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6. Paste the link into the address box.</a:t>
            </a:r>
            <a:endParaRPr b="1" dirty="0">
              <a:solidFill>
                <a:srgbClr val="003366"/>
              </a:solidFill>
            </a:endParaRP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1" name="Объект 16" descr="Певец в куртке с капюшоном">
                <a:extLst>
                  <a:ext uri="{FF2B5EF4-FFF2-40B4-BE49-F238E27FC236}">
                    <a16:creationId xmlns:a16="http://schemas.microsoft.com/office/drawing/2014/main" id="{53608DAE-3867-64FF-B96E-C06F07842412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990685221"/>
                  </p:ext>
                </p:extLst>
              </p:nvPr>
            </p:nvGraphicFramePr>
            <p:xfrm>
              <a:off x="680926" y="1894487"/>
              <a:ext cx="1876637" cy="5341200"/>
            </p:xfrm>
            <a:graphic>
              <a:graphicData uri="http://schemas.microsoft.com/office/drawing/2017/model3d">
                <am3d:model3d r:embed="rId4">
                  <am3d:spPr>
                    <a:xfrm>
                      <a:off x="0" y="0"/>
                      <a:ext cx="1876637" cy="5341200"/>
                    </a:xfrm>
                    <a:prstGeom prst="rect">
                      <a:avLst/>
                    </a:prstGeom>
                  </am3d:spPr>
                  <am3d:camera>
                    <am3d:pos x="0" y="0" z="51919558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10860349" d="1000000"/>
                    <am3d:preTrans dx="62926" dy="-17991016" dz="-1869344"/>
                    <am3d:scale>
                      <am3d:sx n="1000000" d="1000000"/>
                      <am3d:sy n="1000000" d="1000000"/>
                      <am3d:sz n="1000000" d="1000000"/>
                    </am3d:scale>
                    <am3d:rot ax="735627" ay="3167210" az="589090"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5950704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1" name="Объект 16" descr="Певец в куртке с капюшоном">
                <a:extLst>
                  <a:ext uri="{FF2B5EF4-FFF2-40B4-BE49-F238E27FC236}">
                    <a16:creationId xmlns:a16="http://schemas.microsoft.com/office/drawing/2014/main" id="{53608DAE-3867-64FF-B96E-C06F07842412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80926" y="1894487"/>
                <a:ext cx="1876637" cy="53412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8469186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0"/>
                <a:lumOff val="10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5641" y="5311989"/>
            <a:ext cx="6496710" cy="1133956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282828"/>
                </a:solidFill>
              </a:rPr>
              <a:t> </a:t>
            </a:r>
          </a:p>
          <a:p>
            <a:pPr marL="0" indent="0">
              <a:buNone/>
            </a:pPr>
            <a:endParaRPr lang="en-GB" sz="2000" dirty="0">
              <a:solidFill>
                <a:srgbClr val="282828"/>
              </a:solidFill>
              <a:effectLst/>
              <a:latin typeface="Helvetica" pitchFamily="2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UA" sz="6200" dirty="0">
              <a:effectLst/>
              <a:latin typeface="Helvetica" pitchFamily="2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A" sz="6200" dirty="0">
                <a:effectLst/>
                <a:latin typeface="Helvetica" pitchFamily="2" charset="0"/>
                <a:ea typeface="Times New Roman" panose="02020603050405020304" pitchFamily="18" charset="0"/>
              </a:rPr>
              <a:t>7. Change the text to display.</a:t>
            </a:r>
          </a:p>
          <a:p>
            <a:pPr marL="0" indent="0">
              <a:buNone/>
            </a:pPr>
            <a:endParaRPr lang="en-UA" sz="9000" dirty="0">
              <a:latin typeface="Helvetica" pitchFamily="2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br>
              <a:rPr lang="en-UA" sz="1800" dirty="0">
                <a:effectLst/>
                <a:latin typeface="Helvetica" pitchFamily="2" charset="0"/>
                <a:ea typeface="Times New Roman" panose="02020603050405020304" pitchFamily="18" charset="0"/>
              </a:rPr>
            </a:br>
            <a:endParaRPr lang="ru-UA" sz="2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Oval 3"/>
          <p:cNvSpPr/>
          <p:nvPr/>
        </p:nvSpPr>
        <p:spPr>
          <a:xfrm>
            <a:off x="182880" y="457200"/>
            <a:ext cx="274320" cy="274320"/>
          </a:xfrm>
          <a:prstGeom prst="ellipse">
            <a:avLst/>
          </a:prstGeom>
          <a:solidFill>
            <a:srgbClr val="003366"/>
          </a:solidFill>
          <a:ln>
            <a:solidFill>
              <a:srgbClr val="00336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182880" y="914400"/>
            <a:ext cx="274320" cy="274320"/>
          </a:xfrm>
          <a:prstGeom prst="ellipse">
            <a:avLst/>
          </a:prstGeom>
          <a:solidFill>
            <a:srgbClr val="6699CC"/>
          </a:solidFill>
          <a:ln>
            <a:solidFill>
              <a:srgbClr val="6699C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Oval 5"/>
          <p:cNvSpPr/>
          <p:nvPr/>
        </p:nvSpPr>
        <p:spPr>
          <a:xfrm>
            <a:off x="182880" y="1371600"/>
            <a:ext cx="274320" cy="274320"/>
          </a:xfrm>
          <a:prstGeom prst="ellipse">
            <a:avLst/>
          </a:prstGeom>
          <a:solidFill>
            <a:srgbClr val="99CCFF"/>
          </a:solidFill>
          <a:ln>
            <a:solidFill>
              <a:srgbClr val="99CC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2" name="Объект 16" descr="Певец в куртке с капюшоном">
                <a:extLst>
                  <a:ext uri="{FF2B5EF4-FFF2-40B4-BE49-F238E27FC236}">
                    <a16:creationId xmlns:a16="http://schemas.microsoft.com/office/drawing/2014/main" id="{B7FA2990-1DEF-B57C-C296-CF7C4D3F0630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965756971"/>
                  </p:ext>
                </p:extLst>
              </p:nvPr>
            </p:nvGraphicFramePr>
            <p:xfrm>
              <a:off x="7244060" y="1201751"/>
              <a:ext cx="1355614" cy="4218873"/>
            </p:xfrm>
            <a:graphic>
              <a:graphicData uri="http://schemas.microsoft.com/office/drawing/2017/model3d">
                <am3d:model3d r:embed="rId3">
                  <am3d:spPr>
                    <a:xfrm>
                      <a:off x="0" y="0"/>
                      <a:ext cx="1355614" cy="4218873"/>
                    </a:xfrm>
                    <a:prstGeom prst="rect">
                      <a:avLst/>
                    </a:prstGeom>
                  </am3d:spPr>
                  <am3d:camera>
                    <am3d:pos x="0" y="0" z="51919558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10860349" d="1000000"/>
                    <am3d:preTrans dx="62926" dy="-17991016" dz="-1869344"/>
                    <am3d:scale>
                      <am3d:sx n="1000000" d="1000000"/>
                      <am3d:sy n="1000000" d="1000000"/>
                      <am3d:sz n="1000000" d="1000000"/>
                    </am3d:scale>
                    <am3d:rot ax="423274" ay="1337904" az="161271"/>
                    <am3d:postTrans dx="0" dy="0" dz="0"/>
                  </am3d:trans>
                  <am3d:raster rName="Office3DRenderer" rVer="16.0.8326">
                    <am3d:blip r:embed="rId4"/>
                  </am3d:raster>
                  <am3d:objViewport viewportSz="4801660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2" name="Объект 16" descr="Певец в куртке с капюшоном">
                <a:extLst>
                  <a:ext uri="{FF2B5EF4-FFF2-40B4-BE49-F238E27FC236}">
                    <a16:creationId xmlns:a16="http://schemas.microsoft.com/office/drawing/2014/main" id="{B7FA2990-1DEF-B57C-C296-CF7C4D3F0630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7244060" y="1201751"/>
                <a:ext cx="1355614" cy="4218873"/>
              </a:xfrm>
              <a:prstGeom prst="rect">
                <a:avLst/>
              </a:prstGeom>
            </p:spPr>
          </p:pic>
        </mc:Fallback>
      </mc:AlternateContent>
      <p:pic>
        <p:nvPicPr>
          <p:cNvPr id="8" name="Picture 7">
            <a:extLst>
              <a:ext uri="{FF2B5EF4-FFF2-40B4-BE49-F238E27FC236}">
                <a16:creationId xmlns:a16="http://schemas.microsoft.com/office/drawing/2014/main" id="{F7A4F5D8-A2E1-4CAB-C28E-5E276166CCF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5641" y="728207"/>
            <a:ext cx="5798268" cy="4717629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88720"/>
            <a:ext cx="8229600" cy="1418500"/>
          </a:xfrm>
        </p:spPr>
        <p:txBody>
          <a:bodyPr>
            <a:normAutofit fontScale="90000"/>
          </a:bodyPr>
          <a:lstStyle/>
          <a:p>
            <a:pPr>
              <a:defRPr sz="3200" b="1">
                <a:solidFill>
                  <a:srgbClr val="003366"/>
                </a:solidFill>
              </a:defRPr>
            </a:pPr>
            <a:r>
              <a:rPr dirty="0"/>
              <a:t>References</a:t>
            </a:r>
            <a:br>
              <a:rPr lang="en-US" dirty="0"/>
            </a:br>
            <a:br>
              <a:rPr lang="en-UA" dirty="0"/>
            </a:br>
            <a:r>
              <a:rPr lang="en-GB" sz="1800" dirty="0">
                <a:effectLst/>
                <a:latin typeface="Helvetica" pitchFamily="2" charset="0"/>
              </a:rPr>
              <a:t>Useful resources:</a:t>
            </a:r>
            <a:br>
              <a:rPr lang="en-GB" sz="1800" dirty="0">
                <a:effectLst/>
                <a:latin typeface="Helvetica" pitchFamily="2" charset="0"/>
              </a:rPr>
            </a:br>
            <a:r>
              <a:rPr lang="en-GB" sz="1800" dirty="0">
                <a:effectLst/>
                <a:latin typeface="Helvetica" pitchFamily="2" charset="0"/>
              </a:rPr>
              <a:t>• Microsoft Support</a:t>
            </a:r>
            <a:br>
              <a:rPr lang="en-GB" sz="1800" dirty="0">
                <a:effectLst/>
                <a:latin typeface="Helvetica" pitchFamily="2" charset="0"/>
              </a:rPr>
            </a:br>
            <a:r>
              <a:rPr lang="en-GB" sz="1800" dirty="0">
                <a:effectLst/>
                <a:latin typeface="Helvetica" pitchFamily="2" charset="0"/>
              </a:rPr>
              <a:t>• Canva Poster Templates </a:t>
            </a:r>
            <a:br>
              <a:rPr lang="en-GB" dirty="0"/>
            </a:b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182587"/>
            <a:ext cx="4114800" cy="2943576"/>
          </a:xfrm>
        </p:spPr>
        <p:txBody>
          <a:bodyPr>
            <a:normAutofit/>
          </a:bodyPr>
          <a:lstStyle/>
          <a:p>
            <a:r>
              <a:rPr sz="1800" dirty="0">
                <a:solidFill>
                  <a:srgbClr val="282828"/>
                </a:solidFill>
              </a:rPr>
              <a:t>-</a:t>
            </a:r>
          </a:p>
        </p:txBody>
      </p:sp>
      <p:sp>
        <p:nvSpPr>
          <p:cNvPr id="4" name="Oval 3"/>
          <p:cNvSpPr/>
          <p:nvPr/>
        </p:nvSpPr>
        <p:spPr>
          <a:xfrm>
            <a:off x="182880" y="457200"/>
            <a:ext cx="274320" cy="274320"/>
          </a:xfrm>
          <a:prstGeom prst="ellipse">
            <a:avLst/>
          </a:prstGeom>
          <a:solidFill>
            <a:srgbClr val="003366"/>
          </a:solidFill>
          <a:ln>
            <a:solidFill>
              <a:srgbClr val="00336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182880" y="914400"/>
            <a:ext cx="274320" cy="274320"/>
          </a:xfrm>
          <a:prstGeom prst="ellipse">
            <a:avLst/>
          </a:prstGeom>
          <a:solidFill>
            <a:srgbClr val="6699CC"/>
          </a:solidFill>
          <a:ln>
            <a:solidFill>
              <a:srgbClr val="6699C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Oval 5"/>
          <p:cNvSpPr/>
          <p:nvPr/>
        </p:nvSpPr>
        <p:spPr>
          <a:xfrm>
            <a:off x="182880" y="1371600"/>
            <a:ext cx="274320" cy="274320"/>
          </a:xfrm>
          <a:prstGeom prst="ellipse">
            <a:avLst/>
          </a:prstGeom>
          <a:solidFill>
            <a:srgbClr val="99CCFF"/>
          </a:solidFill>
          <a:ln>
            <a:solidFill>
              <a:srgbClr val="99CC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0" name="Picture 4" descr="ᐈ Лимон рисунок рисунки, фото лимон | скачать на Depositphotos®">
            <a:extLst>
              <a:ext uri="{FF2B5EF4-FFF2-40B4-BE49-F238E27FC236}">
                <a16:creationId xmlns:a16="http://schemas.microsoft.com/office/drawing/2014/main" id="{E95216C2-7491-F856-3D80-E6C5888617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2351" y="792325"/>
            <a:ext cx="1034449" cy="671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2" name="Объект 16" descr="Певец в куртке с капюшоном">
                <a:extLst>
                  <a:ext uri="{FF2B5EF4-FFF2-40B4-BE49-F238E27FC236}">
                    <a16:creationId xmlns:a16="http://schemas.microsoft.com/office/drawing/2014/main" id="{7530F33B-E6B8-D7F7-53AD-FC4E69618741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777451448"/>
                  </p:ext>
                </p:extLst>
              </p:nvPr>
            </p:nvGraphicFramePr>
            <p:xfrm rot="16684672" flipH="1">
              <a:off x="3999638" y="2323868"/>
              <a:ext cx="1508581" cy="4309432"/>
            </p:xfrm>
            <a:graphic>
              <a:graphicData uri="http://schemas.microsoft.com/office/drawing/2017/model3d">
                <am3d:model3d r:embed="rId3">
                  <am3d:spPr>
                    <a:xfrm rot="16684672" flipH="1">
                      <a:off x="0" y="0"/>
                      <a:ext cx="1508581" cy="4309432"/>
                    </a:xfrm>
                    <a:prstGeom prst="rect">
                      <a:avLst/>
                    </a:prstGeom>
                  </am3d:spPr>
                  <am3d:camera>
                    <am3d:pos x="0" y="0" z="51919558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10860349" d="1000000"/>
                    <am3d:preTrans dx="62926" dy="-17991016" dz="-1869344"/>
                    <am3d:scale>
                      <am3d:sx n="1000000" d="1000000"/>
                      <am3d:sy n="1000000" d="1000000"/>
                      <am3d:sz n="1000000" d="1000000"/>
                    </am3d:scale>
                    <am3d:rot ax="94461" ay="-2174204" az="-55858"/>
                    <am3d:postTrans dx="0" dy="0" dz="0"/>
                  </am3d:trans>
                  <am3d:raster rName="Office3DRenderer" rVer="16.0.8326">
                    <am3d:blip r:embed="rId4"/>
                  </am3d:raster>
                  <am3d:objViewport viewportSz="4756520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2" name="Объект 16" descr="Певец в куртке с капюшоном">
                <a:extLst>
                  <a:ext uri="{FF2B5EF4-FFF2-40B4-BE49-F238E27FC236}">
                    <a16:creationId xmlns:a16="http://schemas.microsoft.com/office/drawing/2014/main" id="{7530F33B-E6B8-D7F7-53AD-FC4E69618741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 rot="16684672" flipH="1">
                <a:off x="3999638" y="2323868"/>
                <a:ext cx="1508581" cy="4309432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DMP program USP.pptx" id="{683C82CF-D0A5-9747-A248-EB01D7B9F020}" vid="{B0B7A6D7-1E3F-6047-AD3C-C63ACF8E8AA2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Стандартная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1585</TotalTime>
  <Words>262</Words>
  <Application>Microsoft Macintosh PowerPoint</Application>
  <PresentationFormat>On-screen Show (4:3)</PresentationFormat>
  <Paragraphs>32</Paragraphs>
  <Slides>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Helvetica</vt:lpstr>
      <vt:lpstr>Times New Roman</vt:lpstr>
      <vt:lpstr>Office Theme</vt:lpstr>
      <vt:lpstr>   </vt:lpstr>
      <vt:lpstr>           1. Choose a video link (e.g., YouTube).  https://www.youtube.com/watch?v=mXOD9ExmMNo   2. Copy the link. </vt:lpstr>
      <vt:lpstr> </vt:lpstr>
      <vt:lpstr>      5. Click Link from the ribbon.               </vt:lpstr>
      <vt:lpstr>PowerPoint Presentation</vt:lpstr>
      <vt:lpstr>PowerPoint Presentation</vt:lpstr>
      <vt:lpstr>References  Useful resources: • Microsoft Support • Canva Poster Templates 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“Embodiment: The Phenomenology of the Phenomenon, Its Significance for the Contemporary Human, and Its Distinction from the Concept of ‘Bodily Awareness’”   «Ембодимент: феноменологія явища, його значення для сучасної людини та відмінність від поняття ‘втілеснення’»</dc:title>
  <dc:subject/>
  <dc:creator/>
  <cp:keywords/>
  <dc:description>generated using python-pptx</dc:description>
  <cp:lastModifiedBy>Oksana Belova</cp:lastModifiedBy>
  <cp:revision>13</cp:revision>
  <dcterms:created xsi:type="dcterms:W3CDTF">2013-01-27T09:14:16Z</dcterms:created>
  <dcterms:modified xsi:type="dcterms:W3CDTF">2026-03-08T12:33:39Z</dcterms:modified>
  <cp:category/>
</cp:coreProperties>
</file>