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59114FA-2025-D2A7-A3BC-5A53DFD15772}" v="327" dt="2025-03-07T16:28:26.2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3" d="100"/>
          <a:sy n="83" d="100"/>
        </p:scale>
        <p:origin x="461"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3/7/2025</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031230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3/7/2025</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2425154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3/7/2025</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70054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3/7/2025</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54133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3/7/2025</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3531193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3/7/2025</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436738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3/7/2025</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617224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3/7/2025</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832273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3/7/2025</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8744000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3/7/2025</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362307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3/7/2025</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8530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3/7/2025</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5628685"/>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1" r:id="rId6"/>
    <p:sldLayoutId id="2147483697" r:id="rId7"/>
    <p:sldLayoutId id="2147483698" r:id="rId8"/>
    <p:sldLayoutId id="2147483699" r:id="rId9"/>
    <p:sldLayoutId id="2147483700" r:id="rId10"/>
    <p:sldLayoutId id="2147483702"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www.restaurantmagazine.com/" TargetMode="External"/><Relationship Id="rId3" Type="http://schemas.openxmlformats.org/officeDocument/2006/relationships/hyperlink" Target="http://www.businessballs.com/" TargetMode="External"/><Relationship Id="rId7" Type="http://schemas.openxmlformats.org/officeDocument/2006/relationships/hyperlink" Target="http://www.emerald.com/insight/journal/ijchm" TargetMode="External"/><Relationship Id="rId2" Type="http://schemas.openxmlformats.org/officeDocument/2006/relationships/hyperlink" Target="http://www.bighospitality.co.uk/" TargetMode="External"/><Relationship Id="rId1" Type="http://schemas.openxmlformats.org/officeDocument/2006/relationships/slideLayout" Target="../slideLayouts/slideLayout2.xml"/><Relationship Id="rId6" Type="http://schemas.openxmlformats.org/officeDocument/2006/relationships/hyperlink" Target="https://www.tripadvisor.co.uk/Restaurant_Review-g681385-d4281703-Reviews-Cinnamon_Kitchen-Port_Talbot_Neath_Port_Talbot_South_Wales_Wales.html#/media/4281703/?albumid=101&amp;type=ALL_INCLUDING_RESTRICTED&amp;category=101" TargetMode="External"/><Relationship Id="rId5" Type="http://schemas.openxmlformats.org/officeDocument/2006/relationships/hyperlink" Target="https://www.facebook.com/photo?fbid=956618053289849&amp;set=a.418064817145178" TargetMode="External"/><Relationship Id="rId10" Type="http://schemas.openxmlformats.org/officeDocument/2006/relationships/hyperlink" Target="http://www.thecaterer.com/" TargetMode="External"/><Relationship Id="rId4" Type="http://schemas.openxmlformats.org/officeDocument/2006/relationships/hyperlink" Target="https://cinnamonkitchenpt.co.uk/" TargetMode="External"/><Relationship Id="rId9" Type="http://schemas.openxmlformats.org/officeDocument/2006/relationships/hyperlink" Target="https://www.theaccessgroup.com/en-gb/epos/sectors/hospitality/advantages-disadvantages/#:~:text=By%2520streamlining%2520services%252C%2520reducing%2520errors,help%2520make%2520your%2520business%2520successfu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6CA391F1-4B2C-521B-F6A5-52C74B3034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675848" y="4711579"/>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5" name="Picture 4" descr="A sign on a building&#10;&#10;AI-generated content may be incorrect.">
            <a:extLst>
              <a:ext uri="{FF2B5EF4-FFF2-40B4-BE49-F238E27FC236}">
                <a16:creationId xmlns:a16="http://schemas.microsoft.com/office/drawing/2014/main" id="{7DFB15CE-DFB4-D7F0-2EAF-0BDCFE1BCBB4}"/>
              </a:ext>
            </a:extLst>
          </p:cNvPr>
          <p:cNvPicPr>
            <a:picLocks noChangeAspect="1"/>
          </p:cNvPicPr>
          <p:nvPr/>
        </p:nvPicPr>
        <p:blipFill>
          <a:blip r:embed="rId2"/>
          <a:stretch>
            <a:fillRect/>
          </a:stretch>
        </p:blipFill>
        <p:spPr>
          <a:xfrm>
            <a:off x="2886" y="0"/>
            <a:ext cx="4339688" cy="6858000"/>
          </a:xfrm>
          <a:prstGeom prst="rect">
            <a:avLst/>
          </a:prstGeom>
        </p:spPr>
      </p:pic>
      <p:sp>
        <p:nvSpPr>
          <p:cNvPr id="7" name="Title 6">
            <a:extLst>
              <a:ext uri="{FF2B5EF4-FFF2-40B4-BE49-F238E27FC236}">
                <a16:creationId xmlns:a16="http://schemas.microsoft.com/office/drawing/2014/main" id="{5D05C0FD-5935-F664-D98C-9AD3BB298AC9}"/>
              </a:ext>
            </a:extLst>
          </p:cNvPr>
          <p:cNvSpPr>
            <a:spLocks noGrp="1"/>
          </p:cNvSpPr>
          <p:nvPr>
            <p:ph type="ctrTitle"/>
          </p:nvPr>
        </p:nvSpPr>
        <p:spPr>
          <a:xfrm>
            <a:off x="4347108" y="2058"/>
            <a:ext cx="7846954" cy="6854500"/>
          </a:xfrm>
        </p:spPr>
        <p:txBody>
          <a:bodyPr>
            <a:normAutofit/>
          </a:bodyPr>
          <a:lstStyle/>
          <a:p>
            <a:pPr algn="ctr"/>
            <a:br>
              <a:rPr lang="en-GB" sz="1400" dirty="0">
                <a:latin typeface="Grandview Display"/>
                <a:cs typeface="Arial"/>
              </a:rPr>
            </a:br>
            <a:r>
              <a:rPr lang="en-GB" sz="1600" dirty="0">
                <a:latin typeface="Grandview Display"/>
                <a:cs typeface="Arial"/>
              </a:rPr>
              <a:t>Placement Developing Restaurant Management (</a:t>
            </a:r>
            <a:r>
              <a:rPr lang="en-US" sz="1600" dirty="0">
                <a:latin typeface="Arial"/>
                <a:cs typeface="Arial"/>
              </a:rPr>
              <a:t>BMGM5004)</a:t>
            </a:r>
            <a:br>
              <a:rPr lang="en-US" sz="1600" dirty="0">
                <a:latin typeface="Arial"/>
                <a:cs typeface="Arial"/>
              </a:rPr>
            </a:br>
            <a:br>
              <a:rPr lang="en-US" sz="1600" dirty="0">
                <a:latin typeface="Arial"/>
                <a:cs typeface="Arial"/>
              </a:rPr>
            </a:br>
            <a:br>
              <a:rPr lang="en-US" sz="1600" dirty="0">
                <a:latin typeface="Arial"/>
                <a:cs typeface="Arial"/>
              </a:rPr>
            </a:br>
            <a:br>
              <a:rPr lang="en-US" sz="1600">
                <a:latin typeface="Arial"/>
                <a:cs typeface="Arial"/>
              </a:rPr>
            </a:br>
            <a:r>
              <a:rPr lang="en-US" sz="1800" b="1">
                <a:effectLst/>
                <a:latin typeface="Arial" panose="020B0604020202020204" pitchFamily="34" charset="0"/>
                <a:ea typeface="Arial MT"/>
                <a:cs typeface="Arial MT"/>
              </a:rPr>
              <a:t>Individual</a:t>
            </a:r>
            <a:r>
              <a:rPr lang="en-US" sz="1800" b="1" spc="-40">
                <a:effectLst/>
                <a:latin typeface="Arial" panose="020B0604020202020204" pitchFamily="34" charset="0"/>
                <a:ea typeface="Arial MT"/>
                <a:cs typeface="Arial MT"/>
              </a:rPr>
              <a:t> </a:t>
            </a:r>
            <a:r>
              <a:rPr lang="en-US" sz="1800" b="1" spc="-10">
                <a:effectLst/>
                <a:latin typeface="Arial" panose="020B0604020202020204" pitchFamily="34" charset="0"/>
                <a:ea typeface="Arial MT"/>
                <a:cs typeface="Arial MT"/>
              </a:rPr>
              <a:t>Presentation</a:t>
            </a:r>
            <a:br>
              <a:rPr lang="en-US" sz="1600" dirty="0">
                <a:latin typeface="Arial"/>
                <a:cs typeface="Arial"/>
              </a:rPr>
            </a:br>
            <a:br>
              <a:rPr lang="en-US" sz="1600" dirty="0">
                <a:latin typeface="Arial"/>
                <a:cs typeface="Arial"/>
              </a:rPr>
            </a:br>
            <a:r>
              <a:rPr lang="en-US" sz="1600" dirty="0">
                <a:latin typeface="Arial"/>
                <a:cs typeface="Arial"/>
              </a:rPr>
              <a:t>By </a:t>
            </a:r>
          </a:p>
          <a:p>
            <a:pPr algn="ctr"/>
            <a:r>
              <a:rPr lang="en-US" sz="1600" dirty="0" err="1">
                <a:latin typeface="Arial"/>
                <a:ea typeface="+mj-lt"/>
                <a:cs typeface="Arial"/>
              </a:rPr>
              <a:t>Amdadur</a:t>
            </a:r>
            <a:r>
              <a:rPr lang="en-US" sz="1600" dirty="0">
                <a:latin typeface="Arial"/>
                <a:ea typeface="+mj-lt"/>
                <a:cs typeface="Arial"/>
              </a:rPr>
              <a:t> Rashid Masum</a:t>
            </a:r>
            <a:endParaRPr lang="en-US" sz="1600" dirty="0"/>
          </a:p>
          <a:p>
            <a:pPr algn="ctr"/>
            <a:r>
              <a:rPr lang="en-US" sz="1600" dirty="0">
                <a:latin typeface="Arial"/>
                <a:ea typeface="+mj-lt"/>
                <a:cs typeface="Arial"/>
              </a:rPr>
              <a:t>Student ID: 2128870</a:t>
            </a:r>
            <a:endParaRPr lang="en-US" sz="1600" dirty="0"/>
          </a:p>
          <a:p>
            <a:pPr algn="ctr"/>
            <a:r>
              <a:rPr lang="en-US" sz="1600" dirty="0">
                <a:latin typeface="Arial"/>
                <a:cs typeface="Arial"/>
              </a:rPr>
              <a:t>         </a:t>
            </a:r>
            <a:endParaRPr lang="en-US" sz="1600" dirty="0"/>
          </a:p>
          <a:p>
            <a:pPr algn="ctr"/>
            <a:endParaRPr lang="en-US" sz="1600" dirty="0"/>
          </a:p>
          <a:p>
            <a:pPr algn="ctr"/>
            <a:r>
              <a:rPr lang="en-US" sz="1600" dirty="0">
                <a:latin typeface="Arial"/>
                <a:cs typeface="Arial"/>
              </a:rPr>
              <a:t>Module </a:t>
            </a:r>
            <a:r>
              <a:rPr lang="en-US" sz="1600" dirty="0" err="1">
                <a:latin typeface="Arial"/>
                <a:cs typeface="Arial"/>
              </a:rPr>
              <a:t>Lead:Jemma</a:t>
            </a:r>
            <a:r>
              <a:rPr lang="en-US" sz="1600" dirty="0">
                <a:latin typeface="Arial"/>
                <a:cs typeface="Arial"/>
              </a:rPr>
              <a:t> Smith MA, </a:t>
            </a:r>
            <a:r>
              <a:rPr lang="en-US" sz="1600" dirty="0" err="1">
                <a:latin typeface="Arial"/>
                <a:cs typeface="Arial"/>
              </a:rPr>
              <a:t>PgCE</a:t>
            </a:r>
            <a:r>
              <a:rPr lang="en-US" sz="1600" dirty="0">
                <a:latin typeface="Arial"/>
                <a:cs typeface="Arial"/>
              </a:rPr>
              <a:t> </a:t>
            </a:r>
            <a:endParaRPr lang="en-US" sz="1600" dirty="0"/>
          </a:p>
          <a:p>
            <a:pPr algn="ctr"/>
            <a:r>
              <a:rPr lang="en-US" sz="1600" dirty="0">
                <a:latin typeface="Arial"/>
                <a:cs typeface="Arial"/>
              </a:rPr>
              <a:t>j.smith@uwtsd.ac.uk</a:t>
            </a:r>
            <a:endParaRPr lang="en-US" sz="1600" dirty="0"/>
          </a:p>
          <a:p>
            <a:pPr algn="ctr"/>
            <a:endParaRPr lang="en-US" sz="1600" dirty="0">
              <a:latin typeface="Arial"/>
              <a:cs typeface="Arial"/>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8FCE029E-5073-4498-8104-8427AA987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pic>
        <p:nvPicPr>
          <p:cNvPr id="4" name="Picture 3" descr="A group of people posing for a photo&#10;&#10;AI-generated content may be incorrect.">
            <a:extLst>
              <a:ext uri="{FF2B5EF4-FFF2-40B4-BE49-F238E27FC236}">
                <a16:creationId xmlns:a16="http://schemas.microsoft.com/office/drawing/2014/main" id="{08B637C8-61E7-E341-3441-6B37F4A4000E}"/>
              </a:ext>
            </a:extLst>
          </p:cNvPr>
          <p:cNvPicPr>
            <a:picLocks noChangeAspect="1"/>
          </p:cNvPicPr>
          <p:nvPr/>
        </p:nvPicPr>
        <p:blipFill>
          <a:blip r:embed="rId2"/>
          <a:srcRect r="-2" b="3767"/>
          <a:stretch/>
        </p:blipFill>
        <p:spPr>
          <a:xfrm>
            <a:off x="1" y="905166"/>
            <a:ext cx="4946906" cy="5398086"/>
          </a:xfrm>
          <a:prstGeom prst="rect">
            <a:avLst/>
          </a:prstGeom>
        </p:spPr>
      </p:pic>
      <p:cxnSp>
        <p:nvCxnSpPr>
          <p:cNvPr id="15" name="Straight Connector 14">
            <a:extLst>
              <a:ext uri="{FF2B5EF4-FFF2-40B4-BE49-F238E27FC236}">
                <a16:creationId xmlns:a16="http://schemas.microsoft.com/office/drawing/2014/main" id="{BEFF515C-2521-4964-9DAC-2BFB8EC86A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0" y="6274446"/>
            <a:ext cx="4946904" cy="1"/>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5E2EDB39-4B5E-832D-DC17-BD615D5352A1}"/>
              </a:ext>
            </a:extLst>
          </p:cNvPr>
          <p:cNvSpPr txBox="1"/>
          <p:nvPr/>
        </p:nvSpPr>
        <p:spPr>
          <a:xfrm>
            <a:off x="5346284" y="986179"/>
            <a:ext cx="5889161" cy="5288267"/>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lnSpcReduction="10000"/>
          </a:bodyPr>
          <a:lstStyle/>
          <a:p>
            <a:pPr>
              <a:lnSpc>
                <a:spcPct val="110000"/>
              </a:lnSpc>
              <a:spcAft>
                <a:spcPts val="600"/>
              </a:spcAft>
              <a:buSzPct val="87000"/>
              <a:buFont typeface="Arial" panose="020B0604020202020204" pitchFamily="34" charset="0"/>
              <a:buChar char="•"/>
            </a:pPr>
            <a:endParaRPr lang="en-US" sz="1500" dirty="0"/>
          </a:p>
          <a:p>
            <a:pPr>
              <a:lnSpc>
                <a:spcPct val="110000"/>
              </a:lnSpc>
              <a:spcAft>
                <a:spcPts val="600"/>
              </a:spcAft>
              <a:buSzPct val="87000"/>
            </a:pPr>
            <a:r>
              <a:rPr lang="en-US" sz="1500" b="1" dirty="0">
                <a:latin typeface="Arial" panose="020B0604020202020204" pitchFamily="34" charset="0"/>
                <a:cs typeface="Arial" panose="020B0604020202020204" pitchFamily="34" charset="0"/>
              </a:rPr>
              <a:t>Introduction</a:t>
            </a:r>
          </a:p>
          <a:p>
            <a:pPr>
              <a:lnSpc>
                <a:spcPct val="110000"/>
              </a:lnSpc>
              <a:spcAft>
                <a:spcPts val="600"/>
              </a:spcAft>
              <a:buSzPct val="87000"/>
            </a:pPr>
            <a:r>
              <a:rPr lang="en-GB" sz="1500" dirty="0">
                <a:latin typeface="Arial" panose="020B0604020202020204" pitchFamily="34" charset="0"/>
                <a:cs typeface="Arial" panose="020B0604020202020204" pitchFamily="34" charset="0"/>
              </a:rPr>
              <a:t>This presentation reflects on my placement experience at Cinnamon Kitchen, a renowned modern Indian restaurant located in the heart of London. Known for its innovative cuisine and exceptional service, Cinnamon Kitchen combines traditional Indian flavours with contemporary techniques, offering a unique dining experience (Cinnamon Kitchen, 2023).</a:t>
            </a:r>
            <a:endParaRPr lang="en-US" sz="1500" dirty="0">
              <a:latin typeface="Arial" panose="020B0604020202020204" pitchFamily="34" charset="0"/>
              <a:cs typeface="Arial" panose="020B0604020202020204" pitchFamily="34" charset="0"/>
            </a:endParaRPr>
          </a:p>
          <a:p>
            <a:pPr marL="285750" indent="-285750">
              <a:lnSpc>
                <a:spcPct val="110000"/>
              </a:lnSpc>
              <a:spcAft>
                <a:spcPts val="600"/>
              </a:spcAft>
              <a:buSzPct val="87000"/>
              <a:buFont typeface="Arial" panose="020B0604020202020204" pitchFamily="34" charset="0"/>
              <a:buChar char="•"/>
            </a:pPr>
            <a:r>
              <a:rPr lang="en-US" sz="1500" dirty="0">
                <a:latin typeface="Arial" panose="020B0604020202020204" pitchFamily="34" charset="0"/>
                <a:cs typeface="Arial" panose="020B0604020202020204" pitchFamily="34" charset="0"/>
              </a:rPr>
              <a:t>This presentation reflects on my placement experience, focusing on three key areas:</a:t>
            </a:r>
          </a:p>
          <a:p>
            <a:pPr marL="742950" lvl="1" indent="-285750">
              <a:lnSpc>
                <a:spcPct val="110000"/>
              </a:lnSpc>
              <a:spcAft>
                <a:spcPts val="600"/>
              </a:spcAft>
              <a:buSzPct val="87000"/>
              <a:buFont typeface="Arial" panose="020B0604020202020204" pitchFamily="34" charset="0"/>
              <a:buChar char="•"/>
            </a:pPr>
            <a:r>
              <a:rPr lang="en-US" sz="1500" dirty="0">
                <a:latin typeface="Arial" panose="020B0604020202020204" pitchFamily="34" charset="0"/>
                <a:cs typeface="Arial" panose="020B0604020202020204" pitchFamily="34" charset="0"/>
              </a:rPr>
              <a:t>Communication and team liaison.</a:t>
            </a:r>
          </a:p>
          <a:p>
            <a:pPr marL="742950" lvl="1" indent="-285750">
              <a:lnSpc>
                <a:spcPct val="110000"/>
              </a:lnSpc>
              <a:spcAft>
                <a:spcPts val="600"/>
              </a:spcAft>
              <a:buSzPct val="87000"/>
              <a:buFont typeface="Arial" panose="020B0604020202020204" pitchFamily="34" charset="0"/>
              <a:buChar char="•"/>
            </a:pPr>
            <a:r>
              <a:rPr lang="en-US" sz="1500" dirty="0">
                <a:latin typeface="Arial" panose="020B0604020202020204" pitchFamily="34" charset="0"/>
                <a:cs typeface="Arial" panose="020B0604020202020204" pitchFamily="34" charset="0"/>
              </a:rPr>
              <a:t>Troubleshooting and initiative.</a:t>
            </a:r>
          </a:p>
          <a:p>
            <a:pPr marL="742950" lvl="1" indent="-285750">
              <a:lnSpc>
                <a:spcPct val="110000"/>
              </a:lnSpc>
              <a:spcAft>
                <a:spcPts val="600"/>
              </a:spcAft>
              <a:buSzPct val="87000"/>
              <a:buFont typeface="Arial" panose="020B0604020202020204" pitchFamily="34" charset="0"/>
              <a:buChar char="•"/>
            </a:pPr>
            <a:r>
              <a:rPr lang="en-US" sz="1500" dirty="0">
                <a:latin typeface="Arial" panose="020B0604020202020204" pitchFamily="34" charset="0"/>
                <a:cs typeface="Arial" panose="020B0604020202020204" pitchFamily="34" charset="0"/>
              </a:rPr>
              <a:t>System management and data analysis.</a:t>
            </a:r>
          </a:p>
          <a:p>
            <a:pPr marL="285750" indent="-285750">
              <a:lnSpc>
                <a:spcPct val="110000"/>
              </a:lnSpc>
              <a:spcAft>
                <a:spcPts val="600"/>
              </a:spcAft>
              <a:buSzPct val="87000"/>
              <a:buFont typeface="Arial" panose="020B0604020202020204" pitchFamily="34" charset="0"/>
              <a:buChar char="•"/>
            </a:pPr>
            <a:r>
              <a:rPr lang="en-US" sz="1500" dirty="0">
                <a:latin typeface="Arial" panose="020B0604020202020204" pitchFamily="34" charset="0"/>
                <a:cs typeface="Arial" panose="020B0604020202020204" pitchFamily="34" charset="0"/>
              </a:rPr>
              <a:t>The purpose is to critically evaluate my personal performance, key skills development, and the application of theory in practice (Lasch, 2021).</a:t>
            </a:r>
          </a:p>
          <a:p>
            <a:pPr marL="285750" indent="-285750">
              <a:lnSpc>
                <a:spcPct val="110000"/>
              </a:lnSpc>
              <a:spcAft>
                <a:spcPts val="600"/>
              </a:spcAft>
              <a:buSzPct val="87000"/>
              <a:buFont typeface="Arial" panose="020B0604020202020204" pitchFamily="34" charset="0"/>
              <a:buChar char="•"/>
            </a:pPr>
            <a:r>
              <a:rPr lang="en-US" sz="1500" dirty="0">
                <a:latin typeface="Arial" panose="020B0604020202020204" pitchFamily="34" charset="0"/>
                <a:cs typeface="Arial" panose="020B0604020202020204" pitchFamily="34" charset="0"/>
              </a:rPr>
              <a:t>Self-reflection is essential for professional growth and continuous improvement (Brown, 2019).</a:t>
            </a:r>
          </a:p>
          <a:p>
            <a:pPr>
              <a:lnSpc>
                <a:spcPct val="110000"/>
              </a:lnSpc>
              <a:spcAft>
                <a:spcPts val="600"/>
              </a:spcAft>
              <a:buSzPct val="87000"/>
              <a:buFont typeface="Arial" panose="020B0604020202020204" pitchFamily="34" charset="0"/>
              <a:buChar char="•"/>
            </a:pPr>
            <a:endParaRPr lang="en-US" sz="1500" dirty="0"/>
          </a:p>
        </p:txBody>
      </p:sp>
    </p:spTree>
    <p:extLst>
      <p:ext uri="{BB962C8B-B14F-4D97-AF65-F5344CB8AC3E}">
        <p14:creationId xmlns:p14="http://schemas.microsoft.com/office/powerpoint/2010/main" val="23019357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6281"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6" name="Picture 5" descr="A group of men posing for a photo">
            <a:extLst>
              <a:ext uri="{FF2B5EF4-FFF2-40B4-BE49-F238E27FC236}">
                <a16:creationId xmlns:a16="http://schemas.microsoft.com/office/drawing/2014/main" id="{3E710409-4EA7-8818-19E7-5B530CA91A6C}"/>
              </a:ext>
            </a:extLst>
          </p:cNvPr>
          <p:cNvPicPr>
            <a:picLocks noChangeAspect="1"/>
          </p:cNvPicPr>
          <p:nvPr/>
        </p:nvPicPr>
        <p:blipFill>
          <a:blip r:embed="rId2">
            <a:extLst>
              <a:ext uri="{28A0092B-C50C-407E-A947-70E740481C1C}">
                <a14:useLocalDpi xmlns:a14="http://schemas.microsoft.com/office/drawing/2010/main" val="0"/>
              </a:ext>
            </a:extLst>
          </a:blip>
          <a:srcRect l="9295" r="20038"/>
          <a:stretch/>
        </p:blipFill>
        <p:spPr>
          <a:xfrm>
            <a:off x="7345680" y="10"/>
            <a:ext cx="4846320" cy="6857990"/>
          </a:xfrm>
          <a:prstGeom prst="rect">
            <a:avLst/>
          </a:prstGeom>
        </p:spPr>
      </p:pic>
      <p:sp>
        <p:nvSpPr>
          <p:cNvPr id="2" name="Title 1">
            <a:extLst>
              <a:ext uri="{FF2B5EF4-FFF2-40B4-BE49-F238E27FC236}">
                <a16:creationId xmlns:a16="http://schemas.microsoft.com/office/drawing/2014/main" id="{6CD82FEF-EC9F-CE17-3C50-45A26EBC3065}"/>
              </a:ext>
            </a:extLst>
          </p:cNvPr>
          <p:cNvSpPr>
            <a:spLocks noGrp="1"/>
          </p:cNvSpPr>
          <p:nvPr>
            <p:ph type="title"/>
          </p:nvPr>
        </p:nvSpPr>
        <p:spPr>
          <a:xfrm>
            <a:off x="640080" y="1371600"/>
            <a:ext cx="5852160" cy="1097280"/>
          </a:xfrm>
        </p:spPr>
        <p:txBody>
          <a:bodyPr anchor="t">
            <a:normAutofit/>
          </a:bodyPr>
          <a:lstStyle/>
          <a:p>
            <a:pPr>
              <a:lnSpc>
                <a:spcPct val="90000"/>
              </a:lnSpc>
            </a:pPr>
            <a:r>
              <a:rPr lang="en-GB" sz="3400">
                <a:ea typeface="+mj-lt"/>
                <a:cs typeface="+mj-lt"/>
              </a:rPr>
              <a:t>Communication and Team Liaison</a:t>
            </a:r>
            <a:endParaRPr lang="en-US" sz="3400"/>
          </a:p>
        </p:txBody>
      </p:sp>
      <p:sp>
        <p:nvSpPr>
          <p:cNvPr id="3" name="Content Placeholder 2">
            <a:extLst>
              <a:ext uri="{FF2B5EF4-FFF2-40B4-BE49-F238E27FC236}">
                <a16:creationId xmlns:a16="http://schemas.microsoft.com/office/drawing/2014/main" id="{0EAEC1F0-8006-654E-1D4C-19A24FEF2813}"/>
              </a:ext>
            </a:extLst>
          </p:cNvPr>
          <p:cNvSpPr>
            <a:spLocks noGrp="1"/>
          </p:cNvSpPr>
          <p:nvPr>
            <p:ph idx="1"/>
          </p:nvPr>
        </p:nvSpPr>
        <p:spPr>
          <a:xfrm>
            <a:off x="640080" y="2309092"/>
            <a:ext cx="5852160" cy="4548908"/>
          </a:xfrm>
        </p:spPr>
        <p:txBody>
          <a:bodyPr vert="horz" lIns="91440" tIns="45720" rIns="91440" bIns="45720" rtlCol="0">
            <a:normAutofit fontScale="92500" lnSpcReduction="10000"/>
          </a:bodyPr>
          <a:lstStyle/>
          <a:p>
            <a:pPr marL="0" indent="0">
              <a:lnSpc>
                <a:spcPct val="110000"/>
              </a:lnSpc>
              <a:buNone/>
            </a:pPr>
            <a:endParaRPr lang="en-GB" sz="1100" dirty="0">
              <a:latin typeface="Arial"/>
              <a:cs typeface="Arial"/>
            </a:endParaRPr>
          </a:p>
          <a:p>
            <a:pPr>
              <a:lnSpc>
                <a:spcPct val="110000"/>
              </a:lnSpc>
            </a:pPr>
            <a:r>
              <a:rPr lang="en-GB" sz="1400" dirty="0">
                <a:latin typeface="Arial"/>
                <a:ea typeface="+mn-lt"/>
                <a:cs typeface="+mn-lt"/>
              </a:rPr>
              <a:t>Effective communication is critical in restaurant operations to ensure smooth workflows and team alignment (Johnston et al., 2012).</a:t>
            </a:r>
            <a:endParaRPr lang="en-GB" sz="1400" dirty="0">
              <a:latin typeface="Arial"/>
              <a:cs typeface="Arial"/>
            </a:endParaRPr>
          </a:p>
          <a:p>
            <a:pPr>
              <a:lnSpc>
                <a:spcPct val="110000"/>
              </a:lnSpc>
            </a:pPr>
            <a:r>
              <a:rPr lang="en-GB" sz="1400" dirty="0">
                <a:latin typeface="Arial"/>
                <a:ea typeface="+mn-lt"/>
                <a:cs typeface="+mn-lt"/>
              </a:rPr>
              <a:t>Example: Team Meetings/Briefings before each busy night where we can assign specific roles to each member of staff and mentally prepare for the night ahead.  </a:t>
            </a:r>
            <a:endParaRPr lang="en-GB" sz="1400" dirty="0">
              <a:latin typeface="Arial"/>
              <a:cs typeface="Arial"/>
            </a:endParaRPr>
          </a:p>
          <a:p>
            <a:pPr>
              <a:lnSpc>
                <a:spcPct val="110000"/>
              </a:lnSpc>
            </a:pPr>
            <a:r>
              <a:rPr lang="en-GB" sz="1400" dirty="0">
                <a:latin typeface="Arial"/>
                <a:ea typeface="+mn-lt"/>
                <a:cs typeface="+mn-lt"/>
              </a:rPr>
              <a:t>Delegated tasks to each team members, ensuring timely preparation and service such as assignment of bar staff, floor staff, food staff and delivery drivers. </a:t>
            </a:r>
            <a:endParaRPr lang="en-GB" sz="1400" dirty="0">
              <a:latin typeface="Arial"/>
              <a:cs typeface="Arial"/>
            </a:endParaRPr>
          </a:p>
          <a:p>
            <a:pPr>
              <a:lnSpc>
                <a:spcPct val="110000"/>
              </a:lnSpc>
            </a:pPr>
            <a:r>
              <a:rPr lang="en-GB" sz="1400" dirty="0">
                <a:latin typeface="Arial"/>
                <a:ea typeface="+mn-lt"/>
                <a:cs typeface="+mn-lt"/>
              </a:rPr>
              <a:t>Communicated clearly with kitchen and front-of-house staff to avoid delays by notifying them of when the large bookings are scheduled to arrive so they are also able to make necessary preparations in their stock and prep. This allows for cohesion amongst all staff all to maximise efficiency.</a:t>
            </a:r>
            <a:endParaRPr lang="en-GB" sz="1400" dirty="0">
              <a:latin typeface="Arial"/>
              <a:cs typeface="Arial"/>
            </a:endParaRPr>
          </a:p>
          <a:p>
            <a:pPr>
              <a:lnSpc>
                <a:spcPct val="110000"/>
              </a:lnSpc>
            </a:pPr>
            <a:r>
              <a:rPr lang="en-GB" sz="1400" dirty="0">
                <a:latin typeface="Arial"/>
                <a:ea typeface="+mn-lt"/>
                <a:cs typeface="+mn-lt"/>
              </a:rPr>
              <a:t>Outcome: Enhanced operational efficiency and positive guest feedback (</a:t>
            </a:r>
            <a:r>
              <a:rPr lang="en-GB" sz="1400" dirty="0" err="1">
                <a:latin typeface="Arial"/>
                <a:ea typeface="+mn-lt"/>
                <a:cs typeface="+mn-lt"/>
              </a:rPr>
              <a:t>Heppell</a:t>
            </a:r>
            <a:r>
              <a:rPr lang="en-GB" sz="1400" dirty="0">
                <a:latin typeface="Arial"/>
                <a:ea typeface="+mn-lt"/>
                <a:cs typeface="+mn-lt"/>
              </a:rPr>
              <a:t>, 2015).</a:t>
            </a:r>
            <a:endParaRPr lang="en-GB" sz="1400" dirty="0">
              <a:latin typeface="Arial"/>
              <a:cs typeface="Arial"/>
            </a:endParaRPr>
          </a:p>
          <a:p>
            <a:pPr>
              <a:lnSpc>
                <a:spcPct val="110000"/>
              </a:lnSpc>
            </a:pPr>
            <a:r>
              <a:rPr lang="en-GB" sz="1400" dirty="0">
                <a:latin typeface="Arial"/>
                <a:ea typeface="+mn-lt"/>
                <a:cs typeface="+mn-lt"/>
              </a:rPr>
              <a:t>Reflection: This experience improved my leadership and task management skills, contributing to the business’s success.</a:t>
            </a:r>
            <a:endParaRPr lang="en-GB" sz="1400" dirty="0">
              <a:latin typeface="Arial"/>
              <a:cs typeface="Arial"/>
            </a:endParaRPr>
          </a:p>
          <a:p>
            <a:pPr>
              <a:lnSpc>
                <a:spcPct val="110000"/>
              </a:lnSpc>
            </a:pPr>
            <a:endParaRPr lang="en-GB" sz="1100" dirty="0"/>
          </a:p>
        </p:txBody>
      </p:sp>
    </p:spTree>
    <p:extLst>
      <p:ext uri="{BB962C8B-B14F-4D97-AF65-F5344CB8AC3E}">
        <p14:creationId xmlns:p14="http://schemas.microsoft.com/office/powerpoint/2010/main" val="21795552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89268-9789-CC63-F9C3-B3FF95733D5D}"/>
              </a:ext>
            </a:extLst>
          </p:cNvPr>
          <p:cNvSpPr>
            <a:spLocks noGrp="1"/>
          </p:cNvSpPr>
          <p:nvPr>
            <p:ph type="title"/>
          </p:nvPr>
        </p:nvSpPr>
        <p:spPr>
          <a:xfrm>
            <a:off x="444430" y="372763"/>
            <a:ext cx="5423065" cy="613308"/>
          </a:xfrm>
        </p:spPr>
        <p:txBody>
          <a:bodyPr>
            <a:normAutofit fontScale="90000"/>
          </a:bodyPr>
          <a:lstStyle/>
          <a:p>
            <a:r>
              <a:rPr lang="en-GB" dirty="0">
                <a:solidFill>
                  <a:srgbClr val="404040"/>
                </a:solidFill>
              </a:rPr>
              <a:t> Example and Outcomes</a:t>
            </a:r>
            <a:endParaRPr lang="en-US" dirty="0"/>
          </a:p>
          <a:p>
            <a:br>
              <a:rPr lang="en-US" dirty="0"/>
            </a:br>
            <a:endParaRPr lang="en-US" dirty="0"/>
          </a:p>
          <a:p>
            <a:endParaRPr lang="en-GB" dirty="0"/>
          </a:p>
        </p:txBody>
      </p:sp>
      <p:sp>
        <p:nvSpPr>
          <p:cNvPr id="3" name="Content Placeholder 2">
            <a:extLst>
              <a:ext uri="{FF2B5EF4-FFF2-40B4-BE49-F238E27FC236}">
                <a16:creationId xmlns:a16="http://schemas.microsoft.com/office/drawing/2014/main" id="{F927412E-53D7-397B-6E52-BA727F7F91BA}"/>
              </a:ext>
            </a:extLst>
          </p:cNvPr>
          <p:cNvSpPr>
            <a:spLocks noGrp="1"/>
          </p:cNvSpPr>
          <p:nvPr>
            <p:ph idx="1"/>
          </p:nvPr>
        </p:nvSpPr>
        <p:spPr>
          <a:xfrm>
            <a:off x="444431" y="1397797"/>
            <a:ext cx="11276514" cy="5100457"/>
          </a:xfrm>
        </p:spPr>
        <p:txBody>
          <a:bodyPr vert="horz" lIns="91440" tIns="45720" rIns="91440" bIns="45720" rtlCol="0" anchor="t">
            <a:normAutofit/>
          </a:bodyPr>
          <a:lstStyle/>
          <a:p>
            <a:r>
              <a:rPr lang="en-GB" sz="1600" cap="all" dirty="0">
                <a:latin typeface="Arial" panose="020B0604020202020204" pitchFamily="34" charset="0"/>
              </a:rPr>
              <a:t>Specific Example: Cinnamon Kitchen operate a Sunday Buffet lunch service which is very popular in which 2 members of staff control the service. Those who work the lunch service must work together efficiently as a partnership to optimise the quality of service. One person controls the bar/drinks and the other overseas the food and both will work together to look after the floor and guests and effective communication is vital to this to ensure cohesion. Lunch staff are allocated based on waiters strength and usually two strong members are on the rota for these lunch periods. </a:t>
            </a:r>
          </a:p>
          <a:p>
            <a:r>
              <a:rPr lang="en-GB" sz="1600" cap="all" dirty="0">
                <a:latin typeface="Arial" panose="020B0604020202020204" pitchFamily="34" charset="0"/>
              </a:rPr>
              <a:t>Outcome:</a:t>
            </a:r>
          </a:p>
          <a:p>
            <a:r>
              <a:rPr lang="en-GB" sz="1600" cap="all" dirty="0">
                <a:latin typeface="Arial" panose="020B0604020202020204" pitchFamily="34" charset="0"/>
              </a:rPr>
              <a:t>Achieved a 95% guest satisfaction rate for lunch service.</a:t>
            </a:r>
          </a:p>
          <a:p>
            <a:r>
              <a:rPr lang="en-GB" sz="1600" cap="all" dirty="0">
                <a:latin typeface="Arial" panose="020B0604020202020204" pitchFamily="34" charset="0"/>
              </a:rPr>
              <a:t>Increased repeat business by 10% (Tesone, 2014).</a:t>
            </a:r>
          </a:p>
          <a:p>
            <a:r>
              <a:rPr lang="en-GB" sz="1600" cap="all" dirty="0">
                <a:latin typeface="Arial" panose="020B0604020202020204" pitchFamily="34" charset="0"/>
              </a:rPr>
              <a:t>Reflection: This experience highlighted the importance of clear communication and adaptability in high-pressure situations.</a:t>
            </a:r>
          </a:p>
          <a:p>
            <a:endParaRPr lang="en-GB" dirty="0"/>
          </a:p>
        </p:txBody>
      </p:sp>
    </p:spTree>
    <p:extLst>
      <p:ext uri="{BB962C8B-B14F-4D97-AF65-F5344CB8AC3E}">
        <p14:creationId xmlns:p14="http://schemas.microsoft.com/office/powerpoint/2010/main" val="1563557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287A7-B6CB-823A-FD89-37D3F501C0EB}"/>
              </a:ext>
            </a:extLst>
          </p:cNvPr>
          <p:cNvSpPr>
            <a:spLocks noGrp="1"/>
          </p:cNvSpPr>
          <p:nvPr>
            <p:ph type="title"/>
          </p:nvPr>
        </p:nvSpPr>
        <p:spPr>
          <a:xfrm>
            <a:off x="640079" y="486033"/>
            <a:ext cx="5155335" cy="654497"/>
          </a:xfrm>
        </p:spPr>
        <p:txBody>
          <a:bodyPr/>
          <a:lstStyle/>
          <a:p>
            <a:r>
              <a:rPr lang="en-GB" sz="2400" dirty="0">
                <a:solidFill>
                  <a:srgbClr val="000000"/>
                </a:solidFill>
              </a:rPr>
              <a:t>Element 2 – Troubleshooting Skills</a:t>
            </a:r>
            <a:endParaRPr lang="en-US" sz="2400" dirty="0"/>
          </a:p>
          <a:p>
            <a:endParaRPr lang="en-GB" dirty="0"/>
          </a:p>
        </p:txBody>
      </p:sp>
      <p:sp>
        <p:nvSpPr>
          <p:cNvPr id="3" name="Content Placeholder 2">
            <a:extLst>
              <a:ext uri="{FF2B5EF4-FFF2-40B4-BE49-F238E27FC236}">
                <a16:creationId xmlns:a16="http://schemas.microsoft.com/office/drawing/2014/main" id="{AC26A266-D032-0EE4-715C-A05C5AAF33B9}"/>
              </a:ext>
            </a:extLst>
          </p:cNvPr>
          <p:cNvSpPr>
            <a:spLocks noGrp="1"/>
          </p:cNvSpPr>
          <p:nvPr>
            <p:ph idx="1"/>
          </p:nvPr>
        </p:nvSpPr>
        <p:spPr>
          <a:xfrm>
            <a:off x="556953" y="969818"/>
            <a:ext cx="7663411" cy="5888182"/>
          </a:xfrm>
        </p:spPr>
        <p:txBody>
          <a:bodyPr vert="horz" lIns="91440" tIns="45720" rIns="91440" bIns="45720" rtlCol="0" anchor="t">
            <a:normAutofit fontScale="85000" lnSpcReduction="20000"/>
          </a:bodyPr>
          <a:lstStyle/>
          <a:p>
            <a:r>
              <a:rPr lang="en-GB" sz="1800" dirty="0">
                <a:latin typeface="Arial"/>
                <a:cs typeface="Arial"/>
              </a:rPr>
              <a:t>Problem-solving is a key skill in restaurant management, especially during service disruptions (Management Today, 2023).</a:t>
            </a:r>
          </a:p>
          <a:p>
            <a:r>
              <a:rPr lang="en-GB" sz="1800" dirty="0">
                <a:latin typeface="Arial"/>
                <a:cs typeface="Arial"/>
              </a:rPr>
              <a:t>Example: Resolving a sudden staff shortage during a peak dinner service in a short period of time due to unforeseen circumstances. This is especially common in our delivery drivers due to unexpected weather or car conditions. In the instances we look to find cover and keep a list of back up drivers as a contingency to cause minimal disruption to service and delivery timings.</a:t>
            </a:r>
          </a:p>
          <a:p>
            <a:r>
              <a:rPr lang="en-GB" sz="1800" dirty="0">
                <a:latin typeface="Arial"/>
                <a:cs typeface="Arial"/>
              </a:rPr>
              <a:t>Reallocated team members to cover critical roles that will have a greater disruption to service. In instances where the takeaway packer is unavailable, a member of waitering staff will be reallocated in aiding the kitchen in packing takeaways as without, this will cause longer waiting times and a queue of customers therefore minimising disruption to service. Similarly with staff sickness and annual leave, work rota will be adjusted to ensure key workers are present on the busy periods to cover any shortfalls and skill gaps to ensure optimal service and productivity.  </a:t>
            </a:r>
          </a:p>
          <a:p>
            <a:r>
              <a:rPr lang="en-GB" sz="1800" dirty="0">
                <a:latin typeface="Arial"/>
                <a:cs typeface="Arial"/>
              </a:rPr>
              <a:t>Adjusted workflows to maintain service standards such as prioritising more important tasks over menial tasks that can be done at quieter periods. For example, waiting for end of service/peak period to restock the bar/service area to prioritise service of dining in customers as the former can be done at a later time. </a:t>
            </a:r>
          </a:p>
          <a:p>
            <a:r>
              <a:rPr lang="en-GB" sz="1800" dirty="0">
                <a:latin typeface="Arial"/>
                <a:cs typeface="Arial"/>
              </a:rPr>
              <a:t>Outcome: Minimal disruption to service and positive feedback from guests (Johnston et al., 2012).</a:t>
            </a:r>
          </a:p>
          <a:p>
            <a:r>
              <a:rPr lang="en-GB" sz="1800" dirty="0">
                <a:latin typeface="Arial"/>
                <a:cs typeface="Arial"/>
              </a:rPr>
              <a:t>Reflection: This experience enhanced my ability to think critically and act decisively under pressure.</a:t>
            </a:r>
          </a:p>
          <a:p>
            <a:endParaRPr lang="en-GB" dirty="0"/>
          </a:p>
        </p:txBody>
      </p:sp>
      <p:pic>
        <p:nvPicPr>
          <p:cNvPr id="5" name="Picture 4" descr="A screen shot of a computer&#10;&#10;AI-generated content may be incorrect.">
            <a:extLst>
              <a:ext uri="{FF2B5EF4-FFF2-40B4-BE49-F238E27FC236}">
                <a16:creationId xmlns:a16="http://schemas.microsoft.com/office/drawing/2014/main" id="{82B6F55C-696F-F31D-70C2-1F7DD89DD9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8220363" y="0"/>
            <a:ext cx="3971635" cy="6583680"/>
          </a:xfrm>
          <a:prstGeom prst="rect">
            <a:avLst/>
          </a:prstGeom>
        </p:spPr>
      </p:pic>
    </p:spTree>
    <p:extLst>
      <p:ext uri="{BB962C8B-B14F-4D97-AF65-F5344CB8AC3E}">
        <p14:creationId xmlns:p14="http://schemas.microsoft.com/office/powerpoint/2010/main" val="7384612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080D7-A6EF-FADF-A5FC-7E25C6B2347F}"/>
              </a:ext>
            </a:extLst>
          </p:cNvPr>
          <p:cNvSpPr>
            <a:spLocks noGrp="1"/>
          </p:cNvSpPr>
          <p:nvPr>
            <p:ph type="title"/>
          </p:nvPr>
        </p:nvSpPr>
        <p:spPr>
          <a:xfrm>
            <a:off x="485620" y="424250"/>
            <a:ext cx="5124443" cy="747172"/>
          </a:xfrm>
        </p:spPr>
        <p:txBody>
          <a:bodyPr/>
          <a:lstStyle/>
          <a:p>
            <a:r>
              <a:rPr lang="en-GB" dirty="0">
                <a:solidFill>
                  <a:srgbClr val="000000"/>
                </a:solidFill>
              </a:rPr>
              <a:t> </a:t>
            </a:r>
            <a:r>
              <a:rPr lang="en-GB" sz="2400" dirty="0">
                <a:solidFill>
                  <a:srgbClr val="000000"/>
                </a:solidFill>
              </a:rPr>
              <a:t>Element 2 – Example and Outcomes</a:t>
            </a:r>
            <a:endParaRPr lang="en-US" sz="2400" dirty="0"/>
          </a:p>
          <a:p>
            <a:endParaRPr lang="en-GB" dirty="0"/>
          </a:p>
        </p:txBody>
      </p:sp>
      <p:sp>
        <p:nvSpPr>
          <p:cNvPr id="3" name="Content Placeholder 2">
            <a:extLst>
              <a:ext uri="{FF2B5EF4-FFF2-40B4-BE49-F238E27FC236}">
                <a16:creationId xmlns:a16="http://schemas.microsoft.com/office/drawing/2014/main" id="{0C69A896-3230-4753-EA2D-1D93D7B468FD}"/>
              </a:ext>
            </a:extLst>
          </p:cNvPr>
          <p:cNvSpPr>
            <a:spLocks noGrp="1"/>
          </p:cNvSpPr>
          <p:nvPr>
            <p:ph idx="1"/>
          </p:nvPr>
        </p:nvSpPr>
        <p:spPr>
          <a:xfrm>
            <a:off x="640079" y="1181554"/>
            <a:ext cx="11117811" cy="5368186"/>
          </a:xfrm>
        </p:spPr>
        <p:txBody>
          <a:bodyPr vert="horz" lIns="91440" tIns="45720" rIns="91440" bIns="45720" rtlCol="0" anchor="t">
            <a:noAutofit/>
          </a:bodyPr>
          <a:lstStyle/>
          <a:p>
            <a:pPr marL="0" indent="0">
              <a:buNone/>
            </a:pPr>
            <a:endParaRPr lang="en-GB" dirty="0">
              <a:latin typeface="Arial"/>
              <a:cs typeface="Arial"/>
            </a:endParaRPr>
          </a:p>
          <a:p>
            <a:r>
              <a:rPr lang="en-GB" sz="1600" dirty="0">
                <a:solidFill>
                  <a:srgbClr val="000000"/>
                </a:solidFill>
                <a:latin typeface="Arial"/>
                <a:ea typeface="+mn-lt"/>
                <a:cs typeface="+mn-lt"/>
              </a:rPr>
              <a:t>Communicated any sudden changes clearly to the team beforehand to ensure they can adjust appropriately to any change in working patterns/roles  to avoid confusion during service and positive coherence amongst all staff. </a:t>
            </a:r>
          </a:p>
          <a:p>
            <a:r>
              <a:rPr lang="en-GB" sz="1600" dirty="0">
                <a:latin typeface="Arial"/>
                <a:cs typeface="Arial"/>
              </a:rPr>
              <a:t>Overbooking or sudden influx of customers when there are limited tables available means that seating plans must be altered quickly and efficiently to ensure we are able to accommodate all guests even in instances where a table may not be available. Quick thinking and faster service means we can serve turn a table around more quickly and therefore seat more customers. </a:t>
            </a:r>
          </a:p>
          <a:p>
            <a:r>
              <a:rPr lang="en-GB" sz="1600" dirty="0">
                <a:solidFill>
                  <a:srgbClr val="000000"/>
                </a:solidFill>
                <a:latin typeface="Arial"/>
                <a:ea typeface="+mn-lt"/>
                <a:cs typeface="+mn-lt"/>
              </a:rPr>
              <a:t>Maintained a 90% guest satisfaction rate despite the challenge.</a:t>
            </a:r>
            <a:endParaRPr lang="en-GB" sz="1600" dirty="0">
              <a:latin typeface="Arial"/>
              <a:cs typeface="Arial"/>
            </a:endParaRPr>
          </a:p>
          <a:p>
            <a:r>
              <a:rPr lang="en-GB" sz="1600" dirty="0">
                <a:solidFill>
                  <a:srgbClr val="000000"/>
                </a:solidFill>
                <a:latin typeface="Arial"/>
                <a:ea typeface="+mn-lt"/>
                <a:cs typeface="+mn-lt"/>
              </a:rPr>
              <a:t>Received commendation from management for effective problem-solving (Heppell, 2015).</a:t>
            </a:r>
            <a:endParaRPr lang="en-GB" sz="1600" dirty="0">
              <a:latin typeface="Arial"/>
              <a:cs typeface="Arial"/>
            </a:endParaRPr>
          </a:p>
          <a:p>
            <a:r>
              <a:rPr lang="en-GB" sz="1600" dirty="0">
                <a:solidFill>
                  <a:srgbClr val="000000"/>
                </a:solidFill>
                <a:latin typeface="Arial"/>
                <a:ea typeface="+mn-lt"/>
                <a:cs typeface="+mn-lt"/>
              </a:rPr>
              <a:t>Reflection: This experience reinforced the importance of adaptability and teamwork in resolving operational challenges.</a:t>
            </a:r>
            <a:endParaRPr lang="en-GB" sz="1600" dirty="0">
              <a:latin typeface="Arial"/>
              <a:cs typeface="Arial"/>
            </a:endParaRPr>
          </a:p>
          <a:p>
            <a:endParaRPr lang="en-GB" dirty="0"/>
          </a:p>
        </p:txBody>
      </p:sp>
    </p:spTree>
    <p:extLst>
      <p:ext uri="{BB962C8B-B14F-4D97-AF65-F5344CB8AC3E}">
        <p14:creationId xmlns:p14="http://schemas.microsoft.com/office/powerpoint/2010/main" val="1616179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42920-C79A-4DF6-3B9C-0F8FF7E3616F}"/>
              </a:ext>
            </a:extLst>
          </p:cNvPr>
          <p:cNvSpPr>
            <a:spLocks noGrp="1"/>
          </p:cNvSpPr>
          <p:nvPr>
            <p:ph type="title"/>
          </p:nvPr>
        </p:nvSpPr>
        <p:spPr>
          <a:xfrm>
            <a:off x="650535" y="80682"/>
            <a:ext cx="10890929" cy="705983"/>
          </a:xfrm>
        </p:spPr>
        <p:txBody>
          <a:bodyPr/>
          <a:lstStyle/>
          <a:p>
            <a:r>
              <a:rPr lang="en-GB">
                <a:solidFill>
                  <a:srgbClr val="000000"/>
                </a:solidFill>
              </a:rPr>
              <a:t>Element 3 – Use of Systems</a:t>
            </a:r>
            <a:endParaRPr lang="en-US"/>
          </a:p>
          <a:p>
            <a:endParaRPr lang="en-GB" dirty="0"/>
          </a:p>
        </p:txBody>
      </p:sp>
      <p:sp>
        <p:nvSpPr>
          <p:cNvPr id="3" name="Content Placeholder 2">
            <a:extLst>
              <a:ext uri="{FF2B5EF4-FFF2-40B4-BE49-F238E27FC236}">
                <a16:creationId xmlns:a16="http://schemas.microsoft.com/office/drawing/2014/main" id="{EFDDBA31-B995-449E-F5A8-2228578C2788}"/>
              </a:ext>
            </a:extLst>
          </p:cNvPr>
          <p:cNvSpPr>
            <a:spLocks noGrp="1"/>
          </p:cNvSpPr>
          <p:nvPr>
            <p:ph idx="1"/>
          </p:nvPr>
        </p:nvSpPr>
        <p:spPr>
          <a:xfrm>
            <a:off x="139849" y="1027260"/>
            <a:ext cx="11973261" cy="5750058"/>
          </a:xfrm>
        </p:spPr>
        <p:txBody>
          <a:bodyPr vert="horz" lIns="91440" tIns="45720" rIns="91440" bIns="45720" rtlCol="0" anchor="t">
            <a:noAutofit/>
          </a:bodyPr>
          <a:lstStyle/>
          <a:p>
            <a:pPr marL="0" indent="0">
              <a:buNone/>
            </a:pPr>
            <a:r>
              <a:rPr lang="en-GB" sz="1400" dirty="0">
                <a:solidFill>
                  <a:srgbClr val="404040"/>
                </a:solidFill>
                <a:latin typeface="Arial"/>
                <a:cs typeface="Arial"/>
              </a:rPr>
              <a:t>System Management and Data Analysis</a:t>
            </a:r>
            <a:endParaRPr lang="en-GB" sz="1400" dirty="0">
              <a:latin typeface="Arial"/>
              <a:cs typeface="Arial"/>
            </a:endParaRPr>
          </a:p>
          <a:p>
            <a:pPr marL="0" indent="0">
              <a:buNone/>
            </a:pPr>
            <a:r>
              <a:rPr lang="en-GB" sz="1400" dirty="0">
                <a:solidFill>
                  <a:srgbClr val="404040"/>
                </a:solidFill>
                <a:latin typeface="Arial"/>
                <a:cs typeface="Arial"/>
              </a:rPr>
              <a:t>Proficiency in restaurant systems is essential for operational efficiency and decision-making (Brown, 2019).</a:t>
            </a:r>
            <a:endParaRPr lang="en-GB" sz="1400" dirty="0">
              <a:latin typeface="Arial"/>
              <a:cs typeface="Arial"/>
            </a:endParaRPr>
          </a:p>
          <a:p>
            <a:pPr marL="0" indent="0">
              <a:buNone/>
            </a:pPr>
            <a:r>
              <a:rPr lang="en-GB" sz="1400" dirty="0">
                <a:solidFill>
                  <a:srgbClr val="404040"/>
                </a:solidFill>
                <a:latin typeface="Arial"/>
                <a:cs typeface="Arial"/>
              </a:rPr>
              <a:t>Example: Using point-of-sale (POS) and stock ordering systems to take all dining in, takeaway and drink orders. Cinnamon Kitchen initially took orders using pen and paper as well as recording bills and sales. Since 2019, an EPOS system was introduced to take orders and sales therefore saving time and optimising efficiency as order can be inputted and sent directly to the kitchen as well as being automatically calculated. All sales are also recorded at source reducing human error when it comes to calculation and saves time when tilling up at end of night (The Access Group 2023) . </a:t>
            </a:r>
          </a:p>
          <a:p>
            <a:pPr marL="0" indent="0">
              <a:buNone/>
            </a:pPr>
            <a:r>
              <a:rPr lang="en-GB" sz="1400" dirty="0">
                <a:solidFill>
                  <a:srgbClr val="404040"/>
                </a:solidFill>
                <a:latin typeface="Arial"/>
                <a:cs typeface="Arial"/>
              </a:rPr>
              <a:t>Analysed sales data to identify popular menu items as the EPOS system categorises sales of menu items and gives us better insights into our consumer likes, trends and variations of menu items to allow us to adapt and also advertise these popular dishes. </a:t>
            </a:r>
            <a:endParaRPr lang="en-GB" sz="1400" dirty="0">
              <a:latin typeface="Arial"/>
              <a:cs typeface="Arial"/>
            </a:endParaRPr>
          </a:p>
          <a:p>
            <a:pPr marL="0" indent="0">
              <a:buNone/>
            </a:pPr>
            <a:r>
              <a:rPr lang="en-GB" sz="1400" dirty="0">
                <a:solidFill>
                  <a:srgbClr val="404040"/>
                </a:solidFill>
                <a:latin typeface="Arial"/>
                <a:cs typeface="Arial"/>
              </a:rPr>
              <a:t>Adjusted stock orders to reduce waste and improve cost control as our EPOS can also highlight items which do not sell or turnover in an efficient amount of time allowing us to consider and make necessary changes to our menu and analyse the position of those items on the menu. Cinnamon Kitchen has reduced many menu items over the years as a result of EPOS analysis. </a:t>
            </a:r>
          </a:p>
          <a:p>
            <a:pPr marL="0" indent="0">
              <a:buNone/>
            </a:pPr>
            <a:r>
              <a:rPr lang="en-GB" sz="1400" dirty="0">
                <a:solidFill>
                  <a:srgbClr val="404040"/>
                </a:solidFill>
                <a:latin typeface="Arial"/>
                <a:cs typeface="Arial"/>
              </a:rPr>
              <a:t>Our EPOS system also allows Cinnamon Kitchen to generate sales reports to allow accurate forecasting for future sales and identify sales trends. For example, we can look at previous years sales to give indication as to periods when business maybe slow/quiet to adjust appropriately and prepare more efficiently (adjust staff rotas, reduce stock intake, reduce cost where appropriate) (The Caterer 2023). </a:t>
            </a:r>
            <a:endParaRPr lang="en-GB" sz="1400" dirty="0">
              <a:latin typeface="Arial"/>
              <a:cs typeface="Arial"/>
            </a:endParaRPr>
          </a:p>
          <a:p>
            <a:pPr marL="0" indent="0">
              <a:buNone/>
            </a:pPr>
            <a:r>
              <a:rPr lang="en-GB" sz="1400" dirty="0">
                <a:solidFill>
                  <a:srgbClr val="404040"/>
                </a:solidFill>
                <a:latin typeface="Arial"/>
                <a:cs typeface="Arial"/>
              </a:rPr>
              <a:t>Outcome:</a:t>
            </a:r>
            <a:endParaRPr lang="en-GB" sz="1400" dirty="0">
              <a:latin typeface="Arial"/>
              <a:cs typeface="Arial"/>
            </a:endParaRPr>
          </a:p>
          <a:p>
            <a:pPr marL="0" indent="0">
              <a:buNone/>
            </a:pPr>
            <a:r>
              <a:rPr lang="en-GB" sz="1400" dirty="0">
                <a:solidFill>
                  <a:srgbClr val="404040"/>
                </a:solidFill>
                <a:latin typeface="Arial"/>
                <a:cs typeface="Arial"/>
              </a:rPr>
              <a:t>Reduced food waste by 15%.</a:t>
            </a:r>
            <a:endParaRPr lang="en-GB" sz="1400" dirty="0">
              <a:latin typeface="Arial"/>
              <a:cs typeface="Arial"/>
            </a:endParaRPr>
          </a:p>
          <a:p>
            <a:pPr marL="0" indent="0">
              <a:buNone/>
            </a:pPr>
            <a:r>
              <a:rPr lang="en-GB" sz="1400" dirty="0">
                <a:solidFill>
                  <a:srgbClr val="404040"/>
                </a:solidFill>
                <a:latin typeface="Arial"/>
                <a:cs typeface="Arial"/>
              </a:rPr>
              <a:t>Improved profit margins by 10% (International Journal of Hospitality Management, 2023).</a:t>
            </a:r>
            <a:endParaRPr lang="en-GB" sz="1400" dirty="0">
              <a:latin typeface="Arial"/>
              <a:cs typeface="Arial"/>
            </a:endParaRPr>
          </a:p>
          <a:p>
            <a:pPr marL="0" indent="0">
              <a:buNone/>
            </a:pPr>
            <a:r>
              <a:rPr lang="en-GB" sz="1400" dirty="0">
                <a:solidFill>
                  <a:srgbClr val="404040"/>
                </a:solidFill>
                <a:latin typeface="Arial"/>
                <a:cs typeface="Arial"/>
              </a:rPr>
              <a:t>Reflection: This experience enhanced my analytical and technical skills, enabling data-driven decision-making.</a:t>
            </a:r>
            <a:endParaRPr lang="en-GB" sz="1400" dirty="0">
              <a:latin typeface="Arial"/>
              <a:cs typeface="Arial"/>
            </a:endParaRPr>
          </a:p>
          <a:p>
            <a:pPr marL="0" indent="0">
              <a:buNone/>
            </a:pPr>
            <a:endParaRPr lang="en-GB" sz="1800" b="1" dirty="0">
              <a:solidFill>
                <a:srgbClr val="404040"/>
              </a:solidFill>
              <a:latin typeface="Arial"/>
              <a:cs typeface="Arial"/>
            </a:endParaRPr>
          </a:p>
        </p:txBody>
      </p:sp>
    </p:spTree>
    <p:extLst>
      <p:ext uri="{BB962C8B-B14F-4D97-AF65-F5344CB8AC3E}">
        <p14:creationId xmlns:p14="http://schemas.microsoft.com/office/powerpoint/2010/main" val="736460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64C1C-EE00-12AD-F643-4E676C1F7A56}"/>
              </a:ext>
            </a:extLst>
          </p:cNvPr>
          <p:cNvSpPr>
            <a:spLocks noGrp="1"/>
          </p:cNvSpPr>
          <p:nvPr>
            <p:ph type="title"/>
          </p:nvPr>
        </p:nvSpPr>
        <p:spPr>
          <a:xfrm>
            <a:off x="526809" y="321277"/>
            <a:ext cx="10890929" cy="1097280"/>
          </a:xfrm>
        </p:spPr>
        <p:txBody>
          <a:bodyPr/>
          <a:lstStyle/>
          <a:p>
            <a:r>
              <a:rPr lang="en-GB">
                <a:solidFill>
                  <a:srgbClr val="000000"/>
                </a:solidFill>
              </a:rPr>
              <a:t>Element 3 – Example and Outcomes</a:t>
            </a:r>
            <a:endParaRPr lang="en-US"/>
          </a:p>
          <a:p>
            <a:endParaRPr lang="en-GB" dirty="0"/>
          </a:p>
        </p:txBody>
      </p:sp>
      <p:sp>
        <p:nvSpPr>
          <p:cNvPr id="3" name="Content Placeholder 2">
            <a:extLst>
              <a:ext uri="{FF2B5EF4-FFF2-40B4-BE49-F238E27FC236}">
                <a16:creationId xmlns:a16="http://schemas.microsoft.com/office/drawing/2014/main" id="{A77BE829-7D2C-DB2C-B2B0-C6C98888635F}"/>
              </a:ext>
            </a:extLst>
          </p:cNvPr>
          <p:cNvSpPr>
            <a:spLocks noGrp="1"/>
          </p:cNvSpPr>
          <p:nvPr>
            <p:ph idx="1"/>
          </p:nvPr>
        </p:nvSpPr>
        <p:spPr>
          <a:xfrm>
            <a:off x="640080" y="1294824"/>
            <a:ext cx="10890928" cy="4904808"/>
          </a:xfrm>
        </p:spPr>
        <p:txBody>
          <a:bodyPr vert="horz" lIns="91440" tIns="45720" rIns="91440" bIns="45720" rtlCol="0" anchor="t">
            <a:normAutofit/>
          </a:bodyPr>
          <a:lstStyle/>
          <a:p>
            <a:r>
              <a:rPr lang="en-GB" dirty="0"/>
              <a:t>Example: Data-Driven Decision Making</a:t>
            </a:r>
          </a:p>
          <a:p>
            <a:r>
              <a:rPr lang="en-GB" dirty="0"/>
              <a:t>Specific Example: Used end-of-day reconciliation reports to adjust stock orders.</a:t>
            </a:r>
          </a:p>
          <a:p>
            <a:r>
              <a:rPr lang="en-GB" dirty="0"/>
              <a:t>Identified overstocked items and reduced future orders.</a:t>
            </a:r>
          </a:p>
          <a:p>
            <a:r>
              <a:rPr lang="en-GB" dirty="0"/>
              <a:t>Highlighted underperforming menu items for review.</a:t>
            </a:r>
          </a:p>
          <a:p>
            <a:r>
              <a:rPr lang="en-GB" dirty="0"/>
              <a:t>Outcome:</a:t>
            </a:r>
          </a:p>
          <a:p>
            <a:r>
              <a:rPr lang="en-GB" dirty="0"/>
              <a:t>Achieved a 20% reduction in unnecessary stock.</a:t>
            </a:r>
          </a:p>
          <a:p>
            <a:r>
              <a:rPr lang="en-GB" dirty="0"/>
              <a:t>Improved inventory turnover ratio (Tesone, 2014).</a:t>
            </a:r>
          </a:p>
          <a:p>
            <a:r>
              <a:rPr lang="en-GB" dirty="0"/>
              <a:t>Reflection: This experience demonstrated the value of data analysis in enhancing operational efficiency.</a:t>
            </a:r>
          </a:p>
          <a:p>
            <a:endParaRPr lang="en-GB" dirty="0"/>
          </a:p>
        </p:txBody>
      </p:sp>
    </p:spTree>
    <p:extLst>
      <p:ext uri="{BB962C8B-B14F-4D97-AF65-F5344CB8AC3E}">
        <p14:creationId xmlns:p14="http://schemas.microsoft.com/office/powerpoint/2010/main" val="6155454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3E84D-9B9F-590F-44C1-2AF0F8B478CA}"/>
              </a:ext>
            </a:extLst>
          </p:cNvPr>
          <p:cNvSpPr>
            <a:spLocks noGrp="1"/>
          </p:cNvSpPr>
          <p:nvPr>
            <p:ph type="title"/>
          </p:nvPr>
        </p:nvSpPr>
        <p:spPr>
          <a:xfrm>
            <a:off x="516511" y="403655"/>
            <a:ext cx="10890929" cy="603010"/>
          </a:xfrm>
        </p:spPr>
        <p:txBody>
          <a:bodyPr>
            <a:normAutofit fontScale="90000"/>
          </a:bodyPr>
          <a:lstStyle/>
          <a:p>
            <a:r>
              <a:rPr lang="en-GB" dirty="0">
                <a:solidFill>
                  <a:srgbClr val="404040"/>
                </a:solidFill>
              </a:rPr>
              <a:t>Reflection on Personal Development</a:t>
            </a:r>
            <a:endParaRPr lang="en-US" dirty="0"/>
          </a:p>
          <a:p>
            <a:endParaRPr lang="en-GB" dirty="0"/>
          </a:p>
        </p:txBody>
      </p:sp>
      <p:sp>
        <p:nvSpPr>
          <p:cNvPr id="3" name="Content Placeholder 2">
            <a:extLst>
              <a:ext uri="{FF2B5EF4-FFF2-40B4-BE49-F238E27FC236}">
                <a16:creationId xmlns:a16="http://schemas.microsoft.com/office/drawing/2014/main" id="{D534437B-C5F4-98DD-C04E-8BB2EB79B225}"/>
              </a:ext>
            </a:extLst>
          </p:cNvPr>
          <p:cNvSpPr>
            <a:spLocks noGrp="1"/>
          </p:cNvSpPr>
          <p:nvPr>
            <p:ph idx="1"/>
          </p:nvPr>
        </p:nvSpPr>
        <p:spPr>
          <a:xfrm>
            <a:off x="640079" y="1226372"/>
            <a:ext cx="7019366" cy="5432612"/>
          </a:xfrm>
        </p:spPr>
        <p:txBody>
          <a:bodyPr vert="horz" lIns="91440" tIns="45720" rIns="91440" bIns="45720" rtlCol="0" anchor="t">
            <a:normAutofit/>
          </a:bodyPr>
          <a:lstStyle/>
          <a:p>
            <a:r>
              <a:rPr lang="en-GB" dirty="0"/>
              <a:t>Personal Development and Key Skills</a:t>
            </a:r>
          </a:p>
          <a:p>
            <a:r>
              <a:rPr lang="en-GB" dirty="0"/>
              <a:t>Content:</a:t>
            </a:r>
          </a:p>
          <a:p>
            <a:r>
              <a:rPr lang="en-GB" dirty="0"/>
              <a:t>Self-Management: Improved time management and organisational skills.</a:t>
            </a:r>
          </a:p>
          <a:p>
            <a:r>
              <a:rPr lang="en-GB" dirty="0"/>
              <a:t>Task Management: Enhanced ability to prioritise and delegate tasks effectively.</a:t>
            </a:r>
          </a:p>
          <a:p>
            <a:r>
              <a:rPr lang="en-GB" dirty="0"/>
              <a:t>Initiative: Developed confidence in making decisions and solving problems.</a:t>
            </a:r>
          </a:p>
          <a:p>
            <a:r>
              <a:rPr lang="en-GB" dirty="0"/>
              <a:t>Communication: Strengthened interpersonal and team communication skills (Lasch, 2021).</a:t>
            </a:r>
          </a:p>
          <a:p>
            <a:r>
              <a:rPr lang="en-GB" dirty="0"/>
              <a:t>Lost Opportunities: Recognised the need for further training in advanced data analysis tools.</a:t>
            </a:r>
          </a:p>
          <a:p>
            <a:endParaRPr lang="en-GB" dirty="0"/>
          </a:p>
        </p:txBody>
      </p:sp>
      <p:pic>
        <p:nvPicPr>
          <p:cNvPr id="5" name="Picture 4" descr="A clipboard with a pen on it&#10;&#10;AI-generated content may be incorrect.">
            <a:extLst>
              <a:ext uri="{FF2B5EF4-FFF2-40B4-BE49-F238E27FC236}">
                <a16:creationId xmlns:a16="http://schemas.microsoft.com/office/drawing/2014/main" id="{224060F0-007C-3DC4-B98E-4D5ADC7E70D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866068" y="1180652"/>
            <a:ext cx="6858000" cy="4496696"/>
          </a:xfrm>
          <a:prstGeom prst="rect">
            <a:avLst/>
          </a:prstGeom>
        </p:spPr>
      </p:pic>
    </p:spTree>
    <p:extLst>
      <p:ext uri="{BB962C8B-B14F-4D97-AF65-F5344CB8AC3E}">
        <p14:creationId xmlns:p14="http://schemas.microsoft.com/office/powerpoint/2010/main" val="21738518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6281"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5" name="Picture 4" descr="A plate of food on a table&#10;&#10;AI-generated content may be incorrect.">
            <a:extLst>
              <a:ext uri="{FF2B5EF4-FFF2-40B4-BE49-F238E27FC236}">
                <a16:creationId xmlns:a16="http://schemas.microsoft.com/office/drawing/2014/main" id="{203D40A2-7FEB-BB2D-BA38-597D73A9BC03}"/>
              </a:ext>
            </a:extLst>
          </p:cNvPr>
          <p:cNvPicPr>
            <a:picLocks noChangeAspect="1"/>
          </p:cNvPicPr>
          <p:nvPr/>
        </p:nvPicPr>
        <p:blipFill>
          <a:blip r:embed="rId2">
            <a:extLst>
              <a:ext uri="{28A0092B-C50C-407E-A947-70E740481C1C}">
                <a14:useLocalDpi xmlns:a14="http://schemas.microsoft.com/office/drawing/2010/main" val="0"/>
              </a:ext>
            </a:extLst>
          </a:blip>
          <a:srcRect l="13450" r="15883"/>
          <a:stretch/>
        </p:blipFill>
        <p:spPr>
          <a:xfrm>
            <a:off x="7345680" y="10"/>
            <a:ext cx="4846320" cy="6857990"/>
          </a:xfrm>
          <a:prstGeom prst="rect">
            <a:avLst/>
          </a:prstGeom>
        </p:spPr>
      </p:pic>
      <p:sp>
        <p:nvSpPr>
          <p:cNvPr id="2" name="Title 1">
            <a:extLst>
              <a:ext uri="{FF2B5EF4-FFF2-40B4-BE49-F238E27FC236}">
                <a16:creationId xmlns:a16="http://schemas.microsoft.com/office/drawing/2014/main" id="{7977A8C7-5B41-E026-C0CB-D50593752254}"/>
              </a:ext>
            </a:extLst>
          </p:cNvPr>
          <p:cNvSpPr>
            <a:spLocks noGrp="1"/>
          </p:cNvSpPr>
          <p:nvPr>
            <p:ph type="title"/>
          </p:nvPr>
        </p:nvSpPr>
        <p:spPr>
          <a:xfrm>
            <a:off x="640080" y="1371600"/>
            <a:ext cx="5852160" cy="1097280"/>
          </a:xfrm>
        </p:spPr>
        <p:txBody>
          <a:bodyPr anchor="t">
            <a:normAutofit/>
          </a:bodyPr>
          <a:lstStyle/>
          <a:p>
            <a:pPr>
              <a:lnSpc>
                <a:spcPct val="90000"/>
              </a:lnSpc>
            </a:pPr>
            <a:r>
              <a:rPr lang="en-GB" sz="3400"/>
              <a:t>Future Career Development</a:t>
            </a:r>
            <a:endParaRPr lang="en-US" sz="3400"/>
          </a:p>
          <a:p>
            <a:pPr>
              <a:lnSpc>
                <a:spcPct val="90000"/>
              </a:lnSpc>
            </a:pPr>
            <a:endParaRPr lang="en-GB" sz="3400"/>
          </a:p>
        </p:txBody>
      </p:sp>
      <p:sp>
        <p:nvSpPr>
          <p:cNvPr id="3" name="Content Placeholder 2">
            <a:extLst>
              <a:ext uri="{FF2B5EF4-FFF2-40B4-BE49-F238E27FC236}">
                <a16:creationId xmlns:a16="http://schemas.microsoft.com/office/drawing/2014/main" id="{86F57AA3-1359-FDF8-CA55-3089E047C9FD}"/>
              </a:ext>
            </a:extLst>
          </p:cNvPr>
          <p:cNvSpPr>
            <a:spLocks noGrp="1"/>
          </p:cNvSpPr>
          <p:nvPr>
            <p:ph idx="1"/>
          </p:nvPr>
        </p:nvSpPr>
        <p:spPr>
          <a:xfrm>
            <a:off x="640080" y="2633236"/>
            <a:ext cx="5852160" cy="3664685"/>
          </a:xfrm>
        </p:spPr>
        <p:txBody>
          <a:bodyPr vert="horz" lIns="91440" tIns="45720" rIns="91440" bIns="45720" rtlCol="0">
            <a:normAutofit lnSpcReduction="10000"/>
          </a:bodyPr>
          <a:lstStyle/>
          <a:p>
            <a:r>
              <a:rPr lang="en-GB" sz="1900" dirty="0">
                <a:ea typeface="+mn-lt"/>
                <a:cs typeface="+mn-lt"/>
              </a:rPr>
              <a:t>Short-Term Goals: Pursue a management role in a high-end restaurant.</a:t>
            </a:r>
            <a:endParaRPr lang="en-GB" sz="1900" dirty="0"/>
          </a:p>
          <a:p>
            <a:r>
              <a:rPr lang="en-GB" sz="1900" dirty="0">
                <a:ea typeface="+mn-lt"/>
                <a:cs typeface="+mn-lt"/>
              </a:rPr>
              <a:t>Long-Term Goals: Open my own restaurant, focusing on sustainability and exceptional service (Restaurant Magazine 2023) .</a:t>
            </a:r>
            <a:endParaRPr lang="en-GB" sz="1900" dirty="0"/>
          </a:p>
          <a:p>
            <a:r>
              <a:rPr lang="en-GB" sz="1900" dirty="0">
                <a:ea typeface="+mn-lt"/>
                <a:cs typeface="+mn-lt"/>
              </a:rPr>
              <a:t>Areas for Development: Advanced data analysis, financial management, and staff training techniques (</a:t>
            </a:r>
            <a:r>
              <a:rPr lang="en-GB" sz="1900" dirty="0" err="1">
                <a:ea typeface="+mn-lt"/>
                <a:cs typeface="+mn-lt"/>
              </a:rPr>
              <a:t>Heppell</a:t>
            </a:r>
            <a:r>
              <a:rPr lang="en-GB" sz="1900" dirty="0">
                <a:ea typeface="+mn-lt"/>
                <a:cs typeface="+mn-lt"/>
              </a:rPr>
              <a:t>, 2015).</a:t>
            </a:r>
            <a:endParaRPr lang="en-GB" sz="1900" dirty="0"/>
          </a:p>
          <a:p>
            <a:r>
              <a:rPr lang="en-GB" sz="1900" dirty="0">
                <a:ea typeface="+mn-lt"/>
                <a:cs typeface="+mn-lt"/>
              </a:rPr>
              <a:t>Reflection: This placement has provided a strong foundation for my future career in hospitality.</a:t>
            </a:r>
            <a:endParaRPr lang="en-GB" sz="1900" dirty="0"/>
          </a:p>
          <a:p>
            <a:endParaRPr lang="en-GB" sz="1900" dirty="0"/>
          </a:p>
        </p:txBody>
      </p:sp>
    </p:spTree>
    <p:extLst>
      <p:ext uri="{BB962C8B-B14F-4D97-AF65-F5344CB8AC3E}">
        <p14:creationId xmlns:p14="http://schemas.microsoft.com/office/powerpoint/2010/main" val="9148092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72392-D067-4F32-8483-9DB7EDC07ED4}"/>
              </a:ext>
            </a:extLst>
          </p:cNvPr>
          <p:cNvSpPr>
            <a:spLocks noGrp="1"/>
          </p:cNvSpPr>
          <p:nvPr>
            <p:ph type="title"/>
          </p:nvPr>
        </p:nvSpPr>
        <p:spPr>
          <a:xfrm>
            <a:off x="547403" y="466360"/>
            <a:ext cx="10890929" cy="541226"/>
          </a:xfrm>
        </p:spPr>
        <p:txBody>
          <a:bodyPr>
            <a:normAutofit fontScale="90000"/>
          </a:bodyPr>
          <a:lstStyle/>
          <a:p>
            <a:r>
              <a:rPr lang="en-GB" dirty="0">
                <a:solidFill>
                  <a:srgbClr val="404040"/>
                </a:solidFill>
              </a:rPr>
              <a:t>Conclusion</a:t>
            </a:r>
            <a:endParaRPr lang="en-US" dirty="0"/>
          </a:p>
          <a:p>
            <a:br>
              <a:rPr lang="en-US" dirty="0"/>
            </a:br>
            <a:endParaRPr lang="en-US" dirty="0"/>
          </a:p>
          <a:p>
            <a:endParaRPr lang="en-GB" dirty="0"/>
          </a:p>
        </p:txBody>
      </p:sp>
      <p:sp>
        <p:nvSpPr>
          <p:cNvPr id="3" name="Content Placeholder 2">
            <a:extLst>
              <a:ext uri="{FF2B5EF4-FFF2-40B4-BE49-F238E27FC236}">
                <a16:creationId xmlns:a16="http://schemas.microsoft.com/office/drawing/2014/main" id="{8550BDC7-93DD-1BE2-6CE8-2B25079C1B1D}"/>
              </a:ext>
            </a:extLst>
          </p:cNvPr>
          <p:cNvSpPr>
            <a:spLocks noGrp="1"/>
          </p:cNvSpPr>
          <p:nvPr>
            <p:ph idx="1"/>
          </p:nvPr>
        </p:nvSpPr>
        <p:spPr>
          <a:xfrm>
            <a:off x="640080" y="1284527"/>
            <a:ext cx="6051176" cy="5128629"/>
          </a:xfrm>
        </p:spPr>
        <p:txBody>
          <a:bodyPr vert="horz" lIns="91440" tIns="45720" rIns="91440" bIns="45720" rtlCol="0" anchor="t">
            <a:normAutofit/>
          </a:bodyPr>
          <a:lstStyle/>
          <a:p>
            <a:r>
              <a:rPr lang="en-GB" dirty="0">
                <a:solidFill>
                  <a:srgbClr val="000000"/>
                </a:solidFill>
                <a:ea typeface="+mn-lt"/>
                <a:cs typeface="+mn-lt"/>
              </a:rPr>
              <a:t>This presentation has highlighted my development in communication, troubleshooting, and system management.</a:t>
            </a:r>
            <a:endParaRPr lang="en-GB" dirty="0">
              <a:solidFill>
                <a:srgbClr val="000000"/>
              </a:solidFill>
            </a:endParaRPr>
          </a:p>
          <a:p>
            <a:r>
              <a:rPr lang="en-GB" dirty="0">
                <a:solidFill>
                  <a:srgbClr val="000000"/>
                </a:solidFill>
                <a:ea typeface="+mn-lt"/>
                <a:cs typeface="+mn-lt"/>
              </a:rPr>
              <a:t>These skills have not only enhanced my performance but also contributed to the success of the business.</a:t>
            </a:r>
            <a:endParaRPr lang="en-GB" dirty="0"/>
          </a:p>
          <a:p>
            <a:r>
              <a:rPr lang="en-GB" dirty="0">
                <a:solidFill>
                  <a:srgbClr val="000000"/>
                </a:solidFill>
                <a:ea typeface="+mn-lt"/>
                <a:cs typeface="+mn-lt"/>
              </a:rPr>
              <a:t>Continuous improvement and self-reflection are key to achieving excellence in restaurant management (Brown, 2019).</a:t>
            </a:r>
            <a:endParaRPr lang="en-GB" dirty="0"/>
          </a:p>
          <a:p>
            <a:endParaRPr lang="en-GB" dirty="0"/>
          </a:p>
        </p:txBody>
      </p:sp>
      <p:pic>
        <p:nvPicPr>
          <p:cNvPr id="5" name="Picture 4" descr="A group of people posing for a photo&#10;&#10;AI-generated content may be incorrect.">
            <a:extLst>
              <a:ext uri="{FF2B5EF4-FFF2-40B4-BE49-F238E27FC236}">
                <a16:creationId xmlns:a16="http://schemas.microsoft.com/office/drawing/2014/main" id="{60B33FB9-A50F-1BA1-EA32-115B6C2D4F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98833" y="0"/>
            <a:ext cx="5490881" cy="6858000"/>
          </a:xfrm>
          <a:prstGeom prst="rect">
            <a:avLst/>
          </a:prstGeom>
        </p:spPr>
      </p:pic>
    </p:spTree>
    <p:extLst>
      <p:ext uri="{BB962C8B-B14F-4D97-AF65-F5344CB8AC3E}">
        <p14:creationId xmlns:p14="http://schemas.microsoft.com/office/powerpoint/2010/main" val="9784997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E87C9-A44E-8427-CF07-ABC955EBC43C}"/>
              </a:ext>
            </a:extLst>
          </p:cNvPr>
          <p:cNvSpPr>
            <a:spLocks noGrp="1"/>
          </p:cNvSpPr>
          <p:nvPr>
            <p:ph type="title"/>
          </p:nvPr>
        </p:nvSpPr>
        <p:spPr>
          <a:xfrm>
            <a:off x="526809" y="156520"/>
            <a:ext cx="10890929" cy="582416"/>
          </a:xfrm>
        </p:spPr>
        <p:txBody>
          <a:bodyPr>
            <a:normAutofit fontScale="90000"/>
          </a:bodyPr>
          <a:lstStyle/>
          <a:p>
            <a:r>
              <a:rPr lang="en-GB" dirty="0">
                <a:solidFill>
                  <a:srgbClr val="404040"/>
                </a:solidFill>
              </a:rPr>
              <a:t>References</a:t>
            </a:r>
            <a:endParaRPr lang="en-US" dirty="0"/>
          </a:p>
          <a:p>
            <a:endParaRPr lang="en-GB" dirty="0"/>
          </a:p>
        </p:txBody>
      </p:sp>
      <p:sp>
        <p:nvSpPr>
          <p:cNvPr id="3" name="Content Placeholder 2">
            <a:extLst>
              <a:ext uri="{FF2B5EF4-FFF2-40B4-BE49-F238E27FC236}">
                <a16:creationId xmlns:a16="http://schemas.microsoft.com/office/drawing/2014/main" id="{6EE447E8-8548-1046-02F0-A9920A2A4777}"/>
              </a:ext>
            </a:extLst>
          </p:cNvPr>
          <p:cNvSpPr>
            <a:spLocks noGrp="1"/>
          </p:cNvSpPr>
          <p:nvPr>
            <p:ph idx="1"/>
          </p:nvPr>
        </p:nvSpPr>
        <p:spPr>
          <a:xfrm>
            <a:off x="1648" y="749069"/>
            <a:ext cx="12188386" cy="6109590"/>
          </a:xfrm>
        </p:spPr>
        <p:txBody>
          <a:bodyPr vert="horz" lIns="91440" tIns="45720" rIns="91440" bIns="45720" rtlCol="0" anchor="t">
            <a:normAutofit fontScale="55000" lnSpcReduction="20000"/>
          </a:bodyPr>
          <a:lstStyle/>
          <a:p>
            <a:pPr algn="l"/>
            <a:br>
              <a:rPr lang="en-US" dirty="0"/>
            </a:br>
            <a:r>
              <a:rPr lang="en-GB" sz="2200" b="0" i="0" dirty="0">
                <a:solidFill>
                  <a:srgbClr val="404040"/>
                </a:solidFill>
                <a:effectLst/>
                <a:latin typeface="Arial" panose="020B0604020202020204" pitchFamily="34" charset="0"/>
                <a:cs typeface="Arial" panose="020B0604020202020204" pitchFamily="34" charset="0"/>
              </a:rPr>
              <a:t>Big Hospitality (2023) Available at: </a:t>
            </a:r>
            <a:r>
              <a:rPr lang="en-GB" sz="2200" b="0" i="0" u="none" strike="noStrike" dirty="0">
                <a:solidFill>
                  <a:srgbClr val="404040"/>
                </a:solidFill>
                <a:effectLst/>
                <a:latin typeface="Arial" panose="020B0604020202020204" pitchFamily="34" charset="0"/>
                <a:cs typeface="Arial" panose="020B0604020202020204" pitchFamily="34" charset="0"/>
                <a:hlinkClick r:id="rId2"/>
              </a:rPr>
              <a:t>www.bighospitality.co.uk</a:t>
            </a:r>
            <a:r>
              <a:rPr lang="en-GB" sz="2200" b="0" i="0" dirty="0">
                <a:solidFill>
                  <a:srgbClr val="404040"/>
                </a:solidFill>
                <a:effectLst/>
                <a:latin typeface="Arial" panose="020B0604020202020204" pitchFamily="34" charset="0"/>
                <a:cs typeface="Arial" panose="020B0604020202020204" pitchFamily="34" charset="0"/>
              </a:rPr>
              <a:t> (Accessed: 03 March 2025).</a:t>
            </a:r>
          </a:p>
          <a:p>
            <a:pPr algn="l"/>
            <a:r>
              <a:rPr lang="en-GB" sz="2200" b="0" i="0" dirty="0">
                <a:solidFill>
                  <a:srgbClr val="404040"/>
                </a:solidFill>
                <a:effectLst/>
                <a:latin typeface="Arial" panose="020B0604020202020204" pitchFamily="34" charset="0"/>
                <a:cs typeface="Arial" panose="020B0604020202020204" pitchFamily="34" charset="0"/>
              </a:rPr>
              <a:t>Brown, D.R. (2019) </a:t>
            </a:r>
            <a:r>
              <a:rPr lang="en-GB" sz="2200" b="0" i="1" dirty="0">
                <a:solidFill>
                  <a:srgbClr val="404040"/>
                </a:solidFill>
                <a:effectLst/>
                <a:latin typeface="Arial" panose="020B0604020202020204" pitchFamily="34" charset="0"/>
                <a:cs typeface="Arial" panose="020B0604020202020204" pitchFamily="34" charset="0"/>
              </a:rPr>
              <a:t>The Restaurant Manager's Handbook: How to Set Up, Operate, and Manage a Financially Successful Food Service Operation</a:t>
            </a:r>
            <a:r>
              <a:rPr lang="en-GB" sz="2200" b="0" i="0" dirty="0">
                <a:solidFill>
                  <a:srgbClr val="404040"/>
                </a:solidFill>
                <a:effectLst/>
                <a:latin typeface="Arial" panose="020B0604020202020204" pitchFamily="34" charset="0"/>
                <a:cs typeface="Arial" panose="020B0604020202020204" pitchFamily="34" charset="0"/>
              </a:rPr>
              <a:t>. 5th </a:t>
            </a:r>
            <a:r>
              <a:rPr lang="en-GB" sz="2200" b="0" i="0" dirty="0" err="1">
                <a:solidFill>
                  <a:srgbClr val="404040"/>
                </a:solidFill>
                <a:effectLst/>
                <a:latin typeface="Arial" panose="020B0604020202020204" pitchFamily="34" charset="0"/>
                <a:cs typeface="Arial" panose="020B0604020202020204" pitchFamily="34" charset="0"/>
              </a:rPr>
              <a:t>edn</a:t>
            </a:r>
            <a:r>
              <a:rPr lang="en-GB" sz="2200" b="0" i="0" dirty="0">
                <a:solidFill>
                  <a:srgbClr val="404040"/>
                </a:solidFill>
                <a:effectLst/>
                <a:latin typeface="Arial" panose="020B0604020202020204" pitchFamily="34" charset="0"/>
                <a:cs typeface="Arial" panose="020B0604020202020204" pitchFamily="34" charset="0"/>
              </a:rPr>
              <a:t>. Florida: Atlantic Publishing Group Inc.</a:t>
            </a:r>
          </a:p>
          <a:p>
            <a:pPr algn="l"/>
            <a:r>
              <a:rPr lang="en-GB" sz="2200" b="0" i="0" dirty="0" err="1">
                <a:solidFill>
                  <a:srgbClr val="404040"/>
                </a:solidFill>
                <a:effectLst/>
                <a:latin typeface="Arial" panose="020B0604020202020204" pitchFamily="34" charset="0"/>
                <a:cs typeface="Arial" panose="020B0604020202020204" pitchFamily="34" charset="0"/>
              </a:rPr>
              <a:t>Businessballs</a:t>
            </a:r>
            <a:r>
              <a:rPr lang="en-GB" sz="2200" b="0" i="0" dirty="0">
                <a:solidFill>
                  <a:srgbClr val="404040"/>
                </a:solidFill>
                <a:effectLst/>
                <a:latin typeface="Arial" panose="020B0604020202020204" pitchFamily="34" charset="0"/>
                <a:cs typeface="Arial" panose="020B0604020202020204" pitchFamily="34" charset="0"/>
              </a:rPr>
              <a:t> (2023) Available at: </a:t>
            </a:r>
            <a:r>
              <a:rPr lang="en-GB" sz="2200" b="0" i="0" u="none" strike="noStrike" dirty="0">
                <a:solidFill>
                  <a:srgbClr val="404040"/>
                </a:solidFill>
                <a:effectLst/>
                <a:latin typeface="Arial" panose="020B0604020202020204" pitchFamily="34" charset="0"/>
                <a:cs typeface="Arial" panose="020B0604020202020204" pitchFamily="34" charset="0"/>
                <a:hlinkClick r:id="rId3"/>
              </a:rPr>
              <a:t>www.businessballs.com</a:t>
            </a:r>
            <a:r>
              <a:rPr lang="en-GB" sz="2200" b="0" i="0" dirty="0">
                <a:solidFill>
                  <a:srgbClr val="404040"/>
                </a:solidFill>
                <a:effectLst/>
                <a:latin typeface="Arial" panose="020B0604020202020204" pitchFamily="34" charset="0"/>
                <a:cs typeface="Arial" panose="020B0604020202020204" pitchFamily="34" charset="0"/>
              </a:rPr>
              <a:t> (Accessed: 07 March 2025).</a:t>
            </a:r>
          </a:p>
          <a:p>
            <a:pPr algn="l"/>
            <a:r>
              <a:rPr lang="en-GB" sz="2200" b="0" i="0" dirty="0">
                <a:solidFill>
                  <a:srgbClr val="404040"/>
                </a:solidFill>
                <a:effectLst/>
                <a:latin typeface="Arial" panose="020B0604020202020204" pitchFamily="34" charset="0"/>
                <a:cs typeface="Arial" panose="020B0604020202020204" pitchFamily="34" charset="0"/>
              </a:rPr>
              <a:t>Cinnamon Kitchen (2023) </a:t>
            </a:r>
            <a:r>
              <a:rPr lang="en-GB" sz="2200" b="0" i="1" dirty="0">
                <a:solidFill>
                  <a:srgbClr val="404040"/>
                </a:solidFill>
                <a:effectLst/>
                <a:latin typeface="Arial" panose="020B0604020202020204" pitchFamily="34" charset="0"/>
                <a:cs typeface="Arial" panose="020B0604020202020204" pitchFamily="34" charset="0"/>
              </a:rPr>
              <a:t>Cinnamon Kitchen: Modern Indian Restaurant</a:t>
            </a:r>
            <a:r>
              <a:rPr lang="en-GB" sz="2200" b="0" i="0" dirty="0">
                <a:solidFill>
                  <a:srgbClr val="404040"/>
                </a:solidFill>
                <a:effectLst/>
                <a:latin typeface="Arial" panose="020B0604020202020204" pitchFamily="34" charset="0"/>
                <a:cs typeface="Arial" panose="020B0604020202020204" pitchFamily="34" charset="0"/>
              </a:rPr>
              <a:t>. Available at: </a:t>
            </a:r>
            <a:r>
              <a:rPr lang="en-GB" sz="2200" b="0" i="0" u="none" strike="noStrike" dirty="0">
                <a:solidFill>
                  <a:srgbClr val="404040"/>
                </a:solidFill>
                <a:effectLst/>
                <a:latin typeface="Arial" panose="020B0604020202020204" pitchFamily="34" charset="0"/>
                <a:cs typeface="Arial" panose="020B0604020202020204" pitchFamily="34" charset="0"/>
                <a:hlinkClick r:id="rId4"/>
              </a:rPr>
              <a:t>https://cinnamonkitchenpt.co.uk/</a:t>
            </a:r>
            <a:r>
              <a:rPr lang="en-GB" sz="2200" b="0" i="0" dirty="0">
                <a:solidFill>
                  <a:srgbClr val="404040"/>
                </a:solidFill>
                <a:effectLst/>
                <a:latin typeface="Arial" panose="020B0604020202020204" pitchFamily="34" charset="0"/>
                <a:cs typeface="Arial" panose="020B0604020202020204" pitchFamily="34" charset="0"/>
              </a:rPr>
              <a:t> (Accessed: 03 March 2025).</a:t>
            </a:r>
          </a:p>
          <a:p>
            <a:pPr algn="l"/>
            <a:r>
              <a:rPr lang="en-GB" sz="2200" b="0" i="0" dirty="0">
                <a:solidFill>
                  <a:srgbClr val="404040"/>
                </a:solidFill>
                <a:effectLst/>
                <a:latin typeface="Arial" panose="020B0604020202020204" pitchFamily="34" charset="0"/>
                <a:cs typeface="Arial" panose="020B0604020202020204" pitchFamily="34" charset="0"/>
              </a:rPr>
              <a:t>Cinnamon Kitchen (2023) </a:t>
            </a:r>
            <a:r>
              <a:rPr lang="en-GB" sz="2200" b="0" i="1" dirty="0">
                <a:solidFill>
                  <a:srgbClr val="404040"/>
                </a:solidFill>
                <a:effectLst/>
                <a:latin typeface="Arial" panose="020B0604020202020204" pitchFamily="34" charset="0"/>
                <a:cs typeface="Arial" panose="020B0604020202020204" pitchFamily="34" charset="0"/>
              </a:rPr>
              <a:t>Facebook</a:t>
            </a:r>
            <a:r>
              <a:rPr lang="en-GB" sz="2200" b="0" i="0" dirty="0">
                <a:solidFill>
                  <a:srgbClr val="404040"/>
                </a:solidFill>
                <a:effectLst/>
                <a:latin typeface="Arial" panose="020B0604020202020204" pitchFamily="34" charset="0"/>
                <a:cs typeface="Arial" panose="020B0604020202020204" pitchFamily="34" charset="0"/>
              </a:rPr>
              <a:t>. Available at: </a:t>
            </a:r>
            <a:r>
              <a:rPr lang="en-GB" sz="2200" b="0" i="0" u="none" strike="noStrike" dirty="0">
                <a:solidFill>
                  <a:srgbClr val="404040"/>
                </a:solidFill>
                <a:effectLst/>
                <a:latin typeface="Arial" panose="020B0604020202020204" pitchFamily="34" charset="0"/>
                <a:cs typeface="Arial" panose="020B0604020202020204" pitchFamily="34" charset="0"/>
                <a:hlinkClick r:id="rId5"/>
              </a:rPr>
              <a:t>https://www.facebook.com/photo?fbid=956618053289849&amp;set=a.418064817145178</a:t>
            </a:r>
            <a:r>
              <a:rPr lang="en-GB" sz="2200" b="0" i="0" dirty="0">
                <a:solidFill>
                  <a:srgbClr val="404040"/>
                </a:solidFill>
                <a:effectLst/>
                <a:latin typeface="Arial" panose="020B0604020202020204" pitchFamily="34" charset="0"/>
                <a:cs typeface="Arial" panose="020B0604020202020204" pitchFamily="34" charset="0"/>
              </a:rPr>
              <a:t> (Accessed: 03 March 2025).</a:t>
            </a:r>
          </a:p>
          <a:p>
            <a:pPr algn="l"/>
            <a:r>
              <a:rPr lang="en-GB" sz="2200" b="0" i="0" dirty="0">
                <a:solidFill>
                  <a:srgbClr val="404040"/>
                </a:solidFill>
                <a:effectLst/>
                <a:latin typeface="Arial" panose="020B0604020202020204" pitchFamily="34" charset="0"/>
                <a:cs typeface="Arial" panose="020B0604020202020204" pitchFamily="34" charset="0"/>
              </a:rPr>
              <a:t>Cinnamon Kitchen (2023) </a:t>
            </a:r>
            <a:r>
              <a:rPr lang="en-GB" sz="2200" b="0" i="1" dirty="0">
                <a:solidFill>
                  <a:srgbClr val="404040"/>
                </a:solidFill>
                <a:effectLst/>
                <a:latin typeface="Arial" panose="020B0604020202020204" pitchFamily="34" charset="0"/>
                <a:cs typeface="Arial" panose="020B0604020202020204" pitchFamily="34" charset="0"/>
              </a:rPr>
              <a:t>TripAdvisor Reviews</a:t>
            </a:r>
            <a:r>
              <a:rPr lang="en-GB" sz="2200" b="0" i="0" dirty="0">
                <a:solidFill>
                  <a:srgbClr val="404040"/>
                </a:solidFill>
                <a:effectLst/>
                <a:latin typeface="Arial" panose="020B0604020202020204" pitchFamily="34" charset="0"/>
                <a:cs typeface="Arial" panose="020B0604020202020204" pitchFamily="34" charset="0"/>
              </a:rPr>
              <a:t>. Available at: </a:t>
            </a:r>
            <a:r>
              <a:rPr lang="en-GB" sz="2200" b="0" i="0" u="none" strike="noStrike" dirty="0">
                <a:solidFill>
                  <a:srgbClr val="404040"/>
                </a:solidFill>
                <a:effectLst/>
                <a:latin typeface="Arial" panose="020B0604020202020204" pitchFamily="34" charset="0"/>
                <a:cs typeface="Arial" panose="020B0604020202020204" pitchFamily="34" charset="0"/>
                <a:hlinkClick r:id="rId6"/>
              </a:rPr>
              <a:t>https://www.tripadvisor.co.uk/Restaurant_Review-g681385-d4281703-Reviews-Cinnamon_Kitchen-Port_Talbot_Neath_Port_Talbot_South_Wales_Wales.html#/media/4281703/?albumid=101&amp;type=ALL_INCLUDING_RESTRICTED&amp;category=101</a:t>
            </a:r>
            <a:r>
              <a:rPr lang="en-GB" sz="2200" b="0" i="0" dirty="0">
                <a:solidFill>
                  <a:srgbClr val="404040"/>
                </a:solidFill>
                <a:effectLst/>
                <a:latin typeface="Arial" panose="020B0604020202020204" pitchFamily="34" charset="0"/>
                <a:cs typeface="Arial" panose="020B0604020202020204" pitchFamily="34" charset="0"/>
              </a:rPr>
              <a:t> (Accessed: 03 March 2025).</a:t>
            </a:r>
          </a:p>
          <a:p>
            <a:pPr algn="l"/>
            <a:r>
              <a:rPr lang="en-GB" sz="2200" b="0" i="0" dirty="0" err="1">
                <a:solidFill>
                  <a:srgbClr val="404040"/>
                </a:solidFill>
                <a:effectLst/>
                <a:latin typeface="Arial" panose="020B0604020202020204" pitchFamily="34" charset="0"/>
                <a:cs typeface="Arial" panose="020B0604020202020204" pitchFamily="34" charset="0"/>
              </a:rPr>
              <a:t>Heppell</a:t>
            </a:r>
            <a:r>
              <a:rPr lang="en-GB" sz="2200" b="0" i="0" dirty="0">
                <a:solidFill>
                  <a:srgbClr val="404040"/>
                </a:solidFill>
                <a:effectLst/>
                <a:latin typeface="Arial" panose="020B0604020202020204" pitchFamily="34" charset="0"/>
                <a:cs typeface="Arial" panose="020B0604020202020204" pitchFamily="34" charset="0"/>
              </a:rPr>
              <a:t>, M. (2015) </a:t>
            </a:r>
            <a:r>
              <a:rPr lang="en-GB" sz="2200" b="0" i="1" dirty="0">
                <a:solidFill>
                  <a:srgbClr val="404040"/>
                </a:solidFill>
                <a:effectLst/>
                <a:latin typeface="Arial" panose="020B0604020202020204" pitchFamily="34" charset="0"/>
                <a:cs typeface="Arial" panose="020B0604020202020204" pitchFamily="34" charset="0"/>
              </a:rPr>
              <a:t>Five Star Service: How to Deliver Exceptional Customer Service</a:t>
            </a:r>
            <a:r>
              <a:rPr lang="en-GB" sz="2200" b="0" i="0" dirty="0">
                <a:solidFill>
                  <a:srgbClr val="404040"/>
                </a:solidFill>
                <a:effectLst/>
                <a:latin typeface="Arial" panose="020B0604020202020204" pitchFamily="34" charset="0"/>
                <a:cs typeface="Arial" panose="020B0604020202020204" pitchFamily="34" charset="0"/>
              </a:rPr>
              <a:t>. London: Pearson.</a:t>
            </a:r>
          </a:p>
          <a:p>
            <a:pPr algn="l"/>
            <a:r>
              <a:rPr lang="en-GB" sz="2200" b="0" i="1" dirty="0">
                <a:solidFill>
                  <a:srgbClr val="404040"/>
                </a:solidFill>
                <a:effectLst/>
                <a:latin typeface="Arial" panose="020B0604020202020204" pitchFamily="34" charset="0"/>
                <a:cs typeface="Arial" panose="020B0604020202020204" pitchFamily="34" charset="0"/>
              </a:rPr>
              <a:t>International Journal of Contemporary Hospitality Management</a:t>
            </a:r>
            <a:r>
              <a:rPr lang="en-GB" sz="2200" b="0" i="0" dirty="0">
                <a:solidFill>
                  <a:srgbClr val="404040"/>
                </a:solidFill>
                <a:effectLst/>
                <a:latin typeface="Arial" panose="020B0604020202020204" pitchFamily="34" charset="0"/>
                <a:cs typeface="Arial" panose="020B0604020202020204" pitchFamily="34" charset="0"/>
              </a:rPr>
              <a:t> (2023) Available at: </a:t>
            </a:r>
            <a:r>
              <a:rPr lang="en-GB" sz="2200" b="0" i="0" u="none" strike="noStrike" dirty="0">
                <a:solidFill>
                  <a:srgbClr val="404040"/>
                </a:solidFill>
                <a:effectLst/>
                <a:latin typeface="Arial" panose="020B0604020202020204" pitchFamily="34" charset="0"/>
                <a:cs typeface="Arial" panose="020B0604020202020204" pitchFamily="34" charset="0"/>
                <a:hlinkClick r:id="rId7"/>
              </a:rPr>
              <a:t>www.emerald.com/insight/journal/ijchm</a:t>
            </a:r>
            <a:r>
              <a:rPr lang="en-GB" sz="2200" b="0" i="0" dirty="0">
                <a:solidFill>
                  <a:srgbClr val="404040"/>
                </a:solidFill>
                <a:effectLst/>
                <a:latin typeface="Arial" panose="020B0604020202020204" pitchFamily="34" charset="0"/>
                <a:cs typeface="Arial" panose="020B0604020202020204" pitchFamily="34" charset="0"/>
              </a:rPr>
              <a:t> (Accessed: 06 March 2025).</a:t>
            </a:r>
          </a:p>
          <a:p>
            <a:pPr algn="l"/>
            <a:r>
              <a:rPr lang="en-GB" sz="2200" b="0" i="0" dirty="0">
                <a:solidFill>
                  <a:srgbClr val="404040"/>
                </a:solidFill>
                <a:effectLst/>
                <a:latin typeface="Arial" panose="020B0604020202020204" pitchFamily="34" charset="0"/>
                <a:cs typeface="Arial" panose="020B0604020202020204" pitchFamily="34" charset="0"/>
              </a:rPr>
              <a:t>Johnston, R., Clark, G. and </a:t>
            </a:r>
            <a:r>
              <a:rPr lang="en-GB" sz="2200" b="0" i="0" dirty="0" err="1">
                <a:solidFill>
                  <a:srgbClr val="404040"/>
                </a:solidFill>
                <a:effectLst/>
                <a:latin typeface="Arial" panose="020B0604020202020204" pitchFamily="34" charset="0"/>
                <a:cs typeface="Arial" panose="020B0604020202020204" pitchFamily="34" charset="0"/>
              </a:rPr>
              <a:t>Shulver</a:t>
            </a:r>
            <a:r>
              <a:rPr lang="en-GB" sz="2200" b="0" i="0" dirty="0">
                <a:solidFill>
                  <a:srgbClr val="404040"/>
                </a:solidFill>
                <a:effectLst/>
                <a:latin typeface="Arial" panose="020B0604020202020204" pitchFamily="34" charset="0"/>
                <a:cs typeface="Arial" panose="020B0604020202020204" pitchFamily="34" charset="0"/>
              </a:rPr>
              <a:t>, M. (2012) </a:t>
            </a:r>
            <a:r>
              <a:rPr lang="en-GB" sz="2200" b="0" i="1" dirty="0">
                <a:solidFill>
                  <a:srgbClr val="404040"/>
                </a:solidFill>
                <a:effectLst/>
                <a:latin typeface="Arial" panose="020B0604020202020204" pitchFamily="34" charset="0"/>
                <a:cs typeface="Arial" panose="020B0604020202020204" pitchFamily="34" charset="0"/>
              </a:rPr>
              <a:t>Service Operations Management</a:t>
            </a:r>
            <a:r>
              <a:rPr lang="en-GB" sz="2200" b="0" i="0" dirty="0">
                <a:solidFill>
                  <a:srgbClr val="404040"/>
                </a:solidFill>
                <a:effectLst/>
                <a:latin typeface="Arial" panose="020B0604020202020204" pitchFamily="34" charset="0"/>
                <a:cs typeface="Arial" panose="020B0604020202020204" pitchFamily="34" charset="0"/>
              </a:rPr>
              <a:t>. London: Pearson.</a:t>
            </a:r>
          </a:p>
          <a:p>
            <a:pPr algn="l"/>
            <a:r>
              <a:rPr lang="en-GB" sz="2200" b="0" i="0" dirty="0">
                <a:solidFill>
                  <a:srgbClr val="404040"/>
                </a:solidFill>
                <a:effectLst/>
                <a:latin typeface="Arial" panose="020B0604020202020204" pitchFamily="34" charset="0"/>
                <a:cs typeface="Arial" panose="020B0604020202020204" pitchFamily="34" charset="0"/>
              </a:rPr>
              <a:t>Lasch, O. (2021) </a:t>
            </a:r>
            <a:r>
              <a:rPr lang="en-GB" sz="2200" b="0" i="1" dirty="0">
                <a:solidFill>
                  <a:srgbClr val="404040"/>
                </a:solidFill>
                <a:effectLst/>
                <a:latin typeface="Arial" panose="020B0604020202020204" pitchFamily="34" charset="0"/>
                <a:cs typeface="Arial" panose="020B0604020202020204" pitchFamily="34" charset="0"/>
              </a:rPr>
              <a:t>Principles of Management: Practising Ethics, Responsibility, Sustainability</a:t>
            </a:r>
            <a:r>
              <a:rPr lang="en-GB" sz="2200" b="0" i="0" dirty="0">
                <a:solidFill>
                  <a:srgbClr val="404040"/>
                </a:solidFill>
                <a:effectLst/>
                <a:latin typeface="Arial" panose="020B0604020202020204" pitchFamily="34" charset="0"/>
                <a:cs typeface="Arial" panose="020B0604020202020204" pitchFamily="34" charset="0"/>
              </a:rPr>
              <a:t>. London: Sage.</a:t>
            </a:r>
          </a:p>
          <a:p>
            <a:pPr algn="l"/>
            <a:r>
              <a:rPr lang="en-GB" sz="2200" b="0" i="0" dirty="0">
                <a:solidFill>
                  <a:srgbClr val="404040"/>
                </a:solidFill>
                <a:effectLst/>
                <a:latin typeface="Arial" panose="020B0604020202020204" pitchFamily="34" charset="0"/>
                <a:cs typeface="Arial" panose="020B0604020202020204" pitchFamily="34" charset="0"/>
              </a:rPr>
              <a:t>Restaurant Magazine (2023) Available at: </a:t>
            </a:r>
            <a:r>
              <a:rPr lang="en-GB" sz="2200" b="0" i="0" u="none" strike="noStrike" dirty="0">
                <a:solidFill>
                  <a:srgbClr val="404040"/>
                </a:solidFill>
                <a:effectLst/>
                <a:latin typeface="Arial" panose="020B0604020202020204" pitchFamily="34" charset="0"/>
                <a:cs typeface="Arial" panose="020B0604020202020204" pitchFamily="34" charset="0"/>
                <a:hlinkClick r:id="rId8"/>
              </a:rPr>
              <a:t>www.restaurantmagazine.com</a:t>
            </a:r>
            <a:r>
              <a:rPr lang="en-GB" sz="2200" b="0" i="0" dirty="0">
                <a:solidFill>
                  <a:srgbClr val="404040"/>
                </a:solidFill>
                <a:effectLst/>
                <a:latin typeface="Arial" panose="020B0604020202020204" pitchFamily="34" charset="0"/>
                <a:cs typeface="Arial" panose="020B0604020202020204" pitchFamily="34" charset="0"/>
              </a:rPr>
              <a:t> (Accessed: 05 March 2025).</a:t>
            </a:r>
          </a:p>
          <a:p>
            <a:pPr algn="l"/>
            <a:r>
              <a:rPr lang="en-GB" sz="2200" b="0" i="0" dirty="0">
                <a:solidFill>
                  <a:srgbClr val="404040"/>
                </a:solidFill>
                <a:effectLst/>
                <a:latin typeface="Arial" panose="020B0604020202020204" pitchFamily="34" charset="0"/>
                <a:cs typeface="Arial" panose="020B0604020202020204" pitchFamily="34" charset="0"/>
              </a:rPr>
              <a:t>The Access Group (2023) </a:t>
            </a:r>
            <a:r>
              <a:rPr lang="en-GB" sz="2200" b="0" i="1" dirty="0">
                <a:solidFill>
                  <a:srgbClr val="404040"/>
                </a:solidFill>
                <a:effectLst/>
                <a:latin typeface="Arial" panose="020B0604020202020204" pitchFamily="34" charset="0"/>
                <a:cs typeface="Arial" panose="020B0604020202020204" pitchFamily="34" charset="0"/>
              </a:rPr>
              <a:t>Advantages and Disadvantages of EPOS Systems for Hospitality</a:t>
            </a:r>
            <a:r>
              <a:rPr lang="en-GB" sz="2200" b="0" i="0" dirty="0">
                <a:solidFill>
                  <a:srgbClr val="404040"/>
                </a:solidFill>
                <a:effectLst/>
                <a:latin typeface="Arial" panose="020B0604020202020204" pitchFamily="34" charset="0"/>
                <a:cs typeface="Arial" panose="020B0604020202020204" pitchFamily="34" charset="0"/>
              </a:rPr>
              <a:t>. Available at: </a:t>
            </a:r>
            <a:r>
              <a:rPr lang="en-GB" sz="2200" b="0" i="0" u="none" strike="noStrike" dirty="0">
                <a:solidFill>
                  <a:srgbClr val="404040"/>
                </a:solidFill>
                <a:effectLst/>
                <a:latin typeface="Arial" panose="020B0604020202020204" pitchFamily="34" charset="0"/>
                <a:cs typeface="Arial" panose="020B0604020202020204" pitchFamily="34" charset="0"/>
                <a:hlinkClick r:id="rId9"/>
              </a:rPr>
              <a:t>https://www.theaccessgroup.com/en-gb/epos/sectors/hospitality/advantages-disadvantages/#:~:text=By%20streamlining%20services%2C%20reducing%20errors,help%20make%20your%20business%20successful</a:t>
            </a:r>
            <a:r>
              <a:rPr lang="en-GB" sz="2200" b="0" i="0" dirty="0">
                <a:solidFill>
                  <a:srgbClr val="404040"/>
                </a:solidFill>
                <a:effectLst/>
                <a:latin typeface="Arial" panose="020B0604020202020204" pitchFamily="34" charset="0"/>
                <a:cs typeface="Arial" panose="020B0604020202020204" pitchFamily="34" charset="0"/>
              </a:rPr>
              <a:t> (Accessed: 03 March 2025).</a:t>
            </a:r>
          </a:p>
          <a:p>
            <a:pPr algn="l"/>
            <a:r>
              <a:rPr lang="en-GB" sz="2200" b="0" i="0" dirty="0">
                <a:solidFill>
                  <a:srgbClr val="404040"/>
                </a:solidFill>
                <a:effectLst/>
                <a:latin typeface="Arial" panose="020B0604020202020204" pitchFamily="34" charset="0"/>
                <a:cs typeface="Arial" panose="020B0604020202020204" pitchFamily="34" charset="0"/>
              </a:rPr>
              <a:t>The Caterer (2023) Available at: </a:t>
            </a:r>
            <a:r>
              <a:rPr lang="en-GB" sz="2200" b="0" i="0" u="none" strike="noStrike" dirty="0">
                <a:solidFill>
                  <a:srgbClr val="404040"/>
                </a:solidFill>
                <a:effectLst/>
                <a:latin typeface="Arial" panose="020B0604020202020204" pitchFamily="34" charset="0"/>
                <a:cs typeface="Arial" panose="020B0604020202020204" pitchFamily="34" charset="0"/>
                <a:hlinkClick r:id="rId10"/>
              </a:rPr>
              <a:t>www.thecaterer.com</a:t>
            </a:r>
            <a:r>
              <a:rPr lang="en-GB" sz="2200" b="0" i="0" dirty="0">
                <a:solidFill>
                  <a:srgbClr val="404040"/>
                </a:solidFill>
                <a:effectLst/>
                <a:latin typeface="Arial" panose="020B0604020202020204" pitchFamily="34" charset="0"/>
                <a:cs typeface="Arial" panose="020B0604020202020204" pitchFamily="34" charset="0"/>
              </a:rPr>
              <a:t> (Accessed: 01 March 2025).</a:t>
            </a:r>
          </a:p>
          <a:p>
            <a:pPr algn="l"/>
            <a:r>
              <a:rPr lang="en-GB" sz="2200" b="0" i="0" dirty="0" err="1">
                <a:solidFill>
                  <a:srgbClr val="404040"/>
                </a:solidFill>
                <a:effectLst/>
                <a:latin typeface="Arial" panose="020B0604020202020204" pitchFamily="34" charset="0"/>
                <a:cs typeface="Arial" panose="020B0604020202020204" pitchFamily="34" charset="0"/>
              </a:rPr>
              <a:t>Tesone</a:t>
            </a:r>
            <a:r>
              <a:rPr lang="en-GB" sz="2200" b="0" i="0" dirty="0">
                <a:solidFill>
                  <a:srgbClr val="404040"/>
                </a:solidFill>
                <a:effectLst/>
                <a:latin typeface="Arial" panose="020B0604020202020204" pitchFamily="34" charset="0"/>
                <a:cs typeface="Arial" panose="020B0604020202020204" pitchFamily="34" charset="0"/>
              </a:rPr>
              <a:t>, V. (2014) </a:t>
            </a:r>
            <a:r>
              <a:rPr lang="en-GB" sz="2200" b="0" i="1" dirty="0">
                <a:solidFill>
                  <a:srgbClr val="404040"/>
                </a:solidFill>
                <a:effectLst/>
                <a:latin typeface="Arial" panose="020B0604020202020204" pitchFamily="34" charset="0"/>
                <a:cs typeface="Arial" panose="020B0604020202020204" pitchFamily="34" charset="0"/>
              </a:rPr>
              <a:t>Principles of Management for the Hospitality Industry</a:t>
            </a:r>
            <a:r>
              <a:rPr lang="en-GB" sz="2200" b="0" i="0" dirty="0">
                <a:solidFill>
                  <a:srgbClr val="404040"/>
                </a:solidFill>
                <a:effectLst/>
                <a:latin typeface="Arial" panose="020B0604020202020204" pitchFamily="34" charset="0"/>
                <a:cs typeface="Arial" panose="020B0604020202020204" pitchFamily="34" charset="0"/>
              </a:rPr>
              <a:t>. Oxford: Butterworth-Heinemann.</a:t>
            </a:r>
          </a:p>
          <a:p>
            <a:br>
              <a:rPr lang="en-GB" dirty="0"/>
            </a:br>
            <a:endParaRPr lang="en-GB" dirty="0"/>
          </a:p>
        </p:txBody>
      </p:sp>
    </p:spTree>
    <p:extLst>
      <p:ext uri="{BB962C8B-B14F-4D97-AF65-F5344CB8AC3E}">
        <p14:creationId xmlns:p14="http://schemas.microsoft.com/office/powerpoint/2010/main" val="33262933"/>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docProps/app.xml><?xml version="1.0" encoding="utf-8"?>
<Properties xmlns="http://schemas.openxmlformats.org/officeDocument/2006/extended-properties" xmlns:vt="http://schemas.openxmlformats.org/officeDocument/2006/docPropsVTypes">
  <Template>office theme</Template>
  <TotalTime>141</TotalTime>
  <Words>1968</Words>
  <Application>Microsoft Office PowerPoint</Application>
  <PresentationFormat>Widescreen</PresentationFormat>
  <Paragraphs>99</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Grandview Display</vt:lpstr>
      <vt:lpstr>DashVTI</vt:lpstr>
      <vt:lpstr> Placement Developing Restaurant Management (BMGM5004)    Individual Presentation  By  Amdadur Rashid Masum Student ID: 2128870            Module Lead:Jemma Smith MA, PgCE  j.smith@uwtsd.ac.uk </vt:lpstr>
      <vt:lpstr>PowerPoint Presentation</vt:lpstr>
      <vt:lpstr>Communication and Team Liaison</vt:lpstr>
      <vt:lpstr> Example and Outcomes   </vt:lpstr>
      <vt:lpstr>Element 2 – Troubleshooting Skills </vt:lpstr>
      <vt:lpstr> Element 2 – Example and Outcomes </vt:lpstr>
      <vt:lpstr>Element 3 – Use of Systems </vt:lpstr>
      <vt:lpstr>Element 3 – Example and Outcomes </vt:lpstr>
      <vt:lpstr>Reflection on Personal Development </vt:lpstr>
      <vt:lpstr>Future Career Development </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laptop</dc:creator>
  <cp:lastModifiedBy>Amdadur Masum (2128870)</cp:lastModifiedBy>
  <cp:revision>210</cp:revision>
  <dcterms:created xsi:type="dcterms:W3CDTF">2025-03-07T15:28:48Z</dcterms:created>
  <dcterms:modified xsi:type="dcterms:W3CDTF">2025-03-07T23:55:57Z</dcterms:modified>
</cp:coreProperties>
</file>