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12" r:id="rId1"/>
  </p:sldMasterIdLst>
  <p:notesMasterIdLst>
    <p:notesMasterId r:id="rId17"/>
  </p:notesMasterIdLst>
  <p:sldIdLst>
    <p:sldId id="282" r:id="rId2"/>
    <p:sldId id="305" r:id="rId3"/>
    <p:sldId id="284" r:id="rId4"/>
    <p:sldId id="285" r:id="rId5"/>
    <p:sldId id="288" r:id="rId6"/>
    <p:sldId id="290" r:id="rId7"/>
    <p:sldId id="287" r:id="rId8"/>
    <p:sldId id="300" r:id="rId9"/>
    <p:sldId id="298" r:id="rId10"/>
    <p:sldId id="296" r:id="rId11"/>
    <p:sldId id="301" r:id="rId12"/>
    <p:sldId id="302" r:id="rId13"/>
    <p:sldId id="304" r:id="rId14"/>
    <p:sldId id="303" r:id="rId15"/>
    <p:sldId id="29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F2C4D9E-2697-3915-5728-D4B44BA3EA97}" name="Kostiantyn Kostiuk" initials="KK" userId="S::g115113@globalbanking.ac.uk::0f6bc15c-6f04-4e9b-8f43-c36a3e383b5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BE008C-06FA-01C3-6C94-1FA5B37AAFD2}" v="192" dt="2024-10-10T09:46:00.717"/>
    <p1510:client id="{4B6A6BB6-80BF-2DF3-6C76-FBF488915869}" v="48" dt="2024-10-10T10:01:33.9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152" autoAdjust="0"/>
  </p:normalViewPr>
  <p:slideViewPr>
    <p:cSldViewPr snapToGrid="0">
      <p:cViewPr>
        <p:scale>
          <a:sx n="50" d="100"/>
          <a:sy n="50" d="100"/>
        </p:scale>
        <p:origin x="1170" y="18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EA9F6-61A8-43C1-BBE7-4F54F7733DC3}" type="datetimeFigureOut">
              <a:rPr lang="en-GB" smtClean="0"/>
              <a:t>10/10/2024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3A7DEE-AA22-4940-9E0D-CCCAC09DAA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27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1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52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1145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361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955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9347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907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4582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0169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574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590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3A7DEE-AA22-4940-9E0D-CCCAC09DAAE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642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02989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83538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401740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553118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136742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075600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432884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033484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878555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210918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687653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357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3" r:id="rId1"/>
    <p:sldLayoutId id="2147484814" r:id="rId2"/>
    <p:sldLayoutId id="2147484815" r:id="rId3"/>
    <p:sldLayoutId id="2147484816" r:id="rId4"/>
    <p:sldLayoutId id="2147484817" r:id="rId5"/>
    <p:sldLayoutId id="2147484818" r:id="rId6"/>
    <p:sldLayoutId id="2147484819" r:id="rId7"/>
    <p:sldLayoutId id="2147484820" r:id="rId8"/>
    <p:sldLayoutId id="2147484821" r:id="rId9"/>
    <p:sldLayoutId id="2147484822" r:id="rId10"/>
    <p:sldLayoutId id="2147484823" r:id="rId11"/>
  </p:sldLayoutIdLst>
  <p:transition spd="med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72E4559-2DFB-3C39-9C68-6D59537BA0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6439" y="1005424"/>
            <a:ext cx="8617159" cy="4847151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4E0931-C03B-7AEC-DC58-1ABEC5241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5283" y="1480897"/>
            <a:ext cx="4140437" cy="3949059"/>
          </a:xfrm>
        </p:spPr>
        <p:txBody>
          <a:bodyPr>
            <a:normAutofit fontScale="90000"/>
          </a:bodyPr>
          <a:lstStyle/>
          <a:p>
            <a:pPr>
              <a:spcBef>
                <a:spcPts val="1000"/>
              </a:spcBef>
            </a:pPr>
            <a:r>
              <a:rPr lang="en-US" sz="3600" b="1" i="1" dirty="0">
                <a:latin typeface="Times New Roman"/>
                <a:cs typeface="Times New Roman"/>
              </a:rPr>
              <a:t>Event Content and Context for “Winter Odyssey Festival”</a:t>
            </a:r>
            <a:br>
              <a:rPr lang="en-US" sz="3600" b="1" i="1" dirty="0">
                <a:latin typeface="Times New Roman"/>
                <a:cs typeface="Times New Roman"/>
              </a:rPr>
            </a:br>
            <a:br>
              <a:rPr lang="en-US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dirty="0">
                <a:latin typeface="Times New Roman"/>
                <a:cs typeface="Arial"/>
              </a:rPr>
              <a:t>      </a:t>
            </a:r>
            <a:r>
              <a:rPr lang="en-US" sz="1800" i="1" dirty="0">
                <a:latin typeface="Times New Roman"/>
                <a:cs typeface="Arial"/>
              </a:rPr>
              <a:t>Student Name: Cristina-Valentina Preda</a:t>
            </a:r>
          </a:p>
          <a:p>
            <a:pPr>
              <a:spcBef>
                <a:spcPts val="1000"/>
              </a:spcBef>
            </a:pPr>
            <a:r>
              <a:rPr lang="en-US" sz="1800" i="1" dirty="0">
                <a:latin typeface="Times New Roman"/>
                <a:cs typeface="Arial"/>
              </a:rPr>
              <a:t>      Student number: 2207491</a:t>
            </a:r>
          </a:p>
          <a:p>
            <a:pPr>
              <a:spcBef>
                <a:spcPts val="1000"/>
              </a:spcBef>
            </a:pPr>
            <a:r>
              <a:rPr lang="en-US" sz="1800" i="1" dirty="0">
                <a:latin typeface="Times New Roman"/>
                <a:cs typeface="Arial"/>
              </a:rPr>
              <a:t>      Module title: International Meetings               Management</a:t>
            </a:r>
          </a:p>
          <a:p>
            <a:pPr>
              <a:spcBef>
                <a:spcPts val="1000"/>
              </a:spcBef>
            </a:pPr>
            <a:r>
              <a:rPr lang="en-US" sz="1800" i="1" dirty="0">
                <a:latin typeface="Times New Roman"/>
                <a:cs typeface="Arial"/>
              </a:rPr>
              <a:t>      Module code: BMIH6007</a:t>
            </a:r>
            <a:br>
              <a:rPr lang="en-US" sz="1800" i="1" dirty="0">
                <a:latin typeface="Times New Roman"/>
                <a:cs typeface="Arial"/>
              </a:rPr>
            </a:br>
            <a:r>
              <a:rPr lang="en-US" sz="1800" i="1" dirty="0">
                <a:latin typeface="Times New Roman"/>
                <a:cs typeface="Arial"/>
              </a:rPr>
              <a:t>      Lecturer's </a:t>
            </a:r>
            <a:r>
              <a:rPr lang="en-US" sz="1800" i="1" err="1">
                <a:latin typeface="Times New Roman"/>
                <a:cs typeface="Arial"/>
              </a:rPr>
              <a:t>Name:Kathryn</a:t>
            </a:r>
            <a:r>
              <a:rPr lang="en-US" sz="1800" i="1" dirty="0">
                <a:latin typeface="Times New Roman"/>
                <a:cs typeface="Arial"/>
              </a:rPr>
              <a:t> Flynn</a:t>
            </a:r>
          </a:p>
          <a:p>
            <a:pPr>
              <a:spcBef>
                <a:spcPts val="1000"/>
              </a:spcBef>
            </a:pPr>
            <a:r>
              <a:rPr lang="en-US" sz="1800" i="1" dirty="0">
                <a:latin typeface="Times New Roman"/>
                <a:cs typeface="Arial"/>
              </a:rPr>
              <a:t>      Date: 14/10/2024</a:t>
            </a:r>
          </a:p>
          <a:p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8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774843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39000" y="1352551"/>
            <a:ext cx="4953000" cy="43053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i="1" dirty="0"/>
              <a:t>AI Use Acknowledgement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5661453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latin typeface="Times New Roman"/>
                <a:cs typeface="Times New Roman"/>
              </a:rPr>
              <a:t>I confirm that I have not used any AI tools in the research and creation of this presentation.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confirm that I have not presented any AI generated materials as my own work.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confirm I have copies of my drafts, notes, and other resources I used, which I may be asked to provide in evidence.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What is Artificial Intelligence (AI) and Why People Should Learn About it -  UCF Business Incubation Program - University of Central Flori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482" y="1690689"/>
            <a:ext cx="5293518" cy="352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65659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9613DF-2A13-F465-E657-B3875EA2C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9684" y="1160001"/>
            <a:ext cx="8103565" cy="453799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9E7ED4-5559-AEEB-AA80-7AE3D5EAA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071" y="-93629"/>
            <a:ext cx="7210829" cy="1253630"/>
          </a:xfrm>
        </p:spPr>
        <p:txBody>
          <a:bodyPr>
            <a:normAutofit/>
          </a:bodyPr>
          <a:lstStyle/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 Content and Context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8603B84-EF58-3A5D-4813-6DCB18A97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692" y="1385187"/>
            <a:ext cx="4034898" cy="440643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Focus for the Event: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Celebrating worldwide winter traditions and highlighting the variety of winter celebrations from all around the globe, the </a:t>
            </a:r>
          </a:p>
          <a:p>
            <a:pPr marL="0" indent="0">
              <a:buNone/>
            </a:pPr>
            <a:r>
              <a:rPr lang="en-US" b="1" dirty="0">
                <a:latin typeface="Times New Roman"/>
                <a:cs typeface="Times New Roman"/>
              </a:rPr>
              <a:t>Winter Odyssey Festival</a:t>
            </a:r>
            <a:r>
              <a:rPr lang="en-US" dirty="0">
                <a:latin typeface="Times New Roman"/>
                <a:cs typeface="Times New Roman"/>
              </a:rPr>
              <a:t> will be hosted. The event seeks to provide attendees with a unique experience involving cultural exhibits, performances and interactive seminars.</a:t>
            </a:r>
          </a:p>
        </p:txBody>
      </p:sp>
    </p:spTree>
    <p:extLst>
      <p:ext uri="{BB962C8B-B14F-4D97-AF65-F5344CB8AC3E}">
        <p14:creationId xmlns:p14="http://schemas.microsoft.com/office/powerpoint/2010/main" val="154300924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546CE-E2DB-F34B-F31C-DB82CD66E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9422" y="1016000"/>
            <a:ext cx="10070283" cy="380802"/>
          </a:xfrm>
        </p:spPr>
        <p:txBody>
          <a:bodyPr anchor="b">
            <a:normAutofit fontScale="90000"/>
          </a:bodyPr>
          <a:lstStyle/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and Nature of the Event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F9B17CC-F08E-A999-5BB0-EC72608003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5164" y="2245382"/>
            <a:ext cx="4583007" cy="3034452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19" name="Content Placeholder 7">
            <a:extLst>
              <a:ext uri="{FF2B5EF4-FFF2-40B4-BE49-F238E27FC236}">
                <a16:creationId xmlns:a16="http://schemas.microsoft.com/office/drawing/2014/main" id="{633B5DC9-7DF4-ADFD-A90E-D6851695B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7734" y="1540042"/>
            <a:ext cx="5291663" cy="5215607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lv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cultural event and a seasonal festival event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event is family-friendly and appropriate for all ages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event is market-themed with a combination of theatre performances</a:t>
            </a:r>
          </a:p>
          <a:p>
            <a:pPr marL="0" lv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Celebratory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joyful environment stressing communal spirit and happiness throughout the winter.</a:t>
            </a: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Educational: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Workshops and displays covering many winter-related cultural practices and customs will educate the visitors.</a:t>
            </a: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Interactive: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Including people actively using craft-making, cooking lessons, and narrative sessions.</a:t>
            </a: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Community-focused: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Aimed at bringing together local inhabitants and foreign guests, community-oriented projects promoted ties and cultural respect.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celebration of winter events will also help to promote harmony and understanding among many different cultures (Meng and Asma, 2024).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323945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CBD182C-98DF-6179-48E5-BBF22B60E9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66803" y="1456085"/>
            <a:ext cx="6272495" cy="407446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48B7CB-9CD5-C807-82E5-FCFBE99B1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465" y="191911"/>
            <a:ext cx="8158758" cy="2073126"/>
          </a:xfrm>
        </p:spPr>
        <p:txBody>
          <a:bodyPr>
            <a:normAutofit/>
          </a:bodyPr>
          <a:lstStyle/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factors</a:t>
            </a:r>
            <a:b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Target Market</a:t>
            </a:r>
            <a:b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3C02179-3478-F6B1-77D4-6E6FF5DDF7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804" y="1735142"/>
            <a:ext cx="5144905" cy="381464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Demographics: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000" dirty="0">
                <a:latin typeface="Times New Roman"/>
                <a:cs typeface="Times New Roman"/>
              </a:rPr>
              <a:t>Families including kids searching for seasonal events.</a:t>
            </a:r>
          </a:p>
          <a:p>
            <a:pPr lvl="0"/>
            <a:r>
              <a:rPr lang="en-US" sz="2000" dirty="0">
                <a:latin typeface="Times New Roman"/>
                <a:cs typeface="Times New Roman"/>
              </a:rPr>
              <a:t>Neighbours and visitors looking for unique winter activities.</a:t>
            </a:r>
          </a:p>
          <a:p>
            <a:pPr lvl="0"/>
            <a:r>
              <a:rPr lang="en-US" sz="2000" dirty="0">
                <a:latin typeface="Times New Roman"/>
                <a:cs typeface="Times New Roman"/>
              </a:rPr>
              <a:t>Institutions and educational organisations seeking field excursion opportunities</a:t>
            </a:r>
          </a:p>
          <a:p>
            <a:pPr marL="0" indent="0">
              <a:buNone/>
            </a:pPr>
            <a:r>
              <a:rPr lang="en-US" sz="1600" dirty="0">
                <a:latin typeface="Times New Roman"/>
                <a:ea typeface="+mn-lt"/>
                <a:cs typeface="+mn-lt"/>
              </a:rPr>
              <a:t>“</a:t>
            </a:r>
            <a:r>
              <a:rPr lang="en-US" sz="1800" i="1" dirty="0">
                <a:latin typeface="Times New Roman"/>
                <a:ea typeface="+mn-lt"/>
                <a:cs typeface="+mn-lt"/>
              </a:rPr>
              <a:t>Marketing is concerned with satisfying consumer needs and wants by exchanging goods, services or ideas for something of value” (Bowdin et al 2011, P366)</a:t>
            </a:r>
            <a:endParaRPr lang="en-US" sz="1800" i="1">
              <a:latin typeface="Times New Roman"/>
              <a:cs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5922A8-96C3-01E4-C637-BF864A932D4B}"/>
              </a:ext>
            </a:extLst>
          </p:cNvPr>
          <p:cNvSpPr txBox="1"/>
          <p:nvPr/>
        </p:nvSpPr>
        <p:spPr>
          <a:xfrm>
            <a:off x="8848876" y="554687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1528861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AB4552-01BB-5F32-521F-729158521A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5176" y="1505466"/>
            <a:ext cx="6902946" cy="4601964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AEFC2D-C6C0-12F3-CC52-3F7CE3B33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116" y="71185"/>
            <a:ext cx="10897248" cy="1614973"/>
          </a:xfrm>
        </p:spPr>
        <p:txBody>
          <a:bodyPr>
            <a:normAutofit/>
          </a:bodyPr>
          <a:lstStyle/>
          <a:p>
            <a:pPr lvl="0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B2B5A4-9534-D5C6-4960-DAC956346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3301" y="882316"/>
            <a:ext cx="4731063" cy="540799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Research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Growing curiosity in cultural events supporting diversity and inclusiveness (Hunt and Dolan, 2020).</a:t>
            </a:r>
          </a:p>
          <a:p>
            <a:pPr lvl="0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Particularly in winter, seasonal activities draw families and communities seeking joyful experiences (Middleton and Harper, 2020).</a:t>
            </a:r>
          </a:p>
          <a:p>
            <a:pPr lvl="0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turnout for past winter celebrations suggests great demand for these events.</a:t>
            </a:r>
          </a:p>
          <a:p>
            <a:pPr marL="0" indent="0">
              <a:buNone/>
            </a:pP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Trends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increasing popularity of experience events allows attendees to interact personally with different cultures.</a:t>
            </a:r>
          </a:p>
          <a:p>
            <a:pPr lvl="0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exposure and appeal by more social media interaction and sharing around local events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2021).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08464F-EBD6-DFC1-2E63-6732EB8208BC}"/>
              </a:ext>
            </a:extLst>
          </p:cNvPr>
          <p:cNvSpPr txBox="1"/>
          <p:nvPr/>
        </p:nvSpPr>
        <p:spPr>
          <a:xfrm>
            <a:off x="2019300" y="5276850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59FB6F-D491-7E47-8FDA-4F95CA7FAD12}"/>
              </a:ext>
            </a:extLst>
          </p:cNvPr>
          <p:cNvSpPr txBox="1"/>
          <p:nvPr/>
        </p:nvSpPr>
        <p:spPr>
          <a:xfrm>
            <a:off x="2305050" y="5924550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683219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3022A702-21B5-1ED4-2BFA-5B133B5BA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6439" y="1783825"/>
            <a:ext cx="5437658" cy="3056897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FB72E6-B1B7-18C0-36AB-9F5B9ED8D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47" y="365125"/>
            <a:ext cx="12019843" cy="1134242"/>
          </a:xfrm>
        </p:spPr>
        <p:txBody>
          <a:bodyPr>
            <a:normAutofit/>
          </a:bodyPr>
          <a:lstStyle/>
          <a:p>
            <a:pPr lvl="0" algn="ctr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9EB33D-A1EC-46A2-B4D3-BCA954AD29B0}"/>
              </a:ext>
            </a:extLst>
          </p:cNvPr>
          <p:cNvSpPr txBox="1"/>
          <p:nvPr/>
        </p:nvSpPr>
        <p:spPr>
          <a:xfrm>
            <a:off x="7521214" y="1579208"/>
            <a:ext cx="39784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Resources Needed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Venue space for pavilions and outdoor events, for example Central Park.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Vendors provide global foods, handcrafted goods, and cultural encounters.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Artists from many backgrounds entertain us.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 members and volunteers for logistical and event management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031829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2D89FF2-90AF-D6BA-85A4-7C6E82FE6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0893" y="740605"/>
            <a:ext cx="9558737" cy="53767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DCD7C-0392-BA62-4C82-19752F0C7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540624" cy="1207001"/>
          </a:xfrm>
        </p:spPr>
        <p:txBody>
          <a:bodyPr>
            <a:normAutofit/>
          </a:bodyPr>
          <a:lstStyle/>
          <a:p>
            <a:pPr lvl="0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Competition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6FD3FA-2CBB-B655-3798-150011E6C6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260" y="1572126"/>
            <a:ext cx="3822189" cy="4043363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 Competition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neighbourhood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winter celebrations or holiday markets are scheduled alongside.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Seasonal activities held in surrounding towns draw the same target market.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Indirect Competition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forms of entertainment include theatre, concerts, and winter sports activities.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Local attractions (such as holiday light displays or ice-skating rinks) can turn off possible guests (Johnson and Winkle Van, 2022).</a:t>
            </a:r>
          </a:p>
        </p:txBody>
      </p:sp>
    </p:spTree>
    <p:extLst>
      <p:ext uri="{BB962C8B-B14F-4D97-AF65-F5344CB8AC3E}">
        <p14:creationId xmlns:p14="http://schemas.microsoft.com/office/powerpoint/2010/main" val="1606217387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3022A702-21B5-1ED4-2BFA-5B133B5BA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5110" y="1871493"/>
            <a:ext cx="6327155" cy="3559024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FB72E6-B1B7-18C0-36AB-9F5B9ED8D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77" y="110014"/>
            <a:ext cx="6327154" cy="1899912"/>
          </a:xfrm>
        </p:spPr>
        <p:txBody>
          <a:bodyPr>
            <a:normAutofit/>
          </a:bodyPr>
          <a:lstStyle/>
          <a:p>
            <a:pPr lvl="0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Activity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Content Placeholder 17">
            <a:extLst>
              <a:ext uri="{FF2B5EF4-FFF2-40B4-BE49-F238E27FC236}">
                <a16:creationId xmlns:a16="http://schemas.microsoft.com/office/drawing/2014/main" id="{65B00C0F-0EE0-4B17-095E-41B02F399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2177" y="433136"/>
            <a:ext cx="4446863" cy="5662863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Promotional Strategies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 interesting content including sneak previews, cultural highlights, and countdowns to the event on Facebook, Instagram, and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TikTok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cross-promotional events and group discounts, work with nearby companies, cultural organisations, and schools.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Local advertising can reach a larger audience using community boards, newspapers, and local radio stations (Myers and Harford, 2020).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with local influencers that fit the target audience to advertise the festival via their outlets.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these market elements will help the Global Winter Fest to strategically position itself to draw a varied audience, guarantee high attendance, and hence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minimise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competition</a:t>
            </a:r>
          </a:p>
        </p:txBody>
      </p:sp>
    </p:spTree>
    <p:extLst>
      <p:ext uri="{BB962C8B-B14F-4D97-AF65-F5344CB8AC3E}">
        <p14:creationId xmlns:p14="http://schemas.microsoft.com/office/powerpoint/2010/main" val="485950210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2D89FF2-90AF-D6BA-85A4-7C6E82FE6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0893" y="740605"/>
            <a:ext cx="9558737" cy="53767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DCD7C-0392-BA62-4C82-19752F0C7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260" y="228020"/>
            <a:ext cx="4540624" cy="1207001"/>
          </a:xfrm>
        </p:spPr>
        <p:txBody>
          <a:bodyPr>
            <a:normAutofit fontScale="90000"/>
          </a:bodyPr>
          <a:lstStyle/>
          <a:p>
            <a:pPr lvl="0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Operational factors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6FD3FA-2CBB-B655-3798-150011E6C6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842" y="1572126"/>
            <a:ext cx="4152607" cy="4684295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lv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Proposed Location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Venue: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Central Park (London)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Suitability: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Popular for seasonal events, Central Park has enough area for many pavilions and activities (Albright, 2020).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Convenient for participants since it is within walking distance of metropolitan conveniences and accessible by public transportation.</a:t>
            </a:r>
          </a:p>
          <a:p>
            <a:pPr marL="0" lv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Venue Availability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prevent scheduling problems with other events, seek availability for the suggested dates; January 15–20, 2025.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advance, reserve the site to get local authorities' necessary licenses and permissions.</a:t>
            </a:r>
          </a:p>
        </p:txBody>
      </p:sp>
    </p:spTree>
    <p:extLst>
      <p:ext uri="{BB962C8B-B14F-4D97-AF65-F5344CB8AC3E}">
        <p14:creationId xmlns:p14="http://schemas.microsoft.com/office/powerpoint/2010/main" val="3737876333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2D89FF2-90AF-D6BA-85A4-7C6E82FE6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96452" y="1201053"/>
            <a:ext cx="6838874" cy="53767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DCD7C-0392-BA62-4C82-19752F0C7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955" y="0"/>
            <a:ext cx="5765582" cy="1207001"/>
          </a:xfrm>
        </p:spPr>
        <p:txBody>
          <a:bodyPr>
            <a:normAutofit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Suitability of the Venue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6FD3FA-2CBB-B655-3798-150011E6C6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674" y="497305"/>
            <a:ext cx="4583103" cy="6018475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Space Requirements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Enough outside space for a winter market, performance space, and cultural pavilions.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Areas set aside for classes, food vendors and seats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Facilities like parking, bathrooms and are accessible to every guest.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Capacity to develop structures such as (stages, and tents) for various events. </a:t>
            </a:r>
          </a:p>
          <a:p>
            <a:pPr marL="0" lv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Staffing Requirements / Skill Sets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 Manager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Oversee general planning, coordination and event implementation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Volunteer Coordinators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 volunteer schedules, training, and recruiting for different projects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 Representatives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from a range of backgrounds make sure that culture pavilions and workshops are authentic.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Staff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Someone with the right skills needs to set up the lighting, sound and lighting for shows.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Food and Beverage Managers: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Experienced staff will be in charge of managing the vendors and catering, making sure that high standards are met and that health rules are followed</a:t>
            </a:r>
          </a:p>
        </p:txBody>
      </p:sp>
    </p:spTree>
    <p:extLst>
      <p:ext uri="{BB962C8B-B14F-4D97-AF65-F5344CB8AC3E}">
        <p14:creationId xmlns:p14="http://schemas.microsoft.com/office/powerpoint/2010/main" val="2941722740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2D89FF2-90AF-D6BA-85A4-7C6E82FE6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63229" y="740605"/>
            <a:ext cx="8961316" cy="53767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DCD7C-0392-BA62-4C82-19752F0C7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260" y="228020"/>
            <a:ext cx="5765582" cy="1207001"/>
          </a:xfrm>
        </p:spPr>
        <p:txBody>
          <a:bodyPr>
            <a:normAutofit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Suitability of the Venue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6FD3FA-2CBB-B655-3798-150011E6C6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674" y="1138990"/>
            <a:ext cx="4216775" cy="5376790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lv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Likely Resource Allocations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Catering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Collaborate with local food sellers, and local food trucks that provide a wide range of foods to diverse cultures.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big allocations for food stands to ensure that all the participants have access to the food stands.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Lighting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make a place feel warm and welcoming, especially for shows and performances in the evening, hire a professional lighting company.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 pavilions and market areas will look better with decorative lights.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Parking Facilities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Talk to the local government about setting aside parking spots and, if necessary, shuttle services.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Put up clear signs about where to park and how to get there.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Seating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ease of the attendees, put seating areas near the performance stages and dining areas.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picnic tables and benches to make the area feel more like a community.</a:t>
            </a:r>
          </a:p>
        </p:txBody>
      </p:sp>
    </p:spTree>
    <p:extLst>
      <p:ext uri="{BB962C8B-B14F-4D97-AF65-F5344CB8AC3E}">
        <p14:creationId xmlns:p14="http://schemas.microsoft.com/office/powerpoint/2010/main" val="1971878703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A1BCC-4C64-4A4F-96A8-C9891BB58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b="1" i="1" dirty="0">
                <a:latin typeface="Times New Roman"/>
                <a:cs typeface="Times New Roman"/>
              </a:rPr>
              <a:t>Financial Factors for</a:t>
            </a:r>
            <a:r>
              <a:rPr lang="en-US" sz="3200" i="1" dirty="0">
                <a:latin typeface="Times New Roman"/>
                <a:cs typeface="Times New Roman"/>
              </a:rPr>
              <a:t> </a:t>
            </a:r>
            <a:r>
              <a:rPr lang="en-US" sz="3200" b="1" i="1" dirty="0">
                <a:latin typeface="Times New Roman"/>
                <a:cs typeface="Times New Roman"/>
              </a:rPr>
              <a:t>Global Winter Fest</a:t>
            </a:r>
            <a:b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i="1" dirty="0">
                <a:latin typeface="Times New Roman"/>
                <a:cs typeface="Times New Roman"/>
              </a:rPr>
              <a:t>Predicted Breakdown of Costs and Revenues</a:t>
            </a:r>
            <a:b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i="1" dirty="0">
                <a:latin typeface="Times New Roman"/>
                <a:cs typeface="Times New Roman"/>
              </a:rPr>
              <a:t>Possible Table of Income and Expenses</a:t>
            </a:r>
            <a:endParaRPr lang="en-US" sz="3200" i="1" dirty="0">
              <a:latin typeface="Times New Roman"/>
              <a:cs typeface="Times New Roman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FC7258E-288E-4E28-B8F1-02C8A94F3A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8989753"/>
              </p:ext>
            </p:extLst>
          </p:nvPr>
        </p:nvGraphicFramePr>
        <p:xfrm>
          <a:off x="1395663" y="1941096"/>
          <a:ext cx="8823158" cy="43634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11579">
                  <a:extLst>
                    <a:ext uri="{9D8B030D-6E8A-4147-A177-3AD203B41FA5}">
                      <a16:colId xmlns:a16="http://schemas.microsoft.com/office/drawing/2014/main" val="1358398907"/>
                    </a:ext>
                  </a:extLst>
                </a:gridCol>
                <a:gridCol w="4411579">
                  <a:extLst>
                    <a:ext uri="{9D8B030D-6E8A-4147-A177-3AD203B41FA5}">
                      <a16:colId xmlns:a16="http://schemas.microsoft.com/office/drawing/2014/main" val="3599701295"/>
                    </a:ext>
                  </a:extLst>
                </a:gridCol>
              </a:tblGrid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Item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Estimated Costs ($)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2433208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Venue Rental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10,000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0375328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Marketing and Promotion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4,000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50282437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Performer Fees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8,000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0316066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Catering/Vendor Fees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5,000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74596877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Setup and Decorations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1835862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Lighting and Sound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89804504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Permits and Insurance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2675895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Staffing and Volunteers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4562680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Miscellaneous Expenses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6506394"/>
                  </a:ext>
                </a:extLst>
              </a:tr>
              <a:tr h="3966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Total Estimated Costs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45,000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1834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2890308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2D89FF2-90AF-D6BA-85A4-7C6E82FE6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29242" y="740605"/>
            <a:ext cx="8122039" cy="53767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CDCD7C-0392-BA62-4C82-19752F0C7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260" y="228020"/>
            <a:ext cx="5765582" cy="1207001"/>
          </a:xfrm>
        </p:spPr>
        <p:txBody>
          <a:bodyPr>
            <a:normAutofit/>
          </a:bodyPr>
          <a:lstStyle/>
          <a:p>
            <a:pPr lvl="0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Funding Sources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6FD3FA-2CBB-B655-3798-150011E6C6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674" y="1138990"/>
            <a:ext cx="4216775" cy="5376790"/>
          </a:xfrm>
        </p:spPr>
        <p:txBody>
          <a:bodyPr vert="horz" lIns="91440" tIns="45720" rIns="91440" bIns="45720" rtlCol="0" anchor="t">
            <a:normAutofit fontScale="40000" lnSpcReduction="20000"/>
          </a:bodyPr>
          <a:lstStyle/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Funding Sources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/>
                <a:cs typeface="Times New Roman"/>
              </a:rPr>
              <a:t>The event will consider selling tickets as a major source of funds. Each ticket has been priced at £12. Selling 3000 tickets will give them even enough funds</a:t>
            </a:r>
          </a:p>
          <a:p>
            <a:r>
              <a:rPr lang="en-US" dirty="0">
                <a:latin typeface="Times New Roman"/>
                <a:cs typeface="Times New Roman"/>
              </a:rPr>
              <a:t>Sellers fees: Crafts and food sellers will be required to pay £150 to get permission to set up their stands. With a prediction of 20 sellers, this will give the event funds.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Sponsorships: Ask local businesses and cultural groups to fund the event. The cost of the event will be covered by the sponsorships, and the event will get more attention.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Merchandise Sales: To make extra money, selling event-related items like T-shirts and mugs.</a:t>
            </a:r>
          </a:p>
          <a:p>
            <a:pPr lv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Revenue Generation Strategies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Bird Tickets: Give discounts for people who will make their ticket purchases earlier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Discounts: Give discounts for people buying tickets in groups, for instance families and groups</a:t>
            </a:r>
          </a:p>
          <a:p>
            <a:r>
              <a:rPr lang="en-US" dirty="0">
                <a:latin typeface="Times New Roman"/>
                <a:cs typeface="Times New Roman"/>
              </a:rPr>
              <a:t>Local Partnerships: Work with other businesses to do cross-promotions that can get more people to come and get sponsors.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media promotions: To reach people who might want to attend and increase ticket sales, use focused ads and interesting content.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Summary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/>
                <a:cs typeface="Times New Roman"/>
              </a:rPr>
              <a:t>It is expected that the Global Winter Fest will bring in £47,000 which will be higher than its estimated £45,000 costs. This will leave a profit of £2,000. This plan makes sure that the event can continue to make money and gives guests a memorable experience.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/>
                <a:cs typeface="Times New Roman"/>
              </a:rPr>
              <a:t> </a:t>
            </a:r>
            <a:endParaRPr 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80336842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72A671-22FE-58FB-C02A-AB177DBD6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616" y="158783"/>
            <a:ext cx="4646904" cy="551018"/>
          </a:xfrm>
        </p:spPr>
        <p:txBody>
          <a:bodyPr anchor="ctr">
            <a:normAutofit fontScale="90000"/>
          </a:bodyPr>
          <a:lstStyle/>
          <a:p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 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137718DD-27A3-F3A8-A6B7-1880D5E5E7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306" y="698611"/>
            <a:ext cx="11266599" cy="5836400"/>
          </a:xfrm>
        </p:spPr>
        <p:txBody>
          <a:bodyPr anchor="ctr">
            <a:noAutofit/>
          </a:bodyPr>
          <a:lstStyle/>
          <a:p>
            <a:r>
              <a:rPr lang="en-US" sz="1800" dirty="0">
                <a:latin typeface="Times New Roman"/>
                <a:cs typeface="Times New Roman"/>
              </a:rPr>
              <a:t>Albright, K.(2020) 3. Open-Air Pavilion Markets.</a:t>
            </a:r>
          </a:p>
          <a:p>
            <a:r>
              <a:rPr lang="en-US" sz="1800" dirty="0">
                <a:latin typeface="Times New Roman"/>
                <a:ea typeface="+mn-lt"/>
                <a:cs typeface="+mn-lt"/>
              </a:rPr>
              <a:t>Bowdin, G., Allen, J., O’Toole, W., Harris, R. and McDonnell, I. (2023) Events Management. Oxford: Elsevier</a:t>
            </a:r>
            <a:endParaRPr lang="en-US" sz="1800">
              <a:latin typeface="Times New Roman"/>
              <a:cs typeface="Times New Roman"/>
            </a:endParaRPr>
          </a:p>
          <a:p>
            <a:r>
              <a:rPr lang="en-US" sz="1800" dirty="0">
                <a:latin typeface="Times New Roman"/>
                <a:cs typeface="Times New Roman"/>
              </a:rPr>
              <a:t>Chae, M.J. (2021) Driving consumer engagement through diverse calls to action in corporate social responsibility messages on social media. </a:t>
            </a:r>
            <a:r>
              <a:rPr lang="en-US" sz="1800" i="1" dirty="0">
                <a:latin typeface="Times New Roman"/>
                <a:cs typeface="Times New Roman"/>
              </a:rPr>
              <a:t>Sustainability</a:t>
            </a:r>
            <a:r>
              <a:rPr lang="en-US" sz="1800" dirty="0">
                <a:latin typeface="Times New Roman"/>
                <a:cs typeface="Times New Roman"/>
              </a:rPr>
              <a:t>, </a:t>
            </a:r>
            <a:r>
              <a:rPr lang="en-US" sz="1800" i="1" dirty="0">
                <a:latin typeface="Times New Roman"/>
                <a:cs typeface="Times New Roman"/>
              </a:rPr>
              <a:t>13</a:t>
            </a:r>
            <a:r>
              <a:rPr lang="en-US" sz="1800" dirty="0">
                <a:latin typeface="Times New Roman"/>
                <a:cs typeface="Times New Roman"/>
              </a:rPr>
              <a:t>(7), p.3812.</a:t>
            </a:r>
          </a:p>
          <a:p>
            <a:r>
              <a:rPr lang="en-US" sz="1800" dirty="0">
                <a:latin typeface="Times New Roman"/>
                <a:cs typeface="Times New Roman"/>
              </a:rPr>
              <a:t>Hunt, V., Prince, S., Dixon-Fyle, S. and Dolan, K. (2020) </a:t>
            </a:r>
            <a:r>
              <a:rPr lang="en-US" sz="1800" i="1" dirty="0">
                <a:latin typeface="Times New Roman"/>
                <a:cs typeface="Times New Roman"/>
              </a:rPr>
              <a:t>Diversity wins</a:t>
            </a:r>
            <a:r>
              <a:rPr lang="en-US" sz="1800" dirty="0">
                <a:latin typeface="Times New Roman"/>
                <a:cs typeface="Times New Roman"/>
              </a:rPr>
              <a:t>. McKinsey.</a:t>
            </a:r>
          </a:p>
          <a:p>
            <a:r>
              <a:rPr lang="en-US" sz="1800" dirty="0">
                <a:latin typeface="Times New Roman"/>
                <a:cs typeface="Times New Roman"/>
              </a:rPr>
              <a:t>Johnson, A.J. and Winkle Van, C. (2022) Successful Winter Tourism Destinations. </a:t>
            </a:r>
            <a:r>
              <a:rPr lang="en-US" sz="1800" i="1" dirty="0">
                <a:latin typeface="Times New Roman"/>
                <a:cs typeface="Times New Roman"/>
              </a:rPr>
              <a:t>Tourism Case Studies</a:t>
            </a:r>
            <a:r>
              <a:rPr lang="en-US" sz="1800" dirty="0">
                <a:latin typeface="Times New Roman"/>
                <a:cs typeface="Times New Roman"/>
              </a:rPr>
              <a:t>, (2022), p.tourism20220018.</a:t>
            </a:r>
          </a:p>
          <a:p>
            <a:r>
              <a:rPr lang="en-US" sz="1800" dirty="0">
                <a:latin typeface="Times New Roman"/>
                <a:cs typeface="Times New Roman"/>
              </a:rPr>
              <a:t>Meng, L.K., Zaidi, H.J. and Asma, A. (2024) Celebrating cultural diversity through sports for global peace and understanding. In </a:t>
            </a:r>
            <a:r>
              <a:rPr lang="en-US" sz="1800" i="1" dirty="0" err="1">
                <a:latin typeface="Times New Roman"/>
                <a:cs typeface="Times New Roman"/>
              </a:rPr>
              <a:t>Globalisation</a:t>
            </a:r>
            <a:r>
              <a:rPr lang="en-US" sz="1800" i="1" dirty="0">
                <a:latin typeface="Times New Roman"/>
                <a:cs typeface="Times New Roman"/>
              </a:rPr>
              <a:t>, Cultural Diversity and Human Rights</a:t>
            </a:r>
            <a:r>
              <a:rPr lang="en-US" sz="1800" dirty="0">
                <a:latin typeface="Times New Roman"/>
                <a:cs typeface="Times New Roman"/>
              </a:rPr>
              <a:t> (pp. 11-39). Cham: Springer Nature Switzerland.</a:t>
            </a:r>
          </a:p>
          <a:p>
            <a:r>
              <a:rPr lang="en-US" sz="1800" dirty="0">
                <a:latin typeface="Times New Roman"/>
                <a:cs typeface="Times New Roman"/>
              </a:rPr>
              <a:t>Middleton, J., Cunsolo, A., Jones-Bitton, A., Shiwak, I., Wood, M., Pollock, N., Flowers, C. and Harper, S.L. ( 2020) “We're people of the snow:” Weather, climate change, and Inuit mental wellness. </a:t>
            </a:r>
            <a:r>
              <a:rPr lang="en-US" sz="1800" i="1" dirty="0">
                <a:latin typeface="Times New Roman"/>
                <a:cs typeface="Times New Roman"/>
              </a:rPr>
              <a:t>Social Science &amp; Medicine</a:t>
            </a:r>
            <a:r>
              <a:rPr lang="en-US" sz="1800" dirty="0">
                <a:latin typeface="Times New Roman"/>
                <a:cs typeface="Times New Roman"/>
              </a:rPr>
              <a:t>, </a:t>
            </a:r>
            <a:r>
              <a:rPr lang="en-US" sz="1800" i="1" dirty="0">
                <a:latin typeface="Times New Roman"/>
                <a:cs typeface="Times New Roman"/>
              </a:rPr>
              <a:t>262</a:t>
            </a:r>
            <a:r>
              <a:rPr lang="en-US" sz="1800" dirty="0">
                <a:latin typeface="Times New Roman"/>
                <a:cs typeface="Times New Roman"/>
              </a:rPr>
              <a:t>, p.113137.</a:t>
            </a:r>
          </a:p>
          <a:p>
            <a:r>
              <a:rPr lang="en-US" sz="1800" dirty="0">
                <a:latin typeface="Times New Roman"/>
                <a:cs typeface="Times New Roman"/>
              </a:rPr>
              <a:t>Myers, M. and Harford, N. (2020) </a:t>
            </a:r>
            <a:r>
              <a:rPr lang="en-US" sz="1800" i="1" dirty="0">
                <a:latin typeface="Times New Roman"/>
                <a:cs typeface="Times New Roman"/>
              </a:rPr>
              <a:t>Local Radio Stations in Africa: Sustainability or Pragmatic Viability?</a:t>
            </a:r>
            <a:r>
              <a:rPr lang="en-US" sz="1800" dirty="0">
                <a:latin typeface="Times New Roman"/>
                <a:cs typeface="Times New Roman"/>
              </a:rPr>
              <a:t> Washington, DC: Center for International Media Assistance.</a:t>
            </a:r>
          </a:p>
          <a:p>
            <a:endParaRPr lang="en-US" sz="1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30566954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6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461</TotalTime>
  <Words>1288</Words>
  <Application>Microsoft Office PowerPoint</Application>
  <PresentationFormat>Widescreen</PresentationFormat>
  <Paragraphs>155</Paragraphs>
  <Slides>15</Slides>
  <Notes>12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Event Content and Context for “Winter Odyssey Festival”        Student Name: Cristina-Valentina Preda       Student number: 2207491       Module title: International Meetings               Management       Module code: BMIH6007       Lecturer's Name:Kathryn Flynn       Date: 14/10/2024  </vt:lpstr>
      <vt:lpstr>AI Use Acknowledgement</vt:lpstr>
      <vt:lpstr>Event Content and Context</vt:lpstr>
      <vt:lpstr>Type and Nature of the Event</vt:lpstr>
      <vt:lpstr>Market factors Target Market </vt:lpstr>
      <vt:lpstr>Demand</vt:lpstr>
      <vt:lpstr>Supply</vt:lpstr>
      <vt:lpstr>Competition</vt:lpstr>
      <vt:lpstr>Marketing Activity</vt:lpstr>
      <vt:lpstr>Operational factors</vt:lpstr>
      <vt:lpstr>Suitability of the Venue</vt:lpstr>
      <vt:lpstr>Suitability of the Venue</vt:lpstr>
      <vt:lpstr>Financial Factors for Global Winter Fest Predicted Breakdown of Costs and Revenues Possible Table of Income and Expenses</vt:lpstr>
      <vt:lpstr>Funding Sources</vt:lpstr>
      <vt:lpstr>Reference List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Event</dc:title>
  <dc:creator>Cristina Valentina Preda (2207491)</dc:creator>
  <cp:lastModifiedBy>Microsoft account</cp:lastModifiedBy>
  <cp:revision>136</cp:revision>
  <dcterms:created xsi:type="dcterms:W3CDTF">2021-01-18T14:03:46Z</dcterms:created>
  <dcterms:modified xsi:type="dcterms:W3CDTF">2024-10-10T10:02:54Z</dcterms:modified>
</cp:coreProperties>
</file>