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2" d="100"/>
          <a:sy n="62" d="100"/>
        </p:scale>
        <p:origin x="10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BF224A-3AA4-4420-A6FE-BEF19F5913C8}" type="datetimeFigureOut">
              <a:rPr lang="en-GB" smtClean="0"/>
              <a:t>24/03/2020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5DA84-F98C-4EF0-8410-F75C338C6106}" type="slidenum">
              <a:rPr lang="en-GB" smtClean="0"/>
              <a:t>‹#›</a:t>
            </a:fld>
            <a:endParaRPr lang="en-GB"/>
          </a:p>
        </p:txBody>
      </p:sp>
    </p:spTree>
    <p:extLst>
      <p:ext uri="{BB962C8B-B14F-4D97-AF65-F5344CB8AC3E}">
        <p14:creationId xmlns:p14="http://schemas.microsoft.com/office/powerpoint/2010/main" val="3696026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2</a:t>
            </a:fld>
            <a:endParaRPr lang="en-GB"/>
          </a:p>
        </p:txBody>
      </p:sp>
    </p:spTree>
    <p:extLst>
      <p:ext uri="{BB962C8B-B14F-4D97-AF65-F5344CB8AC3E}">
        <p14:creationId xmlns:p14="http://schemas.microsoft.com/office/powerpoint/2010/main" val="2054055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A75DA84-F98C-4EF0-8410-F75C338C6106}" type="slidenum">
              <a:rPr lang="en-GB" smtClean="0"/>
              <a:t>3</a:t>
            </a:fld>
            <a:endParaRPr lang="en-GB"/>
          </a:p>
        </p:txBody>
      </p:sp>
    </p:spTree>
    <p:extLst>
      <p:ext uri="{BB962C8B-B14F-4D97-AF65-F5344CB8AC3E}">
        <p14:creationId xmlns:p14="http://schemas.microsoft.com/office/powerpoint/2010/main" val="839526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4</a:t>
            </a:fld>
            <a:endParaRPr lang="en-GB"/>
          </a:p>
        </p:txBody>
      </p:sp>
    </p:spTree>
    <p:extLst>
      <p:ext uri="{BB962C8B-B14F-4D97-AF65-F5344CB8AC3E}">
        <p14:creationId xmlns:p14="http://schemas.microsoft.com/office/powerpoint/2010/main" val="189337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5</a:t>
            </a:fld>
            <a:endParaRPr lang="en-GB"/>
          </a:p>
        </p:txBody>
      </p:sp>
    </p:spTree>
    <p:extLst>
      <p:ext uri="{BB962C8B-B14F-4D97-AF65-F5344CB8AC3E}">
        <p14:creationId xmlns:p14="http://schemas.microsoft.com/office/powerpoint/2010/main" val="1118970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75DA84-F98C-4EF0-8410-F75C338C6106}" type="slidenum">
              <a:rPr lang="en-GB" smtClean="0"/>
              <a:t>6</a:t>
            </a:fld>
            <a:endParaRPr lang="en-GB"/>
          </a:p>
        </p:txBody>
      </p:sp>
    </p:spTree>
    <p:extLst>
      <p:ext uri="{BB962C8B-B14F-4D97-AF65-F5344CB8AC3E}">
        <p14:creationId xmlns:p14="http://schemas.microsoft.com/office/powerpoint/2010/main" val="4180141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3F33E-DBF1-4679-84F1-835EB56DC3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C4F0CC-09A4-4BF1-9923-FC951B74CA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52E2F6-8818-42D6-B329-06B5FA1A26C6}"/>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5" name="Footer Placeholder 4">
            <a:extLst>
              <a:ext uri="{FF2B5EF4-FFF2-40B4-BE49-F238E27FC236}">
                <a16:creationId xmlns:a16="http://schemas.microsoft.com/office/drawing/2014/main" id="{75E65253-6AB4-4F6A-8D2B-36307057F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C5E53D-4A5F-419F-99AE-622840E75D2D}"/>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2211054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2FB4E-F0F2-44ED-B0D3-3CA72A7C97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D0B99C-9645-4CCA-9107-7292342EE9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2EECA-EB40-4AE4-AF0A-D91D53C9DEDE}"/>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5" name="Footer Placeholder 4">
            <a:extLst>
              <a:ext uri="{FF2B5EF4-FFF2-40B4-BE49-F238E27FC236}">
                <a16:creationId xmlns:a16="http://schemas.microsoft.com/office/drawing/2014/main" id="{6C115180-E944-4B06-8840-219792A38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867371-D8E9-4F72-9C39-821F15BB0A0B}"/>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62219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BB12-FCDF-4203-9411-3E5160DAE0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462CC0-07FD-4BE9-8704-C74336C5BB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E23DC0-E9AB-4201-BE7A-35F1C5C354BC}"/>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5" name="Footer Placeholder 4">
            <a:extLst>
              <a:ext uri="{FF2B5EF4-FFF2-40B4-BE49-F238E27FC236}">
                <a16:creationId xmlns:a16="http://schemas.microsoft.com/office/drawing/2014/main" id="{1ECD282B-FE0F-4B8E-9763-7EDE94B19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1D47-6B8E-4DEE-AB8E-B483FD70E982}"/>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88933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18CCE-53BE-4209-9653-DEE6057D95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78E2AA-8F20-4175-A528-856D401208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C76735-EE96-4C76-B21C-6BBD1BEF77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AED2DE-48ED-4759-86FA-EA02EEE3DE7C}"/>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6" name="Footer Placeholder 5">
            <a:extLst>
              <a:ext uri="{FF2B5EF4-FFF2-40B4-BE49-F238E27FC236}">
                <a16:creationId xmlns:a16="http://schemas.microsoft.com/office/drawing/2014/main" id="{EE690AEF-34CA-4639-9E9F-C83D583902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A6B535-A1D1-4C6B-8F09-B26E7F9CF29E}"/>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1227136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C1F48-DFE9-4A27-A509-9F35F5182F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2F91F4-5743-40C1-B866-03113D7902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700D0A-3B18-4DF6-B1D5-642B69CB7E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4EA3A7-A531-446A-A32A-07781981F2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75BAC4-9810-45F8-AE4E-830F3F5728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3B8419A-6601-498E-A63C-27333C2E0716}"/>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8" name="Footer Placeholder 7">
            <a:extLst>
              <a:ext uri="{FF2B5EF4-FFF2-40B4-BE49-F238E27FC236}">
                <a16:creationId xmlns:a16="http://schemas.microsoft.com/office/drawing/2014/main" id="{6ABD8E79-24FE-40C9-9DDD-7E6C0D6AA5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4AB047-5DA5-454E-AA28-3F81681FFFFC}"/>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8262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2D62-AD6F-4C90-84F8-7300FD742B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FCB12E-BA0E-49B2-85BB-1D5ABB8739C1}"/>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4" name="Footer Placeholder 3">
            <a:extLst>
              <a:ext uri="{FF2B5EF4-FFF2-40B4-BE49-F238E27FC236}">
                <a16:creationId xmlns:a16="http://schemas.microsoft.com/office/drawing/2014/main" id="{1D485CF2-6CF1-44B5-A268-AD0C220B7F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35F41B-2E9C-424B-9FE5-FFFC1A7C6796}"/>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3088742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FAF369-248E-48CA-BB44-5ADC0C157189}"/>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3" name="Footer Placeholder 2">
            <a:extLst>
              <a:ext uri="{FF2B5EF4-FFF2-40B4-BE49-F238E27FC236}">
                <a16:creationId xmlns:a16="http://schemas.microsoft.com/office/drawing/2014/main" id="{966FEF89-B7B3-4140-9721-44C571981D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3163BB-1962-4AA6-A75C-1DC5FC300128}"/>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2808250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F803-103C-4240-81B6-5A03B32EF5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4808F8-9F44-44AB-9F73-F936E0B9BE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D58CD2-F564-4D10-9212-8FF4CE0B0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85F32D-5827-4F74-811E-43AF8930F414}"/>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6" name="Footer Placeholder 5">
            <a:extLst>
              <a:ext uri="{FF2B5EF4-FFF2-40B4-BE49-F238E27FC236}">
                <a16:creationId xmlns:a16="http://schemas.microsoft.com/office/drawing/2014/main" id="{504A4E56-07E0-4086-B3AD-84C4EBD22F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62F344-ECBC-4A2A-8740-F390AA04D554}"/>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3785428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22A05-D99E-4D8A-842F-D353BB4C21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8546C3-243A-418E-88A9-8F1A2C5D3A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A991A-13B4-4803-9CAC-31640EF7E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781DFA-75F3-407D-B34F-E50DCAB4A485}"/>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6" name="Footer Placeholder 5">
            <a:extLst>
              <a:ext uri="{FF2B5EF4-FFF2-40B4-BE49-F238E27FC236}">
                <a16:creationId xmlns:a16="http://schemas.microsoft.com/office/drawing/2014/main" id="{39AD1D83-FC6A-4AD0-8574-1735BA58BA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9CB476-7B50-4B46-B32B-61CC590987F3}"/>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11127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7491E-690B-44D0-AE7C-DDB534ACE8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66E4DF-695C-4355-8D22-4D58C0BC90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C55682-97FB-4387-B992-44E7A9A0886D}"/>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5" name="Footer Placeholder 4">
            <a:extLst>
              <a:ext uri="{FF2B5EF4-FFF2-40B4-BE49-F238E27FC236}">
                <a16:creationId xmlns:a16="http://schemas.microsoft.com/office/drawing/2014/main" id="{542618C5-4F88-4184-B32D-72B5A4FF4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3D16F-87BC-47ED-AE39-486C6ACCBBA2}"/>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124900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43AEC4-8AAF-44BA-9DEA-CD09F2A1F4E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70228C-B780-4370-B40C-8415D9A151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23CA7C-27D0-436E-B580-BC2CB10F1B10}"/>
              </a:ext>
            </a:extLst>
          </p:cNvPr>
          <p:cNvSpPr>
            <a:spLocks noGrp="1"/>
          </p:cNvSpPr>
          <p:nvPr>
            <p:ph type="dt" sz="half" idx="10"/>
          </p:nvPr>
        </p:nvSpPr>
        <p:spPr/>
        <p:txBody>
          <a:bodyPr/>
          <a:lstStyle/>
          <a:p>
            <a:fld id="{E12955B7-8890-422C-9D70-A0B2A9F06992}" type="datetimeFigureOut">
              <a:rPr lang="en-GB" smtClean="0"/>
              <a:t>24/03/2020</a:t>
            </a:fld>
            <a:endParaRPr lang="en-GB"/>
          </a:p>
        </p:txBody>
      </p:sp>
      <p:sp>
        <p:nvSpPr>
          <p:cNvPr id="5" name="Footer Placeholder 4">
            <a:extLst>
              <a:ext uri="{FF2B5EF4-FFF2-40B4-BE49-F238E27FC236}">
                <a16:creationId xmlns:a16="http://schemas.microsoft.com/office/drawing/2014/main" id="{D503BECE-BDC1-43A5-AD43-3348BD1D89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89DB9-2BA8-4056-B46E-2121CF2FFF6B}"/>
              </a:ext>
            </a:extLst>
          </p:cNvPr>
          <p:cNvSpPr>
            <a:spLocks noGrp="1"/>
          </p:cNvSpPr>
          <p:nvPr>
            <p:ph type="sldNum" sz="quarter" idx="12"/>
          </p:nvPr>
        </p:nvSpPr>
        <p:spPr/>
        <p:txBody>
          <a:bodyPr/>
          <a:lstStyle/>
          <a:p>
            <a:fld id="{0EA37004-C1B1-4EFA-9AB0-464F51B7C97E}" type="slidenum">
              <a:rPr lang="en-GB" smtClean="0"/>
              <a:t>‹#›</a:t>
            </a:fld>
            <a:endParaRPr lang="en-GB"/>
          </a:p>
        </p:txBody>
      </p:sp>
    </p:spTree>
    <p:extLst>
      <p:ext uri="{BB962C8B-B14F-4D97-AF65-F5344CB8AC3E}">
        <p14:creationId xmlns:p14="http://schemas.microsoft.com/office/powerpoint/2010/main" val="3905374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F93C30-D7D1-42C5-B8A3-64E1E1332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E5D0FD-F54D-4161-B4C4-13217B11D2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34FCD3-34C2-49DC-978D-EB3C544277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2955B7-8890-422C-9D70-A0B2A9F06992}" type="datetimeFigureOut">
              <a:rPr lang="en-GB" smtClean="0"/>
              <a:t>24/03/2020</a:t>
            </a:fld>
            <a:endParaRPr lang="en-GB"/>
          </a:p>
        </p:txBody>
      </p:sp>
      <p:sp>
        <p:nvSpPr>
          <p:cNvPr id="5" name="Footer Placeholder 4">
            <a:extLst>
              <a:ext uri="{FF2B5EF4-FFF2-40B4-BE49-F238E27FC236}">
                <a16:creationId xmlns:a16="http://schemas.microsoft.com/office/drawing/2014/main" id="{EBBC29F5-AC6E-4D0C-9C68-51C2242128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2194AB-C7F2-4E98-AF1D-3A04627F72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A37004-C1B1-4EFA-9AB0-464F51B7C97E}" type="slidenum">
              <a:rPr lang="en-GB" smtClean="0"/>
              <a:t>‹#›</a:t>
            </a:fld>
            <a:endParaRPr lang="en-GB"/>
          </a:p>
        </p:txBody>
      </p:sp>
    </p:spTree>
    <p:extLst>
      <p:ext uri="{BB962C8B-B14F-4D97-AF65-F5344CB8AC3E}">
        <p14:creationId xmlns:p14="http://schemas.microsoft.com/office/powerpoint/2010/main" val="11504285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0">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0"/>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2">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3375" y="500244"/>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7967" y="664836"/>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rgbClr val="58304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E964D9-5418-4239-972C-7170101213EC}"/>
              </a:ext>
            </a:extLst>
          </p:cNvPr>
          <p:cNvSpPr>
            <a:spLocks noGrp="1"/>
          </p:cNvSpPr>
          <p:nvPr>
            <p:ph type="ctrTitle"/>
          </p:nvPr>
        </p:nvSpPr>
        <p:spPr>
          <a:xfrm>
            <a:off x="6789743" y="2442411"/>
            <a:ext cx="4996329" cy="2024404"/>
          </a:xfrm>
        </p:spPr>
        <p:txBody>
          <a:bodyPr>
            <a:normAutofit fontScale="90000"/>
          </a:bodyPr>
          <a:lstStyle/>
          <a:p>
            <a:br>
              <a:rPr lang="en-GB" sz="1500" b="1" dirty="0">
                <a:solidFill>
                  <a:srgbClr val="FFFFFF"/>
                </a:solidFill>
              </a:rPr>
            </a:br>
            <a:br>
              <a:rPr lang="en-GB" sz="1500" b="1" dirty="0">
                <a:solidFill>
                  <a:srgbClr val="FFFFFF"/>
                </a:solidFill>
              </a:rPr>
            </a:br>
            <a:br>
              <a:rPr lang="en-GB" sz="2000" b="1" dirty="0">
                <a:solidFill>
                  <a:srgbClr val="FFFFFF"/>
                </a:solidFill>
              </a:rPr>
            </a:br>
            <a:r>
              <a:rPr lang="en-GB" sz="2000" b="1" dirty="0">
                <a:solidFill>
                  <a:srgbClr val="FFFFFF"/>
                </a:solidFill>
              </a:rPr>
              <a:t>      </a:t>
            </a:r>
            <a:r>
              <a:rPr lang="en-GB" sz="2000" b="1" dirty="0">
                <a:solidFill>
                  <a:srgbClr val="FFFFFF"/>
                </a:solidFill>
                <a:latin typeface="Arial" panose="020B0604020202020204" pitchFamily="34" charset="0"/>
                <a:cs typeface="Arial" panose="020B0604020202020204" pitchFamily="34" charset="0"/>
              </a:rPr>
              <a:t>Financial Management or Hotel    </a:t>
            </a: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Industry </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Assignment two of two </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Rangemaster plc</a:t>
            </a:r>
            <a:br>
              <a:rPr lang="en-GB" sz="2000" b="1" dirty="0">
                <a:solidFill>
                  <a:srgbClr val="FFFFFF"/>
                </a:solidFill>
                <a:latin typeface="Arial" panose="020B0604020202020204" pitchFamily="34" charset="0"/>
                <a:cs typeface="Arial" panose="020B0604020202020204" pitchFamily="34" charset="0"/>
              </a:rPr>
            </a:b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Report for 2019 and 2018 made  </a:t>
            </a:r>
            <a:br>
              <a:rPr lang="en-GB" sz="2000" b="1" dirty="0">
                <a:solidFill>
                  <a:srgbClr val="FFFFFF"/>
                </a:solidFill>
                <a:latin typeface="Arial" panose="020B0604020202020204" pitchFamily="34" charset="0"/>
                <a:cs typeface="Arial" panose="020B0604020202020204" pitchFamily="34" charset="0"/>
              </a:rPr>
            </a:br>
            <a:r>
              <a:rPr lang="en-GB" sz="2000" b="1" dirty="0">
                <a:solidFill>
                  <a:srgbClr val="FFFFFF"/>
                </a:solidFill>
                <a:latin typeface="Arial" panose="020B0604020202020204" pitchFamily="34" charset="0"/>
                <a:cs typeface="Arial" panose="020B0604020202020204" pitchFamily="34" charset="0"/>
              </a:rPr>
              <a:t>             at 31</a:t>
            </a:r>
            <a:r>
              <a:rPr lang="en-GB" sz="2000" b="1" baseline="30000" dirty="0">
                <a:solidFill>
                  <a:srgbClr val="FFFFFF"/>
                </a:solidFill>
                <a:latin typeface="Arial" panose="020B0604020202020204" pitchFamily="34" charset="0"/>
                <a:cs typeface="Arial" panose="020B0604020202020204" pitchFamily="34" charset="0"/>
              </a:rPr>
              <a:t>st</a:t>
            </a:r>
            <a:r>
              <a:rPr lang="en-GB" sz="2000" b="1" dirty="0">
                <a:solidFill>
                  <a:srgbClr val="FFFFFF"/>
                </a:solidFill>
                <a:latin typeface="Arial" panose="020B0604020202020204" pitchFamily="34" charset="0"/>
                <a:cs typeface="Arial" panose="020B0604020202020204" pitchFamily="34" charset="0"/>
              </a:rPr>
              <a:t> December</a:t>
            </a:r>
            <a:br>
              <a:rPr lang="en-GB" sz="2000" b="1" dirty="0">
                <a:solidFill>
                  <a:srgbClr val="FFFFFF"/>
                </a:solidFill>
              </a:rPr>
            </a:br>
            <a:r>
              <a:rPr lang="en-GB" sz="2000" b="1" dirty="0">
                <a:solidFill>
                  <a:srgbClr val="FFFFFF"/>
                </a:solidFill>
              </a:rPr>
              <a:t> </a:t>
            </a:r>
            <a:r>
              <a:rPr lang="en-GB" sz="2000" dirty="0">
                <a:solidFill>
                  <a:srgbClr val="FFFFFF"/>
                </a:solidFill>
              </a:rPr>
              <a:t>      </a:t>
            </a:r>
            <a:br>
              <a:rPr lang="en-GB" sz="2000" dirty="0">
                <a:solidFill>
                  <a:srgbClr val="FFFFFF"/>
                </a:solidFill>
              </a:rPr>
            </a:br>
            <a:r>
              <a:rPr lang="en-GB" sz="1500" dirty="0">
                <a:solidFill>
                  <a:srgbClr val="FFFFFF"/>
                </a:solidFill>
              </a:rPr>
              <a:t> </a:t>
            </a:r>
            <a:endParaRPr lang="en-GB" sz="15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89D1CD5-7E37-45BA-BD8F-A625AFDD42F6}"/>
              </a:ext>
            </a:extLst>
          </p:cNvPr>
          <p:cNvSpPr>
            <a:spLocks noGrp="1"/>
          </p:cNvSpPr>
          <p:nvPr>
            <p:ph type="subTitle" idx="1"/>
          </p:nvPr>
        </p:nvSpPr>
        <p:spPr>
          <a:xfrm>
            <a:off x="6789743" y="4632160"/>
            <a:ext cx="4996328" cy="1068293"/>
          </a:xfrm>
        </p:spPr>
        <p:txBody>
          <a:bodyPr>
            <a:normAutofit/>
          </a:bodyPr>
          <a:lstStyle/>
          <a:p>
            <a:r>
              <a:rPr lang="en-GB" dirty="0">
                <a:solidFill>
                  <a:srgbClr val="FFFFFF"/>
                </a:solidFill>
                <a:latin typeface="Arial" panose="020B0604020202020204" pitchFamily="34" charset="0"/>
                <a:cs typeface="Arial" panose="020B0604020202020204" pitchFamily="34" charset="0"/>
              </a:rPr>
              <a:t>                                                          </a:t>
            </a:r>
            <a:r>
              <a:rPr lang="en-GB" sz="3200" dirty="0">
                <a:solidFill>
                  <a:srgbClr val="FFFFFF"/>
                </a:solidFill>
                <a:latin typeface="Arial" panose="020B0604020202020204" pitchFamily="34" charset="0"/>
                <a:cs typeface="Arial" panose="020B0604020202020204" pitchFamily="34" charset="0"/>
              </a:rPr>
              <a:t>Andreea Sandru 1815220</a:t>
            </a:r>
            <a:endParaRPr lang="en-GB" dirty="0">
              <a:solidFill>
                <a:srgbClr val="FFFFFF"/>
              </a:solidFill>
              <a:latin typeface="Arial" panose="020B0604020202020204" pitchFamily="34" charset="0"/>
              <a:cs typeface="Arial" panose="020B0604020202020204" pitchFamily="34" charset="0"/>
            </a:endParaRPr>
          </a:p>
        </p:txBody>
      </p:sp>
      <p:pic>
        <p:nvPicPr>
          <p:cNvPr id="5" name="Picture 4" descr="A close up of a sign&#10;&#10;Description automatically generated">
            <a:extLst>
              <a:ext uri="{FF2B5EF4-FFF2-40B4-BE49-F238E27FC236}">
                <a16:creationId xmlns:a16="http://schemas.microsoft.com/office/drawing/2014/main" id="{FF42EC5A-24E7-4A2B-A01A-8BF3903D8649}"/>
              </a:ext>
            </a:extLst>
          </p:cNvPr>
          <p:cNvPicPr>
            <a:picLocks noChangeAspect="1"/>
          </p:cNvPicPr>
          <p:nvPr/>
        </p:nvPicPr>
        <p:blipFill rotWithShape="1">
          <a:blip r:embed="rId2">
            <a:extLst>
              <a:ext uri="{28A0092B-C50C-407E-A947-70E740481C1C}">
                <a14:useLocalDpi xmlns:a14="http://schemas.microsoft.com/office/drawing/2010/main" val="0"/>
              </a:ext>
            </a:extLst>
          </a:blip>
          <a:srcRect t="1029" b="5391"/>
          <a:stretch/>
        </p:blipFill>
        <p:spPr>
          <a:xfrm>
            <a:off x="979868" y="10"/>
            <a:ext cx="6069184" cy="2839773"/>
          </a:xfrm>
          <a:custGeom>
            <a:avLst/>
            <a:gdLst/>
            <a:ahLst/>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7" name="Picture 6" descr="A close up of a sign&#10;&#10;Description automatically generated">
            <a:extLst>
              <a:ext uri="{FF2B5EF4-FFF2-40B4-BE49-F238E27FC236}">
                <a16:creationId xmlns:a16="http://schemas.microsoft.com/office/drawing/2014/main" id="{DEB6734F-CA61-47C7-B166-21AE2F3B53C7}"/>
              </a:ext>
            </a:extLst>
          </p:cNvPr>
          <p:cNvPicPr>
            <a:picLocks noChangeAspect="1"/>
          </p:cNvPicPr>
          <p:nvPr/>
        </p:nvPicPr>
        <p:blipFill rotWithShape="1">
          <a:blip r:embed="rId3">
            <a:extLst>
              <a:ext uri="{28A0092B-C50C-407E-A947-70E740481C1C}">
                <a14:useLocalDpi xmlns:a14="http://schemas.microsoft.com/office/drawing/2010/main" val="0"/>
              </a:ext>
            </a:extLst>
          </a:blip>
          <a:srcRect t="16662" r="4" b="8697"/>
          <a:stretch/>
        </p:blipFill>
        <p:spPr>
          <a:xfrm>
            <a:off x="3" y="3124786"/>
            <a:ext cx="5001415" cy="3733214"/>
          </a:xfrm>
          <a:custGeom>
            <a:avLst/>
            <a:gdLst/>
            <a:ahLst/>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Tree>
    <p:extLst>
      <p:ext uri="{BB962C8B-B14F-4D97-AF65-F5344CB8AC3E}">
        <p14:creationId xmlns:p14="http://schemas.microsoft.com/office/powerpoint/2010/main" val="367081937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 name="Rectangle 6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2" name="Group 7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F650AEED-0661-4539-B304-4AC91D84F5AB}"/>
              </a:ext>
            </a:extLst>
          </p:cNvPr>
          <p:cNvSpPr>
            <a:spLocks noGrp="1"/>
          </p:cNvSpPr>
          <p:nvPr>
            <p:ph type="title"/>
          </p:nvPr>
        </p:nvSpPr>
        <p:spPr>
          <a:xfrm>
            <a:off x="888631" y="4760132"/>
            <a:ext cx="3947420" cy="1777829"/>
          </a:xfrm>
        </p:spPr>
        <p:txBody>
          <a:bodyPr>
            <a:normAutofit/>
          </a:bodyPr>
          <a:lstStyle/>
          <a:p>
            <a:r>
              <a:rPr lang="en-GB" sz="4000" dirty="0">
                <a:latin typeface="Arial" panose="020B0604020202020204" pitchFamily="34" charset="0"/>
                <a:cs typeface="Arial" panose="020B0604020202020204" pitchFamily="34" charset="0"/>
              </a:rPr>
              <a:t>Types or Families of Ratio</a:t>
            </a:r>
          </a:p>
        </p:txBody>
      </p:sp>
      <p:sp>
        <p:nvSpPr>
          <p:cNvPr id="110" name="Freeform: Shape 92">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85E2F2D-0002-41C7-95B5-70EB8396D1B8}"/>
              </a:ext>
            </a:extLst>
          </p:cNvPr>
          <p:cNvSpPr>
            <a:spLocks noGrp="1"/>
          </p:cNvSpPr>
          <p:nvPr>
            <p:ph idx="1"/>
          </p:nvPr>
        </p:nvSpPr>
        <p:spPr>
          <a:xfrm>
            <a:off x="3766089" y="4767659"/>
            <a:ext cx="7634232" cy="2000137"/>
          </a:xfrm>
        </p:spPr>
        <p:txBody>
          <a:bodyPr anchor="ctr">
            <a:normAutofit fontScale="62500" lnSpcReduction="20000"/>
          </a:bodyPr>
          <a:lstStyle/>
          <a:p>
            <a:pPr marL="514350" indent="-514350">
              <a:buAutoNum type="arabicPeriod"/>
            </a:pPr>
            <a:r>
              <a:rPr lang="en-GB" sz="3600" dirty="0">
                <a:latin typeface="Arial" panose="020B0604020202020204" pitchFamily="34" charset="0"/>
                <a:cs typeface="Arial" panose="020B0604020202020204" pitchFamily="34" charset="0"/>
              </a:rPr>
              <a:t>Profitability </a:t>
            </a:r>
          </a:p>
          <a:p>
            <a:pPr marL="0" indent="0">
              <a:buNone/>
            </a:pPr>
            <a:r>
              <a:rPr lang="en-GB" sz="3600" dirty="0"/>
              <a:t>Profitability it is one of the 5 important types of ratio. For this company, we can  see that the profitability it is increasing. But the company should start to manage their costs, to see if they are getting the best deal from suppliers, to review their offer, expand the market and start to improve the profitability.</a:t>
            </a:r>
          </a:p>
          <a:p>
            <a:pPr marL="0" indent="0">
              <a:buNone/>
            </a:pPr>
            <a:endParaRPr lang="en-GB" sz="3600" dirty="0">
              <a:latin typeface="Arial" panose="020B0604020202020204" pitchFamily="34" charset="0"/>
              <a:cs typeface="Arial" panose="020B0604020202020204" pitchFamily="34" charset="0"/>
            </a:endParaRPr>
          </a:p>
          <a:p>
            <a:pPr marL="0" indent="0">
              <a:buNone/>
            </a:pPr>
            <a:endParaRPr lang="en-GB" sz="1800" dirty="0"/>
          </a:p>
        </p:txBody>
      </p:sp>
      <p:graphicFrame>
        <p:nvGraphicFramePr>
          <p:cNvPr id="8" name="Table 7">
            <a:extLst>
              <a:ext uri="{FF2B5EF4-FFF2-40B4-BE49-F238E27FC236}">
                <a16:creationId xmlns:a16="http://schemas.microsoft.com/office/drawing/2014/main" id="{00A23689-ED05-44BD-BBF9-945373B62F5B}"/>
              </a:ext>
            </a:extLst>
          </p:cNvPr>
          <p:cNvGraphicFramePr>
            <a:graphicFrameLocks noGrp="1"/>
          </p:cNvGraphicFramePr>
          <p:nvPr>
            <p:extLst>
              <p:ext uri="{D42A27DB-BD31-4B8C-83A1-F6EECF244321}">
                <p14:modId xmlns:p14="http://schemas.microsoft.com/office/powerpoint/2010/main" val="2731676186"/>
              </p:ext>
            </p:extLst>
          </p:nvPr>
        </p:nvGraphicFramePr>
        <p:xfrm>
          <a:off x="643467" y="811004"/>
          <a:ext cx="10914061" cy="3081003"/>
        </p:xfrm>
        <a:graphic>
          <a:graphicData uri="http://schemas.openxmlformats.org/drawingml/2006/table">
            <a:tbl>
              <a:tblPr firstRow="1" bandRow="1">
                <a:tableStyleId>{5C22544A-7EE6-4342-B048-85BDC9FD1C3A}</a:tableStyleId>
              </a:tblPr>
              <a:tblGrid>
                <a:gridCol w="4526558">
                  <a:extLst>
                    <a:ext uri="{9D8B030D-6E8A-4147-A177-3AD203B41FA5}">
                      <a16:colId xmlns:a16="http://schemas.microsoft.com/office/drawing/2014/main" val="1814728765"/>
                    </a:ext>
                  </a:extLst>
                </a:gridCol>
                <a:gridCol w="1282563">
                  <a:extLst>
                    <a:ext uri="{9D8B030D-6E8A-4147-A177-3AD203B41FA5}">
                      <a16:colId xmlns:a16="http://schemas.microsoft.com/office/drawing/2014/main" val="2346762620"/>
                    </a:ext>
                  </a:extLst>
                </a:gridCol>
                <a:gridCol w="1923452">
                  <a:extLst>
                    <a:ext uri="{9D8B030D-6E8A-4147-A177-3AD203B41FA5}">
                      <a16:colId xmlns:a16="http://schemas.microsoft.com/office/drawing/2014/main" val="479426105"/>
                    </a:ext>
                  </a:extLst>
                </a:gridCol>
                <a:gridCol w="3181488">
                  <a:extLst>
                    <a:ext uri="{9D8B030D-6E8A-4147-A177-3AD203B41FA5}">
                      <a16:colId xmlns:a16="http://schemas.microsoft.com/office/drawing/2014/main" val="2347595856"/>
                    </a:ext>
                  </a:extLst>
                </a:gridCol>
              </a:tblGrid>
              <a:tr h="532648">
                <a:tc>
                  <a:txBody>
                    <a:bodyPr/>
                    <a:lstStyle/>
                    <a:p>
                      <a:pPr algn="l" fontAlgn="ctr"/>
                      <a:r>
                        <a:rPr lang="en-GB" sz="2700" u="none" strike="noStrike">
                          <a:effectLst/>
                        </a:rPr>
                        <a:t>Profitability</a:t>
                      </a:r>
                      <a:endParaRPr lang="en-GB" sz="2700" b="1"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2019</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2018</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l" fontAlgn="b"/>
                      <a:r>
                        <a:rPr lang="en-GB" sz="2700" u="none" strike="noStrike">
                          <a:effectLst/>
                        </a:rPr>
                        <a:t>Relative difference</a:t>
                      </a:r>
                      <a:endParaRPr lang="en-GB" sz="2700" b="0" i="0" u="none" strike="noStrike">
                        <a:solidFill>
                          <a:srgbClr val="000000"/>
                        </a:solidFill>
                        <a:effectLst/>
                        <a:latin typeface="Calibri" panose="020F0502020204030204" pitchFamily="34" charset="0"/>
                      </a:endParaRPr>
                    </a:p>
                  </a:txBody>
                  <a:tcPr marL="23737" marR="23737" marT="23737" marB="0" anchor="b"/>
                </a:tc>
                <a:extLst>
                  <a:ext uri="{0D108BD9-81ED-4DB2-BD59-A6C34878D82A}">
                    <a16:rowId xmlns:a16="http://schemas.microsoft.com/office/drawing/2014/main" val="3894286213"/>
                  </a:ext>
                </a:extLst>
              </a:tr>
              <a:tr h="532648">
                <a:tc>
                  <a:txBody>
                    <a:bodyPr/>
                    <a:lstStyle/>
                    <a:p>
                      <a:pPr algn="l" fontAlgn="ctr"/>
                      <a:r>
                        <a:rPr lang="en-GB" sz="2700" u="none" strike="noStrike">
                          <a:effectLst/>
                        </a:rPr>
                        <a:t>ROCE</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35,2%</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31,2%</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b"/>
                      <a:r>
                        <a:rPr lang="en-GB" sz="2700" u="none" strike="noStrike">
                          <a:effectLst/>
                        </a:rPr>
                        <a:t>12,8%</a:t>
                      </a:r>
                      <a:endParaRPr lang="en-GB" sz="2700" b="0" i="0" u="none" strike="noStrike">
                        <a:solidFill>
                          <a:srgbClr val="000000"/>
                        </a:solidFill>
                        <a:effectLst/>
                        <a:latin typeface="Calibri" panose="020F0502020204030204" pitchFamily="34" charset="0"/>
                      </a:endParaRPr>
                    </a:p>
                  </a:txBody>
                  <a:tcPr marL="23737" marR="23737" marT="23737" marB="0" anchor="b"/>
                </a:tc>
                <a:extLst>
                  <a:ext uri="{0D108BD9-81ED-4DB2-BD59-A6C34878D82A}">
                    <a16:rowId xmlns:a16="http://schemas.microsoft.com/office/drawing/2014/main" val="1732453257"/>
                  </a:ext>
                </a:extLst>
              </a:tr>
              <a:tr h="950411">
                <a:tc>
                  <a:txBody>
                    <a:bodyPr/>
                    <a:lstStyle/>
                    <a:p>
                      <a:pPr algn="l" fontAlgn="ctr"/>
                      <a:r>
                        <a:rPr lang="en-GB" sz="2700" u="none" strike="noStrike">
                          <a:effectLst/>
                        </a:rPr>
                        <a:t>Asset turnover</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182 pence</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173 pence</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b"/>
                      <a:r>
                        <a:rPr lang="en-GB" sz="2700" u="none" strike="noStrike">
                          <a:effectLst/>
                        </a:rPr>
                        <a:t>5,7%</a:t>
                      </a:r>
                      <a:endParaRPr lang="en-GB" sz="2700" b="0" i="0" u="none" strike="noStrike">
                        <a:solidFill>
                          <a:srgbClr val="000000"/>
                        </a:solidFill>
                        <a:effectLst/>
                        <a:latin typeface="Calibri" panose="020F0502020204030204" pitchFamily="34" charset="0"/>
                      </a:endParaRPr>
                    </a:p>
                  </a:txBody>
                  <a:tcPr marL="23737" marR="23737" marT="23737" marB="0" anchor="b"/>
                </a:tc>
                <a:extLst>
                  <a:ext uri="{0D108BD9-81ED-4DB2-BD59-A6C34878D82A}">
                    <a16:rowId xmlns:a16="http://schemas.microsoft.com/office/drawing/2014/main" val="1580486933"/>
                  </a:ext>
                </a:extLst>
              </a:tr>
              <a:tr h="532648">
                <a:tc>
                  <a:txBody>
                    <a:bodyPr/>
                    <a:lstStyle/>
                    <a:p>
                      <a:pPr algn="l" fontAlgn="ctr"/>
                      <a:r>
                        <a:rPr lang="en-GB" sz="2700" u="none" strike="noStrike">
                          <a:effectLst/>
                        </a:rPr>
                        <a:t>Gross Profit Margin</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26,8%</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26,8%</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b"/>
                      <a:r>
                        <a:rPr lang="en-GB" sz="2700" u="none" strike="noStrike">
                          <a:effectLst/>
                        </a:rPr>
                        <a:t>0%</a:t>
                      </a:r>
                      <a:endParaRPr lang="en-GB" sz="2700" b="0" i="0" u="none" strike="noStrike">
                        <a:solidFill>
                          <a:srgbClr val="000000"/>
                        </a:solidFill>
                        <a:effectLst/>
                        <a:latin typeface="Calibri" panose="020F0502020204030204" pitchFamily="34" charset="0"/>
                      </a:endParaRPr>
                    </a:p>
                  </a:txBody>
                  <a:tcPr marL="23737" marR="23737" marT="23737" marB="0" anchor="b"/>
                </a:tc>
                <a:extLst>
                  <a:ext uri="{0D108BD9-81ED-4DB2-BD59-A6C34878D82A}">
                    <a16:rowId xmlns:a16="http://schemas.microsoft.com/office/drawing/2014/main" val="662838956"/>
                  </a:ext>
                </a:extLst>
              </a:tr>
              <a:tr h="532648">
                <a:tc>
                  <a:txBody>
                    <a:bodyPr/>
                    <a:lstStyle/>
                    <a:p>
                      <a:pPr algn="l" fontAlgn="ctr"/>
                      <a:r>
                        <a:rPr lang="en-GB" sz="2700" u="none" strike="noStrike" dirty="0">
                          <a:effectLst/>
                        </a:rPr>
                        <a:t>Net Operating Profit Margin</a:t>
                      </a:r>
                      <a:endParaRPr lang="en-GB" sz="2700" b="0" i="0" u="none" strike="noStrike" dirty="0">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a:effectLst/>
                        </a:rPr>
                        <a:t>19,25</a:t>
                      </a:r>
                      <a:endParaRPr lang="en-GB" sz="2700" b="0" i="0" u="none" strike="noStrike">
                        <a:solidFill>
                          <a:srgbClr val="000000"/>
                        </a:solidFill>
                        <a:effectLst/>
                        <a:latin typeface="Calibri" panose="020F0502020204030204" pitchFamily="34" charset="0"/>
                      </a:endParaRPr>
                    </a:p>
                  </a:txBody>
                  <a:tcPr marL="23737" marR="23737" marT="23737" marB="0" anchor="ctr"/>
                </a:tc>
                <a:tc>
                  <a:txBody>
                    <a:bodyPr/>
                    <a:lstStyle/>
                    <a:p>
                      <a:pPr algn="r" fontAlgn="ctr"/>
                      <a:r>
                        <a:rPr lang="en-GB" sz="2700" u="none" strike="noStrike" dirty="0">
                          <a:effectLst/>
                        </a:rPr>
                        <a:t>18%</a:t>
                      </a:r>
                      <a:endParaRPr lang="en-GB" sz="2700" b="0" i="0" u="none" strike="noStrike" dirty="0">
                        <a:solidFill>
                          <a:srgbClr val="000000"/>
                        </a:solidFill>
                        <a:effectLst/>
                        <a:latin typeface="Calibri" panose="020F0502020204030204" pitchFamily="34" charset="0"/>
                      </a:endParaRPr>
                    </a:p>
                  </a:txBody>
                  <a:tcPr marL="23737" marR="23737" marT="23737" marB="0" anchor="ctr"/>
                </a:tc>
                <a:tc>
                  <a:txBody>
                    <a:bodyPr/>
                    <a:lstStyle/>
                    <a:p>
                      <a:pPr algn="r" fontAlgn="b"/>
                      <a:r>
                        <a:rPr lang="en-GB" sz="2700" u="none" strike="noStrike" dirty="0">
                          <a:effectLst/>
                        </a:rPr>
                        <a:t>6,6%</a:t>
                      </a:r>
                      <a:endParaRPr lang="en-GB" sz="2700" b="0" i="0" u="none" strike="noStrike" dirty="0">
                        <a:solidFill>
                          <a:srgbClr val="000000"/>
                        </a:solidFill>
                        <a:effectLst/>
                        <a:latin typeface="Calibri" panose="020F0502020204030204" pitchFamily="34" charset="0"/>
                      </a:endParaRPr>
                    </a:p>
                  </a:txBody>
                  <a:tcPr marL="23737" marR="23737" marT="23737" marB="0" anchor="b"/>
                </a:tc>
                <a:extLst>
                  <a:ext uri="{0D108BD9-81ED-4DB2-BD59-A6C34878D82A}">
                    <a16:rowId xmlns:a16="http://schemas.microsoft.com/office/drawing/2014/main" val="2136580825"/>
                  </a:ext>
                </a:extLst>
              </a:tr>
            </a:tbl>
          </a:graphicData>
        </a:graphic>
      </p:graphicFrame>
    </p:spTree>
    <p:extLst>
      <p:ext uri="{BB962C8B-B14F-4D97-AF65-F5344CB8AC3E}">
        <p14:creationId xmlns:p14="http://schemas.microsoft.com/office/powerpoint/2010/main" val="4744497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5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43948FDE-FFB3-4096-A619-0A2A079086C0}"/>
              </a:ext>
            </a:extLst>
          </p:cNvPr>
          <p:cNvSpPr>
            <a:spLocks noGrp="1"/>
          </p:cNvSpPr>
          <p:nvPr>
            <p:ph type="title"/>
          </p:nvPr>
        </p:nvSpPr>
        <p:spPr>
          <a:xfrm>
            <a:off x="888631" y="4760132"/>
            <a:ext cx="3947420" cy="1777829"/>
          </a:xfrm>
        </p:spPr>
        <p:txBody>
          <a:bodyPr vert="horz" lIns="91440" tIns="45720" rIns="91440" bIns="45720" rtlCol="0" anchor="ctr">
            <a:normAutofit/>
          </a:bodyPr>
          <a:lstStyle/>
          <a:p>
            <a:br>
              <a:rPr lang="en-US" sz="4000" kern="1200">
                <a:solidFill>
                  <a:schemeClr val="tx1"/>
                </a:solidFill>
                <a:latin typeface="+mj-lt"/>
                <a:ea typeface="+mj-ea"/>
                <a:cs typeface="+mj-cs"/>
              </a:rPr>
            </a:br>
            <a:r>
              <a:rPr lang="en-US" sz="4000" kern="1200">
                <a:solidFill>
                  <a:schemeClr val="tx1"/>
                </a:solidFill>
                <a:latin typeface="+mj-lt"/>
                <a:ea typeface="+mj-ea"/>
                <a:cs typeface="+mj-cs"/>
              </a:rPr>
              <a:t>2.Efficiency  </a:t>
            </a:r>
          </a:p>
        </p:txBody>
      </p:sp>
      <p:sp>
        <p:nvSpPr>
          <p:cNvPr id="71" name="Freeform: Shape 70">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Rectangle 2">
            <a:extLst>
              <a:ext uri="{FF2B5EF4-FFF2-40B4-BE49-F238E27FC236}">
                <a16:creationId xmlns:a16="http://schemas.microsoft.com/office/drawing/2014/main" id="{C3A26780-D3DE-4D5A-98CB-6C415F70A99C}"/>
              </a:ext>
            </a:extLst>
          </p:cNvPr>
          <p:cNvSpPr/>
          <p:nvPr/>
        </p:nvSpPr>
        <p:spPr>
          <a:xfrm>
            <a:off x="5118447" y="4767660"/>
            <a:ext cx="6281873" cy="177030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The inventory it is bad.  They are holding to much the stock. They should think to start promotions, reduce the price, make discounts</a:t>
            </a:r>
          </a:p>
        </p:txBody>
      </p:sp>
      <p:graphicFrame>
        <p:nvGraphicFramePr>
          <p:cNvPr id="43" name="Content Placeholder 3">
            <a:extLst>
              <a:ext uri="{FF2B5EF4-FFF2-40B4-BE49-F238E27FC236}">
                <a16:creationId xmlns:a16="http://schemas.microsoft.com/office/drawing/2014/main" id="{18A125CF-408E-41F6-9890-93455C613FBC}"/>
              </a:ext>
            </a:extLst>
          </p:cNvPr>
          <p:cNvGraphicFramePr>
            <a:graphicFrameLocks noGrp="1"/>
          </p:cNvGraphicFramePr>
          <p:nvPr>
            <p:ph idx="1"/>
            <p:extLst>
              <p:ext uri="{D42A27DB-BD31-4B8C-83A1-F6EECF244321}">
                <p14:modId xmlns:p14="http://schemas.microsoft.com/office/powerpoint/2010/main" val="3768721204"/>
              </p:ext>
            </p:extLst>
          </p:nvPr>
        </p:nvGraphicFramePr>
        <p:xfrm>
          <a:off x="769731" y="745018"/>
          <a:ext cx="10661532" cy="3212973"/>
        </p:xfrm>
        <a:graphic>
          <a:graphicData uri="http://schemas.openxmlformats.org/drawingml/2006/table">
            <a:tbl>
              <a:tblPr firstRow="1" bandRow="1">
                <a:tableStyleId>{8EC20E35-A176-4012-BC5E-935CFFF8708E}</a:tableStyleId>
              </a:tblPr>
              <a:tblGrid>
                <a:gridCol w="4986020">
                  <a:extLst>
                    <a:ext uri="{9D8B030D-6E8A-4147-A177-3AD203B41FA5}">
                      <a16:colId xmlns:a16="http://schemas.microsoft.com/office/drawing/2014/main" val="1134388891"/>
                    </a:ext>
                  </a:extLst>
                </a:gridCol>
                <a:gridCol w="1844175">
                  <a:extLst>
                    <a:ext uri="{9D8B030D-6E8A-4147-A177-3AD203B41FA5}">
                      <a16:colId xmlns:a16="http://schemas.microsoft.com/office/drawing/2014/main" val="3405407016"/>
                    </a:ext>
                  </a:extLst>
                </a:gridCol>
                <a:gridCol w="1844422">
                  <a:extLst>
                    <a:ext uri="{9D8B030D-6E8A-4147-A177-3AD203B41FA5}">
                      <a16:colId xmlns:a16="http://schemas.microsoft.com/office/drawing/2014/main" val="3873452829"/>
                    </a:ext>
                  </a:extLst>
                </a:gridCol>
                <a:gridCol w="1986915">
                  <a:extLst>
                    <a:ext uri="{9D8B030D-6E8A-4147-A177-3AD203B41FA5}">
                      <a16:colId xmlns:a16="http://schemas.microsoft.com/office/drawing/2014/main" val="4157545105"/>
                    </a:ext>
                  </a:extLst>
                </a:gridCol>
              </a:tblGrid>
              <a:tr h="1070991">
                <a:tc>
                  <a:txBody>
                    <a:bodyPr/>
                    <a:lstStyle/>
                    <a:p>
                      <a:pPr algn="l" fontAlgn="ctr"/>
                      <a:r>
                        <a:rPr lang="en-GB" sz="3300" u="none" strike="noStrike">
                          <a:effectLst/>
                        </a:rPr>
                        <a:t>Efficiency</a:t>
                      </a:r>
                      <a:endParaRPr lang="en-GB" sz="3300" b="1"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ctr"/>
                      <a:r>
                        <a:rPr lang="en-GB" sz="3300" u="none" strike="noStrike">
                          <a:effectLst/>
                        </a:rPr>
                        <a:t>2019</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ctr"/>
                      <a:r>
                        <a:rPr lang="en-GB" sz="3300" u="none" strike="noStrike">
                          <a:effectLst/>
                        </a:rPr>
                        <a:t>2018</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b"/>
                      <a:r>
                        <a:rPr lang="en-GB" sz="3300" u="none" strike="noStrike">
                          <a:effectLst/>
                        </a:rPr>
                        <a:t>Relative difference</a:t>
                      </a:r>
                      <a:endParaRPr lang="en-GB" sz="3300" b="0" i="0" u="none" strike="noStrike">
                        <a:solidFill>
                          <a:srgbClr val="000000"/>
                        </a:solidFill>
                        <a:effectLst/>
                        <a:latin typeface="Calibri" panose="020F0502020204030204" pitchFamily="34" charset="0"/>
                      </a:endParaRPr>
                    </a:p>
                  </a:txBody>
                  <a:tcPr marL="28575" marR="28575" marT="28575" marB="0" anchor="b"/>
                </a:tc>
                <a:extLst>
                  <a:ext uri="{0D108BD9-81ED-4DB2-BD59-A6C34878D82A}">
                    <a16:rowId xmlns:a16="http://schemas.microsoft.com/office/drawing/2014/main" val="889227726"/>
                  </a:ext>
                </a:extLst>
              </a:tr>
              <a:tr h="1070991">
                <a:tc>
                  <a:txBody>
                    <a:bodyPr/>
                    <a:lstStyle/>
                    <a:p>
                      <a:pPr algn="l" fontAlgn="ctr"/>
                      <a:r>
                        <a:rPr lang="en-GB" sz="3300" u="none" strike="noStrike">
                          <a:effectLst/>
                        </a:rPr>
                        <a:t>Inventory days</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ctr"/>
                      <a:r>
                        <a:rPr lang="en-GB" sz="3300" u="none" strike="noStrike">
                          <a:effectLst/>
                        </a:rPr>
                        <a:t>73,8 days</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ctr"/>
                      <a:r>
                        <a:rPr lang="en-GB" sz="3300" u="none" strike="noStrike">
                          <a:effectLst/>
                        </a:rPr>
                        <a:t>75,6 days</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b"/>
                      <a:r>
                        <a:rPr lang="en-GB" sz="3300" u="none" strike="noStrike" dirty="0">
                          <a:effectLst/>
                        </a:rPr>
                        <a:t>-23,8%</a:t>
                      </a:r>
                      <a:endParaRPr lang="en-GB" sz="3300" b="0" i="0" u="none" strike="noStrike" dirty="0">
                        <a:solidFill>
                          <a:srgbClr val="000000"/>
                        </a:solidFill>
                        <a:effectLst/>
                        <a:latin typeface="Calibri" panose="020F0502020204030204" pitchFamily="34" charset="0"/>
                      </a:endParaRPr>
                    </a:p>
                  </a:txBody>
                  <a:tcPr marL="28575" marR="28575" marT="28575" marB="0" anchor="b"/>
                </a:tc>
                <a:extLst>
                  <a:ext uri="{0D108BD9-81ED-4DB2-BD59-A6C34878D82A}">
                    <a16:rowId xmlns:a16="http://schemas.microsoft.com/office/drawing/2014/main" val="97039656"/>
                  </a:ext>
                </a:extLst>
              </a:tr>
              <a:tr h="1070991">
                <a:tc>
                  <a:txBody>
                    <a:bodyPr/>
                    <a:lstStyle/>
                    <a:p>
                      <a:pPr algn="l" fontAlgn="ctr"/>
                      <a:r>
                        <a:rPr lang="en-GB" sz="3300" u="none" strike="noStrike">
                          <a:effectLst/>
                        </a:rPr>
                        <a:t>Non-Current Asset Turnover</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ctr"/>
                      <a:r>
                        <a:rPr lang="en-GB" sz="3300" u="none" strike="noStrike">
                          <a:effectLst/>
                        </a:rPr>
                        <a:t>289 p</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ctr"/>
                      <a:r>
                        <a:rPr lang="en-GB" sz="3300" u="none" strike="noStrike">
                          <a:effectLst/>
                        </a:rPr>
                        <a:t>250 p</a:t>
                      </a:r>
                      <a:endParaRPr lang="en-GB" sz="3300" b="0" i="0" u="none" strike="noStrike">
                        <a:solidFill>
                          <a:srgbClr val="000000"/>
                        </a:solidFill>
                        <a:effectLst/>
                        <a:latin typeface="Calibri" panose="020F0502020204030204" pitchFamily="34" charset="0"/>
                      </a:endParaRPr>
                    </a:p>
                  </a:txBody>
                  <a:tcPr marL="28575" marR="28575" marT="28575" marB="0" anchor="ctr"/>
                </a:tc>
                <a:tc>
                  <a:txBody>
                    <a:bodyPr/>
                    <a:lstStyle/>
                    <a:p>
                      <a:pPr algn="r" fontAlgn="b"/>
                      <a:r>
                        <a:rPr lang="en-GB" sz="3300" u="none" strike="noStrike" dirty="0">
                          <a:effectLst/>
                        </a:rPr>
                        <a:t>15,6 %</a:t>
                      </a:r>
                      <a:endParaRPr lang="en-GB" sz="3300" b="0" i="0" u="none" strike="noStrike" dirty="0">
                        <a:solidFill>
                          <a:srgbClr val="000000"/>
                        </a:solidFill>
                        <a:effectLst/>
                        <a:latin typeface="Calibri" panose="020F0502020204030204" pitchFamily="34" charset="0"/>
                      </a:endParaRPr>
                    </a:p>
                  </a:txBody>
                  <a:tcPr marL="28575" marR="28575" marT="28575" marB="0" anchor="b"/>
                </a:tc>
                <a:extLst>
                  <a:ext uri="{0D108BD9-81ED-4DB2-BD59-A6C34878D82A}">
                    <a16:rowId xmlns:a16="http://schemas.microsoft.com/office/drawing/2014/main" val="2898170205"/>
                  </a:ext>
                </a:extLst>
              </a:tr>
            </a:tbl>
          </a:graphicData>
        </a:graphic>
      </p:graphicFrame>
    </p:spTree>
    <p:extLst>
      <p:ext uri="{BB962C8B-B14F-4D97-AF65-F5344CB8AC3E}">
        <p14:creationId xmlns:p14="http://schemas.microsoft.com/office/powerpoint/2010/main" val="18990752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6AECA3-B495-4E8C-8091-8B5803571546}"/>
              </a:ext>
            </a:extLst>
          </p:cNvPr>
          <p:cNvSpPr>
            <a:spLocks noGrp="1"/>
          </p:cNvSpPr>
          <p:nvPr>
            <p:ph type="title"/>
          </p:nvPr>
        </p:nvSpPr>
        <p:spPr>
          <a:xfrm>
            <a:off x="524256" y="516804"/>
            <a:ext cx="6594189" cy="1625210"/>
          </a:xfrm>
          <a:prstGeom prst="ellipse">
            <a:avLst/>
          </a:prstGeom>
        </p:spPr>
        <p:txBody>
          <a:bodyPr vert="horz" lIns="91440" tIns="45720" rIns="91440" bIns="45720" rtlCol="0" anchor="ctr">
            <a:normAutofit/>
          </a:bodyPr>
          <a:lstStyle/>
          <a:p>
            <a:r>
              <a:rPr lang="en-US" kern="1200">
                <a:solidFill>
                  <a:srgbClr val="FFFFFF"/>
                </a:solidFill>
                <a:latin typeface="+mj-lt"/>
                <a:ea typeface="+mj-ea"/>
                <a:cs typeface="+mj-cs"/>
              </a:rPr>
              <a:t>Liquidity</a:t>
            </a:r>
          </a:p>
        </p:txBody>
      </p:sp>
      <p:sp>
        <p:nvSpPr>
          <p:cNvPr id="53" name="Rectangle 5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F4088C1-E802-46D0-A6D6-71A38342E351}"/>
              </a:ext>
            </a:extLst>
          </p:cNvPr>
          <p:cNvSpPr/>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They should do something with debtor days because has a negative impact. Also, they should start to negotiate longer payment terms with your vendors, because they must keep the money longer. The company it is already keeping the money with 2,4 days more  but if they succeed to keep the money longer, they can invest . </a:t>
            </a:r>
          </a:p>
        </p:txBody>
      </p:sp>
      <p:graphicFrame>
        <p:nvGraphicFramePr>
          <p:cNvPr id="46" name="Content Placeholder 3">
            <a:extLst>
              <a:ext uri="{FF2B5EF4-FFF2-40B4-BE49-F238E27FC236}">
                <a16:creationId xmlns:a16="http://schemas.microsoft.com/office/drawing/2014/main" id="{9392F680-BC6A-4543-AE71-A46EA2C32E4C}"/>
              </a:ext>
            </a:extLst>
          </p:cNvPr>
          <p:cNvGraphicFramePr>
            <a:graphicFrameLocks noGrp="1"/>
          </p:cNvGraphicFramePr>
          <p:nvPr>
            <p:ph idx="1"/>
            <p:extLst>
              <p:ext uri="{D42A27DB-BD31-4B8C-83A1-F6EECF244321}">
                <p14:modId xmlns:p14="http://schemas.microsoft.com/office/powerpoint/2010/main" val="3953237095"/>
              </p:ext>
            </p:extLst>
          </p:nvPr>
        </p:nvGraphicFramePr>
        <p:xfrm>
          <a:off x="566744" y="2800720"/>
          <a:ext cx="6579912" cy="3366024"/>
        </p:xfrm>
        <a:graphic>
          <a:graphicData uri="http://schemas.openxmlformats.org/drawingml/2006/table">
            <a:tbl>
              <a:tblPr firstRow="1" bandRow="1">
                <a:tableStyleId>{8EC20E35-A176-4012-BC5E-935CFFF8708E}</a:tableStyleId>
              </a:tblPr>
              <a:tblGrid>
                <a:gridCol w="2049278">
                  <a:extLst>
                    <a:ext uri="{9D8B030D-6E8A-4147-A177-3AD203B41FA5}">
                      <a16:colId xmlns:a16="http://schemas.microsoft.com/office/drawing/2014/main" val="3662854854"/>
                    </a:ext>
                  </a:extLst>
                </a:gridCol>
                <a:gridCol w="1410522">
                  <a:extLst>
                    <a:ext uri="{9D8B030D-6E8A-4147-A177-3AD203B41FA5}">
                      <a16:colId xmlns:a16="http://schemas.microsoft.com/office/drawing/2014/main" val="3623998087"/>
                    </a:ext>
                  </a:extLst>
                </a:gridCol>
                <a:gridCol w="1484569">
                  <a:extLst>
                    <a:ext uri="{9D8B030D-6E8A-4147-A177-3AD203B41FA5}">
                      <a16:colId xmlns:a16="http://schemas.microsoft.com/office/drawing/2014/main" val="4079563698"/>
                    </a:ext>
                  </a:extLst>
                </a:gridCol>
                <a:gridCol w="1635543">
                  <a:extLst>
                    <a:ext uri="{9D8B030D-6E8A-4147-A177-3AD203B41FA5}">
                      <a16:colId xmlns:a16="http://schemas.microsoft.com/office/drawing/2014/main" val="2052045210"/>
                    </a:ext>
                  </a:extLst>
                </a:gridCol>
              </a:tblGrid>
              <a:tr h="742485">
                <a:tc>
                  <a:txBody>
                    <a:bodyPr/>
                    <a:lstStyle/>
                    <a:p>
                      <a:pPr algn="l" fontAlgn="ctr"/>
                      <a:r>
                        <a:rPr lang="en-GB" sz="2300" u="none" strike="noStrike">
                          <a:effectLst/>
                        </a:rPr>
                        <a:t>Liquidity</a:t>
                      </a:r>
                      <a:endParaRPr lang="en-GB" sz="2300" b="1"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r>
                        <a:rPr lang="en-GB" sz="2300" u="none" strike="noStrike">
                          <a:effectLst/>
                        </a:rPr>
                        <a:t>2019</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r>
                        <a:rPr lang="en-GB" sz="2300" u="none" strike="noStrike">
                          <a:effectLst/>
                        </a:rPr>
                        <a:t>2018</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b"/>
                      <a:r>
                        <a:rPr lang="en-GB" sz="2300" u="none" strike="noStrike">
                          <a:effectLst/>
                        </a:rPr>
                        <a:t>Relative difference</a:t>
                      </a:r>
                      <a:endParaRPr lang="en-GB" sz="2300" b="0" i="0" u="none" strike="noStrike">
                        <a:solidFill>
                          <a:srgbClr val="000000"/>
                        </a:solidFill>
                        <a:effectLst/>
                        <a:latin typeface="Calibri" panose="020F0502020204030204" pitchFamily="34" charset="0"/>
                      </a:endParaRPr>
                    </a:p>
                  </a:txBody>
                  <a:tcPr marL="19994" marR="19994" marT="19994" marB="0" anchor="b"/>
                </a:tc>
                <a:extLst>
                  <a:ext uri="{0D108BD9-81ED-4DB2-BD59-A6C34878D82A}">
                    <a16:rowId xmlns:a16="http://schemas.microsoft.com/office/drawing/2014/main" val="2368764463"/>
                  </a:ext>
                </a:extLst>
              </a:tr>
              <a:tr h="396085">
                <a:tc>
                  <a:txBody>
                    <a:bodyPr/>
                    <a:lstStyle/>
                    <a:p>
                      <a:pPr algn="l" fontAlgn="ctr"/>
                      <a:r>
                        <a:rPr lang="en-GB" sz="2300" u="none" strike="noStrike">
                          <a:effectLst/>
                        </a:rPr>
                        <a:t>Current Ratio</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r>
                        <a:rPr lang="en-GB" sz="2300" u="none" strike="noStrike">
                          <a:effectLst/>
                        </a:rPr>
                        <a:t>1,9 times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r>
                        <a:rPr lang="en-GB" sz="2300" u="none" strike="noStrike">
                          <a:effectLst/>
                        </a:rPr>
                        <a:t>1,8 times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b"/>
                      <a:r>
                        <a:rPr lang="en-GB" sz="2300" u="none" strike="noStrike">
                          <a:effectLst/>
                        </a:rPr>
                        <a:t>5,5%</a:t>
                      </a:r>
                      <a:endParaRPr lang="en-GB" sz="2300" b="0" i="0" u="none" strike="noStrike">
                        <a:solidFill>
                          <a:srgbClr val="000000"/>
                        </a:solidFill>
                        <a:effectLst/>
                        <a:latin typeface="Calibri" panose="020F0502020204030204" pitchFamily="34" charset="0"/>
                      </a:endParaRPr>
                    </a:p>
                  </a:txBody>
                  <a:tcPr marL="19994" marR="19994" marT="19994" marB="0" anchor="b"/>
                </a:tc>
                <a:extLst>
                  <a:ext uri="{0D108BD9-81ED-4DB2-BD59-A6C34878D82A}">
                    <a16:rowId xmlns:a16="http://schemas.microsoft.com/office/drawing/2014/main" val="2900429634"/>
                  </a:ext>
                </a:extLst>
              </a:tr>
              <a:tr h="1088884">
                <a:tc>
                  <a:txBody>
                    <a:bodyPr/>
                    <a:lstStyle/>
                    <a:p>
                      <a:pPr algn="l" fontAlgn="ctr"/>
                      <a:r>
                        <a:rPr lang="en-GB" sz="2300" u="none" strike="noStrike">
                          <a:effectLst/>
                        </a:rPr>
                        <a:t>Acid Test/Quick Ratio</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endParaRPr lang="en-GB" sz="2300" u="none" strike="noStrike">
                        <a:effectLst/>
                      </a:endParaRPr>
                    </a:p>
                    <a:p>
                      <a:pPr algn="r" fontAlgn="ctr"/>
                      <a:r>
                        <a:rPr lang="en-GB" sz="2300" u="none" strike="noStrike">
                          <a:effectLst/>
                        </a:rPr>
                        <a:t>1,2 times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endParaRPr lang="en-GB" sz="2300" u="none" strike="noStrike">
                        <a:effectLst/>
                      </a:endParaRPr>
                    </a:p>
                    <a:p>
                      <a:pPr algn="r" fontAlgn="ctr"/>
                      <a:r>
                        <a:rPr lang="en-GB" sz="2300" u="none" strike="noStrike">
                          <a:effectLst/>
                        </a:rPr>
                        <a:t>1,1 times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b"/>
                      <a:r>
                        <a:rPr lang="en-GB" sz="2300" u="none" strike="noStrike">
                          <a:effectLst/>
                        </a:rPr>
                        <a:t>9%</a:t>
                      </a:r>
                      <a:endParaRPr lang="en-GB" sz="2300" b="0" i="0" u="none" strike="noStrike">
                        <a:solidFill>
                          <a:srgbClr val="000000"/>
                        </a:solidFill>
                        <a:effectLst/>
                        <a:latin typeface="Calibri" panose="020F0502020204030204" pitchFamily="34" charset="0"/>
                      </a:endParaRPr>
                    </a:p>
                  </a:txBody>
                  <a:tcPr marL="19994" marR="19994" marT="19994" marB="0" anchor="b"/>
                </a:tc>
                <a:extLst>
                  <a:ext uri="{0D108BD9-81ED-4DB2-BD59-A6C34878D82A}">
                    <a16:rowId xmlns:a16="http://schemas.microsoft.com/office/drawing/2014/main" val="4028837625"/>
                  </a:ext>
                </a:extLst>
              </a:tr>
              <a:tr h="396085">
                <a:tc>
                  <a:txBody>
                    <a:bodyPr/>
                    <a:lstStyle/>
                    <a:p>
                      <a:pPr algn="l" fontAlgn="ctr"/>
                      <a:r>
                        <a:rPr lang="en-GB" sz="2300" u="none" strike="noStrike">
                          <a:effectLst/>
                        </a:rPr>
                        <a:t>Creditor Days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r>
                        <a:rPr lang="en-GB" sz="2300" u="none" strike="noStrike">
                          <a:effectLst/>
                        </a:rPr>
                        <a:t>86,7 days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r>
                        <a:rPr lang="en-GB" sz="2300" u="none" strike="noStrike">
                          <a:effectLst/>
                        </a:rPr>
                        <a:t>84,3 days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b"/>
                      <a:r>
                        <a:rPr lang="en-GB" sz="2300" u="none" strike="noStrike">
                          <a:effectLst/>
                        </a:rPr>
                        <a:t>2,8 %</a:t>
                      </a:r>
                      <a:endParaRPr lang="en-GB" sz="2300" b="0" i="0" u="none" strike="noStrike">
                        <a:solidFill>
                          <a:srgbClr val="000000"/>
                        </a:solidFill>
                        <a:effectLst/>
                        <a:latin typeface="Calibri" panose="020F0502020204030204" pitchFamily="34" charset="0"/>
                      </a:endParaRPr>
                    </a:p>
                  </a:txBody>
                  <a:tcPr marL="19994" marR="19994" marT="19994" marB="0" anchor="b"/>
                </a:tc>
                <a:extLst>
                  <a:ext uri="{0D108BD9-81ED-4DB2-BD59-A6C34878D82A}">
                    <a16:rowId xmlns:a16="http://schemas.microsoft.com/office/drawing/2014/main" val="2834454737"/>
                  </a:ext>
                </a:extLst>
              </a:tr>
              <a:tr h="742485">
                <a:tc>
                  <a:txBody>
                    <a:bodyPr/>
                    <a:lstStyle/>
                    <a:p>
                      <a:pPr algn="l" fontAlgn="ctr"/>
                      <a:endParaRPr lang="en-GB" sz="2300" u="none" strike="noStrike">
                        <a:effectLst/>
                      </a:endParaRPr>
                    </a:p>
                    <a:p>
                      <a:pPr algn="l" fontAlgn="ctr"/>
                      <a:r>
                        <a:rPr lang="en-GB" sz="2300" u="none" strike="noStrike">
                          <a:effectLst/>
                        </a:rPr>
                        <a:t>Debtor Days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endParaRPr lang="en-GB" sz="2300" u="none" strike="noStrike">
                        <a:effectLst/>
                      </a:endParaRPr>
                    </a:p>
                    <a:p>
                      <a:pPr algn="r" fontAlgn="ctr"/>
                      <a:r>
                        <a:rPr lang="en-GB" sz="2300" u="none" strike="noStrike">
                          <a:effectLst/>
                        </a:rPr>
                        <a:t>59,8 days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ctr"/>
                      <a:endParaRPr lang="en-GB" sz="2300" u="none" strike="noStrike">
                        <a:effectLst/>
                      </a:endParaRPr>
                    </a:p>
                    <a:p>
                      <a:pPr algn="r" fontAlgn="ctr"/>
                      <a:r>
                        <a:rPr lang="en-GB" sz="2300" u="none" strike="noStrike">
                          <a:effectLst/>
                        </a:rPr>
                        <a:t>60,9 days</a:t>
                      </a:r>
                      <a:endParaRPr lang="en-GB" sz="2300" b="0" i="0" u="none" strike="noStrike">
                        <a:solidFill>
                          <a:srgbClr val="000000"/>
                        </a:solidFill>
                        <a:effectLst/>
                        <a:latin typeface="Calibri" panose="020F0502020204030204" pitchFamily="34" charset="0"/>
                      </a:endParaRPr>
                    </a:p>
                  </a:txBody>
                  <a:tcPr marL="19994" marR="19994" marT="19994" marB="0" anchor="ctr"/>
                </a:tc>
                <a:tc>
                  <a:txBody>
                    <a:bodyPr/>
                    <a:lstStyle/>
                    <a:p>
                      <a:pPr algn="r" fontAlgn="b"/>
                      <a:r>
                        <a:rPr lang="en-GB" sz="2300" u="none" strike="noStrike">
                          <a:effectLst/>
                        </a:rPr>
                        <a:t>-1,6 %</a:t>
                      </a:r>
                      <a:endParaRPr lang="en-GB" sz="2300" b="0" i="0" u="none" strike="noStrike">
                        <a:solidFill>
                          <a:srgbClr val="000000"/>
                        </a:solidFill>
                        <a:effectLst/>
                        <a:latin typeface="Calibri" panose="020F0502020204030204" pitchFamily="34" charset="0"/>
                      </a:endParaRPr>
                    </a:p>
                  </a:txBody>
                  <a:tcPr marL="19994" marR="19994" marT="19994" marB="0" anchor="b"/>
                </a:tc>
                <a:extLst>
                  <a:ext uri="{0D108BD9-81ED-4DB2-BD59-A6C34878D82A}">
                    <a16:rowId xmlns:a16="http://schemas.microsoft.com/office/drawing/2014/main" val="1670875102"/>
                  </a:ext>
                </a:extLst>
              </a:tr>
            </a:tbl>
          </a:graphicData>
        </a:graphic>
      </p:graphicFrame>
    </p:spTree>
    <p:extLst>
      <p:ext uri="{BB962C8B-B14F-4D97-AF65-F5344CB8AC3E}">
        <p14:creationId xmlns:p14="http://schemas.microsoft.com/office/powerpoint/2010/main" val="35070225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0"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1"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7"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2AA2042-D295-43B8-89E5-BAFF258616E0}"/>
              </a:ext>
            </a:extLst>
          </p:cNvPr>
          <p:cNvSpPr>
            <a:spLocks noGrp="1"/>
          </p:cNvSpPr>
          <p:nvPr>
            <p:ph type="title"/>
          </p:nvPr>
        </p:nvSpPr>
        <p:spPr>
          <a:xfrm>
            <a:off x="888631" y="4760132"/>
            <a:ext cx="3947420" cy="1777829"/>
          </a:xfrm>
        </p:spPr>
        <p:txBody>
          <a:bodyPr vert="horz" lIns="91440" tIns="45720" rIns="91440" bIns="45720" rtlCol="0" anchor="ctr">
            <a:normAutofit/>
          </a:bodyPr>
          <a:lstStyle/>
          <a:p>
            <a:r>
              <a:rPr lang="en-US" sz="4000" kern="1200">
                <a:solidFill>
                  <a:schemeClr val="tx1"/>
                </a:solidFill>
                <a:latin typeface="+mj-lt"/>
                <a:ea typeface="+mj-ea"/>
                <a:cs typeface="+mj-cs"/>
              </a:rPr>
              <a:t>Capital Structure </a:t>
            </a:r>
          </a:p>
        </p:txBody>
      </p:sp>
      <p:sp>
        <p:nvSpPr>
          <p:cNvPr id="39" name="Freeform: Shape 38">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Rectangle 2">
            <a:extLst>
              <a:ext uri="{FF2B5EF4-FFF2-40B4-BE49-F238E27FC236}">
                <a16:creationId xmlns:a16="http://schemas.microsoft.com/office/drawing/2014/main" id="{E2122F98-729A-4C94-A07E-6C21015DC0A8}"/>
              </a:ext>
            </a:extLst>
          </p:cNvPr>
          <p:cNvSpPr/>
          <p:nvPr/>
        </p:nvSpPr>
        <p:spPr>
          <a:xfrm>
            <a:off x="5118447" y="4767660"/>
            <a:ext cx="6281873" cy="177030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Gearing is in low-risk by both investors and lenders. The Interest Cover is good because they borrowed a small amount of money . They should consider to do something because gearing it is negative. </a:t>
            </a:r>
          </a:p>
        </p:txBody>
      </p:sp>
      <p:graphicFrame>
        <p:nvGraphicFramePr>
          <p:cNvPr id="4" name="Content Placeholder 3">
            <a:extLst>
              <a:ext uri="{FF2B5EF4-FFF2-40B4-BE49-F238E27FC236}">
                <a16:creationId xmlns:a16="http://schemas.microsoft.com/office/drawing/2014/main" id="{5D7FE2F0-834D-4C80-81D4-D7D10E2896F4}"/>
              </a:ext>
            </a:extLst>
          </p:cNvPr>
          <p:cNvGraphicFramePr>
            <a:graphicFrameLocks noGrp="1"/>
          </p:cNvGraphicFramePr>
          <p:nvPr>
            <p:ph idx="1"/>
            <p:extLst>
              <p:ext uri="{D42A27DB-BD31-4B8C-83A1-F6EECF244321}">
                <p14:modId xmlns:p14="http://schemas.microsoft.com/office/powerpoint/2010/main" val="1952913084"/>
              </p:ext>
            </p:extLst>
          </p:nvPr>
        </p:nvGraphicFramePr>
        <p:xfrm>
          <a:off x="664256" y="671951"/>
          <a:ext cx="10872484" cy="3359111"/>
        </p:xfrm>
        <a:graphic>
          <a:graphicData uri="http://schemas.openxmlformats.org/drawingml/2006/table">
            <a:tbl>
              <a:tblPr firstRow="1" bandRow="1">
                <a:tableStyleId>{8EC20E35-A176-4012-BC5E-935CFFF8708E}</a:tableStyleId>
              </a:tblPr>
              <a:tblGrid>
                <a:gridCol w="3580396">
                  <a:extLst>
                    <a:ext uri="{9D8B030D-6E8A-4147-A177-3AD203B41FA5}">
                      <a16:colId xmlns:a16="http://schemas.microsoft.com/office/drawing/2014/main" val="688527085"/>
                    </a:ext>
                  </a:extLst>
                </a:gridCol>
                <a:gridCol w="2374709">
                  <a:extLst>
                    <a:ext uri="{9D8B030D-6E8A-4147-A177-3AD203B41FA5}">
                      <a16:colId xmlns:a16="http://schemas.microsoft.com/office/drawing/2014/main" val="3157962851"/>
                    </a:ext>
                  </a:extLst>
                </a:gridCol>
                <a:gridCol w="2010249">
                  <a:extLst>
                    <a:ext uri="{9D8B030D-6E8A-4147-A177-3AD203B41FA5}">
                      <a16:colId xmlns:a16="http://schemas.microsoft.com/office/drawing/2014/main" val="624052401"/>
                    </a:ext>
                  </a:extLst>
                </a:gridCol>
                <a:gridCol w="2907130">
                  <a:extLst>
                    <a:ext uri="{9D8B030D-6E8A-4147-A177-3AD203B41FA5}">
                      <a16:colId xmlns:a16="http://schemas.microsoft.com/office/drawing/2014/main" val="1977225032"/>
                    </a:ext>
                  </a:extLst>
                </a:gridCol>
              </a:tblGrid>
              <a:tr h="934447">
                <a:tc>
                  <a:txBody>
                    <a:bodyPr/>
                    <a:lstStyle/>
                    <a:p>
                      <a:pPr algn="l" fontAlgn="ctr"/>
                      <a:r>
                        <a:rPr lang="en-GB" sz="2900" u="none" strike="noStrike">
                          <a:effectLst/>
                        </a:rPr>
                        <a:t>Capital Structure</a:t>
                      </a:r>
                      <a:endParaRPr lang="en-GB" sz="2900" b="1"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2019</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2018</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b"/>
                      <a:r>
                        <a:rPr lang="en-GB" sz="2900" u="none" strike="noStrike">
                          <a:effectLst/>
                        </a:rPr>
                        <a:t>Relative difference </a:t>
                      </a:r>
                      <a:endParaRPr lang="en-GB" sz="2900" b="0" i="0" u="none" strike="noStrike">
                        <a:solidFill>
                          <a:srgbClr val="000000"/>
                        </a:solidFill>
                        <a:effectLst/>
                        <a:latin typeface="Calibri" panose="020F0502020204030204" pitchFamily="34" charset="0"/>
                      </a:endParaRPr>
                    </a:p>
                  </a:txBody>
                  <a:tcPr marL="25144" marR="25144" marT="25144" marB="0" anchor="b"/>
                </a:tc>
                <a:extLst>
                  <a:ext uri="{0D108BD9-81ED-4DB2-BD59-A6C34878D82A}">
                    <a16:rowId xmlns:a16="http://schemas.microsoft.com/office/drawing/2014/main" val="91394412"/>
                  </a:ext>
                </a:extLst>
              </a:tr>
              <a:tr h="496739">
                <a:tc>
                  <a:txBody>
                    <a:bodyPr/>
                    <a:lstStyle/>
                    <a:p>
                      <a:pPr algn="l" fontAlgn="ctr"/>
                      <a:r>
                        <a:rPr lang="en-GB" sz="2900" u="none" strike="noStrike">
                          <a:effectLst/>
                        </a:rPr>
                        <a:t>Gearing Ratios</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 </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 </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b"/>
                      <a:r>
                        <a:rPr lang="en-GB" sz="2900" u="none" strike="noStrike">
                          <a:effectLst/>
                        </a:rPr>
                        <a:t> </a:t>
                      </a:r>
                      <a:endParaRPr lang="en-GB" sz="2900" b="0" i="0" u="none" strike="noStrike">
                        <a:solidFill>
                          <a:srgbClr val="000000"/>
                        </a:solidFill>
                        <a:effectLst/>
                        <a:latin typeface="Calibri" panose="020F0502020204030204" pitchFamily="34" charset="0"/>
                      </a:endParaRPr>
                    </a:p>
                  </a:txBody>
                  <a:tcPr marL="25144" marR="25144" marT="25144" marB="0" anchor="b"/>
                </a:tc>
                <a:extLst>
                  <a:ext uri="{0D108BD9-81ED-4DB2-BD59-A6C34878D82A}">
                    <a16:rowId xmlns:a16="http://schemas.microsoft.com/office/drawing/2014/main" val="3701209900"/>
                  </a:ext>
                </a:extLst>
              </a:tr>
              <a:tr h="496739">
                <a:tc>
                  <a:txBody>
                    <a:bodyPr/>
                    <a:lstStyle/>
                    <a:p>
                      <a:pPr algn="l" fontAlgn="ctr"/>
                      <a:r>
                        <a:rPr lang="en-GB" sz="2900" u="none" strike="noStrike">
                          <a:effectLst/>
                        </a:rPr>
                        <a:t>a) First Type</a:t>
                      </a:r>
                      <a:endParaRPr lang="en-GB" sz="2900" b="0" i="0" u="none" strike="noStrike">
                        <a:solidFill>
                          <a:srgbClr val="000000"/>
                        </a:solidFill>
                        <a:effectLst/>
                        <a:latin typeface="Calibri" panose="020F0502020204030204" pitchFamily="34" charset="0"/>
                      </a:endParaRPr>
                    </a:p>
                  </a:txBody>
                  <a:tcPr marL="1131455" marR="25144" marT="25144" marB="0" anchor="ctr"/>
                </a:tc>
                <a:tc>
                  <a:txBody>
                    <a:bodyPr/>
                    <a:lstStyle/>
                    <a:p>
                      <a:pPr algn="r" fontAlgn="ctr"/>
                      <a:r>
                        <a:rPr lang="en-GB" sz="2900" u="none" strike="noStrike">
                          <a:effectLst/>
                        </a:rPr>
                        <a:t>41,4%</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61,3%</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b"/>
                      <a:r>
                        <a:rPr lang="en-GB" sz="2900" u="none" strike="noStrike">
                          <a:effectLst/>
                        </a:rPr>
                        <a:t>-32,4%</a:t>
                      </a:r>
                      <a:endParaRPr lang="en-GB" sz="2900" b="0" i="0" u="none" strike="noStrike">
                        <a:solidFill>
                          <a:srgbClr val="000000"/>
                        </a:solidFill>
                        <a:effectLst/>
                        <a:latin typeface="Calibri" panose="020F0502020204030204" pitchFamily="34" charset="0"/>
                      </a:endParaRPr>
                    </a:p>
                  </a:txBody>
                  <a:tcPr marL="25144" marR="25144" marT="25144" marB="0" anchor="b"/>
                </a:tc>
                <a:extLst>
                  <a:ext uri="{0D108BD9-81ED-4DB2-BD59-A6C34878D82A}">
                    <a16:rowId xmlns:a16="http://schemas.microsoft.com/office/drawing/2014/main" val="3610003845"/>
                  </a:ext>
                </a:extLst>
              </a:tr>
              <a:tr h="934447">
                <a:tc>
                  <a:txBody>
                    <a:bodyPr/>
                    <a:lstStyle/>
                    <a:p>
                      <a:pPr algn="l" fontAlgn="ctr"/>
                      <a:r>
                        <a:rPr lang="en-GB" sz="2900" u="none" strike="noStrike">
                          <a:effectLst/>
                        </a:rPr>
                        <a:t>             b) Second Type</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            29,3%  </a:t>
                      </a:r>
                      <a:endParaRPr lang="en-GB" sz="2900" b="0" i="0" u="none" strike="noStrike">
                        <a:solidFill>
                          <a:srgbClr val="000000"/>
                        </a:solidFill>
                        <a:effectLst/>
                        <a:latin typeface="Calibri" panose="020F0502020204030204" pitchFamily="34" charset="0"/>
                      </a:endParaRPr>
                    </a:p>
                  </a:txBody>
                  <a:tcPr marL="25144" marR="1131455" marT="25144" marB="0" anchor="ctr"/>
                </a:tc>
                <a:tc>
                  <a:txBody>
                    <a:bodyPr/>
                    <a:lstStyle/>
                    <a:p>
                      <a:pPr algn="r" fontAlgn="ctr"/>
                      <a:r>
                        <a:rPr lang="en-GB" sz="2900" b="0" u="none" strike="noStrike">
                          <a:solidFill>
                            <a:srgbClr val="000000"/>
                          </a:solidFill>
                          <a:effectLst/>
                        </a:rPr>
                        <a:t>38%</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b"/>
                      <a:r>
                        <a:rPr lang="en-GB" sz="2900" u="none" strike="noStrike">
                          <a:effectLst/>
                        </a:rPr>
                        <a:t>-22,8%</a:t>
                      </a:r>
                      <a:endParaRPr lang="en-GB" sz="2900" b="0" i="0" u="none" strike="noStrike">
                        <a:solidFill>
                          <a:srgbClr val="000000"/>
                        </a:solidFill>
                        <a:effectLst/>
                        <a:latin typeface="Calibri" panose="020F0502020204030204" pitchFamily="34" charset="0"/>
                      </a:endParaRPr>
                    </a:p>
                  </a:txBody>
                  <a:tcPr marL="25144" marR="25144" marT="25144" marB="0" anchor="b"/>
                </a:tc>
                <a:extLst>
                  <a:ext uri="{0D108BD9-81ED-4DB2-BD59-A6C34878D82A}">
                    <a16:rowId xmlns:a16="http://schemas.microsoft.com/office/drawing/2014/main" val="363444317"/>
                  </a:ext>
                </a:extLst>
              </a:tr>
              <a:tr h="496739">
                <a:tc>
                  <a:txBody>
                    <a:bodyPr/>
                    <a:lstStyle/>
                    <a:p>
                      <a:pPr algn="l" fontAlgn="ctr"/>
                      <a:r>
                        <a:rPr lang="en-GB" sz="2900" u="none" strike="noStrike">
                          <a:effectLst/>
                        </a:rPr>
                        <a:t>Interest Cover</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12 times</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ctr"/>
                      <a:r>
                        <a:rPr lang="en-GB" sz="2900" u="none" strike="noStrike">
                          <a:effectLst/>
                        </a:rPr>
                        <a:t>8,2 times</a:t>
                      </a:r>
                      <a:endParaRPr lang="en-GB" sz="2900" b="0" i="0" u="none" strike="noStrike">
                        <a:solidFill>
                          <a:srgbClr val="000000"/>
                        </a:solidFill>
                        <a:effectLst/>
                        <a:latin typeface="Calibri" panose="020F0502020204030204" pitchFamily="34" charset="0"/>
                      </a:endParaRPr>
                    </a:p>
                  </a:txBody>
                  <a:tcPr marL="25144" marR="25144" marT="25144" marB="0" anchor="ctr"/>
                </a:tc>
                <a:tc>
                  <a:txBody>
                    <a:bodyPr/>
                    <a:lstStyle/>
                    <a:p>
                      <a:pPr algn="r" fontAlgn="b"/>
                      <a:r>
                        <a:rPr lang="en-GB" sz="2900" u="none" strike="noStrike">
                          <a:effectLst/>
                        </a:rPr>
                        <a:t>46,3%</a:t>
                      </a:r>
                      <a:endParaRPr lang="en-GB" sz="2900" b="0" i="0" u="none" strike="noStrike">
                        <a:solidFill>
                          <a:srgbClr val="000000"/>
                        </a:solidFill>
                        <a:effectLst/>
                        <a:latin typeface="Calibri" panose="020F0502020204030204" pitchFamily="34" charset="0"/>
                      </a:endParaRPr>
                    </a:p>
                  </a:txBody>
                  <a:tcPr marL="25144" marR="25144" marT="25144" marB="0" anchor="b"/>
                </a:tc>
                <a:extLst>
                  <a:ext uri="{0D108BD9-81ED-4DB2-BD59-A6C34878D82A}">
                    <a16:rowId xmlns:a16="http://schemas.microsoft.com/office/drawing/2014/main" val="3899747464"/>
                  </a:ext>
                </a:extLst>
              </a:tr>
            </a:tbl>
          </a:graphicData>
        </a:graphic>
      </p:graphicFrame>
    </p:spTree>
    <p:extLst>
      <p:ext uri="{BB962C8B-B14F-4D97-AF65-F5344CB8AC3E}">
        <p14:creationId xmlns:p14="http://schemas.microsoft.com/office/powerpoint/2010/main" val="1121088599"/>
      </p:ext>
    </p:extLst>
  </p:cSld>
  <p:clrMapOvr>
    <a:overrideClrMapping bg1="dk1" tx1="lt1" bg2="dk2" tx2="lt2" accent1="accent1" accent2="accent2" accent3="accent3" accent4="accent4" accent5="accent5" accent6="accent6" hlink="hlink" folHlink="folHlink"/>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55">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3C555-5923-4B6D-9D8F-53C579EB67E8}"/>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just"/>
            <a:r>
              <a:rPr lang="en-US" sz="2000" kern="1200" dirty="0">
                <a:solidFill>
                  <a:srgbClr val="FFFFFF"/>
                </a:solidFill>
                <a:latin typeface="Arial" panose="020B0604020202020204" pitchFamily="34" charset="0"/>
                <a:cs typeface="Arial" panose="020B0604020202020204" pitchFamily="34" charset="0"/>
              </a:rPr>
              <a:t>Investment </a:t>
            </a:r>
            <a:br>
              <a:rPr lang="en-US" sz="2000" kern="1200" dirty="0">
                <a:solidFill>
                  <a:srgbClr val="FFFFFF"/>
                </a:solidFill>
                <a:latin typeface="Arial" panose="020B0604020202020204" pitchFamily="34" charset="0"/>
                <a:cs typeface="Arial" panose="020B0604020202020204" pitchFamily="34" charset="0"/>
              </a:rPr>
            </a:br>
            <a:r>
              <a:rPr lang="en-US" sz="2000" kern="1200" dirty="0">
                <a:solidFill>
                  <a:srgbClr val="FFFFFF"/>
                </a:solidFill>
                <a:latin typeface="Arial" panose="020B0604020202020204" pitchFamily="34" charset="0"/>
                <a:cs typeface="Arial" panose="020B0604020202020204" pitchFamily="34" charset="0"/>
              </a:rPr>
              <a:t>Ratio   </a:t>
            </a:r>
            <a:br>
              <a:rPr lang="en-US" sz="1600" kern="1200" dirty="0">
                <a:solidFill>
                  <a:srgbClr val="FFFFFF"/>
                </a:solidFill>
                <a:latin typeface="+mj-lt"/>
                <a:ea typeface="+mj-ea"/>
                <a:cs typeface="+mj-cs"/>
              </a:rPr>
            </a:br>
            <a:br>
              <a:rPr lang="en-US" sz="1600" kern="1200" dirty="0">
                <a:solidFill>
                  <a:srgbClr val="FFFFFF"/>
                </a:solidFill>
                <a:latin typeface="+mj-lt"/>
                <a:ea typeface="+mj-ea"/>
                <a:cs typeface="+mj-cs"/>
              </a:rPr>
            </a:br>
            <a:r>
              <a:rPr lang="en-US" sz="1600" kern="1200" dirty="0">
                <a:solidFill>
                  <a:srgbClr val="FFFFFF"/>
                </a:solidFill>
                <a:latin typeface="+mj-lt"/>
                <a:ea typeface="+mj-ea"/>
                <a:cs typeface="+mj-cs"/>
              </a:rPr>
              <a:t>         </a:t>
            </a:r>
            <a:br>
              <a:rPr lang="en-US" sz="1600" kern="1200" dirty="0">
                <a:solidFill>
                  <a:srgbClr val="FFFFFF"/>
                </a:solidFill>
                <a:latin typeface="+mj-lt"/>
                <a:ea typeface="+mj-ea"/>
                <a:cs typeface="+mj-cs"/>
              </a:rPr>
            </a:br>
            <a:r>
              <a:rPr lang="en-US" sz="1600" kern="1200" dirty="0">
                <a:solidFill>
                  <a:srgbClr val="FFFFFF"/>
                </a:solidFill>
                <a:latin typeface="Arial" panose="020B0604020202020204" pitchFamily="34" charset="0"/>
                <a:cs typeface="Arial" panose="020B0604020202020204" pitchFamily="34" charset="0"/>
              </a:rPr>
              <a:t>   Their earnings are increasing, but they must improve and maintain this. The company can reinvest the profit in equipment’s, improve the customers experiences.</a:t>
            </a:r>
            <a:br>
              <a:rPr lang="en-US" sz="1600" kern="1200" dirty="0">
                <a:solidFill>
                  <a:srgbClr val="FFFFFF"/>
                </a:solidFill>
                <a:latin typeface="Arial" panose="020B0604020202020204" pitchFamily="34" charset="0"/>
                <a:cs typeface="Arial" panose="020B0604020202020204" pitchFamily="34" charset="0"/>
              </a:rPr>
            </a:br>
            <a:r>
              <a:rPr lang="en-US" sz="1600" kern="1200" dirty="0">
                <a:solidFill>
                  <a:srgbClr val="FFFFFF"/>
                </a:solidFill>
                <a:latin typeface="Arial" panose="020B0604020202020204" pitchFamily="34" charset="0"/>
                <a:cs typeface="Arial" panose="020B0604020202020204" pitchFamily="34" charset="0"/>
              </a:rPr>
              <a:t> The company performance it is improving. </a:t>
            </a:r>
            <a:br>
              <a:rPr lang="en-US" sz="1600" kern="1200" dirty="0">
                <a:solidFill>
                  <a:srgbClr val="FFFFFF"/>
                </a:solidFill>
                <a:latin typeface="Arial" panose="020B0604020202020204" pitchFamily="34" charset="0"/>
                <a:cs typeface="Arial" panose="020B0604020202020204" pitchFamily="34" charset="0"/>
              </a:rPr>
            </a:br>
            <a:endParaRPr lang="en-US" sz="1600" kern="1200" dirty="0">
              <a:solidFill>
                <a:srgbClr val="FFFFFF"/>
              </a:solidFill>
              <a:latin typeface="Arial" panose="020B0604020202020204" pitchFamily="34" charset="0"/>
              <a:cs typeface="Arial" panose="020B0604020202020204" pitchFamily="34" charset="0"/>
            </a:endParaRPr>
          </a:p>
        </p:txBody>
      </p:sp>
      <p:cxnSp>
        <p:nvCxnSpPr>
          <p:cNvPr id="82" name="Straight Connector 57">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3">
            <a:extLst>
              <a:ext uri="{FF2B5EF4-FFF2-40B4-BE49-F238E27FC236}">
                <a16:creationId xmlns:a16="http://schemas.microsoft.com/office/drawing/2014/main" id="{18DAA719-B581-4F86-9166-CA67C1E86DA4}"/>
              </a:ext>
            </a:extLst>
          </p:cNvPr>
          <p:cNvGraphicFramePr>
            <a:graphicFrameLocks/>
          </p:cNvGraphicFramePr>
          <p:nvPr>
            <p:extLst>
              <p:ext uri="{D42A27DB-BD31-4B8C-83A1-F6EECF244321}">
                <p14:modId xmlns:p14="http://schemas.microsoft.com/office/powerpoint/2010/main" val="1676780370"/>
              </p:ext>
            </p:extLst>
          </p:nvPr>
        </p:nvGraphicFramePr>
        <p:xfrm>
          <a:off x="5153822" y="1271014"/>
          <a:ext cx="6553548" cy="4323917"/>
        </p:xfrm>
        <a:graphic>
          <a:graphicData uri="http://schemas.openxmlformats.org/drawingml/2006/table">
            <a:tbl>
              <a:tblPr firstRow="1" bandRow="1">
                <a:noFill/>
                <a:tableStyleId>{5C22544A-7EE6-4342-B048-85BDC9FD1C3A}</a:tableStyleId>
              </a:tblPr>
              <a:tblGrid>
                <a:gridCol w="2447041">
                  <a:extLst>
                    <a:ext uri="{9D8B030D-6E8A-4147-A177-3AD203B41FA5}">
                      <a16:colId xmlns:a16="http://schemas.microsoft.com/office/drawing/2014/main" val="385581636"/>
                    </a:ext>
                  </a:extLst>
                </a:gridCol>
                <a:gridCol w="1173983">
                  <a:extLst>
                    <a:ext uri="{9D8B030D-6E8A-4147-A177-3AD203B41FA5}">
                      <a16:colId xmlns:a16="http://schemas.microsoft.com/office/drawing/2014/main" val="4208174627"/>
                    </a:ext>
                  </a:extLst>
                </a:gridCol>
                <a:gridCol w="1173984">
                  <a:extLst>
                    <a:ext uri="{9D8B030D-6E8A-4147-A177-3AD203B41FA5}">
                      <a16:colId xmlns:a16="http://schemas.microsoft.com/office/drawing/2014/main" val="3578233541"/>
                    </a:ext>
                  </a:extLst>
                </a:gridCol>
                <a:gridCol w="1758540">
                  <a:extLst>
                    <a:ext uri="{9D8B030D-6E8A-4147-A177-3AD203B41FA5}">
                      <a16:colId xmlns:a16="http://schemas.microsoft.com/office/drawing/2014/main" val="2839203515"/>
                    </a:ext>
                  </a:extLst>
                </a:gridCol>
              </a:tblGrid>
              <a:tr h="1014429">
                <a:tc>
                  <a:txBody>
                    <a:bodyPr/>
                    <a:lstStyle/>
                    <a:p>
                      <a:pPr algn="l" fontAlgn="ctr"/>
                      <a:r>
                        <a:rPr lang="en-GB" sz="2100" u="none" strike="noStrike">
                          <a:solidFill>
                            <a:schemeClr val="tx1">
                              <a:lumMod val="75000"/>
                              <a:lumOff val="25000"/>
                            </a:schemeClr>
                          </a:solidFill>
                          <a:effectLst/>
                        </a:rPr>
                        <a:t>Investment Ratios</a:t>
                      </a:r>
                      <a:endParaRPr lang="en-GB" sz="2100" b="1" i="0" u="none" strike="noStrike">
                        <a:solidFill>
                          <a:schemeClr val="tx1">
                            <a:lumMod val="75000"/>
                            <a:lumOff val="25000"/>
                          </a:schemeClr>
                        </a:solidFill>
                        <a:effectLst/>
                        <a:latin typeface="Calibri" panose="020F0502020204030204" pitchFamily="34" charset="0"/>
                      </a:endParaRPr>
                    </a:p>
                  </a:txBody>
                  <a:tcPr marL="269795" marR="161877" marT="161877" marB="161877"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r" fontAlgn="ctr"/>
                      <a:r>
                        <a:rPr lang="en-GB" sz="2100" u="none" strike="noStrike">
                          <a:solidFill>
                            <a:schemeClr val="tx1">
                              <a:lumMod val="75000"/>
                              <a:lumOff val="25000"/>
                            </a:schemeClr>
                          </a:solidFill>
                          <a:effectLst/>
                        </a:rPr>
                        <a:t>2019</a:t>
                      </a:r>
                      <a:endParaRPr lang="en-GB" sz="2100" b="0" i="0" u="none" strike="noStrike">
                        <a:solidFill>
                          <a:schemeClr val="tx1">
                            <a:lumMod val="75000"/>
                            <a:lumOff val="25000"/>
                          </a:schemeClr>
                        </a:solidFill>
                        <a:effectLst/>
                        <a:latin typeface="Calibri" panose="020F0502020204030204" pitchFamily="34" charset="0"/>
                      </a:endParaRPr>
                    </a:p>
                  </a:txBody>
                  <a:tcPr marL="269795" marR="161877" marT="161877" marB="161877"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r" fontAlgn="ctr"/>
                      <a:r>
                        <a:rPr lang="en-GB" sz="2100" u="none" strike="noStrike">
                          <a:solidFill>
                            <a:schemeClr val="tx1">
                              <a:lumMod val="75000"/>
                              <a:lumOff val="25000"/>
                            </a:schemeClr>
                          </a:solidFill>
                          <a:effectLst/>
                        </a:rPr>
                        <a:t>2018</a:t>
                      </a:r>
                      <a:endParaRPr lang="en-GB" sz="2100" b="0" i="0" u="none" strike="noStrike">
                        <a:solidFill>
                          <a:schemeClr val="tx1">
                            <a:lumMod val="75000"/>
                            <a:lumOff val="25000"/>
                          </a:schemeClr>
                        </a:solidFill>
                        <a:effectLst/>
                        <a:latin typeface="Calibri" panose="020F0502020204030204" pitchFamily="34" charset="0"/>
                      </a:endParaRPr>
                    </a:p>
                  </a:txBody>
                  <a:tcPr marL="269795" marR="161877" marT="161877" marB="161877"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l" fontAlgn="b"/>
                      <a:r>
                        <a:rPr lang="en-GB" sz="2100" u="none" strike="noStrike">
                          <a:solidFill>
                            <a:schemeClr val="tx1">
                              <a:lumMod val="75000"/>
                              <a:lumOff val="25000"/>
                            </a:schemeClr>
                          </a:solidFill>
                          <a:effectLst/>
                        </a:rPr>
                        <a:t>Relative difference</a:t>
                      </a:r>
                      <a:endParaRPr lang="en-GB" sz="2100" b="0" i="0" u="none" strike="noStrike">
                        <a:solidFill>
                          <a:schemeClr val="tx1">
                            <a:lumMod val="75000"/>
                            <a:lumOff val="25000"/>
                          </a:schemeClr>
                        </a:solidFill>
                        <a:effectLst/>
                        <a:latin typeface="Calibri" panose="020F0502020204030204" pitchFamily="34" charset="0"/>
                      </a:endParaRPr>
                    </a:p>
                  </a:txBody>
                  <a:tcPr marL="269795" marR="161877" marT="161877" marB="161877" anchor="b">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4143998960"/>
                  </a:ext>
                </a:extLst>
              </a:tr>
              <a:tr h="827372">
                <a:tc>
                  <a:txBody>
                    <a:bodyPr/>
                    <a:lstStyle/>
                    <a:p>
                      <a:pPr algn="l" fontAlgn="ctr"/>
                      <a:r>
                        <a:rPr lang="en-GB" sz="1700" u="none" strike="noStrike">
                          <a:solidFill>
                            <a:schemeClr val="tx1">
                              <a:lumMod val="75000"/>
                              <a:lumOff val="25000"/>
                            </a:schemeClr>
                          </a:solidFill>
                          <a:effectLst/>
                        </a:rPr>
                        <a:t>Earnings Per Share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63 pence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51 pence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r" fontAlgn="b"/>
                      <a:r>
                        <a:rPr lang="en-GB" sz="1700" u="none" strike="noStrike">
                          <a:solidFill>
                            <a:schemeClr val="tx1">
                              <a:lumMod val="75000"/>
                              <a:lumOff val="25000"/>
                            </a:schemeClr>
                          </a:solidFill>
                          <a:effectLst/>
                        </a:rPr>
                        <a:t>23,5 %</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b">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974372254"/>
                  </a:ext>
                </a:extLst>
              </a:tr>
              <a:tr h="827372">
                <a:tc>
                  <a:txBody>
                    <a:bodyPr/>
                    <a:lstStyle/>
                    <a:p>
                      <a:pPr algn="l" fontAlgn="ctr"/>
                      <a:r>
                        <a:rPr lang="en-GB" sz="1700" u="none" strike="noStrike">
                          <a:solidFill>
                            <a:schemeClr val="tx1">
                              <a:lumMod val="75000"/>
                              <a:lumOff val="25000"/>
                            </a:schemeClr>
                          </a:solidFill>
                          <a:effectLst/>
                        </a:rPr>
                        <a:t>Price/Earnings Ratio</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5,5 years</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5,4 years</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b"/>
                      <a:r>
                        <a:rPr lang="en-GB" sz="1700" u="none" strike="noStrike">
                          <a:solidFill>
                            <a:schemeClr val="tx1">
                              <a:lumMod val="75000"/>
                              <a:lumOff val="25000"/>
                            </a:schemeClr>
                          </a:solidFill>
                          <a:effectLst/>
                        </a:rPr>
                        <a:t>1,8%</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18139340"/>
                  </a:ext>
                </a:extLst>
              </a:tr>
              <a:tr h="827372">
                <a:tc>
                  <a:txBody>
                    <a:bodyPr/>
                    <a:lstStyle/>
                    <a:p>
                      <a:pPr algn="l" fontAlgn="ctr"/>
                      <a:r>
                        <a:rPr lang="en-GB" sz="1700" u="none" strike="noStrike">
                          <a:solidFill>
                            <a:schemeClr val="tx1">
                              <a:lumMod val="75000"/>
                              <a:lumOff val="25000"/>
                            </a:schemeClr>
                          </a:solidFill>
                          <a:effectLst/>
                        </a:rPr>
                        <a:t>Dividend per Share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33 pence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30 pence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b"/>
                      <a:r>
                        <a:rPr lang="en-GB" sz="1700" u="none" strike="noStrike">
                          <a:solidFill>
                            <a:schemeClr val="tx1">
                              <a:lumMod val="75000"/>
                              <a:lumOff val="25000"/>
                            </a:schemeClr>
                          </a:solidFill>
                          <a:effectLst/>
                        </a:rPr>
                        <a:t>10%</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726104647"/>
                  </a:ext>
                </a:extLst>
              </a:tr>
              <a:tr h="827372">
                <a:tc>
                  <a:txBody>
                    <a:bodyPr/>
                    <a:lstStyle/>
                    <a:p>
                      <a:pPr algn="l" fontAlgn="ctr"/>
                      <a:r>
                        <a:rPr lang="en-GB" sz="1700" u="none" strike="noStrike">
                          <a:solidFill>
                            <a:schemeClr val="tx1">
                              <a:lumMod val="75000"/>
                              <a:lumOff val="25000"/>
                            </a:schemeClr>
                          </a:solidFill>
                          <a:effectLst/>
                        </a:rPr>
                        <a:t>Dividend Pay-out Percentage</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52,3%</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ctr"/>
                      <a:r>
                        <a:rPr lang="en-GB" sz="1700" u="none" strike="noStrike">
                          <a:solidFill>
                            <a:schemeClr val="tx1">
                              <a:lumMod val="75000"/>
                              <a:lumOff val="25000"/>
                            </a:schemeClr>
                          </a:solidFill>
                          <a:effectLst/>
                        </a:rPr>
                        <a:t>58,8%</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r" fontAlgn="b"/>
                      <a:r>
                        <a:rPr lang="en-GB" sz="1700" u="none" strike="noStrike">
                          <a:solidFill>
                            <a:schemeClr val="tx1">
                              <a:lumMod val="75000"/>
                              <a:lumOff val="25000"/>
                            </a:schemeClr>
                          </a:solidFill>
                          <a:effectLst/>
                        </a:rPr>
                        <a:t>-11%</a:t>
                      </a:r>
                      <a:endParaRPr lang="en-GB" sz="1700" b="0" i="0" u="none" strike="noStrike">
                        <a:solidFill>
                          <a:schemeClr val="tx1">
                            <a:lumMod val="75000"/>
                            <a:lumOff val="25000"/>
                          </a:schemeClr>
                        </a:solidFill>
                        <a:effectLst/>
                        <a:latin typeface="Calibri" panose="020F0502020204030204" pitchFamily="34" charset="0"/>
                      </a:endParaRPr>
                    </a:p>
                  </a:txBody>
                  <a:tcPr marL="269795" marR="140293" marT="140293" marB="140293" anchor="b">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784909003"/>
                  </a:ext>
                </a:extLst>
              </a:tr>
            </a:tbl>
          </a:graphicData>
        </a:graphic>
      </p:graphicFrame>
    </p:spTree>
    <p:extLst>
      <p:ext uri="{BB962C8B-B14F-4D97-AF65-F5344CB8AC3E}">
        <p14:creationId xmlns:p14="http://schemas.microsoft.com/office/powerpoint/2010/main" val="4238296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ncil and paper&#10;&#10;Description automatically generated">
            <a:extLst>
              <a:ext uri="{FF2B5EF4-FFF2-40B4-BE49-F238E27FC236}">
                <a16:creationId xmlns:a16="http://schemas.microsoft.com/office/drawing/2014/main" id="{5EAC15D6-8EAA-4503-92CE-DFCC8BD0DB2C}"/>
              </a:ext>
            </a:extLst>
          </p:cNvPr>
          <p:cNvPicPr>
            <a:picLocks noChangeAspect="1"/>
          </p:cNvPicPr>
          <p:nvPr/>
        </p:nvPicPr>
        <p:blipFill rotWithShape="1">
          <a:blip r:embed="rId2">
            <a:extLst>
              <a:ext uri="{28A0092B-C50C-407E-A947-70E740481C1C}">
                <a14:useLocalDpi xmlns:a14="http://schemas.microsoft.com/office/drawing/2010/main" val="0"/>
              </a:ext>
            </a:extLst>
          </a:blip>
          <a:srcRect t="11081" r="1" b="591"/>
          <a:stretch/>
        </p:blipFill>
        <p:spPr>
          <a:xfrm>
            <a:off x="603671" y="-1"/>
            <a:ext cx="11588329" cy="6857999"/>
          </a:xfrm>
          <a:prstGeom prst="rect">
            <a:avLst/>
          </a:prstGeom>
        </p:spPr>
      </p:pic>
      <p:sp>
        <p:nvSpPr>
          <p:cNvPr id="37"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053EA-B9ED-4220-94AF-BFF2A85B3629}"/>
              </a:ext>
            </a:extLst>
          </p:cNvPr>
          <p:cNvSpPr>
            <a:spLocks noGrp="1"/>
          </p:cNvSpPr>
          <p:nvPr>
            <p:ph type="title"/>
          </p:nvPr>
        </p:nvSpPr>
        <p:spPr>
          <a:xfrm>
            <a:off x="1166649" y="721805"/>
            <a:ext cx="3874686" cy="2147520"/>
          </a:xfrm>
        </p:spPr>
        <p:txBody>
          <a:bodyPr>
            <a:normAutofit/>
          </a:bodyPr>
          <a:lstStyle/>
          <a:p>
            <a:r>
              <a:rPr lang="en-GB">
                <a:solidFill>
                  <a:schemeClr val="bg1"/>
                </a:solidFill>
                <a:latin typeface="Arial" panose="020B0604020202020204" pitchFamily="34" charset="0"/>
                <a:cs typeface="Arial" panose="020B0604020202020204" pitchFamily="34" charset="0"/>
              </a:rPr>
              <a:t>Conclusion </a:t>
            </a:r>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5ACD0A-9CAF-4F8D-B594-55D13F070E11}"/>
              </a:ext>
            </a:extLst>
          </p:cNvPr>
          <p:cNvSpPr>
            <a:spLocks noGrp="1"/>
          </p:cNvSpPr>
          <p:nvPr>
            <p:ph idx="1"/>
          </p:nvPr>
        </p:nvSpPr>
        <p:spPr>
          <a:xfrm>
            <a:off x="1166649" y="3379979"/>
            <a:ext cx="3874685" cy="3186359"/>
          </a:xfrm>
        </p:spPr>
        <p:txBody>
          <a:bodyPr anchor="ctr">
            <a:normAutofit/>
          </a:bodyPr>
          <a:lstStyle/>
          <a:p>
            <a:r>
              <a:rPr lang="en-GB" sz="1700">
                <a:solidFill>
                  <a:schemeClr val="bg1"/>
                </a:solidFill>
                <a:latin typeface="Arial" panose="020B0604020202020204" pitchFamily="34" charset="0"/>
                <a:cs typeface="Arial" panose="020B0604020202020204" pitchFamily="34" charset="0"/>
              </a:rPr>
              <a:t>       The company it is expanding, the profit it is increasing, and doesn't have a lot of debts. The company </a:t>
            </a:r>
            <a:r>
              <a:rPr lang="en-US" sz="1700">
                <a:solidFill>
                  <a:schemeClr val="bg1"/>
                </a:solidFill>
                <a:latin typeface="Arial" panose="020B0604020202020204" pitchFamily="34" charset="0"/>
                <a:cs typeface="Arial" panose="020B0604020202020204" pitchFamily="34" charset="0"/>
              </a:rPr>
              <a:t> demonstrate that can pay their debts and other liabilities.</a:t>
            </a:r>
            <a:r>
              <a:rPr lang="en-GB" sz="1700">
                <a:solidFill>
                  <a:schemeClr val="bg1"/>
                </a:solidFill>
                <a:latin typeface="Arial" panose="020B0604020202020204" pitchFamily="34" charset="0"/>
                <a:cs typeface="Arial" panose="020B0604020202020204" pitchFamily="34" charset="0"/>
              </a:rPr>
              <a:t> Also, the business operates efficiently.  They must start to make promotions , discounts because the inventory it is bad. The company it is keeping to many days the stock and to increase equity by increasing earning.</a:t>
            </a:r>
          </a:p>
          <a:p>
            <a:endParaRPr lang="en-GB" sz="1700">
              <a:solidFill>
                <a:schemeClr val="bg1"/>
              </a:solidFill>
              <a:latin typeface="Arial" panose="020B0604020202020204" pitchFamily="34" charset="0"/>
              <a:cs typeface="Arial" panose="020B0604020202020204" pitchFamily="34" charset="0"/>
            </a:endParaRPr>
          </a:p>
          <a:p>
            <a:pPr marL="0" indent="0">
              <a:buNone/>
            </a:pPr>
            <a:endParaRPr lang="en-GB" sz="17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87153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559</Words>
  <Application>Microsoft Office PowerPoint</Application>
  <PresentationFormat>Widescreen</PresentationFormat>
  <Paragraphs>117</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Financial Management or Hotel                          Industry         Assignment two of two             Rangemaster plc    Report for 2019 and 2018 made                at 31st December          </vt:lpstr>
      <vt:lpstr>Types or Families of Ratio</vt:lpstr>
      <vt:lpstr> 2.Efficiency  </vt:lpstr>
      <vt:lpstr>Liquidity</vt:lpstr>
      <vt:lpstr>Capital Structure </vt:lpstr>
      <vt:lpstr>Investment  Ratio                  Their earnings are increasing, but they must improve and maintain this. The company can reinvest the profit in equipment’s, improve the customers experiences.  The company performance it is improving.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Financial Management or Hotel                          Industry         Assignment two of two             Rangemaster plc    Report for 2019 and 2018 made                at 31st December          </dc:title>
  <dc:creator>andreeasandru2311@yahoo.com</dc:creator>
  <cp:lastModifiedBy>andreeasandru2311@yahoo.com</cp:lastModifiedBy>
  <cp:revision>1</cp:revision>
  <dcterms:created xsi:type="dcterms:W3CDTF">2020-03-24T15:18:27Z</dcterms:created>
  <dcterms:modified xsi:type="dcterms:W3CDTF">2020-03-24T15:20:19Z</dcterms:modified>
</cp:coreProperties>
</file>