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</p:sldIdLst>
  <p:sldSz cx="18288000" cy="10287000"/>
  <p:notesSz cx="6858000" cy="9144000"/>
  <p:embeddedFontLst>
    <p:embeddedFont>
      <p:font typeface="Heebo" pitchFamily="2" charset="-79"/>
      <p:regular r:id="rId15"/>
    </p:embeddedFont>
    <p:embeddedFont>
      <p:font typeface="Heebo Bold" charset="-79"/>
      <p:regular r:id="rId16"/>
    </p:embeddedFont>
    <p:embeddedFont>
      <p:font typeface="Livvic Heavy" panose="020B0604020202020204" charset="0"/>
      <p:regular r:id="rId17"/>
    </p:embeddedFont>
    <p:embeddedFont>
      <p:font typeface="Open Sans" panose="020B0606030504020204" pitchFamily="3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0E9B93-1EAF-4A95-B5D2-36FAF7D91F80}" v="3" dt="2025-11-28T14:36:51.5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1214" y="2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4.sv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9.svg"/><Relationship Id="rId7" Type="http://schemas.openxmlformats.org/officeDocument/2006/relationships/image" Target="../media/image17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4.svg"/><Relationship Id="rId7" Type="http://schemas.openxmlformats.org/officeDocument/2006/relationships/image" Target="../media/image2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4.svg"/><Relationship Id="rId7" Type="http://schemas.openxmlformats.org/officeDocument/2006/relationships/image" Target="../media/image2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4.sv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8.png"/><Relationship Id="rId5" Type="http://schemas.openxmlformats.org/officeDocument/2006/relationships/image" Target="../media/image26.jpeg"/><Relationship Id="rId10" Type="http://schemas.openxmlformats.org/officeDocument/2006/relationships/image" Target="../media/image27.png"/><Relationship Id="rId4" Type="http://schemas.openxmlformats.org/officeDocument/2006/relationships/image" Target="../media/image25.jpeg"/><Relationship Id="rId9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1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seus.fi/handle/10024/337377" TargetMode="External"/><Relationship Id="rId3" Type="http://schemas.openxmlformats.org/officeDocument/2006/relationships/image" Target="../media/image4.svg"/><Relationship Id="rId7" Type="http://schemas.openxmlformats.org/officeDocument/2006/relationships/hyperlink" Target="https://doi.org/10.1080/13528165.2018.1533764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ssascholars.org/wp-content/uploads/2023/09/NSS_Tech_8-2.pdf#page=50" TargetMode="External"/><Relationship Id="rId5" Type="http://schemas.openxmlformats.org/officeDocument/2006/relationships/hyperlink" Target="https://doi.org/10.1016/j.procs.2016.09.251" TargetMode="External"/><Relationship Id="rId10" Type="http://schemas.openxmlformats.org/officeDocument/2006/relationships/image" Target="../media/image11.svg"/><Relationship Id="rId4" Type="http://schemas.openxmlformats.org/officeDocument/2006/relationships/hyperlink" Target="https://doi.org/10.1007/978-3-030-63376-9_6" TargetMode="External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ajmtcs.casjournal.org/index.php/CAJMTCS/article/view/686/701" TargetMode="External"/><Relationship Id="rId2" Type="http://schemas.openxmlformats.org/officeDocument/2006/relationships/hyperlink" Target="https://www.theseus.fi/handle/10024/803858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80/02650487.2024.2433885" TargetMode="External"/><Relationship Id="rId4" Type="http://schemas.openxmlformats.org/officeDocument/2006/relationships/hyperlink" Target="https://doi.org/10.1109/InC460750.2024.106490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8885335" y="323768"/>
            <a:ext cx="645633" cy="1268208"/>
          </a:xfrm>
          <a:custGeom>
            <a:avLst/>
            <a:gdLst/>
            <a:ahLst/>
            <a:cxnLst/>
            <a:rect l="l" t="t" r="r" b="b"/>
            <a:pathLst>
              <a:path w="645633" h="1268208">
                <a:moveTo>
                  <a:pt x="645633" y="0"/>
                </a:moveTo>
                <a:lnTo>
                  <a:pt x="0" y="0"/>
                </a:lnTo>
                <a:lnTo>
                  <a:pt x="0" y="1268209"/>
                </a:lnTo>
                <a:lnTo>
                  <a:pt x="645633" y="1268209"/>
                </a:lnTo>
                <a:lnTo>
                  <a:pt x="64563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3946876" y="5086350"/>
            <a:ext cx="7893752" cy="7850695"/>
          </a:xfrm>
          <a:custGeom>
            <a:avLst/>
            <a:gdLst/>
            <a:ahLst/>
            <a:cxnLst/>
            <a:rect l="l" t="t" r="r" b="b"/>
            <a:pathLst>
              <a:path w="7893752" h="7850695">
                <a:moveTo>
                  <a:pt x="0" y="0"/>
                </a:moveTo>
                <a:lnTo>
                  <a:pt x="7893752" y="0"/>
                </a:lnTo>
                <a:lnTo>
                  <a:pt x="7893752" y="7850695"/>
                </a:lnTo>
                <a:lnTo>
                  <a:pt x="0" y="785069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-5012118" y="-6110000"/>
            <a:ext cx="8958994" cy="8976912"/>
            <a:chOff x="0" y="0"/>
            <a:chExt cx="6350000" cy="6362700"/>
          </a:xfrm>
        </p:grpSpPr>
        <p:sp>
          <p:nvSpPr>
            <p:cNvPr id="5" name="Freeform 5"/>
            <p:cNvSpPr/>
            <p:nvPr/>
          </p:nvSpPr>
          <p:spPr>
            <a:xfrm>
              <a:off x="-48044" y="-37490"/>
              <a:ext cx="6446076" cy="6446076"/>
            </a:xfrm>
            <a:custGeom>
              <a:avLst/>
              <a:gdLst/>
              <a:ahLst/>
              <a:cxnLst/>
              <a:rect l="l" t="t" r="r" b="b"/>
              <a:pathLst>
                <a:path w="6446076" h="6446076">
                  <a:moveTo>
                    <a:pt x="2100046" y="247180"/>
                  </a:moveTo>
                  <a:cubicBezTo>
                    <a:pt x="2245233" y="65951"/>
                    <a:pt x="2491308" y="0"/>
                    <a:pt x="2707665" y="84366"/>
                  </a:cubicBezTo>
                  <a:lnTo>
                    <a:pt x="3030042" y="210083"/>
                  </a:lnTo>
                  <a:cubicBezTo>
                    <a:pt x="3154159" y="258482"/>
                    <a:pt x="3291929" y="258482"/>
                    <a:pt x="3416046" y="210083"/>
                  </a:cubicBezTo>
                  <a:lnTo>
                    <a:pt x="3738423" y="84366"/>
                  </a:lnTo>
                  <a:cubicBezTo>
                    <a:pt x="3954780" y="0"/>
                    <a:pt x="4200855" y="65951"/>
                    <a:pt x="4346041" y="247180"/>
                  </a:cubicBezTo>
                  <a:lnTo>
                    <a:pt x="4562373" y="517233"/>
                  </a:lnTo>
                  <a:cubicBezTo>
                    <a:pt x="4645668" y="621206"/>
                    <a:pt x="4764984" y="690090"/>
                    <a:pt x="4896676" y="710234"/>
                  </a:cubicBezTo>
                  <a:lnTo>
                    <a:pt x="5238712" y="762558"/>
                  </a:lnTo>
                  <a:cubicBezTo>
                    <a:pt x="5468264" y="797674"/>
                    <a:pt x="5648414" y="977823"/>
                    <a:pt x="5683517" y="1207376"/>
                  </a:cubicBezTo>
                  <a:lnTo>
                    <a:pt x="5735841" y="1549412"/>
                  </a:lnTo>
                  <a:cubicBezTo>
                    <a:pt x="5755983" y="1681101"/>
                    <a:pt x="5824869" y="1800414"/>
                    <a:pt x="5928842" y="1883702"/>
                  </a:cubicBezTo>
                  <a:lnTo>
                    <a:pt x="6198895" y="2100033"/>
                  </a:lnTo>
                  <a:cubicBezTo>
                    <a:pt x="6380137" y="2245220"/>
                    <a:pt x="6446076" y="2491308"/>
                    <a:pt x="6361709" y="2707652"/>
                  </a:cubicBezTo>
                  <a:lnTo>
                    <a:pt x="6236005" y="3030029"/>
                  </a:lnTo>
                  <a:cubicBezTo>
                    <a:pt x="6187605" y="3154150"/>
                    <a:pt x="6187605" y="3291925"/>
                    <a:pt x="6236005" y="3416046"/>
                  </a:cubicBezTo>
                  <a:lnTo>
                    <a:pt x="6361709" y="3738423"/>
                  </a:lnTo>
                  <a:cubicBezTo>
                    <a:pt x="6446076" y="3954780"/>
                    <a:pt x="6380137" y="4200855"/>
                    <a:pt x="6198895" y="4346041"/>
                  </a:cubicBezTo>
                  <a:lnTo>
                    <a:pt x="5928842" y="4562373"/>
                  </a:lnTo>
                  <a:cubicBezTo>
                    <a:pt x="5824869" y="4645661"/>
                    <a:pt x="5755983" y="4764974"/>
                    <a:pt x="5735841" y="4896662"/>
                  </a:cubicBezTo>
                  <a:lnTo>
                    <a:pt x="5683517" y="5238699"/>
                  </a:lnTo>
                  <a:cubicBezTo>
                    <a:pt x="5648401" y="5468252"/>
                    <a:pt x="5468264" y="5648401"/>
                    <a:pt x="5238712" y="5683516"/>
                  </a:cubicBezTo>
                  <a:lnTo>
                    <a:pt x="4896663" y="5735840"/>
                  </a:lnTo>
                  <a:cubicBezTo>
                    <a:pt x="4764975" y="5755985"/>
                    <a:pt x="4645663" y="5824870"/>
                    <a:pt x="4562373" y="5928842"/>
                  </a:cubicBezTo>
                  <a:lnTo>
                    <a:pt x="4346041" y="6198895"/>
                  </a:lnTo>
                  <a:cubicBezTo>
                    <a:pt x="4200855" y="6380137"/>
                    <a:pt x="3954780" y="6446075"/>
                    <a:pt x="3738423" y="6361709"/>
                  </a:cubicBezTo>
                  <a:lnTo>
                    <a:pt x="3416046" y="6235992"/>
                  </a:lnTo>
                  <a:cubicBezTo>
                    <a:pt x="3291929" y="6187593"/>
                    <a:pt x="3154159" y="6187593"/>
                    <a:pt x="3030042" y="6235992"/>
                  </a:cubicBezTo>
                  <a:lnTo>
                    <a:pt x="2707665" y="6361709"/>
                  </a:lnTo>
                  <a:cubicBezTo>
                    <a:pt x="2491308" y="6446075"/>
                    <a:pt x="2245233" y="6380137"/>
                    <a:pt x="2100046" y="6198895"/>
                  </a:cubicBezTo>
                  <a:lnTo>
                    <a:pt x="1883715" y="5928842"/>
                  </a:lnTo>
                  <a:cubicBezTo>
                    <a:pt x="1800425" y="5824870"/>
                    <a:pt x="1681113" y="5755985"/>
                    <a:pt x="1549425" y="5735840"/>
                  </a:cubicBezTo>
                  <a:lnTo>
                    <a:pt x="1207376" y="5683516"/>
                  </a:lnTo>
                  <a:cubicBezTo>
                    <a:pt x="977824" y="5648401"/>
                    <a:pt x="797674" y="5468252"/>
                    <a:pt x="762571" y="5238699"/>
                  </a:cubicBezTo>
                  <a:lnTo>
                    <a:pt x="710247" y="4896662"/>
                  </a:lnTo>
                  <a:cubicBezTo>
                    <a:pt x="690104" y="4764975"/>
                    <a:pt x="621219" y="4645662"/>
                    <a:pt x="517245" y="4562373"/>
                  </a:cubicBezTo>
                  <a:lnTo>
                    <a:pt x="247180" y="4346041"/>
                  </a:lnTo>
                  <a:cubicBezTo>
                    <a:pt x="65951" y="4200855"/>
                    <a:pt x="13" y="3954780"/>
                    <a:pt x="84366" y="3738422"/>
                  </a:cubicBezTo>
                  <a:lnTo>
                    <a:pt x="210071" y="3416045"/>
                  </a:lnTo>
                  <a:cubicBezTo>
                    <a:pt x="258469" y="3291924"/>
                    <a:pt x="258469" y="3154150"/>
                    <a:pt x="210071" y="3030029"/>
                  </a:cubicBezTo>
                  <a:lnTo>
                    <a:pt x="84366" y="2707652"/>
                  </a:lnTo>
                  <a:cubicBezTo>
                    <a:pt x="0" y="2491308"/>
                    <a:pt x="65938" y="2245220"/>
                    <a:pt x="247180" y="2100033"/>
                  </a:cubicBezTo>
                  <a:lnTo>
                    <a:pt x="517233" y="1883702"/>
                  </a:lnTo>
                  <a:cubicBezTo>
                    <a:pt x="621206" y="1800413"/>
                    <a:pt x="690091" y="1681100"/>
                    <a:pt x="710235" y="1549412"/>
                  </a:cubicBezTo>
                  <a:lnTo>
                    <a:pt x="762559" y="1207376"/>
                  </a:lnTo>
                  <a:cubicBezTo>
                    <a:pt x="797661" y="977823"/>
                    <a:pt x="977811" y="797674"/>
                    <a:pt x="1207363" y="762558"/>
                  </a:cubicBezTo>
                  <a:lnTo>
                    <a:pt x="1549413" y="710234"/>
                  </a:lnTo>
                  <a:cubicBezTo>
                    <a:pt x="1681100" y="690089"/>
                    <a:pt x="1800412" y="621204"/>
                    <a:pt x="1883702" y="517232"/>
                  </a:cubicBezTo>
                  <a:close/>
                </a:path>
              </a:pathLst>
            </a:custGeom>
            <a:blipFill>
              <a:blip r:embed="rId6"/>
              <a:stretch>
                <a:fillRect t="-333" r="-50594"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 rot="-115766">
            <a:off x="8512336" y="5219804"/>
            <a:ext cx="10040932" cy="5981186"/>
          </a:xfrm>
          <a:custGeom>
            <a:avLst/>
            <a:gdLst/>
            <a:ahLst/>
            <a:cxnLst/>
            <a:rect l="l" t="t" r="r" b="b"/>
            <a:pathLst>
              <a:path w="10040932" h="5981186">
                <a:moveTo>
                  <a:pt x="0" y="0"/>
                </a:moveTo>
                <a:lnTo>
                  <a:pt x="10040932" y="0"/>
                </a:lnTo>
                <a:lnTo>
                  <a:pt x="10040932" y="5981185"/>
                </a:lnTo>
                <a:lnTo>
                  <a:pt x="0" y="59811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163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3551747" y="4712610"/>
            <a:ext cx="11312807" cy="4658390"/>
            <a:chOff x="0" y="0"/>
            <a:chExt cx="1495392" cy="296370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8" name="Freeform 8"/>
            <p:cNvSpPr/>
            <p:nvPr/>
          </p:nvSpPr>
          <p:spPr>
            <a:xfrm>
              <a:off x="0" y="0"/>
              <a:ext cx="1495392" cy="296370"/>
            </a:xfrm>
            <a:custGeom>
              <a:avLst/>
              <a:gdLst/>
              <a:ahLst/>
              <a:cxnLst/>
              <a:rect l="l" t="t" r="r" b="b"/>
              <a:pathLst>
                <a:path w="1495392" h="296370">
                  <a:moveTo>
                    <a:pt x="69540" y="0"/>
                  </a:moveTo>
                  <a:lnTo>
                    <a:pt x="1425852" y="0"/>
                  </a:lnTo>
                  <a:cubicBezTo>
                    <a:pt x="1444295" y="0"/>
                    <a:pt x="1461983" y="7327"/>
                    <a:pt x="1475024" y="20368"/>
                  </a:cubicBezTo>
                  <a:cubicBezTo>
                    <a:pt x="1488065" y="33409"/>
                    <a:pt x="1495392" y="51097"/>
                    <a:pt x="1495392" y="69540"/>
                  </a:cubicBezTo>
                  <a:lnTo>
                    <a:pt x="1495392" y="226830"/>
                  </a:lnTo>
                  <a:cubicBezTo>
                    <a:pt x="1495392" y="245273"/>
                    <a:pt x="1488065" y="262961"/>
                    <a:pt x="1475024" y="276002"/>
                  </a:cubicBezTo>
                  <a:cubicBezTo>
                    <a:pt x="1461983" y="289044"/>
                    <a:pt x="1444295" y="296370"/>
                    <a:pt x="1425852" y="296370"/>
                  </a:cubicBezTo>
                  <a:lnTo>
                    <a:pt x="69540" y="296370"/>
                  </a:lnTo>
                  <a:cubicBezTo>
                    <a:pt x="51097" y="296370"/>
                    <a:pt x="33409" y="289044"/>
                    <a:pt x="20368" y="276002"/>
                  </a:cubicBezTo>
                  <a:cubicBezTo>
                    <a:pt x="7327" y="262961"/>
                    <a:pt x="0" y="245273"/>
                    <a:pt x="0" y="226830"/>
                  </a:cubicBezTo>
                  <a:lnTo>
                    <a:pt x="0" y="69540"/>
                  </a:lnTo>
                  <a:cubicBezTo>
                    <a:pt x="0" y="51097"/>
                    <a:pt x="7327" y="33409"/>
                    <a:pt x="20368" y="20368"/>
                  </a:cubicBezTo>
                  <a:cubicBezTo>
                    <a:pt x="33409" y="7327"/>
                    <a:pt x="51097" y="0"/>
                    <a:pt x="69540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495392" cy="33447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6163936" y="-70141"/>
            <a:ext cx="3846142" cy="2937054"/>
          </a:xfrm>
          <a:custGeom>
            <a:avLst/>
            <a:gdLst/>
            <a:ahLst/>
            <a:cxnLst/>
            <a:rect l="l" t="t" r="r" b="b"/>
            <a:pathLst>
              <a:path w="3846142" h="2937054">
                <a:moveTo>
                  <a:pt x="0" y="0"/>
                </a:moveTo>
                <a:lnTo>
                  <a:pt x="3846141" y="0"/>
                </a:lnTo>
                <a:lnTo>
                  <a:pt x="3846141" y="2937054"/>
                </a:lnTo>
                <a:lnTo>
                  <a:pt x="0" y="293705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7939023" y="9011698"/>
            <a:ext cx="2409953" cy="359302"/>
          </a:xfrm>
          <a:custGeom>
            <a:avLst/>
            <a:gdLst/>
            <a:ahLst/>
            <a:cxnLst/>
            <a:rect l="l" t="t" r="r" b="b"/>
            <a:pathLst>
              <a:path w="2409953" h="359302">
                <a:moveTo>
                  <a:pt x="0" y="0"/>
                </a:moveTo>
                <a:lnTo>
                  <a:pt x="2409954" y="0"/>
                </a:lnTo>
                <a:lnTo>
                  <a:pt x="2409954" y="359302"/>
                </a:lnTo>
                <a:lnTo>
                  <a:pt x="0" y="35930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3165193" y="2074055"/>
            <a:ext cx="11957614" cy="19257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54"/>
              </a:lnSpc>
              <a:spcBef>
                <a:spcPct val="0"/>
              </a:spcBef>
            </a:pPr>
            <a:r>
              <a:rPr lang="en-US" sz="3681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ENHANCING PROFESSIONAL VISIBILITY THROUGH DIGITAL MARKETING OPTIMIZATION AND PERSONAL BRANDING STRATEGIES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53200" y="4944069"/>
            <a:ext cx="6505716" cy="1983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Cakes &amp; Bakery: A Bakery in Cardiff Bay</a:t>
            </a:r>
          </a:p>
          <a:p>
            <a:pPr algn="ctr"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Lecturer: Muhammad Cassamo</a:t>
            </a:r>
          </a:p>
          <a:p>
            <a:pPr algn="ctr"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Student Name: Martina Geciova</a:t>
            </a:r>
          </a:p>
          <a:p>
            <a:pPr algn="ctr"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Student Number:2422303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9816" y="3571426"/>
            <a:ext cx="11476416" cy="5920214"/>
            <a:chOff x="0" y="0"/>
            <a:chExt cx="2726281" cy="1559233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2726281" cy="1559233"/>
            </a:xfrm>
            <a:custGeom>
              <a:avLst/>
              <a:gdLst/>
              <a:ahLst/>
              <a:cxnLst/>
              <a:rect l="l" t="t" r="r" b="b"/>
              <a:pathLst>
                <a:path w="2726281" h="1559233">
                  <a:moveTo>
                    <a:pt x="38144" y="0"/>
                  </a:moveTo>
                  <a:lnTo>
                    <a:pt x="2688137" y="0"/>
                  </a:lnTo>
                  <a:cubicBezTo>
                    <a:pt x="2698253" y="0"/>
                    <a:pt x="2707955" y="4019"/>
                    <a:pt x="2715109" y="11172"/>
                  </a:cubicBezTo>
                  <a:cubicBezTo>
                    <a:pt x="2722262" y="18325"/>
                    <a:pt x="2726281" y="28027"/>
                    <a:pt x="2726281" y="38144"/>
                  </a:cubicBezTo>
                  <a:lnTo>
                    <a:pt x="2726281" y="1521090"/>
                  </a:lnTo>
                  <a:cubicBezTo>
                    <a:pt x="2726281" y="1542156"/>
                    <a:pt x="2709203" y="1559233"/>
                    <a:pt x="2688137" y="1559233"/>
                  </a:cubicBezTo>
                  <a:lnTo>
                    <a:pt x="38144" y="1559233"/>
                  </a:lnTo>
                  <a:cubicBezTo>
                    <a:pt x="17077" y="1559233"/>
                    <a:pt x="0" y="1542156"/>
                    <a:pt x="0" y="1521090"/>
                  </a:cubicBezTo>
                  <a:lnTo>
                    <a:pt x="0" y="38144"/>
                  </a:lnTo>
                  <a:cubicBezTo>
                    <a:pt x="0" y="17077"/>
                    <a:pt x="17077" y="0"/>
                    <a:pt x="38144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726281" cy="159733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V="1">
            <a:off x="14026864" y="-2506692"/>
            <a:ext cx="6111453" cy="6078118"/>
          </a:xfrm>
          <a:custGeom>
            <a:avLst/>
            <a:gdLst/>
            <a:ahLst/>
            <a:cxnLst/>
            <a:rect l="l" t="t" r="r" b="b"/>
            <a:pathLst>
              <a:path w="6111453" h="6078118">
                <a:moveTo>
                  <a:pt x="0" y="6078118"/>
                </a:moveTo>
                <a:lnTo>
                  <a:pt x="6111453" y="6078118"/>
                </a:lnTo>
                <a:lnTo>
                  <a:pt x="6111453" y="0"/>
                </a:lnTo>
                <a:lnTo>
                  <a:pt x="0" y="0"/>
                </a:lnTo>
                <a:lnTo>
                  <a:pt x="0" y="6078118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1038185" y="3571426"/>
            <a:ext cx="5977357" cy="5658277"/>
            <a:chOff x="0" y="0"/>
            <a:chExt cx="8180385" cy="774370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80385" cy="7743705"/>
            </a:xfrm>
            <a:custGeom>
              <a:avLst/>
              <a:gdLst/>
              <a:ahLst/>
              <a:cxnLst/>
              <a:rect l="l" t="t" r="r" b="b"/>
              <a:pathLst>
                <a:path w="8180385" h="7743705">
                  <a:moveTo>
                    <a:pt x="8180385" y="1697357"/>
                  </a:moveTo>
                  <a:lnTo>
                    <a:pt x="8180385" y="6046347"/>
                  </a:lnTo>
                  <a:cubicBezTo>
                    <a:pt x="8180385" y="6983413"/>
                    <a:pt x="7561123" y="7743705"/>
                    <a:pt x="6797875" y="7743705"/>
                  </a:cubicBezTo>
                  <a:cubicBezTo>
                    <a:pt x="6130192" y="7743705"/>
                    <a:pt x="5573365" y="7163318"/>
                    <a:pt x="5444671" y="6392076"/>
                  </a:cubicBezTo>
                  <a:cubicBezTo>
                    <a:pt x="5314702" y="7163318"/>
                    <a:pt x="4757875" y="7743705"/>
                    <a:pt x="4090193" y="7743705"/>
                  </a:cubicBezTo>
                  <a:cubicBezTo>
                    <a:pt x="3422510" y="7743705"/>
                    <a:pt x="2865683" y="7163318"/>
                    <a:pt x="2736989" y="6392076"/>
                  </a:cubicBezTo>
                  <a:cubicBezTo>
                    <a:pt x="2607020" y="7163318"/>
                    <a:pt x="2050193" y="7743705"/>
                    <a:pt x="1383785" y="7743705"/>
                  </a:cubicBezTo>
                  <a:cubicBezTo>
                    <a:pt x="619263" y="7743705"/>
                    <a:pt x="0" y="6983413"/>
                    <a:pt x="0" y="6046347"/>
                  </a:cubicBezTo>
                  <a:lnTo>
                    <a:pt x="0" y="1697357"/>
                  </a:lnTo>
                  <a:cubicBezTo>
                    <a:pt x="0" y="760291"/>
                    <a:pt x="619263" y="0"/>
                    <a:pt x="1382511" y="0"/>
                  </a:cubicBezTo>
                  <a:cubicBezTo>
                    <a:pt x="2050193" y="0"/>
                    <a:pt x="2607020" y="580387"/>
                    <a:pt x="2735714" y="1351628"/>
                  </a:cubicBezTo>
                  <a:cubicBezTo>
                    <a:pt x="2865683" y="580387"/>
                    <a:pt x="3422510" y="0"/>
                    <a:pt x="4090193" y="0"/>
                  </a:cubicBezTo>
                  <a:cubicBezTo>
                    <a:pt x="4757875" y="0"/>
                    <a:pt x="5314702" y="580387"/>
                    <a:pt x="5443397" y="1351628"/>
                  </a:cubicBezTo>
                  <a:cubicBezTo>
                    <a:pt x="5573365" y="580387"/>
                    <a:pt x="6130192" y="0"/>
                    <a:pt x="6797875" y="0"/>
                  </a:cubicBezTo>
                  <a:cubicBezTo>
                    <a:pt x="7561123" y="0"/>
                    <a:pt x="8180385" y="760291"/>
                    <a:pt x="8180385" y="1697357"/>
                  </a:cubicBezTo>
                  <a:close/>
                </a:path>
              </a:pathLst>
            </a:custGeom>
            <a:blipFill>
              <a:blip r:embed="rId4"/>
              <a:stretch>
                <a:fillRect l="-21308" r="-2130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1777550"/>
            <a:ext cx="9136079" cy="1441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99"/>
              </a:lnSpc>
              <a:spcBef>
                <a:spcPct val="0"/>
              </a:spcBef>
            </a:pPr>
            <a:r>
              <a:rPr lang="en-US" sz="8499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INTRODUCTION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10370" y="3714301"/>
            <a:ext cx="10457630" cy="5078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632"/>
              </a:lnSpc>
            </a:pPr>
            <a:r>
              <a:rPr lang="en-US" sz="2594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Business Overview: </a:t>
            </a:r>
          </a:p>
          <a:p>
            <a:pPr algn="just">
              <a:lnSpc>
                <a:spcPts val="3632"/>
              </a:lnSpc>
            </a:pPr>
            <a:r>
              <a:rPr lang="en-US" sz="2594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Cakes &amp; Bakery is a fictional bakery that is situated in Cardiff Bay, and they want to increase their digital presence (Lawson, 2018).</a:t>
            </a:r>
          </a:p>
          <a:p>
            <a:pPr algn="just">
              <a:lnSpc>
                <a:spcPts val="3632"/>
              </a:lnSpc>
            </a:pPr>
            <a:r>
              <a:rPr lang="en-US" sz="2594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Project Purpose: </a:t>
            </a:r>
          </a:p>
          <a:p>
            <a:pPr algn="just">
              <a:lnSpc>
                <a:spcPts val="3632"/>
              </a:lnSpc>
            </a:pPr>
            <a:r>
              <a:rPr lang="en-US" sz="2594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aim is to implement digital marketing in enhancing the online existence of the bakery by conducting a market study, designing a website, marketing literature, and a video advertisement.</a:t>
            </a:r>
          </a:p>
          <a:p>
            <a:pPr algn="just">
              <a:lnSpc>
                <a:spcPts val="3632"/>
              </a:lnSpc>
            </a:pPr>
            <a:r>
              <a:rPr lang="en-US" sz="2594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Key Objective: </a:t>
            </a:r>
          </a:p>
          <a:p>
            <a:pPr algn="just">
              <a:lnSpc>
                <a:spcPts val="3632"/>
              </a:lnSpc>
            </a:pPr>
            <a:r>
              <a:rPr lang="en-US" sz="2594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Digital tools are used to convert market research findings into practical business strategies in order to increase customer engagement </a:t>
            </a:r>
            <a:r>
              <a:rPr lang="it-IT" sz="2594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(Amitrano et al., 2021)</a:t>
            </a:r>
            <a:r>
              <a:rPr lang="en-US" sz="2594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-1558801" y="-450765"/>
            <a:ext cx="3117603" cy="2380715"/>
          </a:xfrm>
          <a:custGeom>
            <a:avLst/>
            <a:gdLst/>
            <a:ahLst/>
            <a:cxnLst/>
            <a:rect l="l" t="t" r="r" b="b"/>
            <a:pathLst>
              <a:path w="3117603" h="2380715">
                <a:moveTo>
                  <a:pt x="0" y="0"/>
                </a:moveTo>
                <a:lnTo>
                  <a:pt x="3117602" y="0"/>
                </a:lnTo>
                <a:lnTo>
                  <a:pt x="3117602" y="2380715"/>
                </a:lnTo>
                <a:lnTo>
                  <a:pt x="0" y="23807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7939023" y="1028700"/>
            <a:ext cx="2409953" cy="359302"/>
          </a:xfrm>
          <a:custGeom>
            <a:avLst/>
            <a:gdLst/>
            <a:ahLst/>
            <a:cxnLst/>
            <a:rect l="l" t="t" r="r" b="b"/>
            <a:pathLst>
              <a:path w="2409953" h="359302">
                <a:moveTo>
                  <a:pt x="0" y="0"/>
                </a:moveTo>
                <a:lnTo>
                  <a:pt x="2409954" y="0"/>
                </a:lnTo>
                <a:lnTo>
                  <a:pt x="2409954" y="359302"/>
                </a:lnTo>
                <a:lnTo>
                  <a:pt x="0" y="35930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26375" y="9315450"/>
            <a:ext cx="19047875" cy="1398865"/>
            <a:chOff x="0" y="0"/>
            <a:chExt cx="5016724" cy="3684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6724" cy="368425"/>
            </a:xfrm>
            <a:custGeom>
              <a:avLst/>
              <a:gdLst/>
              <a:ahLst/>
              <a:cxnLst/>
              <a:rect l="l" t="t" r="r" b="b"/>
              <a:pathLst>
                <a:path w="5016724" h="368425">
                  <a:moveTo>
                    <a:pt x="0" y="0"/>
                  </a:moveTo>
                  <a:lnTo>
                    <a:pt x="5016724" y="0"/>
                  </a:lnTo>
                  <a:lnTo>
                    <a:pt x="5016724" y="368425"/>
                  </a:lnTo>
                  <a:lnTo>
                    <a:pt x="0" y="368425"/>
                  </a:lnTo>
                  <a:close/>
                </a:path>
              </a:pathLst>
            </a:custGeom>
            <a:solidFill>
              <a:srgbClr val="602C0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6724" cy="406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V="1">
            <a:off x="-1558801" y="6877585"/>
            <a:ext cx="3117603" cy="2380715"/>
          </a:xfrm>
          <a:custGeom>
            <a:avLst/>
            <a:gdLst/>
            <a:ahLst/>
            <a:cxnLst/>
            <a:rect l="l" t="t" r="r" b="b"/>
            <a:pathLst>
              <a:path w="3117603" h="2380715">
                <a:moveTo>
                  <a:pt x="0" y="2380715"/>
                </a:moveTo>
                <a:lnTo>
                  <a:pt x="3117602" y="2380715"/>
                </a:lnTo>
                <a:lnTo>
                  <a:pt x="3117602" y="0"/>
                </a:lnTo>
                <a:lnTo>
                  <a:pt x="0" y="0"/>
                </a:lnTo>
                <a:lnTo>
                  <a:pt x="0" y="238071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-2940760" y="-3073531"/>
            <a:ext cx="5228771" cy="8052334"/>
            <a:chOff x="0" y="0"/>
            <a:chExt cx="615418" cy="94774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15418" cy="947747"/>
            </a:xfrm>
            <a:custGeom>
              <a:avLst/>
              <a:gdLst/>
              <a:ahLst/>
              <a:cxnLst/>
              <a:rect l="l" t="t" r="r" b="b"/>
              <a:pathLst>
                <a:path w="615418" h="947747">
                  <a:moveTo>
                    <a:pt x="205250" y="928678"/>
                  </a:moveTo>
                  <a:cubicBezTo>
                    <a:pt x="236801" y="940191"/>
                    <a:pt x="272670" y="947747"/>
                    <a:pt x="307875" y="947747"/>
                  </a:cubicBezTo>
                  <a:cubicBezTo>
                    <a:pt x="343080" y="947747"/>
                    <a:pt x="376956" y="941270"/>
                    <a:pt x="408175" y="929756"/>
                  </a:cubicBezTo>
                  <a:cubicBezTo>
                    <a:pt x="408840" y="929396"/>
                    <a:pt x="409504" y="929396"/>
                    <a:pt x="410168" y="929037"/>
                  </a:cubicBezTo>
                  <a:cubicBezTo>
                    <a:pt x="527406" y="882982"/>
                    <a:pt x="613757" y="761368"/>
                    <a:pt x="615418" y="616247"/>
                  </a:cubicBezTo>
                  <a:lnTo>
                    <a:pt x="615418" y="0"/>
                  </a:lnTo>
                  <a:lnTo>
                    <a:pt x="0" y="0"/>
                  </a:lnTo>
                  <a:lnTo>
                    <a:pt x="0" y="615790"/>
                  </a:lnTo>
                  <a:cubicBezTo>
                    <a:pt x="1661" y="762087"/>
                    <a:pt x="86683" y="883702"/>
                    <a:pt x="205250" y="928678"/>
                  </a:cubicBezTo>
                  <a:close/>
                </a:path>
              </a:pathLst>
            </a:custGeom>
            <a:blipFill>
              <a:blip r:embed="rId4"/>
              <a:stretch>
                <a:fillRect l="-88399" r="-4274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 rot="159088" flipV="1">
            <a:off x="10199869" y="-567000"/>
            <a:ext cx="8215405" cy="4893755"/>
          </a:xfrm>
          <a:custGeom>
            <a:avLst/>
            <a:gdLst/>
            <a:ahLst/>
            <a:cxnLst/>
            <a:rect l="l" t="t" r="r" b="b"/>
            <a:pathLst>
              <a:path w="8215405" h="4893755">
                <a:moveTo>
                  <a:pt x="0" y="4893755"/>
                </a:moveTo>
                <a:lnTo>
                  <a:pt x="8215406" y="4893755"/>
                </a:lnTo>
                <a:lnTo>
                  <a:pt x="8215406" y="0"/>
                </a:lnTo>
                <a:lnTo>
                  <a:pt x="0" y="0"/>
                </a:lnTo>
                <a:lnTo>
                  <a:pt x="0" y="4893755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163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2964171" y="3160427"/>
            <a:ext cx="14295129" cy="5574859"/>
            <a:chOff x="0" y="0"/>
            <a:chExt cx="3764972" cy="146827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0" name="Freeform 10"/>
            <p:cNvSpPr/>
            <p:nvPr/>
          </p:nvSpPr>
          <p:spPr>
            <a:xfrm>
              <a:off x="0" y="0"/>
              <a:ext cx="3764973" cy="1468276"/>
            </a:xfrm>
            <a:custGeom>
              <a:avLst/>
              <a:gdLst/>
              <a:ahLst/>
              <a:cxnLst/>
              <a:rect l="l" t="t" r="r" b="b"/>
              <a:pathLst>
                <a:path w="3764973" h="1468276">
                  <a:moveTo>
                    <a:pt x="27620" y="0"/>
                  </a:moveTo>
                  <a:lnTo>
                    <a:pt x="3737352" y="0"/>
                  </a:lnTo>
                  <a:cubicBezTo>
                    <a:pt x="3752607" y="0"/>
                    <a:pt x="3764973" y="12366"/>
                    <a:pt x="3764973" y="27620"/>
                  </a:cubicBezTo>
                  <a:lnTo>
                    <a:pt x="3764973" y="1440655"/>
                  </a:lnTo>
                  <a:cubicBezTo>
                    <a:pt x="3764973" y="1455909"/>
                    <a:pt x="3752607" y="1468276"/>
                    <a:pt x="3737352" y="1468276"/>
                  </a:cubicBezTo>
                  <a:lnTo>
                    <a:pt x="27620" y="1468276"/>
                  </a:lnTo>
                  <a:cubicBezTo>
                    <a:pt x="20295" y="1468276"/>
                    <a:pt x="13270" y="1465366"/>
                    <a:pt x="8090" y="1460186"/>
                  </a:cubicBezTo>
                  <a:cubicBezTo>
                    <a:pt x="2910" y="1455006"/>
                    <a:pt x="0" y="1447981"/>
                    <a:pt x="0" y="1440655"/>
                  </a:cubicBezTo>
                  <a:lnTo>
                    <a:pt x="0" y="27620"/>
                  </a:lnTo>
                  <a:cubicBezTo>
                    <a:pt x="0" y="12366"/>
                    <a:pt x="12366" y="0"/>
                    <a:pt x="27620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3764972" cy="150637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964171" y="899306"/>
            <a:ext cx="11070053" cy="1932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98"/>
              </a:lnSpc>
            </a:pPr>
            <a:r>
              <a:rPr lang="en-US" sz="6158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DESIGNING THE MARKET RESEARCH QUESTIONNAIRE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283825" y="3418652"/>
            <a:ext cx="13614496" cy="5062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Objective</a:t>
            </a:r>
          </a:p>
          <a:p>
            <a:pPr algn="just">
              <a:lnSpc>
                <a:spcPts val="3640"/>
              </a:lnSpc>
            </a:pPr>
            <a:r>
              <a:rPr lang="en-US" sz="26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questionnaire was created in a bid to get an insight into consumer attitudes towards bakery products, digital marketing, and branding (Patel, 2023). The customers targeted were local users, students, and professionals.</a:t>
            </a:r>
          </a:p>
          <a:p>
            <a:pPr algn="just">
              <a:lnSpc>
                <a:spcPts val="3640"/>
              </a:lnSpc>
            </a:pPr>
            <a:r>
              <a:rPr lang="en-US" sz="2600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Key questions focused on:</a:t>
            </a:r>
          </a:p>
          <a:p>
            <a:pPr algn="just">
              <a:lnSpc>
                <a:spcPts val="3640"/>
              </a:lnSpc>
            </a:pPr>
            <a:r>
              <a:rPr lang="en-US" sz="26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way consumers explore the products of bakeries on social media?</a:t>
            </a:r>
          </a:p>
          <a:p>
            <a:pPr algn="just">
              <a:lnSpc>
                <a:spcPts val="3640"/>
              </a:lnSpc>
            </a:pPr>
            <a:r>
              <a:rPr lang="en-US" sz="26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How significant are visuals and brand storytelling in the process of making purchases?</a:t>
            </a:r>
          </a:p>
          <a:p>
            <a:pPr algn="just">
              <a:lnSpc>
                <a:spcPts val="3640"/>
              </a:lnSpc>
            </a:pPr>
            <a:r>
              <a:rPr lang="en-US" sz="26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Online ordering preference and use of personal stories in developing brand loyalty?</a:t>
            </a:r>
          </a:p>
          <a:p>
            <a:pPr algn="just">
              <a:lnSpc>
                <a:spcPts val="3640"/>
              </a:lnSpc>
            </a:pPr>
            <a:r>
              <a:rPr lang="en-US" sz="26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questionnaire was sent to 15 participants through Google Forms and </a:t>
            </a:r>
            <a:r>
              <a:rPr lang="en-US" sz="2600" dirty="0" err="1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SurveyMonkey</a:t>
            </a:r>
            <a:r>
              <a:rPr lang="en-US" sz="26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. The responses obtained were subsequently fielded and monitored on a trend basis which directly guided the bakery digital marketing strategy.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28174" y="10134345"/>
            <a:ext cx="19047875" cy="1398865"/>
            <a:chOff x="0" y="0"/>
            <a:chExt cx="5016724" cy="3684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6724" cy="368425"/>
            </a:xfrm>
            <a:custGeom>
              <a:avLst/>
              <a:gdLst/>
              <a:ahLst/>
              <a:cxnLst/>
              <a:rect l="l" t="t" r="r" b="b"/>
              <a:pathLst>
                <a:path w="5016724" h="368425">
                  <a:moveTo>
                    <a:pt x="0" y="0"/>
                  </a:moveTo>
                  <a:lnTo>
                    <a:pt x="5016724" y="0"/>
                  </a:lnTo>
                  <a:lnTo>
                    <a:pt x="5016724" y="368425"/>
                  </a:lnTo>
                  <a:lnTo>
                    <a:pt x="0" y="368425"/>
                  </a:lnTo>
                  <a:close/>
                </a:path>
              </a:pathLst>
            </a:custGeom>
            <a:solidFill>
              <a:srgbClr val="602C0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6724" cy="406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6729199" y="-609649"/>
            <a:ext cx="3117603" cy="2380715"/>
          </a:xfrm>
          <a:custGeom>
            <a:avLst/>
            <a:gdLst/>
            <a:ahLst/>
            <a:cxnLst/>
            <a:rect l="l" t="t" r="r" b="b"/>
            <a:pathLst>
              <a:path w="3117603" h="2380715">
                <a:moveTo>
                  <a:pt x="0" y="0"/>
                </a:moveTo>
                <a:lnTo>
                  <a:pt x="3117602" y="0"/>
                </a:lnTo>
                <a:lnTo>
                  <a:pt x="3117602" y="2380715"/>
                </a:lnTo>
                <a:lnTo>
                  <a:pt x="0" y="23807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655165" y="1756077"/>
            <a:ext cx="16977671" cy="8111344"/>
            <a:chOff x="0" y="0"/>
            <a:chExt cx="4471485" cy="2136321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4471485" cy="2136321"/>
            </a:xfrm>
            <a:custGeom>
              <a:avLst/>
              <a:gdLst/>
              <a:ahLst/>
              <a:cxnLst/>
              <a:rect l="l" t="t" r="r" b="b"/>
              <a:pathLst>
                <a:path w="4471485" h="2136321">
                  <a:moveTo>
                    <a:pt x="23256" y="0"/>
                  </a:moveTo>
                  <a:lnTo>
                    <a:pt x="4448229" y="0"/>
                  </a:lnTo>
                  <a:cubicBezTo>
                    <a:pt x="4454397" y="0"/>
                    <a:pt x="4460312" y="2450"/>
                    <a:pt x="4464674" y="6812"/>
                  </a:cubicBezTo>
                  <a:cubicBezTo>
                    <a:pt x="4469035" y="11173"/>
                    <a:pt x="4471485" y="17088"/>
                    <a:pt x="4471485" y="23256"/>
                  </a:cubicBezTo>
                  <a:lnTo>
                    <a:pt x="4471485" y="2113065"/>
                  </a:lnTo>
                  <a:cubicBezTo>
                    <a:pt x="4471485" y="2119233"/>
                    <a:pt x="4469035" y="2125148"/>
                    <a:pt x="4464674" y="2129509"/>
                  </a:cubicBezTo>
                  <a:cubicBezTo>
                    <a:pt x="4460312" y="2133871"/>
                    <a:pt x="4454397" y="2136321"/>
                    <a:pt x="4448229" y="2136321"/>
                  </a:cubicBezTo>
                  <a:lnTo>
                    <a:pt x="23256" y="2136321"/>
                  </a:lnTo>
                  <a:cubicBezTo>
                    <a:pt x="17088" y="2136321"/>
                    <a:pt x="11173" y="2133871"/>
                    <a:pt x="6812" y="2129509"/>
                  </a:cubicBezTo>
                  <a:cubicBezTo>
                    <a:pt x="2450" y="2125148"/>
                    <a:pt x="0" y="2119233"/>
                    <a:pt x="0" y="2113065"/>
                  </a:cubicBezTo>
                  <a:lnTo>
                    <a:pt x="0" y="23256"/>
                  </a:lnTo>
                  <a:cubicBezTo>
                    <a:pt x="0" y="17088"/>
                    <a:pt x="2450" y="11173"/>
                    <a:pt x="6812" y="6812"/>
                  </a:cubicBezTo>
                  <a:cubicBezTo>
                    <a:pt x="11173" y="2450"/>
                    <a:pt x="17088" y="0"/>
                    <a:pt x="2325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471485" cy="2174421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380340" y="6143126"/>
            <a:ext cx="3551971" cy="615084"/>
            <a:chOff x="0" y="0"/>
            <a:chExt cx="935498" cy="16199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35499" cy="161998"/>
            </a:xfrm>
            <a:custGeom>
              <a:avLst/>
              <a:gdLst/>
              <a:ahLst/>
              <a:cxnLst/>
              <a:rect l="l" t="t" r="r" b="b"/>
              <a:pathLst>
                <a:path w="935499" h="161998">
                  <a:moveTo>
                    <a:pt x="80999" y="0"/>
                  </a:moveTo>
                  <a:lnTo>
                    <a:pt x="854500" y="0"/>
                  </a:lnTo>
                  <a:cubicBezTo>
                    <a:pt x="875982" y="0"/>
                    <a:pt x="896584" y="8534"/>
                    <a:pt x="911774" y="23724"/>
                  </a:cubicBezTo>
                  <a:cubicBezTo>
                    <a:pt x="926965" y="38914"/>
                    <a:pt x="935499" y="59517"/>
                    <a:pt x="935499" y="80999"/>
                  </a:cubicBezTo>
                  <a:lnTo>
                    <a:pt x="935499" y="80999"/>
                  </a:lnTo>
                  <a:cubicBezTo>
                    <a:pt x="935499" y="125733"/>
                    <a:pt x="899234" y="161998"/>
                    <a:pt x="854500" y="161998"/>
                  </a:cubicBezTo>
                  <a:lnTo>
                    <a:pt x="80999" y="161998"/>
                  </a:lnTo>
                  <a:cubicBezTo>
                    <a:pt x="59517" y="161998"/>
                    <a:pt x="38914" y="153464"/>
                    <a:pt x="23724" y="138274"/>
                  </a:cubicBezTo>
                  <a:cubicBezTo>
                    <a:pt x="8534" y="123083"/>
                    <a:pt x="0" y="102481"/>
                    <a:pt x="0" y="80999"/>
                  </a:cubicBezTo>
                  <a:lnTo>
                    <a:pt x="0" y="80999"/>
                  </a:lnTo>
                  <a:cubicBezTo>
                    <a:pt x="0" y="59517"/>
                    <a:pt x="8534" y="38914"/>
                    <a:pt x="23724" y="23724"/>
                  </a:cubicBezTo>
                  <a:cubicBezTo>
                    <a:pt x="38914" y="8534"/>
                    <a:pt x="59517" y="0"/>
                    <a:pt x="80999" y="0"/>
                  </a:cubicBezTo>
                  <a:close/>
                </a:path>
              </a:pathLst>
            </a:custGeom>
            <a:solidFill>
              <a:srgbClr val="D8B18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935498" cy="200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6605622" y="6847071"/>
            <a:ext cx="5076756" cy="2615411"/>
          </a:xfrm>
          <a:custGeom>
            <a:avLst/>
            <a:gdLst/>
            <a:ahLst/>
            <a:cxnLst/>
            <a:rect l="l" t="t" r="r" b="b"/>
            <a:pathLst>
              <a:path w="5076756" h="2615411">
                <a:moveTo>
                  <a:pt x="0" y="0"/>
                </a:moveTo>
                <a:lnTo>
                  <a:pt x="5076756" y="0"/>
                </a:lnTo>
                <a:lnTo>
                  <a:pt x="5076756" y="2615411"/>
                </a:lnTo>
                <a:lnTo>
                  <a:pt x="0" y="261541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624" b="-16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4637956" y="4272170"/>
            <a:ext cx="4557807" cy="2277690"/>
          </a:xfrm>
          <a:custGeom>
            <a:avLst/>
            <a:gdLst/>
            <a:ahLst/>
            <a:cxnLst/>
            <a:rect l="l" t="t" r="r" b="b"/>
            <a:pathLst>
              <a:path w="4557807" h="2277690">
                <a:moveTo>
                  <a:pt x="0" y="0"/>
                </a:moveTo>
                <a:lnTo>
                  <a:pt x="4557808" y="0"/>
                </a:lnTo>
                <a:lnTo>
                  <a:pt x="4557808" y="2277690"/>
                </a:lnTo>
                <a:lnTo>
                  <a:pt x="0" y="22776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2087" r="-11385" b="-294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2144964" y="6895580"/>
            <a:ext cx="5045011" cy="2518394"/>
          </a:xfrm>
          <a:custGeom>
            <a:avLst/>
            <a:gdLst/>
            <a:ahLst/>
            <a:cxnLst/>
            <a:rect l="l" t="t" r="r" b="b"/>
            <a:pathLst>
              <a:path w="5045011" h="2518394">
                <a:moveTo>
                  <a:pt x="0" y="0"/>
                </a:moveTo>
                <a:lnTo>
                  <a:pt x="5045011" y="0"/>
                </a:lnTo>
                <a:lnTo>
                  <a:pt x="5045011" y="2518394"/>
                </a:lnTo>
                <a:lnTo>
                  <a:pt x="0" y="251839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5188" b="-51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196314" y="4272170"/>
            <a:ext cx="4471156" cy="2292574"/>
          </a:xfrm>
          <a:custGeom>
            <a:avLst/>
            <a:gdLst/>
            <a:ahLst/>
            <a:cxnLst/>
            <a:rect l="l" t="t" r="r" b="b"/>
            <a:pathLst>
              <a:path w="4471156" h="2292574">
                <a:moveTo>
                  <a:pt x="0" y="0"/>
                </a:moveTo>
                <a:lnTo>
                  <a:pt x="4471156" y="0"/>
                </a:lnTo>
                <a:lnTo>
                  <a:pt x="4471156" y="2292574"/>
                </a:lnTo>
                <a:lnTo>
                  <a:pt x="0" y="229257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112" r="-32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028700" y="6758210"/>
            <a:ext cx="5007045" cy="2655764"/>
          </a:xfrm>
          <a:custGeom>
            <a:avLst/>
            <a:gdLst/>
            <a:ahLst/>
            <a:cxnLst/>
            <a:rect l="l" t="t" r="r" b="b"/>
            <a:pathLst>
              <a:path w="5007045" h="2655764">
                <a:moveTo>
                  <a:pt x="0" y="0"/>
                </a:moveTo>
                <a:lnTo>
                  <a:pt x="5007045" y="0"/>
                </a:lnTo>
                <a:lnTo>
                  <a:pt x="5007045" y="2655764"/>
                </a:lnTo>
                <a:lnTo>
                  <a:pt x="0" y="265576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655165" y="552133"/>
            <a:ext cx="19717901" cy="924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75"/>
              </a:lnSpc>
            </a:pPr>
            <a:r>
              <a:rPr lang="en-US" sz="5900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ANALYZING THE DATA AND KEY INSIGHTS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8700" y="2024397"/>
            <a:ext cx="15379801" cy="265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71"/>
              </a:lnSpc>
            </a:pPr>
            <a:r>
              <a:rPr lang="en-US" sz="2479" b="1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The results obtained through the questionnaire gave important feedback that was used to guide the creative design:</a:t>
            </a:r>
          </a:p>
          <a:p>
            <a:pPr algn="just">
              <a:lnSpc>
                <a:spcPts val="3471"/>
              </a:lnSpc>
            </a:pPr>
            <a:r>
              <a:rPr lang="en-US" sz="2479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Social Media impact on Purchase--------(82)%                     Online Ordering Fulfillment ----------------- (66)%.</a:t>
            </a:r>
          </a:p>
          <a:p>
            <a:pPr algn="just">
              <a:lnSpc>
                <a:spcPts val="3471"/>
              </a:lnSpc>
            </a:pPr>
            <a:r>
              <a:rPr lang="en-US" sz="2479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Importance of Visuals -------------------------(74%)                      Sharing and Engagement---------------------(69%)</a:t>
            </a:r>
          </a:p>
          <a:p>
            <a:pPr algn="just">
              <a:lnSpc>
                <a:spcPts val="3768"/>
              </a:lnSpc>
            </a:pPr>
            <a:r>
              <a:rPr lang="en-US" sz="2479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Preference for Local Authenti--------------(68%) </a:t>
            </a:r>
          </a:p>
          <a:p>
            <a:pPr algn="just">
              <a:lnSpc>
                <a:spcPts val="3768"/>
              </a:lnSpc>
            </a:pPr>
            <a:endParaRPr lang="en-US" sz="2479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38880" y="2026257"/>
            <a:ext cx="17225238" cy="7876286"/>
            <a:chOff x="0" y="0"/>
            <a:chExt cx="4536688" cy="2074413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4536688" cy="2074413"/>
            </a:xfrm>
            <a:custGeom>
              <a:avLst/>
              <a:gdLst/>
              <a:ahLst/>
              <a:cxnLst/>
              <a:rect l="l" t="t" r="r" b="b"/>
              <a:pathLst>
                <a:path w="4536688" h="2074413">
                  <a:moveTo>
                    <a:pt x="22922" y="0"/>
                  </a:moveTo>
                  <a:lnTo>
                    <a:pt x="4513766" y="0"/>
                  </a:lnTo>
                  <a:cubicBezTo>
                    <a:pt x="4519845" y="0"/>
                    <a:pt x="4525676" y="2415"/>
                    <a:pt x="4529975" y="6714"/>
                  </a:cubicBezTo>
                  <a:cubicBezTo>
                    <a:pt x="4534273" y="11012"/>
                    <a:pt x="4536688" y="16843"/>
                    <a:pt x="4536688" y="22922"/>
                  </a:cubicBezTo>
                  <a:lnTo>
                    <a:pt x="4536688" y="2051491"/>
                  </a:lnTo>
                  <a:cubicBezTo>
                    <a:pt x="4536688" y="2064150"/>
                    <a:pt x="4526426" y="2074413"/>
                    <a:pt x="4513766" y="2074413"/>
                  </a:cubicBezTo>
                  <a:lnTo>
                    <a:pt x="22922" y="2074413"/>
                  </a:lnTo>
                  <a:cubicBezTo>
                    <a:pt x="16843" y="2074413"/>
                    <a:pt x="11012" y="2071998"/>
                    <a:pt x="6714" y="2067699"/>
                  </a:cubicBezTo>
                  <a:cubicBezTo>
                    <a:pt x="2415" y="2063400"/>
                    <a:pt x="0" y="2057570"/>
                    <a:pt x="0" y="2051491"/>
                  </a:cubicBezTo>
                  <a:lnTo>
                    <a:pt x="0" y="22922"/>
                  </a:lnTo>
                  <a:cubicBezTo>
                    <a:pt x="0" y="16843"/>
                    <a:pt x="2415" y="11012"/>
                    <a:pt x="6714" y="6714"/>
                  </a:cubicBezTo>
                  <a:cubicBezTo>
                    <a:pt x="11012" y="2415"/>
                    <a:pt x="16843" y="0"/>
                    <a:pt x="22922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536688" cy="211251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4663490" y="-5113052"/>
            <a:ext cx="6429591" cy="6394520"/>
          </a:xfrm>
          <a:custGeom>
            <a:avLst/>
            <a:gdLst/>
            <a:ahLst/>
            <a:cxnLst/>
            <a:rect l="l" t="t" r="r" b="b"/>
            <a:pathLst>
              <a:path w="6429591" h="6394520">
                <a:moveTo>
                  <a:pt x="0" y="0"/>
                </a:moveTo>
                <a:lnTo>
                  <a:pt x="6429591" y="0"/>
                </a:lnTo>
                <a:lnTo>
                  <a:pt x="6429591" y="6394520"/>
                </a:lnTo>
                <a:lnTo>
                  <a:pt x="0" y="63945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-4004018" y="-4734114"/>
            <a:ext cx="6746876" cy="6760370"/>
            <a:chOff x="0" y="0"/>
            <a:chExt cx="6350000" cy="6362700"/>
          </a:xfrm>
        </p:grpSpPr>
        <p:sp>
          <p:nvSpPr>
            <p:cNvPr id="7" name="Freeform 7"/>
            <p:cNvSpPr/>
            <p:nvPr/>
          </p:nvSpPr>
          <p:spPr>
            <a:xfrm>
              <a:off x="-48044" y="-37490"/>
              <a:ext cx="6446076" cy="6446076"/>
            </a:xfrm>
            <a:custGeom>
              <a:avLst/>
              <a:gdLst/>
              <a:ahLst/>
              <a:cxnLst/>
              <a:rect l="l" t="t" r="r" b="b"/>
              <a:pathLst>
                <a:path w="6446076" h="6446076">
                  <a:moveTo>
                    <a:pt x="2100046" y="247180"/>
                  </a:moveTo>
                  <a:cubicBezTo>
                    <a:pt x="2245233" y="65951"/>
                    <a:pt x="2491308" y="0"/>
                    <a:pt x="2707665" y="84366"/>
                  </a:cubicBezTo>
                  <a:lnTo>
                    <a:pt x="3030042" y="210083"/>
                  </a:lnTo>
                  <a:cubicBezTo>
                    <a:pt x="3154159" y="258482"/>
                    <a:pt x="3291929" y="258482"/>
                    <a:pt x="3416046" y="210083"/>
                  </a:cubicBezTo>
                  <a:lnTo>
                    <a:pt x="3738423" y="84366"/>
                  </a:lnTo>
                  <a:cubicBezTo>
                    <a:pt x="3954780" y="0"/>
                    <a:pt x="4200855" y="65951"/>
                    <a:pt x="4346041" y="247180"/>
                  </a:cubicBezTo>
                  <a:lnTo>
                    <a:pt x="4562373" y="517233"/>
                  </a:lnTo>
                  <a:cubicBezTo>
                    <a:pt x="4645668" y="621206"/>
                    <a:pt x="4764984" y="690090"/>
                    <a:pt x="4896676" y="710234"/>
                  </a:cubicBezTo>
                  <a:lnTo>
                    <a:pt x="5238712" y="762558"/>
                  </a:lnTo>
                  <a:cubicBezTo>
                    <a:pt x="5468264" y="797674"/>
                    <a:pt x="5648414" y="977823"/>
                    <a:pt x="5683517" y="1207376"/>
                  </a:cubicBezTo>
                  <a:lnTo>
                    <a:pt x="5735841" y="1549412"/>
                  </a:lnTo>
                  <a:cubicBezTo>
                    <a:pt x="5755983" y="1681101"/>
                    <a:pt x="5824869" y="1800414"/>
                    <a:pt x="5928842" y="1883702"/>
                  </a:cubicBezTo>
                  <a:lnTo>
                    <a:pt x="6198895" y="2100033"/>
                  </a:lnTo>
                  <a:cubicBezTo>
                    <a:pt x="6380137" y="2245220"/>
                    <a:pt x="6446076" y="2491308"/>
                    <a:pt x="6361709" y="2707652"/>
                  </a:cubicBezTo>
                  <a:lnTo>
                    <a:pt x="6236005" y="3030029"/>
                  </a:lnTo>
                  <a:cubicBezTo>
                    <a:pt x="6187605" y="3154150"/>
                    <a:pt x="6187605" y="3291925"/>
                    <a:pt x="6236005" y="3416046"/>
                  </a:cubicBezTo>
                  <a:lnTo>
                    <a:pt x="6361709" y="3738423"/>
                  </a:lnTo>
                  <a:cubicBezTo>
                    <a:pt x="6446076" y="3954780"/>
                    <a:pt x="6380137" y="4200855"/>
                    <a:pt x="6198895" y="4346041"/>
                  </a:cubicBezTo>
                  <a:lnTo>
                    <a:pt x="5928842" y="4562373"/>
                  </a:lnTo>
                  <a:cubicBezTo>
                    <a:pt x="5824869" y="4645661"/>
                    <a:pt x="5755983" y="4764974"/>
                    <a:pt x="5735841" y="4896662"/>
                  </a:cubicBezTo>
                  <a:lnTo>
                    <a:pt x="5683517" y="5238699"/>
                  </a:lnTo>
                  <a:cubicBezTo>
                    <a:pt x="5648401" y="5468252"/>
                    <a:pt x="5468264" y="5648401"/>
                    <a:pt x="5238712" y="5683516"/>
                  </a:cubicBezTo>
                  <a:lnTo>
                    <a:pt x="4896663" y="5735840"/>
                  </a:lnTo>
                  <a:cubicBezTo>
                    <a:pt x="4764975" y="5755985"/>
                    <a:pt x="4645663" y="5824870"/>
                    <a:pt x="4562373" y="5928842"/>
                  </a:cubicBezTo>
                  <a:lnTo>
                    <a:pt x="4346041" y="6198895"/>
                  </a:lnTo>
                  <a:cubicBezTo>
                    <a:pt x="4200855" y="6380137"/>
                    <a:pt x="3954780" y="6446075"/>
                    <a:pt x="3738423" y="6361709"/>
                  </a:cubicBezTo>
                  <a:lnTo>
                    <a:pt x="3416046" y="6235992"/>
                  </a:lnTo>
                  <a:cubicBezTo>
                    <a:pt x="3291929" y="6187593"/>
                    <a:pt x="3154159" y="6187593"/>
                    <a:pt x="3030042" y="6235992"/>
                  </a:cubicBezTo>
                  <a:lnTo>
                    <a:pt x="2707665" y="6361709"/>
                  </a:lnTo>
                  <a:cubicBezTo>
                    <a:pt x="2491308" y="6446075"/>
                    <a:pt x="2245233" y="6380137"/>
                    <a:pt x="2100046" y="6198895"/>
                  </a:cubicBezTo>
                  <a:lnTo>
                    <a:pt x="1883715" y="5928842"/>
                  </a:lnTo>
                  <a:cubicBezTo>
                    <a:pt x="1800425" y="5824870"/>
                    <a:pt x="1681113" y="5755985"/>
                    <a:pt x="1549425" y="5735840"/>
                  </a:cubicBezTo>
                  <a:lnTo>
                    <a:pt x="1207376" y="5683516"/>
                  </a:lnTo>
                  <a:cubicBezTo>
                    <a:pt x="977824" y="5648401"/>
                    <a:pt x="797674" y="5468252"/>
                    <a:pt x="762571" y="5238699"/>
                  </a:cubicBezTo>
                  <a:lnTo>
                    <a:pt x="710247" y="4896662"/>
                  </a:lnTo>
                  <a:cubicBezTo>
                    <a:pt x="690104" y="4764975"/>
                    <a:pt x="621219" y="4645662"/>
                    <a:pt x="517245" y="4562373"/>
                  </a:cubicBezTo>
                  <a:lnTo>
                    <a:pt x="247180" y="4346041"/>
                  </a:lnTo>
                  <a:cubicBezTo>
                    <a:pt x="65951" y="4200855"/>
                    <a:pt x="13" y="3954780"/>
                    <a:pt x="84366" y="3738422"/>
                  </a:cubicBezTo>
                  <a:lnTo>
                    <a:pt x="210071" y="3416045"/>
                  </a:lnTo>
                  <a:cubicBezTo>
                    <a:pt x="258469" y="3291924"/>
                    <a:pt x="258469" y="3154150"/>
                    <a:pt x="210071" y="3030029"/>
                  </a:cubicBezTo>
                  <a:lnTo>
                    <a:pt x="84366" y="2707652"/>
                  </a:lnTo>
                  <a:cubicBezTo>
                    <a:pt x="0" y="2491308"/>
                    <a:pt x="65938" y="2245220"/>
                    <a:pt x="247180" y="2100033"/>
                  </a:cubicBezTo>
                  <a:lnTo>
                    <a:pt x="517233" y="1883702"/>
                  </a:lnTo>
                  <a:cubicBezTo>
                    <a:pt x="621206" y="1800413"/>
                    <a:pt x="690091" y="1681100"/>
                    <a:pt x="710235" y="1549412"/>
                  </a:cubicBezTo>
                  <a:lnTo>
                    <a:pt x="762559" y="1207376"/>
                  </a:lnTo>
                  <a:cubicBezTo>
                    <a:pt x="797661" y="977823"/>
                    <a:pt x="977811" y="797674"/>
                    <a:pt x="1207363" y="762558"/>
                  </a:cubicBezTo>
                  <a:lnTo>
                    <a:pt x="1549413" y="710234"/>
                  </a:lnTo>
                  <a:cubicBezTo>
                    <a:pt x="1681100" y="690089"/>
                    <a:pt x="1800412" y="621204"/>
                    <a:pt x="1883702" y="517232"/>
                  </a:cubicBezTo>
                  <a:close/>
                </a:path>
              </a:pathLst>
            </a:custGeom>
            <a:blipFill>
              <a:blip r:embed="rId4"/>
              <a:stretch>
                <a:fillRect t="-25000" b="-25000"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16664844" y="-353359"/>
            <a:ext cx="2792712" cy="2132616"/>
          </a:xfrm>
          <a:custGeom>
            <a:avLst/>
            <a:gdLst/>
            <a:ahLst/>
            <a:cxnLst/>
            <a:rect l="l" t="t" r="r" b="b"/>
            <a:pathLst>
              <a:path w="2792712" h="2132616">
                <a:moveTo>
                  <a:pt x="0" y="0"/>
                </a:moveTo>
                <a:lnTo>
                  <a:pt x="2792712" y="0"/>
                </a:lnTo>
                <a:lnTo>
                  <a:pt x="2792712" y="2132617"/>
                </a:lnTo>
                <a:lnTo>
                  <a:pt x="0" y="213261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657833" y="2619220"/>
            <a:ext cx="3601467" cy="6946900"/>
          </a:xfrm>
          <a:custGeom>
            <a:avLst/>
            <a:gdLst/>
            <a:ahLst/>
            <a:cxnLst/>
            <a:rect l="l" t="t" r="r" b="b"/>
            <a:pathLst>
              <a:path w="3601467" h="6946900">
                <a:moveTo>
                  <a:pt x="0" y="0"/>
                </a:moveTo>
                <a:lnTo>
                  <a:pt x="3601467" y="0"/>
                </a:lnTo>
                <a:lnTo>
                  <a:pt x="3601467" y="6946899"/>
                </a:lnTo>
                <a:lnTo>
                  <a:pt x="0" y="694689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3178" b="-20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9151499" y="2567915"/>
            <a:ext cx="3896912" cy="6998205"/>
          </a:xfrm>
          <a:custGeom>
            <a:avLst/>
            <a:gdLst/>
            <a:ahLst/>
            <a:cxnLst/>
            <a:rect l="l" t="t" r="r" b="b"/>
            <a:pathLst>
              <a:path w="3896912" h="6998205">
                <a:moveTo>
                  <a:pt x="0" y="0"/>
                </a:moveTo>
                <a:lnTo>
                  <a:pt x="3896912" y="0"/>
                </a:lnTo>
                <a:lnTo>
                  <a:pt x="3896912" y="6998204"/>
                </a:lnTo>
                <a:lnTo>
                  <a:pt x="0" y="699820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59" t="-6400" r="-85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538880" y="2026257"/>
            <a:ext cx="8265224" cy="7876286"/>
            <a:chOff x="0" y="0"/>
            <a:chExt cx="2176849" cy="2074413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2" name="Freeform 12"/>
            <p:cNvSpPr/>
            <p:nvPr/>
          </p:nvSpPr>
          <p:spPr>
            <a:xfrm>
              <a:off x="0" y="0"/>
              <a:ext cx="2176849" cy="2074413"/>
            </a:xfrm>
            <a:custGeom>
              <a:avLst/>
              <a:gdLst/>
              <a:ahLst/>
              <a:cxnLst/>
              <a:rect l="l" t="t" r="r" b="b"/>
              <a:pathLst>
                <a:path w="2176849" h="2074413">
                  <a:moveTo>
                    <a:pt x="47771" y="0"/>
                  </a:moveTo>
                  <a:lnTo>
                    <a:pt x="2129078" y="0"/>
                  </a:lnTo>
                  <a:cubicBezTo>
                    <a:pt x="2141748" y="0"/>
                    <a:pt x="2153899" y="5033"/>
                    <a:pt x="2162857" y="13992"/>
                  </a:cubicBezTo>
                  <a:cubicBezTo>
                    <a:pt x="2171816" y="22951"/>
                    <a:pt x="2176849" y="35101"/>
                    <a:pt x="2176849" y="47771"/>
                  </a:cubicBezTo>
                  <a:lnTo>
                    <a:pt x="2176849" y="2026642"/>
                  </a:lnTo>
                  <a:cubicBezTo>
                    <a:pt x="2176849" y="2039311"/>
                    <a:pt x="2171816" y="2051462"/>
                    <a:pt x="2162857" y="2060421"/>
                  </a:cubicBezTo>
                  <a:cubicBezTo>
                    <a:pt x="2153899" y="2069380"/>
                    <a:pt x="2141748" y="2074413"/>
                    <a:pt x="2129078" y="2074413"/>
                  </a:cubicBezTo>
                  <a:lnTo>
                    <a:pt x="47771" y="2074413"/>
                  </a:lnTo>
                  <a:cubicBezTo>
                    <a:pt x="35101" y="2074413"/>
                    <a:pt x="22951" y="2069380"/>
                    <a:pt x="13992" y="2060421"/>
                  </a:cubicBezTo>
                  <a:cubicBezTo>
                    <a:pt x="5033" y="2051462"/>
                    <a:pt x="0" y="2039311"/>
                    <a:pt x="0" y="2026642"/>
                  </a:cubicBezTo>
                  <a:lnTo>
                    <a:pt x="0" y="47771"/>
                  </a:lnTo>
                  <a:cubicBezTo>
                    <a:pt x="0" y="35101"/>
                    <a:pt x="5033" y="22951"/>
                    <a:pt x="13992" y="13992"/>
                  </a:cubicBezTo>
                  <a:cubicBezTo>
                    <a:pt x="22951" y="5033"/>
                    <a:pt x="35101" y="0"/>
                    <a:pt x="47771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176849" cy="211251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9997737" y="5602321"/>
            <a:ext cx="2466462" cy="2861778"/>
          </a:xfrm>
          <a:custGeom>
            <a:avLst/>
            <a:gdLst/>
            <a:ahLst/>
            <a:cxnLst/>
            <a:rect l="l" t="t" r="r" b="b"/>
            <a:pathLst>
              <a:path w="2466462" h="2861778">
                <a:moveTo>
                  <a:pt x="0" y="0"/>
                </a:moveTo>
                <a:lnTo>
                  <a:pt x="2466463" y="0"/>
                </a:lnTo>
                <a:lnTo>
                  <a:pt x="2466463" y="2861778"/>
                </a:lnTo>
                <a:lnTo>
                  <a:pt x="0" y="286177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58296" t="-160428" r="-51486" b="-8192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3105836" y="263054"/>
            <a:ext cx="13196031" cy="15122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US" sz="4851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APPLYING RESEARCH INSIGHTS TO WEBSITE DESIGN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443325"/>
            <a:ext cx="6932174" cy="7368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8365" lvl="1" indent="-274182" algn="just">
              <a:lnSpc>
                <a:spcPts val="3555"/>
              </a:lnSpc>
              <a:buFont typeface="Arial"/>
              <a:buChar char="•"/>
            </a:pPr>
            <a:r>
              <a:rPr lang="en-US" sz="2539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site was created on </a:t>
            </a:r>
            <a:r>
              <a:rPr lang="en-US" sz="2539" dirty="0" err="1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Wix</a:t>
            </a:r>
            <a:r>
              <a:rPr lang="en-US" sz="2539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 to have an effective display of the products and brand of Cakes and Bakery (Holland, 2020). The site comprises of two pages. </a:t>
            </a:r>
          </a:p>
          <a:p>
            <a:pPr marL="548365" lvl="1" indent="-274182" algn="just">
              <a:lnSpc>
                <a:spcPts val="3555"/>
              </a:lnSpc>
              <a:buFont typeface="Arial"/>
              <a:buChar char="•"/>
            </a:pPr>
            <a:r>
              <a:rPr lang="en-US" sz="2539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Research informed design decisions:</a:t>
            </a:r>
          </a:p>
          <a:p>
            <a:pPr marL="548365" lvl="1" indent="-274182" algn="just">
              <a:lnSpc>
                <a:spcPts val="3555"/>
              </a:lnSpc>
              <a:buFont typeface="Arial"/>
              <a:buChar char="•"/>
            </a:pPr>
            <a:r>
              <a:rPr lang="en-US" sz="2539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combination of warm color palette to bring a soothing and home atmosphere, which goes into line with the natural and comfortable character of the bakery.</a:t>
            </a:r>
          </a:p>
          <a:p>
            <a:pPr marL="548365" lvl="1" indent="-274182" algn="just">
              <a:lnSpc>
                <a:spcPts val="3555"/>
              </a:lnSpc>
              <a:buFont typeface="Arial"/>
              <a:buChar char="•"/>
            </a:pPr>
            <a:r>
              <a:rPr lang="en-US" sz="2539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pictures of the products were well positioned to emphasize the visual value, which according to 82% of the respondents affects purchasing decisions.</a:t>
            </a:r>
          </a:p>
          <a:p>
            <a:pPr marL="548365" lvl="1" indent="-274182" algn="just">
              <a:lnSpc>
                <a:spcPts val="3555"/>
              </a:lnSpc>
              <a:buFont typeface="Arial"/>
              <a:buChar char="•"/>
            </a:pPr>
            <a:r>
              <a:rPr lang="en-US" sz="2539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following are some examples of the screenshots of the site that reflect the application of these design elements.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38880" y="2026257"/>
            <a:ext cx="17225238" cy="7876286"/>
            <a:chOff x="0" y="0"/>
            <a:chExt cx="4536688" cy="207441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36688" cy="2074413"/>
            </a:xfrm>
            <a:custGeom>
              <a:avLst/>
              <a:gdLst/>
              <a:ahLst/>
              <a:cxnLst/>
              <a:rect l="l" t="t" r="r" b="b"/>
              <a:pathLst>
                <a:path w="4536688" h="2074413">
                  <a:moveTo>
                    <a:pt x="22922" y="0"/>
                  </a:moveTo>
                  <a:lnTo>
                    <a:pt x="4513766" y="0"/>
                  </a:lnTo>
                  <a:cubicBezTo>
                    <a:pt x="4519845" y="0"/>
                    <a:pt x="4525676" y="2415"/>
                    <a:pt x="4529975" y="6714"/>
                  </a:cubicBezTo>
                  <a:cubicBezTo>
                    <a:pt x="4534273" y="11012"/>
                    <a:pt x="4536688" y="16843"/>
                    <a:pt x="4536688" y="22922"/>
                  </a:cubicBezTo>
                  <a:lnTo>
                    <a:pt x="4536688" y="2051491"/>
                  </a:lnTo>
                  <a:cubicBezTo>
                    <a:pt x="4536688" y="2064150"/>
                    <a:pt x="4526426" y="2074413"/>
                    <a:pt x="4513766" y="2074413"/>
                  </a:cubicBezTo>
                  <a:lnTo>
                    <a:pt x="22922" y="2074413"/>
                  </a:lnTo>
                  <a:cubicBezTo>
                    <a:pt x="16843" y="2074413"/>
                    <a:pt x="11012" y="2071998"/>
                    <a:pt x="6714" y="2067699"/>
                  </a:cubicBezTo>
                  <a:cubicBezTo>
                    <a:pt x="2415" y="2063400"/>
                    <a:pt x="0" y="2057570"/>
                    <a:pt x="0" y="2051491"/>
                  </a:cubicBezTo>
                  <a:lnTo>
                    <a:pt x="0" y="22922"/>
                  </a:lnTo>
                  <a:cubicBezTo>
                    <a:pt x="0" y="16843"/>
                    <a:pt x="2415" y="11012"/>
                    <a:pt x="6714" y="6714"/>
                  </a:cubicBezTo>
                  <a:cubicBezTo>
                    <a:pt x="11012" y="2415"/>
                    <a:pt x="16843" y="0"/>
                    <a:pt x="22922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536688" cy="21125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4663490" y="-5113052"/>
            <a:ext cx="6429591" cy="6394520"/>
          </a:xfrm>
          <a:custGeom>
            <a:avLst/>
            <a:gdLst/>
            <a:ahLst/>
            <a:cxnLst/>
            <a:rect l="l" t="t" r="r" b="b"/>
            <a:pathLst>
              <a:path w="6429591" h="6394520">
                <a:moveTo>
                  <a:pt x="0" y="0"/>
                </a:moveTo>
                <a:lnTo>
                  <a:pt x="6429591" y="0"/>
                </a:lnTo>
                <a:lnTo>
                  <a:pt x="6429591" y="6394520"/>
                </a:lnTo>
                <a:lnTo>
                  <a:pt x="0" y="63945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-4004018" y="-4734114"/>
            <a:ext cx="6746876" cy="6760370"/>
            <a:chOff x="0" y="0"/>
            <a:chExt cx="6350000" cy="6362700"/>
          </a:xfrm>
        </p:grpSpPr>
        <p:sp>
          <p:nvSpPr>
            <p:cNvPr id="7" name="Freeform 7"/>
            <p:cNvSpPr/>
            <p:nvPr/>
          </p:nvSpPr>
          <p:spPr>
            <a:xfrm>
              <a:off x="-48044" y="-37490"/>
              <a:ext cx="6446076" cy="6446076"/>
            </a:xfrm>
            <a:custGeom>
              <a:avLst/>
              <a:gdLst/>
              <a:ahLst/>
              <a:cxnLst/>
              <a:rect l="l" t="t" r="r" b="b"/>
              <a:pathLst>
                <a:path w="6446076" h="6446076">
                  <a:moveTo>
                    <a:pt x="2100046" y="247180"/>
                  </a:moveTo>
                  <a:cubicBezTo>
                    <a:pt x="2245233" y="65951"/>
                    <a:pt x="2491308" y="0"/>
                    <a:pt x="2707665" y="84366"/>
                  </a:cubicBezTo>
                  <a:lnTo>
                    <a:pt x="3030042" y="210083"/>
                  </a:lnTo>
                  <a:cubicBezTo>
                    <a:pt x="3154159" y="258482"/>
                    <a:pt x="3291929" y="258482"/>
                    <a:pt x="3416046" y="210083"/>
                  </a:cubicBezTo>
                  <a:lnTo>
                    <a:pt x="3738423" y="84366"/>
                  </a:lnTo>
                  <a:cubicBezTo>
                    <a:pt x="3954780" y="0"/>
                    <a:pt x="4200855" y="65951"/>
                    <a:pt x="4346041" y="247180"/>
                  </a:cubicBezTo>
                  <a:lnTo>
                    <a:pt x="4562373" y="517233"/>
                  </a:lnTo>
                  <a:cubicBezTo>
                    <a:pt x="4645668" y="621206"/>
                    <a:pt x="4764984" y="690090"/>
                    <a:pt x="4896676" y="710234"/>
                  </a:cubicBezTo>
                  <a:lnTo>
                    <a:pt x="5238712" y="762558"/>
                  </a:lnTo>
                  <a:cubicBezTo>
                    <a:pt x="5468264" y="797674"/>
                    <a:pt x="5648414" y="977823"/>
                    <a:pt x="5683517" y="1207376"/>
                  </a:cubicBezTo>
                  <a:lnTo>
                    <a:pt x="5735841" y="1549412"/>
                  </a:lnTo>
                  <a:cubicBezTo>
                    <a:pt x="5755983" y="1681101"/>
                    <a:pt x="5824869" y="1800414"/>
                    <a:pt x="5928842" y="1883702"/>
                  </a:cubicBezTo>
                  <a:lnTo>
                    <a:pt x="6198895" y="2100033"/>
                  </a:lnTo>
                  <a:cubicBezTo>
                    <a:pt x="6380137" y="2245220"/>
                    <a:pt x="6446076" y="2491308"/>
                    <a:pt x="6361709" y="2707652"/>
                  </a:cubicBezTo>
                  <a:lnTo>
                    <a:pt x="6236005" y="3030029"/>
                  </a:lnTo>
                  <a:cubicBezTo>
                    <a:pt x="6187605" y="3154150"/>
                    <a:pt x="6187605" y="3291925"/>
                    <a:pt x="6236005" y="3416046"/>
                  </a:cubicBezTo>
                  <a:lnTo>
                    <a:pt x="6361709" y="3738423"/>
                  </a:lnTo>
                  <a:cubicBezTo>
                    <a:pt x="6446076" y="3954780"/>
                    <a:pt x="6380137" y="4200855"/>
                    <a:pt x="6198895" y="4346041"/>
                  </a:cubicBezTo>
                  <a:lnTo>
                    <a:pt x="5928842" y="4562373"/>
                  </a:lnTo>
                  <a:cubicBezTo>
                    <a:pt x="5824869" y="4645661"/>
                    <a:pt x="5755983" y="4764974"/>
                    <a:pt x="5735841" y="4896662"/>
                  </a:cubicBezTo>
                  <a:lnTo>
                    <a:pt x="5683517" y="5238699"/>
                  </a:lnTo>
                  <a:cubicBezTo>
                    <a:pt x="5648401" y="5468252"/>
                    <a:pt x="5468264" y="5648401"/>
                    <a:pt x="5238712" y="5683516"/>
                  </a:cubicBezTo>
                  <a:lnTo>
                    <a:pt x="4896663" y="5735840"/>
                  </a:lnTo>
                  <a:cubicBezTo>
                    <a:pt x="4764975" y="5755985"/>
                    <a:pt x="4645663" y="5824870"/>
                    <a:pt x="4562373" y="5928842"/>
                  </a:cubicBezTo>
                  <a:lnTo>
                    <a:pt x="4346041" y="6198895"/>
                  </a:lnTo>
                  <a:cubicBezTo>
                    <a:pt x="4200855" y="6380137"/>
                    <a:pt x="3954780" y="6446075"/>
                    <a:pt x="3738423" y="6361709"/>
                  </a:cubicBezTo>
                  <a:lnTo>
                    <a:pt x="3416046" y="6235992"/>
                  </a:lnTo>
                  <a:cubicBezTo>
                    <a:pt x="3291929" y="6187593"/>
                    <a:pt x="3154159" y="6187593"/>
                    <a:pt x="3030042" y="6235992"/>
                  </a:cubicBezTo>
                  <a:lnTo>
                    <a:pt x="2707665" y="6361709"/>
                  </a:lnTo>
                  <a:cubicBezTo>
                    <a:pt x="2491308" y="6446075"/>
                    <a:pt x="2245233" y="6380137"/>
                    <a:pt x="2100046" y="6198895"/>
                  </a:cubicBezTo>
                  <a:lnTo>
                    <a:pt x="1883715" y="5928842"/>
                  </a:lnTo>
                  <a:cubicBezTo>
                    <a:pt x="1800425" y="5824870"/>
                    <a:pt x="1681113" y="5755985"/>
                    <a:pt x="1549425" y="5735840"/>
                  </a:cubicBezTo>
                  <a:lnTo>
                    <a:pt x="1207376" y="5683516"/>
                  </a:lnTo>
                  <a:cubicBezTo>
                    <a:pt x="977824" y="5648401"/>
                    <a:pt x="797674" y="5468252"/>
                    <a:pt x="762571" y="5238699"/>
                  </a:cubicBezTo>
                  <a:lnTo>
                    <a:pt x="710247" y="4896662"/>
                  </a:lnTo>
                  <a:cubicBezTo>
                    <a:pt x="690104" y="4764975"/>
                    <a:pt x="621219" y="4645662"/>
                    <a:pt x="517245" y="4562373"/>
                  </a:cubicBezTo>
                  <a:lnTo>
                    <a:pt x="247180" y="4346041"/>
                  </a:lnTo>
                  <a:cubicBezTo>
                    <a:pt x="65951" y="4200855"/>
                    <a:pt x="13" y="3954780"/>
                    <a:pt x="84366" y="3738422"/>
                  </a:cubicBezTo>
                  <a:lnTo>
                    <a:pt x="210071" y="3416045"/>
                  </a:lnTo>
                  <a:cubicBezTo>
                    <a:pt x="258469" y="3291924"/>
                    <a:pt x="258469" y="3154150"/>
                    <a:pt x="210071" y="3030029"/>
                  </a:cubicBezTo>
                  <a:lnTo>
                    <a:pt x="84366" y="2707652"/>
                  </a:lnTo>
                  <a:cubicBezTo>
                    <a:pt x="0" y="2491308"/>
                    <a:pt x="65938" y="2245220"/>
                    <a:pt x="247180" y="2100033"/>
                  </a:cubicBezTo>
                  <a:lnTo>
                    <a:pt x="517233" y="1883702"/>
                  </a:lnTo>
                  <a:cubicBezTo>
                    <a:pt x="621206" y="1800413"/>
                    <a:pt x="690091" y="1681100"/>
                    <a:pt x="710235" y="1549412"/>
                  </a:cubicBezTo>
                  <a:lnTo>
                    <a:pt x="762559" y="1207376"/>
                  </a:lnTo>
                  <a:cubicBezTo>
                    <a:pt x="797661" y="977823"/>
                    <a:pt x="977811" y="797674"/>
                    <a:pt x="1207363" y="762558"/>
                  </a:cubicBezTo>
                  <a:lnTo>
                    <a:pt x="1549413" y="710234"/>
                  </a:lnTo>
                  <a:cubicBezTo>
                    <a:pt x="1681100" y="690089"/>
                    <a:pt x="1800412" y="621204"/>
                    <a:pt x="1883702" y="517232"/>
                  </a:cubicBezTo>
                  <a:close/>
                </a:path>
              </a:pathLst>
            </a:custGeom>
            <a:blipFill>
              <a:blip r:embed="rId4"/>
              <a:stretch>
                <a:fillRect t="-25000" b="-25000"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16664844" y="-353359"/>
            <a:ext cx="2792712" cy="2132616"/>
          </a:xfrm>
          <a:custGeom>
            <a:avLst/>
            <a:gdLst/>
            <a:ahLst/>
            <a:cxnLst/>
            <a:rect l="l" t="t" r="r" b="b"/>
            <a:pathLst>
              <a:path w="2792712" h="2132616">
                <a:moveTo>
                  <a:pt x="0" y="0"/>
                </a:moveTo>
                <a:lnTo>
                  <a:pt x="2792712" y="0"/>
                </a:lnTo>
                <a:lnTo>
                  <a:pt x="2792712" y="2132617"/>
                </a:lnTo>
                <a:lnTo>
                  <a:pt x="0" y="213261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28700" y="2440163"/>
            <a:ext cx="4746705" cy="7048472"/>
          </a:xfrm>
          <a:custGeom>
            <a:avLst/>
            <a:gdLst/>
            <a:ahLst/>
            <a:cxnLst/>
            <a:rect l="l" t="t" r="r" b="b"/>
            <a:pathLst>
              <a:path w="4746705" h="7048472">
                <a:moveTo>
                  <a:pt x="0" y="0"/>
                </a:moveTo>
                <a:lnTo>
                  <a:pt x="4746705" y="0"/>
                </a:lnTo>
                <a:lnTo>
                  <a:pt x="4746705" y="7048472"/>
                </a:lnTo>
                <a:lnTo>
                  <a:pt x="0" y="704847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6432785" y="2440163"/>
            <a:ext cx="4724679" cy="7048472"/>
          </a:xfrm>
          <a:custGeom>
            <a:avLst/>
            <a:gdLst/>
            <a:ahLst/>
            <a:cxnLst/>
            <a:rect l="l" t="t" r="r" b="b"/>
            <a:pathLst>
              <a:path w="4724679" h="7048472">
                <a:moveTo>
                  <a:pt x="0" y="0"/>
                </a:moveTo>
                <a:lnTo>
                  <a:pt x="4724679" y="0"/>
                </a:lnTo>
                <a:lnTo>
                  <a:pt x="4724679" y="7048472"/>
                </a:lnTo>
                <a:lnTo>
                  <a:pt x="0" y="704847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814689" y="2440163"/>
            <a:ext cx="4917319" cy="7048472"/>
          </a:xfrm>
          <a:custGeom>
            <a:avLst/>
            <a:gdLst/>
            <a:ahLst/>
            <a:cxnLst/>
            <a:rect l="l" t="t" r="r" b="b"/>
            <a:pathLst>
              <a:path w="4917319" h="7048472">
                <a:moveTo>
                  <a:pt x="0" y="0"/>
                </a:moveTo>
                <a:lnTo>
                  <a:pt x="4917319" y="0"/>
                </a:lnTo>
                <a:lnTo>
                  <a:pt x="4917319" y="7048472"/>
                </a:lnTo>
                <a:lnTo>
                  <a:pt x="0" y="704847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b="-441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3105836" y="263054"/>
            <a:ext cx="13196031" cy="15122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US" sz="4851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APPLYING RESEARCH INSIGHTS TO WEBSITE DESIGN 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2099428" y="7376907"/>
            <a:ext cx="3115885" cy="846572"/>
            <a:chOff x="0" y="0"/>
            <a:chExt cx="820645" cy="22296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20645" cy="222965"/>
            </a:xfrm>
            <a:custGeom>
              <a:avLst/>
              <a:gdLst/>
              <a:ahLst/>
              <a:cxnLst/>
              <a:rect l="l" t="t" r="r" b="b"/>
              <a:pathLst>
                <a:path w="820645" h="222965">
                  <a:moveTo>
                    <a:pt x="111483" y="0"/>
                  </a:moveTo>
                  <a:lnTo>
                    <a:pt x="709162" y="0"/>
                  </a:lnTo>
                  <a:cubicBezTo>
                    <a:pt x="738729" y="0"/>
                    <a:pt x="767085" y="11745"/>
                    <a:pt x="787992" y="32653"/>
                  </a:cubicBezTo>
                  <a:cubicBezTo>
                    <a:pt x="808899" y="53560"/>
                    <a:pt x="820645" y="81916"/>
                    <a:pt x="820645" y="111483"/>
                  </a:cubicBezTo>
                  <a:lnTo>
                    <a:pt x="820645" y="111483"/>
                  </a:lnTo>
                  <a:cubicBezTo>
                    <a:pt x="820645" y="141050"/>
                    <a:pt x="808899" y="169406"/>
                    <a:pt x="787992" y="190313"/>
                  </a:cubicBezTo>
                  <a:cubicBezTo>
                    <a:pt x="767085" y="211220"/>
                    <a:pt x="738729" y="222965"/>
                    <a:pt x="709162" y="222965"/>
                  </a:cubicBezTo>
                  <a:lnTo>
                    <a:pt x="111483" y="222965"/>
                  </a:lnTo>
                  <a:cubicBezTo>
                    <a:pt x="81916" y="222965"/>
                    <a:pt x="53560" y="211220"/>
                    <a:pt x="32653" y="190313"/>
                  </a:cubicBezTo>
                  <a:cubicBezTo>
                    <a:pt x="11745" y="169406"/>
                    <a:pt x="0" y="141050"/>
                    <a:pt x="0" y="111483"/>
                  </a:cubicBezTo>
                  <a:lnTo>
                    <a:pt x="0" y="111483"/>
                  </a:lnTo>
                  <a:cubicBezTo>
                    <a:pt x="0" y="81916"/>
                    <a:pt x="11745" y="53560"/>
                    <a:pt x="32653" y="32653"/>
                  </a:cubicBezTo>
                  <a:cubicBezTo>
                    <a:pt x="53560" y="11745"/>
                    <a:pt x="81916" y="0"/>
                    <a:pt x="111483" y="0"/>
                  </a:cubicBezTo>
                  <a:close/>
                </a:path>
              </a:pathLst>
            </a:custGeom>
            <a:solidFill>
              <a:srgbClr val="FEF9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820645" cy="2610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6587967" y="7376907"/>
            <a:ext cx="3115885" cy="846572"/>
            <a:chOff x="0" y="0"/>
            <a:chExt cx="820645" cy="222965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20645" cy="222965"/>
            </a:xfrm>
            <a:custGeom>
              <a:avLst/>
              <a:gdLst/>
              <a:ahLst/>
              <a:cxnLst/>
              <a:rect l="l" t="t" r="r" b="b"/>
              <a:pathLst>
                <a:path w="820645" h="222965">
                  <a:moveTo>
                    <a:pt x="111483" y="0"/>
                  </a:moveTo>
                  <a:lnTo>
                    <a:pt x="709162" y="0"/>
                  </a:lnTo>
                  <a:cubicBezTo>
                    <a:pt x="738729" y="0"/>
                    <a:pt x="767085" y="11745"/>
                    <a:pt x="787992" y="32653"/>
                  </a:cubicBezTo>
                  <a:cubicBezTo>
                    <a:pt x="808899" y="53560"/>
                    <a:pt x="820645" y="81916"/>
                    <a:pt x="820645" y="111483"/>
                  </a:cubicBezTo>
                  <a:lnTo>
                    <a:pt x="820645" y="111483"/>
                  </a:lnTo>
                  <a:cubicBezTo>
                    <a:pt x="820645" y="141050"/>
                    <a:pt x="808899" y="169406"/>
                    <a:pt x="787992" y="190313"/>
                  </a:cubicBezTo>
                  <a:cubicBezTo>
                    <a:pt x="767085" y="211220"/>
                    <a:pt x="738729" y="222965"/>
                    <a:pt x="709162" y="222965"/>
                  </a:cubicBezTo>
                  <a:lnTo>
                    <a:pt x="111483" y="222965"/>
                  </a:lnTo>
                  <a:cubicBezTo>
                    <a:pt x="81916" y="222965"/>
                    <a:pt x="53560" y="211220"/>
                    <a:pt x="32653" y="190313"/>
                  </a:cubicBezTo>
                  <a:cubicBezTo>
                    <a:pt x="11745" y="169406"/>
                    <a:pt x="0" y="141050"/>
                    <a:pt x="0" y="111483"/>
                  </a:cubicBezTo>
                  <a:lnTo>
                    <a:pt x="0" y="111483"/>
                  </a:lnTo>
                  <a:cubicBezTo>
                    <a:pt x="0" y="81916"/>
                    <a:pt x="11745" y="53560"/>
                    <a:pt x="32653" y="32653"/>
                  </a:cubicBezTo>
                  <a:cubicBezTo>
                    <a:pt x="53560" y="11745"/>
                    <a:pt x="81916" y="0"/>
                    <a:pt x="111483" y="0"/>
                  </a:cubicBezTo>
                  <a:close/>
                </a:path>
              </a:pathLst>
            </a:custGeom>
            <a:solidFill>
              <a:srgbClr val="FEF9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820645" cy="2610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076505" y="7376907"/>
            <a:ext cx="3115885" cy="846572"/>
            <a:chOff x="0" y="0"/>
            <a:chExt cx="820645" cy="22296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20645" cy="222965"/>
            </a:xfrm>
            <a:custGeom>
              <a:avLst/>
              <a:gdLst/>
              <a:ahLst/>
              <a:cxnLst/>
              <a:rect l="l" t="t" r="r" b="b"/>
              <a:pathLst>
                <a:path w="820645" h="222965">
                  <a:moveTo>
                    <a:pt x="111483" y="0"/>
                  </a:moveTo>
                  <a:lnTo>
                    <a:pt x="709162" y="0"/>
                  </a:lnTo>
                  <a:cubicBezTo>
                    <a:pt x="738729" y="0"/>
                    <a:pt x="767085" y="11745"/>
                    <a:pt x="787992" y="32653"/>
                  </a:cubicBezTo>
                  <a:cubicBezTo>
                    <a:pt x="808899" y="53560"/>
                    <a:pt x="820645" y="81916"/>
                    <a:pt x="820645" y="111483"/>
                  </a:cubicBezTo>
                  <a:lnTo>
                    <a:pt x="820645" y="111483"/>
                  </a:lnTo>
                  <a:cubicBezTo>
                    <a:pt x="820645" y="141050"/>
                    <a:pt x="808899" y="169406"/>
                    <a:pt x="787992" y="190313"/>
                  </a:cubicBezTo>
                  <a:cubicBezTo>
                    <a:pt x="767085" y="211220"/>
                    <a:pt x="738729" y="222965"/>
                    <a:pt x="709162" y="222965"/>
                  </a:cubicBezTo>
                  <a:lnTo>
                    <a:pt x="111483" y="222965"/>
                  </a:lnTo>
                  <a:cubicBezTo>
                    <a:pt x="81916" y="222965"/>
                    <a:pt x="53560" y="211220"/>
                    <a:pt x="32653" y="190313"/>
                  </a:cubicBezTo>
                  <a:cubicBezTo>
                    <a:pt x="11745" y="169406"/>
                    <a:pt x="0" y="141050"/>
                    <a:pt x="0" y="111483"/>
                  </a:cubicBezTo>
                  <a:lnTo>
                    <a:pt x="0" y="111483"/>
                  </a:lnTo>
                  <a:cubicBezTo>
                    <a:pt x="0" y="81916"/>
                    <a:pt x="11745" y="53560"/>
                    <a:pt x="32653" y="32653"/>
                  </a:cubicBezTo>
                  <a:cubicBezTo>
                    <a:pt x="53560" y="11745"/>
                    <a:pt x="81916" y="0"/>
                    <a:pt x="111483" y="0"/>
                  </a:cubicBezTo>
                  <a:close/>
                </a:path>
              </a:pathLst>
            </a:custGeom>
            <a:solidFill>
              <a:srgbClr val="FEF9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820645" cy="2610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08651" y="2127049"/>
            <a:ext cx="15020146" cy="7131251"/>
            <a:chOff x="0" y="0"/>
            <a:chExt cx="3955923" cy="1878190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955923" cy="1878190"/>
            </a:xfrm>
            <a:custGeom>
              <a:avLst/>
              <a:gdLst/>
              <a:ahLst/>
              <a:cxnLst/>
              <a:rect l="l" t="t" r="r" b="b"/>
              <a:pathLst>
                <a:path w="3955923" h="1878190">
                  <a:moveTo>
                    <a:pt x="26287" y="0"/>
                  </a:moveTo>
                  <a:lnTo>
                    <a:pt x="3929636" y="0"/>
                  </a:lnTo>
                  <a:cubicBezTo>
                    <a:pt x="3944154" y="0"/>
                    <a:pt x="3955923" y="11769"/>
                    <a:pt x="3955923" y="26287"/>
                  </a:cubicBezTo>
                  <a:lnTo>
                    <a:pt x="3955923" y="1851902"/>
                  </a:lnTo>
                  <a:cubicBezTo>
                    <a:pt x="3955923" y="1866420"/>
                    <a:pt x="3944154" y="1878190"/>
                    <a:pt x="3929636" y="1878190"/>
                  </a:cubicBezTo>
                  <a:lnTo>
                    <a:pt x="26287" y="1878190"/>
                  </a:lnTo>
                  <a:cubicBezTo>
                    <a:pt x="11769" y="1878190"/>
                    <a:pt x="0" y="1866420"/>
                    <a:pt x="0" y="1851902"/>
                  </a:cubicBezTo>
                  <a:lnTo>
                    <a:pt x="0" y="26287"/>
                  </a:lnTo>
                  <a:cubicBezTo>
                    <a:pt x="0" y="11769"/>
                    <a:pt x="11769" y="0"/>
                    <a:pt x="2628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955923" cy="191629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544410" y="8018188"/>
            <a:ext cx="3429780" cy="342978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5046" r="-25046"/>
              </a:stretch>
            </a:blipFill>
            <a:ln w="142875" cap="sq">
              <a:solidFill>
                <a:srgbClr val="602C0B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172214" y="809304"/>
            <a:ext cx="11190151" cy="933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95"/>
              </a:lnSpc>
            </a:pPr>
            <a:r>
              <a:rPr lang="en-US" sz="5996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VIDEO ADVERTISEMENT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03459" y="2510432"/>
            <a:ext cx="14898973" cy="6822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37"/>
              </a:lnSpc>
            </a:pPr>
            <a:r>
              <a:rPr lang="en-US" sz="2741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Purpose: </a:t>
            </a:r>
          </a:p>
          <a:p>
            <a:pPr algn="just">
              <a:lnSpc>
                <a:spcPts val="3837"/>
              </a:lnSpc>
            </a:pP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Disclose brand values and build on professional presence with a short and catchy video.</a:t>
            </a:r>
          </a:p>
          <a:p>
            <a:pPr algn="just">
              <a:lnSpc>
                <a:spcPts val="3837"/>
              </a:lnSpc>
            </a:pPr>
            <a:r>
              <a:rPr lang="en-US" sz="2741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Video Content:</a:t>
            </a:r>
          </a:p>
          <a:p>
            <a:pPr marL="591795" lvl="1" indent="-295898" algn="just">
              <a:lnSpc>
                <a:spcPts val="3837"/>
              </a:lnSpc>
              <a:buFont typeface="Arial"/>
              <a:buChar char="•"/>
            </a:pP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Background of Cakes and Bakery.</a:t>
            </a:r>
          </a:p>
          <a:p>
            <a:pPr marL="591795" lvl="1" indent="-295898" algn="just">
              <a:lnSpc>
                <a:spcPts val="3837"/>
              </a:lnSpc>
              <a:buFont typeface="Arial"/>
              <a:buChar char="•"/>
            </a:pP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Emphasize the fact that the products are hand-made in the locality of Cardiff Bay (Mortimer, 2014).</a:t>
            </a:r>
          </a:p>
          <a:p>
            <a:pPr marL="591795" lvl="1" indent="-295898" algn="just">
              <a:lnSpc>
                <a:spcPts val="3837"/>
              </a:lnSpc>
              <a:buFont typeface="Arial"/>
              <a:buChar char="•"/>
            </a:pP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Call-to-action: Instagram, social media follow and online orders </a:t>
            </a:r>
            <a:r>
              <a:rPr lang="en-GB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(Zhang et al., 2025)</a:t>
            </a: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.</a:t>
            </a:r>
          </a:p>
          <a:p>
            <a:pPr algn="just">
              <a:lnSpc>
                <a:spcPts val="3837"/>
              </a:lnSpc>
            </a:pPr>
            <a:r>
              <a:rPr lang="en-US" sz="2741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Connection to Research:</a:t>
            </a:r>
          </a:p>
          <a:p>
            <a:pPr marL="591795" lvl="1" indent="-295898" algn="just">
              <a:lnSpc>
                <a:spcPts val="3837"/>
              </a:lnSpc>
              <a:buFont typeface="Arial"/>
              <a:buChar char="•"/>
            </a:pP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Information on how the consumers are engaged by using social media (60% responded that social media had a hand in purchases).</a:t>
            </a:r>
          </a:p>
          <a:p>
            <a:pPr marL="591795" lvl="1" indent="-295898" algn="just">
              <a:lnSpc>
                <a:spcPts val="3837"/>
              </a:lnSpc>
              <a:buFont typeface="Arial"/>
              <a:buChar char="•"/>
            </a:pP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Local authenticity and visual based brand message.</a:t>
            </a:r>
          </a:p>
          <a:p>
            <a:pPr marL="591795" lvl="1" indent="-295898" algn="just">
              <a:lnSpc>
                <a:spcPts val="3837"/>
              </a:lnSpc>
              <a:buFont typeface="Arial"/>
              <a:buChar char="•"/>
            </a:pPr>
            <a:r>
              <a:rPr lang="en-US" sz="274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Present a short video or screen shot of the video with a voice-over on how research was used to make the creative decision.</a:t>
            </a:r>
          </a:p>
          <a:p>
            <a:pPr algn="just">
              <a:lnSpc>
                <a:spcPts val="3837"/>
              </a:lnSpc>
            </a:pPr>
            <a:endParaRPr lang="en-US" sz="2741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-448801" y="8255576"/>
            <a:ext cx="2955002" cy="295500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2595" r="-22595"/>
              </a:stretch>
            </a:blipFill>
            <a:ln w="142875" cap="sq">
              <a:solidFill>
                <a:srgbClr val="602C0B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Freeform 11"/>
          <p:cNvSpPr/>
          <p:nvPr/>
        </p:nvSpPr>
        <p:spPr>
          <a:xfrm>
            <a:off x="-1473020" y="-69535"/>
            <a:ext cx="2876479" cy="2196584"/>
          </a:xfrm>
          <a:custGeom>
            <a:avLst/>
            <a:gdLst/>
            <a:ahLst/>
            <a:cxnLst/>
            <a:rect l="l" t="t" r="r" b="b"/>
            <a:pathLst>
              <a:path w="2876479" h="2196584">
                <a:moveTo>
                  <a:pt x="0" y="0"/>
                </a:moveTo>
                <a:lnTo>
                  <a:pt x="2876479" y="0"/>
                </a:lnTo>
                <a:lnTo>
                  <a:pt x="2876479" y="2196584"/>
                </a:lnTo>
                <a:lnTo>
                  <a:pt x="0" y="21965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H="1" flipV="1">
            <a:off x="14304537" y="-3239447"/>
            <a:ext cx="7043540" cy="7005121"/>
          </a:xfrm>
          <a:custGeom>
            <a:avLst/>
            <a:gdLst/>
            <a:ahLst/>
            <a:cxnLst/>
            <a:rect l="l" t="t" r="r" b="b"/>
            <a:pathLst>
              <a:path w="7043540" h="7005121">
                <a:moveTo>
                  <a:pt x="7043540" y="7005120"/>
                </a:moveTo>
                <a:lnTo>
                  <a:pt x="0" y="7005120"/>
                </a:lnTo>
                <a:lnTo>
                  <a:pt x="0" y="0"/>
                </a:lnTo>
                <a:lnTo>
                  <a:pt x="7043540" y="0"/>
                </a:lnTo>
                <a:lnTo>
                  <a:pt x="7043540" y="700512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08651" y="2127049"/>
            <a:ext cx="15020146" cy="7606028"/>
            <a:chOff x="0" y="0"/>
            <a:chExt cx="3955923" cy="2003234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955923" cy="2003234"/>
            </a:xfrm>
            <a:custGeom>
              <a:avLst/>
              <a:gdLst/>
              <a:ahLst/>
              <a:cxnLst/>
              <a:rect l="l" t="t" r="r" b="b"/>
              <a:pathLst>
                <a:path w="3955923" h="2003234">
                  <a:moveTo>
                    <a:pt x="26287" y="0"/>
                  </a:moveTo>
                  <a:lnTo>
                    <a:pt x="3929636" y="0"/>
                  </a:lnTo>
                  <a:cubicBezTo>
                    <a:pt x="3944154" y="0"/>
                    <a:pt x="3955923" y="11769"/>
                    <a:pt x="3955923" y="26287"/>
                  </a:cubicBezTo>
                  <a:lnTo>
                    <a:pt x="3955923" y="1976947"/>
                  </a:lnTo>
                  <a:cubicBezTo>
                    <a:pt x="3955923" y="1991465"/>
                    <a:pt x="3944154" y="2003234"/>
                    <a:pt x="3929636" y="2003234"/>
                  </a:cubicBezTo>
                  <a:lnTo>
                    <a:pt x="26287" y="2003234"/>
                  </a:lnTo>
                  <a:cubicBezTo>
                    <a:pt x="11769" y="2003234"/>
                    <a:pt x="0" y="1991465"/>
                    <a:pt x="0" y="1976947"/>
                  </a:cubicBezTo>
                  <a:lnTo>
                    <a:pt x="0" y="26287"/>
                  </a:lnTo>
                  <a:cubicBezTo>
                    <a:pt x="0" y="11769"/>
                    <a:pt x="11769" y="0"/>
                    <a:pt x="26287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955923" cy="2041334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544410" y="8018188"/>
            <a:ext cx="3429780" cy="342978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  <a:ln w="142875" cap="sq">
              <a:solidFill>
                <a:srgbClr val="602C0B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172214" y="809304"/>
            <a:ext cx="11190151" cy="933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95"/>
              </a:lnSpc>
            </a:pPr>
            <a:r>
              <a:rPr lang="en-US" sz="5996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VIDEO ADVERTISEMENT 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448801" y="8255576"/>
            <a:ext cx="2955002" cy="29550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22595" r="-22595"/>
              </a:stretch>
            </a:blipFill>
            <a:ln w="142875" cap="sq">
              <a:solidFill>
                <a:srgbClr val="602C0B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>
            <a:off x="-1473020" y="-69535"/>
            <a:ext cx="2876479" cy="2196584"/>
          </a:xfrm>
          <a:custGeom>
            <a:avLst/>
            <a:gdLst/>
            <a:ahLst/>
            <a:cxnLst/>
            <a:rect l="l" t="t" r="r" b="b"/>
            <a:pathLst>
              <a:path w="2876479" h="2196584">
                <a:moveTo>
                  <a:pt x="0" y="0"/>
                </a:moveTo>
                <a:lnTo>
                  <a:pt x="2876479" y="0"/>
                </a:lnTo>
                <a:lnTo>
                  <a:pt x="2876479" y="2196584"/>
                </a:lnTo>
                <a:lnTo>
                  <a:pt x="0" y="219658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 flipV="1">
            <a:off x="14304537" y="-3239447"/>
            <a:ext cx="7043540" cy="7005121"/>
          </a:xfrm>
          <a:custGeom>
            <a:avLst/>
            <a:gdLst/>
            <a:ahLst/>
            <a:cxnLst/>
            <a:rect l="l" t="t" r="r" b="b"/>
            <a:pathLst>
              <a:path w="7043540" h="7005121">
                <a:moveTo>
                  <a:pt x="7043540" y="7005120"/>
                </a:moveTo>
                <a:lnTo>
                  <a:pt x="0" y="7005120"/>
                </a:lnTo>
                <a:lnTo>
                  <a:pt x="0" y="0"/>
                </a:lnTo>
                <a:lnTo>
                  <a:pt x="7043540" y="0"/>
                </a:lnTo>
                <a:lnTo>
                  <a:pt x="7043540" y="700512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3" name="ppt video">
            <a:hlinkClick r:id="" action="ppaction://media"/>
            <a:extLst>
              <a:ext uri="{FF2B5EF4-FFF2-40B4-BE49-F238E27FC236}">
                <a16:creationId xmlns:a16="http://schemas.microsoft.com/office/drawing/2014/main" id="{97B9B72A-2498-56B0-0265-138F0F5B823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172201" y="2141696"/>
            <a:ext cx="6019800" cy="75913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12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2561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9047875" cy="1398865"/>
            <a:chOff x="0" y="0"/>
            <a:chExt cx="5016724" cy="3684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6724" cy="368425"/>
            </a:xfrm>
            <a:custGeom>
              <a:avLst/>
              <a:gdLst/>
              <a:ahLst/>
              <a:cxnLst/>
              <a:rect l="l" t="t" r="r" b="b"/>
              <a:pathLst>
                <a:path w="5016724" h="368425">
                  <a:moveTo>
                    <a:pt x="0" y="0"/>
                  </a:moveTo>
                  <a:lnTo>
                    <a:pt x="5016724" y="0"/>
                  </a:lnTo>
                  <a:lnTo>
                    <a:pt x="5016724" y="368425"/>
                  </a:lnTo>
                  <a:lnTo>
                    <a:pt x="0" y="368425"/>
                  </a:lnTo>
                  <a:close/>
                </a:path>
              </a:pathLst>
            </a:custGeom>
            <a:solidFill>
              <a:srgbClr val="602C0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6724" cy="406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5400000" flipH="1" flipV="1">
            <a:off x="12328680" y="1666472"/>
            <a:ext cx="8243337" cy="4910393"/>
          </a:xfrm>
          <a:custGeom>
            <a:avLst/>
            <a:gdLst/>
            <a:ahLst/>
            <a:cxnLst/>
            <a:rect l="l" t="t" r="r" b="b"/>
            <a:pathLst>
              <a:path w="8243337" h="4910393">
                <a:moveTo>
                  <a:pt x="8243337" y="4910394"/>
                </a:moveTo>
                <a:lnTo>
                  <a:pt x="0" y="4910394"/>
                </a:lnTo>
                <a:lnTo>
                  <a:pt x="0" y="0"/>
                </a:lnTo>
                <a:lnTo>
                  <a:pt x="8243337" y="0"/>
                </a:lnTo>
                <a:lnTo>
                  <a:pt x="8243337" y="491039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63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396873" y="2413150"/>
            <a:ext cx="15331909" cy="6395783"/>
            <a:chOff x="0" y="0"/>
            <a:chExt cx="4038034" cy="168448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4038034" cy="1684486"/>
            </a:xfrm>
            <a:custGeom>
              <a:avLst/>
              <a:gdLst/>
              <a:ahLst/>
              <a:cxnLst/>
              <a:rect l="l" t="t" r="r" b="b"/>
              <a:pathLst>
                <a:path w="4038034" h="1684486">
                  <a:moveTo>
                    <a:pt x="25753" y="0"/>
                  </a:moveTo>
                  <a:lnTo>
                    <a:pt x="4012281" y="0"/>
                  </a:lnTo>
                  <a:cubicBezTo>
                    <a:pt x="4019111" y="0"/>
                    <a:pt x="4025661" y="2713"/>
                    <a:pt x="4030491" y="7543"/>
                  </a:cubicBezTo>
                  <a:cubicBezTo>
                    <a:pt x="4035320" y="12372"/>
                    <a:pt x="4038034" y="18923"/>
                    <a:pt x="4038034" y="25753"/>
                  </a:cubicBezTo>
                  <a:lnTo>
                    <a:pt x="4038034" y="1658733"/>
                  </a:lnTo>
                  <a:cubicBezTo>
                    <a:pt x="4038034" y="1672956"/>
                    <a:pt x="4026504" y="1684486"/>
                    <a:pt x="4012281" y="1684486"/>
                  </a:cubicBezTo>
                  <a:lnTo>
                    <a:pt x="25753" y="1684486"/>
                  </a:lnTo>
                  <a:cubicBezTo>
                    <a:pt x="18923" y="1684486"/>
                    <a:pt x="12372" y="1681773"/>
                    <a:pt x="7543" y="1676943"/>
                  </a:cubicBezTo>
                  <a:cubicBezTo>
                    <a:pt x="2713" y="1672114"/>
                    <a:pt x="0" y="1665563"/>
                    <a:pt x="0" y="1658733"/>
                  </a:cubicBezTo>
                  <a:lnTo>
                    <a:pt x="0" y="25753"/>
                  </a:lnTo>
                  <a:cubicBezTo>
                    <a:pt x="0" y="18923"/>
                    <a:pt x="2713" y="12372"/>
                    <a:pt x="7543" y="7543"/>
                  </a:cubicBezTo>
                  <a:cubicBezTo>
                    <a:pt x="12372" y="2713"/>
                    <a:pt x="18923" y="0"/>
                    <a:pt x="25753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038034" cy="172258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5400000" flipH="1">
            <a:off x="-2284016" y="1666471"/>
            <a:ext cx="8243337" cy="4910393"/>
          </a:xfrm>
          <a:custGeom>
            <a:avLst/>
            <a:gdLst/>
            <a:ahLst/>
            <a:cxnLst/>
            <a:rect l="l" t="t" r="r" b="b"/>
            <a:pathLst>
              <a:path w="8243337" h="4910393">
                <a:moveTo>
                  <a:pt x="8243336" y="0"/>
                </a:moveTo>
                <a:lnTo>
                  <a:pt x="0" y="0"/>
                </a:lnTo>
                <a:lnTo>
                  <a:pt x="0" y="4910393"/>
                </a:lnTo>
                <a:lnTo>
                  <a:pt x="8243336" y="4910393"/>
                </a:lnTo>
                <a:lnTo>
                  <a:pt x="824333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63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15790685" y="7535967"/>
            <a:ext cx="5818648" cy="4176614"/>
            <a:chOff x="0" y="0"/>
            <a:chExt cx="639319" cy="45890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9319" cy="458902"/>
            </a:xfrm>
            <a:custGeom>
              <a:avLst/>
              <a:gdLst/>
              <a:ahLst/>
              <a:cxnLst/>
              <a:rect l="l" t="t" r="r" b="b"/>
              <a:pathLst>
                <a:path w="639319" h="458902">
                  <a:moveTo>
                    <a:pt x="436119" y="0"/>
                  </a:moveTo>
                  <a:cubicBezTo>
                    <a:pt x="548349" y="0"/>
                    <a:pt x="639319" y="102722"/>
                    <a:pt x="639319" y="229451"/>
                  </a:cubicBezTo>
                  <a:cubicBezTo>
                    <a:pt x="639319" y="356179"/>
                    <a:pt x="548349" y="458902"/>
                    <a:pt x="436119" y="458902"/>
                  </a:cubicBezTo>
                  <a:lnTo>
                    <a:pt x="203200" y="458902"/>
                  </a:lnTo>
                  <a:cubicBezTo>
                    <a:pt x="90970" y="458902"/>
                    <a:pt x="0" y="356179"/>
                    <a:pt x="0" y="229451"/>
                  </a:cubicBezTo>
                  <a:cubicBezTo>
                    <a:pt x="0" y="102722"/>
                    <a:pt x="90970" y="0"/>
                    <a:pt x="203200" y="0"/>
                  </a:cubicBezTo>
                  <a:lnTo>
                    <a:pt x="436119" y="0"/>
                  </a:lnTo>
                </a:path>
              </a:pathLst>
            </a:custGeom>
            <a:blipFill>
              <a:blip r:embed="rId4"/>
              <a:stretch>
                <a:fillRect l="-3767" r="-376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710063" y="453993"/>
            <a:ext cx="8867875" cy="1649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79"/>
              </a:lnSpc>
            </a:pPr>
            <a:r>
              <a:rPr lang="en-US" sz="5263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REFLECTION AND </a:t>
            </a:r>
          </a:p>
          <a:p>
            <a:pPr algn="ctr">
              <a:lnSpc>
                <a:spcPts val="6579"/>
              </a:lnSpc>
            </a:pPr>
            <a:r>
              <a:rPr lang="en-US" sz="5263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SKILLS DEVELOPMENT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771458" y="2962551"/>
            <a:ext cx="14755626" cy="5402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69"/>
              </a:lnSpc>
            </a:pPr>
            <a:r>
              <a:rPr lang="en-US" sz="3335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There are some important lessons I learned during this project:</a:t>
            </a:r>
          </a:p>
          <a:p>
            <a:pPr marL="720154" lvl="1" indent="-360077" algn="just">
              <a:lnSpc>
                <a:spcPts val="4669"/>
              </a:lnSpc>
              <a:buFont typeface="Arial"/>
              <a:buChar char="•"/>
            </a:pPr>
            <a:r>
              <a:rPr lang="en-US" sz="333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relevance of market research in designing innovative business strategies and how such strategies are aligned to the needs of the customers (Nguyen, 2020).</a:t>
            </a:r>
          </a:p>
          <a:p>
            <a:pPr marL="720154" lvl="1" indent="-360077" algn="just">
              <a:lnSpc>
                <a:spcPts val="4669"/>
              </a:lnSpc>
              <a:buFont typeface="Arial"/>
              <a:buChar char="•"/>
            </a:pPr>
            <a:r>
              <a:rPr lang="en-US" sz="333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direct impact of data analysis on the process of creating digital content and making informed choices, which are based to appeal to the audience.</a:t>
            </a:r>
          </a:p>
          <a:p>
            <a:pPr marL="720154" lvl="1" indent="-360077" algn="just">
              <a:lnSpc>
                <a:spcPts val="4669"/>
              </a:lnSpc>
              <a:buFont typeface="Arial"/>
              <a:buChar char="•"/>
            </a:pPr>
            <a:r>
              <a:rPr lang="en-US" sz="333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importance of brand consistency between platforms such as the site, social media, and video to develop a single brand identity.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-3526869" y="7535967"/>
            <a:ext cx="5818648" cy="4176614"/>
            <a:chOff x="0" y="0"/>
            <a:chExt cx="639319" cy="45890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9319" cy="458902"/>
            </a:xfrm>
            <a:custGeom>
              <a:avLst/>
              <a:gdLst/>
              <a:ahLst/>
              <a:cxnLst/>
              <a:rect l="l" t="t" r="r" b="b"/>
              <a:pathLst>
                <a:path w="639319" h="458902">
                  <a:moveTo>
                    <a:pt x="436119" y="0"/>
                  </a:moveTo>
                  <a:cubicBezTo>
                    <a:pt x="548349" y="0"/>
                    <a:pt x="639319" y="102722"/>
                    <a:pt x="639319" y="229451"/>
                  </a:cubicBezTo>
                  <a:cubicBezTo>
                    <a:pt x="639319" y="356179"/>
                    <a:pt x="548349" y="458902"/>
                    <a:pt x="436119" y="458902"/>
                  </a:cubicBezTo>
                  <a:lnTo>
                    <a:pt x="203200" y="458902"/>
                  </a:lnTo>
                  <a:cubicBezTo>
                    <a:pt x="90970" y="458902"/>
                    <a:pt x="0" y="356179"/>
                    <a:pt x="0" y="229451"/>
                  </a:cubicBezTo>
                  <a:cubicBezTo>
                    <a:pt x="0" y="102722"/>
                    <a:pt x="90970" y="0"/>
                    <a:pt x="203200" y="0"/>
                  </a:cubicBezTo>
                  <a:lnTo>
                    <a:pt x="436119" y="0"/>
                  </a:lnTo>
                </a:path>
              </a:pathLst>
            </a:custGeom>
            <a:blipFill>
              <a:blip r:embed="rId4"/>
              <a:stretch>
                <a:fillRect l="-3767" r="-376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9047875" cy="1398865"/>
            <a:chOff x="0" y="0"/>
            <a:chExt cx="5016724" cy="3684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6724" cy="368425"/>
            </a:xfrm>
            <a:custGeom>
              <a:avLst/>
              <a:gdLst/>
              <a:ahLst/>
              <a:cxnLst/>
              <a:rect l="l" t="t" r="r" b="b"/>
              <a:pathLst>
                <a:path w="5016724" h="368425">
                  <a:moveTo>
                    <a:pt x="0" y="0"/>
                  </a:moveTo>
                  <a:lnTo>
                    <a:pt x="5016724" y="0"/>
                  </a:lnTo>
                  <a:lnTo>
                    <a:pt x="5016724" y="368425"/>
                  </a:lnTo>
                  <a:lnTo>
                    <a:pt x="0" y="368425"/>
                  </a:lnTo>
                  <a:close/>
                </a:path>
              </a:pathLst>
            </a:custGeom>
            <a:solidFill>
              <a:srgbClr val="602C0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6724" cy="406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5400000" flipH="1" flipV="1">
            <a:off x="14181006" y="3192592"/>
            <a:ext cx="7993867" cy="1608680"/>
          </a:xfrm>
          <a:custGeom>
            <a:avLst/>
            <a:gdLst/>
            <a:ahLst/>
            <a:cxnLst/>
            <a:rect l="l" t="t" r="r" b="b"/>
            <a:pathLst>
              <a:path w="8243337" h="4910393">
                <a:moveTo>
                  <a:pt x="8243337" y="4910394"/>
                </a:moveTo>
                <a:lnTo>
                  <a:pt x="0" y="4910394"/>
                </a:lnTo>
                <a:lnTo>
                  <a:pt x="0" y="0"/>
                </a:lnTo>
                <a:lnTo>
                  <a:pt x="8243337" y="0"/>
                </a:lnTo>
                <a:lnTo>
                  <a:pt x="8243337" y="491039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63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396873" y="2413150"/>
            <a:ext cx="15331909" cy="6395783"/>
            <a:chOff x="0" y="0"/>
            <a:chExt cx="4038034" cy="168448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4038034" cy="1684486"/>
            </a:xfrm>
            <a:custGeom>
              <a:avLst/>
              <a:gdLst/>
              <a:ahLst/>
              <a:cxnLst/>
              <a:rect l="l" t="t" r="r" b="b"/>
              <a:pathLst>
                <a:path w="4038034" h="1684486">
                  <a:moveTo>
                    <a:pt x="25753" y="0"/>
                  </a:moveTo>
                  <a:lnTo>
                    <a:pt x="4012281" y="0"/>
                  </a:lnTo>
                  <a:cubicBezTo>
                    <a:pt x="4019111" y="0"/>
                    <a:pt x="4025661" y="2713"/>
                    <a:pt x="4030491" y="7543"/>
                  </a:cubicBezTo>
                  <a:cubicBezTo>
                    <a:pt x="4035320" y="12372"/>
                    <a:pt x="4038034" y="18923"/>
                    <a:pt x="4038034" y="25753"/>
                  </a:cubicBezTo>
                  <a:lnTo>
                    <a:pt x="4038034" y="1658733"/>
                  </a:lnTo>
                  <a:cubicBezTo>
                    <a:pt x="4038034" y="1672956"/>
                    <a:pt x="4026504" y="1684486"/>
                    <a:pt x="4012281" y="1684486"/>
                  </a:cubicBezTo>
                  <a:lnTo>
                    <a:pt x="25753" y="1684486"/>
                  </a:lnTo>
                  <a:cubicBezTo>
                    <a:pt x="18923" y="1684486"/>
                    <a:pt x="12372" y="1681773"/>
                    <a:pt x="7543" y="1676943"/>
                  </a:cubicBezTo>
                  <a:cubicBezTo>
                    <a:pt x="2713" y="1672114"/>
                    <a:pt x="0" y="1665563"/>
                    <a:pt x="0" y="1658733"/>
                  </a:cubicBezTo>
                  <a:lnTo>
                    <a:pt x="0" y="25753"/>
                  </a:lnTo>
                  <a:cubicBezTo>
                    <a:pt x="0" y="18923"/>
                    <a:pt x="2713" y="12372"/>
                    <a:pt x="7543" y="7543"/>
                  </a:cubicBezTo>
                  <a:cubicBezTo>
                    <a:pt x="12372" y="2713"/>
                    <a:pt x="18923" y="0"/>
                    <a:pt x="25753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038034" cy="172258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5400000" flipH="1">
            <a:off x="-3351842" y="2734296"/>
            <a:ext cx="7991139" cy="2522544"/>
          </a:xfrm>
          <a:custGeom>
            <a:avLst/>
            <a:gdLst/>
            <a:ahLst/>
            <a:cxnLst/>
            <a:rect l="l" t="t" r="r" b="b"/>
            <a:pathLst>
              <a:path w="8243337" h="4910393">
                <a:moveTo>
                  <a:pt x="8243336" y="0"/>
                </a:moveTo>
                <a:lnTo>
                  <a:pt x="0" y="0"/>
                </a:lnTo>
                <a:lnTo>
                  <a:pt x="0" y="4910393"/>
                </a:lnTo>
                <a:lnTo>
                  <a:pt x="8243336" y="4910393"/>
                </a:lnTo>
                <a:lnTo>
                  <a:pt x="824333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634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15790685" y="7535967"/>
            <a:ext cx="5818648" cy="4176614"/>
            <a:chOff x="0" y="0"/>
            <a:chExt cx="639319" cy="45890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9319" cy="458902"/>
            </a:xfrm>
            <a:custGeom>
              <a:avLst/>
              <a:gdLst/>
              <a:ahLst/>
              <a:cxnLst/>
              <a:rect l="l" t="t" r="r" b="b"/>
              <a:pathLst>
                <a:path w="639319" h="458902">
                  <a:moveTo>
                    <a:pt x="436119" y="0"/>
                  </a:moveTo>
                  <a:cubicBezTo>
                    <a:pt x="548349" y="0"/>
                    <a:pt x="639319" y="102722"/>
                    <a:pt x="639319" y="229451"/>
                  </a:cubicBezTo>
                  <a:cubicBezTo>
                    <a:pt x="639319" y="356179"/>
                    <a:pt x="548349" y="458902"/>
                    <a:pt x="436119" y="458902"/>
                  </a:cubicBezTo>
                  <a:lnTo>
                    <a:pt x="203200" y="458902"/>
                  </a:lnTo>
                  <a:cubicBezTo>
                    <a:pt x="90970" y="458902"/>
                    <a:pt x="0" y="356179"/>
                    <a:pt x="0" y="229451"/>
                  </a:cubicBezTo>
                  <a:cubicBezTo>
                    <a:pt x="0" y="102722"/>
                    <a:pt x="90970" y="0"/>
                    <a:pt x="203200" y="0"/>
                  </a:cubicBezTo>
                  <a:lnTo>
                    <a:pt x="436119" y="0"/>
                  </a:lnTo>
                </a:path>
              </a:pathLst>
            </a:custGeom>
            <a:blipFill>
              <a:blip r:embed="rId4"/>
              <a:stretch>
                <a:fillRect l="-3767" r="-376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710063" y="453993"/>
            <a:ext cx="8867875" cy="1649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79"/>
              </a:lnSpc>
            </a:pPr>
            <a:r>
              <a:rPr lang="en-US" sz="5263" b="1" dirty="0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REFLECTION AND </a:t>
            </a:r>
          </a:p>
          <a:p>
            <a:pPr algn="ctr">
              <a:lnSpc>
                <a:spcPts val="6579"/>
              </a:lnSpc>
            </a:pPr>
            <a:r>
              <a:rPr lang="en-US" sz="5263" b="1" dirty="0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SKILLS DEVELOPMENT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771458" y="2712825"/>
            <a:ext cx="14461356" cy="6168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31"/>
              </a:lnSpc>
            </a:pPr>
            <a:r>
              <a:rPr lang="en-US" sz="2665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The project has enabled me to acquire a number of new skills:</a:t>
            </a:r>
          </a:p>
          <a:p>
            <a:pPr marL="575501" lvl="1" indent="-287750" algn="just">
              <a:lnSpc>
                <a:spcPts val="3731"/>
              </a:lnSpc>
              <a:buFont typeface="Arial"/>
              <a:buChar char="•"/>
            </a:pP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Creating a website with the help of Wix and turning it into a user-friendly and responsive one.</a:t>
            </a:r>
          </a:p>
          <a:p>
            <a:pPr marL="575501" lvl="1" indent="-287750" algn="just">
              <a:lnSpc>
                <a:spcPts val="3731"/>
              </a:lnSpc>
              <a:buFont typeface="Arial"/>
              <a:buChar char="•"/>
            </a:pP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Maximizing online marketing concepts in search engine optimization and social media interaction (Tatikonda et al., 2024).</a:t>
            </a:r>
          </a:p>
          <a:p>
            <a:pPr marL="575501" lvl="1" indent="-287750" algn="just">
              <a:lnSpc>
                <a:spcPts val="3731"/>
              </a:lnSpc>
              <a:buFont typeface="Arial"/>
              <a:buChar char="•"/>
            </a:pP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Creation of marketing materials based on Canva with the brand consistency and visual attractiveness.</a:t>
            </a:r>
          </a:p>
          <a:p>
            <a:pPr algn="just">
              <a:lnSpc>
                <a:spcPts val="3731"/>
              </a:lnSpc>
            </a:pPr>
            <a:r>
              <a:rPr lang="en-US" sz="2665" b="1" dirty="0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In the future, I should enhance additional competencies in:</a:t>
            </a:r>
          </a:p>
          <a:p>
            <a:pPr marL="575501" lvl="1" indent="-287750" algn="just">
              <a:lnSpc>
                <a:spcPts val="3731"/>
              </a:lnSpc>
              <a:buFont typeface="Arial"/>
              <a:buChar char="•"/>
            </a:pP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High level of SEO to enhance the ranking of the website and increase traffic </a:t>
            </a:r>
            <a:r>
              <a:rPr lang="en-GB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(Shynu et al., 2024)</a:t>
            </a: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.</a:t>
            </a:r>
          </a:p>
          <a:p>
            <a:pPr marL="575501" lvl="1" indent="-287750" algn="just">
              <a:lnSpc>
                <a:spcPts val="3731"/>
              </a:lnSpc>
              <a:buFont typeface="Arial"/>
              <a:buChar char="•"/>
            </a:pP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More advanced data analytics expertise in order to improve decision-making and customer targeting (Elgendy and </a:t>
            </a:r>
            <a:r>
              <a:rPr lang="en-US" sz="2665" dirty="0" err="1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Elragal</a:t>
            </a: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, 2016).</a:t>
            </a:r>
          </a:p>
          <a:p>
            <a:pPr marL="575501" lvl="1" indent="-287750" algn="just">
              <a:lnSpc>
                <a:spcPts val="3731"/>
              </a:lnSpc>
              <a:buFont typeface="Arial"/>
              <a:buChar char="•"/>
            </a:pPr>
            <a:r>
              <a:rPr lang="en-US" sz="2665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Enhanced video creation capabilities on how to create more polished and professional video.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-3526869" y="7535967"/>
            <a:ext cx="5818648" cy="4176614"/>
            <a:chOff x="0" y="0"/>
            <a:chExt cx="639319" cy="45890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9319" cy="458902"/>
            </a:xfrm>
            <a:custGeom>
              <a:avLst/>
              <a:gdLst/>
              <a:ahLst/>
              <a:cxnLst/>
              <a:rect l="l" t="t" r="r" b="b"/>
              <a:pathLst>
                <a:path w="639319" h="458902">
                  <a:moveTo>
                    <a:pt x="436119" y="0"/>
                  </a:moveTo>
                  <a:cubicBezTo>
                    <a:pt x="548349" y="0"/>
                    <a:pt x="639319" y="102722"/>
                    <a:pt x="639319" y="229451"/>
                  </a:cubicBezTo>
                  <a:cubicBezTo>
                    <a:pt x="639319" y="356179"/>
                    <a:pt x="548349" y="458902"/>
                    <a:pt x="436119" y="458902"/>
                  </a:cubicBezTo>
                  <a:lnTo>
                    <a:pt x="203200" y="458902"/>
                  </a:lnTo>
                  <a:cubicBezTo>
                    <a:pt x="90970" y="458902"/>
                    <a:pt x="0" y="356179"/>
                    <a:pt x="0" y="229451"/>
                  </a:cubicBezTo>
                  <a:cubicBezTo>
                    <a:pt x="0" y="102722"/>
                    <a:pt x="90970" y="0"/>
                    <a:pt x="203200" y="0"/>
                  </a:cubicBezTo>
                  <a:lnTo>
                    <a:pt x="436119" y="0"/>
                  </a:lnTo>
                </a:path>
              </a:pathLst>
            </a:custGeom>
            <a:blipFill>
              <a:blip r:embed="rId4"/>
              <a:stretch>
                <a:fillRect l="-3767" r="-376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07625" y="2143860"/>
            <a:ext cx="10672751" cy="1327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24"/>
              </a:lnSpc>
            </a:pPr>
            <a:r>
              <a:rPr lang="en-US" sz="8499" b="1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 CONCLUSION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486369" y="3861535"/>
            <a:ext cx="19260739" cy="5292476"/>
            <a:chOff x="0" y="0"/>
            <a:chExt cx="5072787" cy="1393903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4" name="Freeform 4"/>
            <p:cNvSpPr/>
            <p:nvPr/>
          </p:nvSpPr>
          <p:spPr>
            <a:xfrm>
              <a:off x="0" y="0"/>
              <a:ext cx="5072787" cy="1393903"/>
            </a:xfrm>
            <a:custGeom>
              <a:avLst/>
              <a:gdLst/>
              <a:ahLst/>
              <a:cxnLst/>
              <a:rect l="l" t="t" r="r" b="b"/>
              <a:pathLst>
                <a:path w="5072787" h="1393903">
                  <a:moveTo>
                    <a:pt x="20500" y="0"/>
                  </a:moveTo>
                  <a:lnTo>
                    <a:pt x="5052288" y="0"/>
                  </a:lnTo>
                  <a:cubicBezTo>
                    <a:pt x="5063609" y="0"/>
                    <a:pt x="5072787" y="9178"/>
                    <a:pt x="5072787" y="20500"/>
                  </a:cubicBezTo>
                  <a:lnTo>
                    <a:pt x="5072787" y="1373404"/>
                  </a:lnTo>
                  <a:cubicBezTo>
                    <a:pt x="5072787" y="1384725"/>
                    <a:pt x="5063609" y="1393903"/>
                    <a:pt x="5052288" y="1393903"/>
                  </a:cubicBezTo>
                  <a:lnTo>
                    <a:pt x="20500" y="1393903"/>
                  </a:lnTo>
                  <a:cubicBezTo>
                    <a:pt x="15063" y="1393903"/>
                    <a:pt x="9849" y="1391743"/>
                    <a:pt x="6004" y="1387899"/>
                  </a:cubicBezTo>
                  <a:cubicBezTo>
                    <a:pt x="2160" y="1384055"/>
                    <a:pt x="0" y="1378840"/>
                    <a:pt x="0" y="1373404"/>
                  </a:cubicBezTo>
                  <a:lnTo>
                    <a:pt x="0" y="20500"/>
                  </a:lnTo>
                  <a:cubicBezTo>
                    <a:pt x="0" y="9178"/>
                    <a:pt x="9178" y="0"/>
                    <a:pt x="20500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5072787" cy="143200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879915" y="4078898"/>
            <a:ext cx="12832970" cy="4791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In conclusion, this presentation has discussed some important aspects of using market research as a direct influence on creative design of Cakes and Bakery. It emphasized the role of Excel and data analysis in business-related decisions to guarantee financial stability and growth. The effects of digital marketing optimization on enhancing professional presence and participation with customers were also discussed.</a:t>
            </a:r>
          </a:p>
          <a:p>
            <a:pPr algn="just"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The given presentation reveals my potential to turn research into a practical business application, through my expertise in digital marketing, design, and business management.</a:t>
            </a:r>
          </a:p>
        </p:txBody>
      </p:sp>
      <p:sp>
        <p:nvSpPr>
          <p:cNvPr id="7" name="Freeform 7"/>
          <p:cNvSpPr/>
          <p:nvPr/>
        </p:nvSpPr>
        <p:spPr>
          <a:xfrm>
            <a:off x="-1810827" y="-120360"/>
            <a:ext cx="4016044" cy="3066797"/>
          </a:xfrm>
          <a:custGeom>
            <a:avLst/>
            <a:gdLst/>
            <a:ahLst/>
            <a:cxnLst/>
            <a:rect l="l" t="t" r="r" b="b"/>
            <a:pathLst>
              <a:path w="4016044" h="3066797">
                <a:moveTo>
                  <a:pt x="0" y="0"/>
                </a:moveTo>
                <a:lnTo>
                  <a:pt x="4016044" y="0"/>
                </a:lnTo>
                <a:lnTo>
                  <a:pt x="4016044" y="3066797"/>
                </a:lnTo>
                <a:lnTo>
                  <a:pt x="0" y="30667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080575" y="-120360"/>
            <a:ext cx="4016044" cy="3066797"/>
          </a:xfrm>
          <a:custGeom>
            <a:avLst/>
            <a:gdLst/>
            <a:ahLst/>
            <a:cxnLst/>
            <a:rect l="l" t="t" r="r" b="b"/>
            <a:pathLst>
              <a:path w="4016044" h="3066797">
                <a:moveTo>
                  <a:pt x="0" y="0"/>
                </a:moveTo>
                <a:lnTo>
                  <a:pt x="4016044" y="0"/>
                </a:lnTo>
                <a:lnTo>
                  <a:pt x="4016044" y="3066797"/>
                </a:lnTo>
                <a:lnTo>
                  <a:pt x="0" y="30667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H="1">
            <a:off x="-1987129" y="7412370"/>
            <a:ext cx="5209222" cy="5180808"/>
          </a:xfrm>
          <a:custGeom>
            <a:avLst/>
            <a:gdLst/>
            <a:ahLst/>
            <a:cxnLst/>
            <a:rect l="l" t="t" r="r" b="b"/>
            <a:pathLst>
              <a:path w="5209222" h="5180808">
                <a:moveTo>
                  <a:pt x="5209222" y="0"/>
                </a:moveTo>
                <a:lnTo>
                  <a:pt x="0" y="0"/>
                </a:lnTo>
                <a:lnTo>
                  <a:pt x="0" y="5180809"/>
                </a:lnTo>
                <a:lnTo>
                  <a:pt x="5209222" y="5180809"/>
                </a:lnTo>
                <a:lnTo>
                  <a:pt x="5209222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483986" y="7412370"/>
            <a:ext cx="5209222" cy="5180808"/>
          </a:xfrm>
          <a:custGeom>
            <a:avLst/>
            <a:gdLst/>
            <a:ahLst/>
            <a:cxnLst/>
            <a:rect l="l" t="t" r="r" b="b"/>
            <a:pathLst>
              <a:path w="5209222" h="5180808">
                <a:moveTo>
                  <a:pt x="0" y="0"/>
                </a:moveTo>
                <a:lnTo>
                  <a:pt x="5209222" y="0"/>
                </a:lnTo>
                <a:lnTo>
                  <a:pt x="5209222" y="5180809"/>
                </a:lnTo>
                <a:lnTo>
                  <a:pt x="0" y="518080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8235576" y="9546716"/>
            <a:ext cx="2121648" cy="316318"/>
          </a:xfrm>
          <a:custGeom>
            <a:avLst/>
            <a:gdLst/>
            <a:ahLst/>
            <a:cxnLst/>
            <a:rect l="l" t="t" r="r" b="b"/>
            <a:pathLst>
              <a:path w="2121648" h="316318">
                <a:moveTo>
                  <a:pt x="0" y="0"/>
                </a:moveTo>
                <a:lnTo>
                  <a:pt x="2121648" y="0"/>
                </a:lnTo>
                <a:lnTo>
                  <a:pt x="2121648" y="316318"/>
                </a:lnTo>
                <a:lnTo>
                  <a:pt x="0" y="31631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082072" y="1028700"/>
            <a:ext cx="2121648" cy="316318"/>
          </a:xfrm>
          <a:custGeom>
            <a:avLst/>
            <a:gdLst/>
            <a:ahLst/>
            <a:cxnLst/>
            <a:rect l="l" t="t" r="r" b="b"/>
            <a:pathLst>
              <a:path w="2121648" h="316318">
                <a:moveTo>
                  <a:pt x="0" y="0"/>
                </a:moveTo>
                <a:lnTo>
                  <a:pt x="2121648" y="0"/>
                </a:lnTo>
                <a:lnTo>
                  <a:pt x="2121648" y="316318"/>
                </a:lnTo>
                <a:lnTo>
                  <a:pt x="0" y="31631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9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/>
          <p:cNvSpPr/>
          <p:nvPr/>
        </p:nvSpPr>
        <p:spPr>
          <a:xfrm>
            <a:off x="15544800" y="7412370"/>
            <a:ext cx="5209222" cy="5180808"/>
          </a:xfrm>
          <a:custGeom>
            <a:avLst/>
            <a:gdLst/>
            <a:ahLst/>
            <a:cxnLst/>
            <a:rect l="l" t="t" r="r" b="b"/>
            <a:pathLst>
              <a:path w="5209222" h="5180808">
                <a:moveTo>
                  <a:pt x="0" y="0"/>
                </a:moveTo>
                <a:lnTo>
                  <a:pt x="5209222" y="0"/>
                </a:lnTo>
                <a:lnTo>
                  <a:pt x="5209222" y="5180809"/>
                </a:lnTo>
                <a:lnTo>
                  <a:pt x="0" y="51808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H="1">
            <a:off x="-1987129" y="7412370"/>
            <a:ext cx="5209222" cy="5180808"/>
          </a:xfrm>
          <a:custGeom>
            <a:avLst/>
            <a:gdLst/>
            <a:ahLst/>
            <a:cxnLst/>
            <a:rect l="l" t="t" r="r" b="b"/>
            <a:pathLst>
              <a:path w="5209222" h="5180808">
                <a:moveTo>
                  <a:pt x="5209222" y="0"/>
                </a:moveTo>
                <a:lnTo>
                  <a:pt x="0" y="0"/>
                </a:lnTo>
                <a:lnTo>
                  <a:pt x="0" y="5180809"/>
                </a:lnTo>
                <a:lnTo>
                  <a:pt x="5209222" y="5180809"/>
                </a:lnTo>
                <a:lnTo>
                  <a:pt x="520922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" name="TextBox 2"/>
          <p:cNvSpPr txBox="1"/>
          <p:nvPr/>
        </p:nvSpPr>
        <p:spPr>
          <a:xfrm>
            <a:off x="3254572" y="85888"/>
            <a:ext cx="10672751" cy="1327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24"/>
              </a:lnSpc>
            </a:pPr>
            <a:r>
              <a:rPr lang="en-US" sz="8499" b="1" dirty="0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 References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486370" y="1413038"/>
            <a:ext cx="19260739" cy="9029700"/>
            <a:chOff x="0" y="0"/>
            <a:chExt cx="5072787" cy="1393903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4" name="Freeform 4"/>
            <p:cNvSpPr/>
            <p:nvPr/>
          </p:nvSpPr>
          <p:spPr>
            <a:xfrm>
              <a:off x="0" y="0"/>
              <a:ext cx="5072787" cy="1393903"/>
            </a:xfrm>
            <a:custGeom>
              <a:avLst/>
              <a:gdLst/>
              <a:ahLst/>
              <a:cxnLst/>
              <a:rect l="l" t="t" r="r" b="b"/>
              <a:pathLst>
                <a:path w="5072787" h="1393903">
                  <a:moveTo>
                    <a:pt x="20500" y="0"/>
                  </a:moveTo>
                  <a:lnTo>
                    <a:pt x="5052288" y="0"/>
                  </a:lnTo>
                  <a:cubicBezTo>
                    <a:pt x="5063609" y="0"/>
                    <a:pt x="5072787" y="9178"/>
                    <a:pt x="5072787" y="20500"/>
                  </a:cubicBezTo>
                  <a:lnTo>
                    <a:pt x="5072787" y="1373404"/>
                  </a:lnTo>
                  <a:cubicBezTo>
                    <a:pt x="5072787" y="1384725"/>
                    <a:pt x="5063609" y="1393903"/>
                    <a:pt x="5052288" y="1393903"/>
                  </a:cubicBezTo>
                  <a:lnTo>
                    <a:pt x="20500" y="1393903"/>
                  </a:lnTo>
                  <a:cubicBezTo>
                    <a:pt x="15063" y="1393903"/>
                    <a:pt x="9849" y="1391743"/>
                    <a:pt x="6004" y="1387899"/>
                  </a:cubicBezTo>
                  <a:cubicBezTo>
                    <a:pt x="2160" y="1384055"/>
                    <a:pt x="0" y="1378840"/>
                    <a:pt x="0" y="1373404"/>
                  </a:cubicBezTo>
                  <a:lnTo>
                    <a:pt x="0" y="20500"/>
                  </a:lnTo>
                  <a:cubicBezTo>
                    <a:pt x="0" y="9178"/>
                    <a:pt x="9178" y="0"/>
                    <a:pt x="20500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5072787" cy="1432003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-156138" y="1980172"/>
            <a:ext cx="18444138" cy="60375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ebo" pitchFamily="2" charset="-79"/>
                <a:ea typeface="Heebo"/>
                <a:cs typeface="Heebo" pitchFamily="2" charset="-79"/>
                <a:sym typeface="Heebo"/>
              </a:rPr>
              <a:t>Amitrano, C.C., Russo Spena, T., and Bifulco, F., (2021) Digital engagement and customer experience. In Digital transformation in the cultural heritage sector: Challenges to marketing in the new digital era (pp. 119-136). Cham: Springer International Publishing.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Heebo" pitchFamily="2" charset="-79"/>
                <a:cs typeface="Heebo" pitchFamily="2" charset="-79"/>
              </a:rPr>
              <a:t> 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Heebo" pitchFamily="2" charset="-79"/>
                <a:cs typeface="Heebo" pitchFamily="2" charset="-79"/>
                <a:hlinkClick r:id="rId4"/>
              </a:rPr>
              <a:t>https://doi.org/10.1007/978-3-030-63376-9_6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Heebo" pitchFamily="2" charset="-79"/>
                <a:cs typeface="Heebo" pitchFamily="2" charset="-79"/>
              </a:rPr>
              <a:t> </a:t>
            </a:r>
            <a:endParaRPr lang="en-GB" sz="2000" dirty="0">
              <a:solidFill>
                <a:srgbClr val="000000"/>
              </a:solidFill>
              <a:latin typeface="Heebo" pitchFamily="2" charset="-79"/>
              <a:ea typeface="Heebo"/>
              <a:cs typeface="Heebo" pitchFamily="2" charset="-79"/>
              <a:sym typeface="Heebo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Elgendy, N., and Elragal, A., (2016) Big data analytics in support of the decision, making process. Procedia Computer Science, 100, pp.1071-1084. </a:t>
            </a:r>
            <a:r>
              <a:rPr lang="en-GB" sz="2000" b="0" i="0" u="none" strike="noStrike" dirty="0">
                <a:solidFill>
                  <a:srgbClr val="0272B1"/>
                </a:solidFill>
                <a:effectLst/>
                <a:latin typeface="ElsevierSans"/>
                <a:hlinkClick r:id="rId5" tooltip="Persistent link using digital object identifier"/>
              </a:rPr>
              <a:t>https://doi.org/10.1016/j.procs.2016.09.251</a:t>
            </a:r>
            <a:endParaRPr lang="en-GB" sz="2000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Holland, J., (2020) Learn how to create a wix website: Current best practices. Journal of National Social Science Technology, 8(2), pp.50-58. Available at: </a:t>
            </a:r>
            <a:r>
              <a:rPr lang="en-GB" sz="2000" dirty="0">
                <a:hlinkClick r:id="rId6"/>
              </a:rPr>
              <a:t>NSS_Tech_8-2.pdf</a:t>
            </a:r>
            <a:r>
              <a:rPr lang="en-GB" sz="2000" dirty="0"/>
              <a:t> (Accessed: 28 Nov 2025).</a:t>
            </a:r>
            <a:endParaRPr lang="en-GB" sz="2000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  <a:p>
            <a:pPr indent="-457200" algn="l">
              <a:lnSpc>
                <a:spcPct val="150000"/>
              </a:lnSpc>
              <a:spcAft>
                <a:spcPts val="225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      Lawson, J., (2018) The Gift of Cake: Baking together in performance. Performance Research, 23(6), pp.69-73 </a:t>
            </a:r>
            <a:r>
              <a:rPr lang="en-GB" sz="2000" b="0" i="0" u="none" strike="noStrike" dirty="0">
                <a:solidFill>
                  <a:srgbClr val="006DB4"/>
                </a:solidFill>
                <a:effectLst/>
                <a:latin typeface="Open Sans" panose="020B0606030504020204" pitchFamily="34" charset="0"/>
                <a:hlinkClick r:id="rId7"/>
              </a:rPr>
              <a:t>     https://doi.org/10.1080/13528165.2018.1533764</a:t>
            </a:r>
            <a:endParaRPr lang="en-GB" sz="2000" b="0" i="0" u="none" strike="noStrike" dirty="0">
              <a:solidFill>
                <a:srgbClr val="006DB4"/>
              </a:solidFill>
              <a:effectLst/>
              <a:latin typeface="Open Sans" panose="020B0606030504020204" pitchFamily="34" charset="0"/>
            </a:endParaRPr>
          </a:p>
          <a:p>
            <a:pPr indent="-457200" algn="l">
              <a:lnSpc>
                <a:spcPct val="150000"/>
              </a:lnSpc>
              <a:spcAft>
                <a:spcPts val="225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Mortimer, D., (2014) Cardiff The Biography. Amberley Publishing Limited.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Nguyen, D., (2020). Relationship marketing as a tool to improve business activities at Helsinki </a:t>
            </a:r>
            <a:r>
              <a:rPr lang="en-GB" sz="2000" dirty="0" err="1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Bakery.Available</a:t>
            </a:r>
            <a:r>
              <a:rPr lang="en-GB" sz="20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 at: </a:t>
            </a:r>
            <a:r>
              <a:rPr lang="en-GB" sz="2000" dirty="0">
                <a:hlinkClick r:id="rId8"/>
              </a:rPr>
              <a:t>Relationship marketing as a tool to improve business activities at Helsinki Bakery – Theseus</a:t>
            </a:r>
            <a:r>
              <a:rPr lang="en-GB" sz="2000" dirty="0"/>
              <a:t> (Accessed 28 Nov 2025)</a:t>
            </a:r>
            <a:endParaRPr lang="en-GB" sz="2000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  <a:p>
            <a:pPr algn="just"/>
            <a:endParaRPr lang="en-GB" sz="2400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8235576" y="9546716"/>
            <a:ext cx="2121648" cy="316318"/>
          </a:xfrm>
          <a:custGeom>
            <a:avLst/>
            <a:gdLst/>
            <a:ahLst/>
            <a:cxnLst/>
            <a:rect l="l" t="t" r="r" b="b"/>
            <a:pathLst>
              <a:path w="2121648" h="316318">
                <a:moveTo>
                  <a:pt x="0" y="0"/>
                </a:moveTo>
                <a:lnTo>
                  <a:pt x="2121648" y="0"/>
                </a:lnTo>
                <a:lnTo>
                  <a:pt x="2121648" y="316318"/>
                </a:lnTo>
                <a:lnTo>
                  <a:pt x="0" y="31631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412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CC0972-BE16-02F5-2DBC-CC6FDF81DA77}"/>
              </a:ext>
            </a:extLst>
          </p:cNvPr>
          <p:cNvSpPr txBox="1"/>
          <p:nvPr/>
        </p:nvSpPr>
        <p:spPr>
          <a:xfrm>
            <a:off x="0" y="1485900"/>
            <a:ext cx="18288000" cy="29661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Patel, H., (2023) Impact of consumer behaviour towards bakery products. Available at: </a:t>
            </a:r>
            <a:r>
              <a:rPr lang="en-GB" sz="1800" dirty="0">
                <a:hlinkClick r:id="rId2"/>
              </a:rPr>
              <a:t> of Consumer </a:t>
            </a:r>
            <a:r>
              <a:rPr lang="en-GB" sz="1800" dirty="0" err="1">
                <a:hlinkClick r:id="rId2"/>
              </a:rPr>
              <a:t>Behavior</a:t>
            </a:r>
            <a:r>
              <a:rPr lang="en-GB" sz="1800" dirty="0">
                <a:hlinkClick r:id="rId2"/>
              </a:rPr>
              <a:t> towards Bakery Products – Theseus</a:t>
            </a:r>
            <a:r>
              <a:rPr lang="en-GB" sz="1800" dirty="0"/>
              <a:t> (Accessed 28 Nov 2025)</a:t>
            </a:r>
            <a:endParaRPr lang="en-GB" sz="1800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Shynu, T., Regin, R. and Rajest, S., (2024) Design and Development of an Online Bakery Website for Enhanced Customer Experience. Central Asian Journal of Mathematical Theory and Computer Sciences, 5(5), pp.507-520.Available at: </a:t>
            </a:r>
            <a:r>
              <a:rPr lang="en-GB" sz="1800" dirty="0">
                <a:hlinkClick r:id="rId3"/>
              </a:rPr>
              <a:t>View of Design and Development of an Online Bakery Website for Enhanced Customer Experience</a:t>
            </a:r>
            <a:r>
              <a:rPr lang="en-GB" sz="1800" dirty="0"/>
              <a:t> (Accessed 28 Nov 2025)</a:t>
            </a:r>
            <a:endParaRPr lang="en-GB" sz="1800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Tatikonda, R., Ponnala, J., Thatikonda, R., Yendluri, D.K., Kempanna, M. and Ananthan, B., (2024, March). Optimizing digital marketing strategies Through search engine optimization. In 2024 </a:t>
            </a:r>
            <a:r>
              <a:rPr lang="en-GB" sz="1800" i="1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IEEE international conference on contemporary computing and communications </a:t>
            </a:r>
            <a:r>
              <a:rPr lang="en-GB" sz="18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(InC4) (Vol. 1, pp. 1-6). IEEE. </a:t>
            </a:r>
            <a:r>
              <a:rPr lang="en-GB" sz="1800" i="0" dirty="0">
                <a:solidFill>
                  <a:srgbClr val="333333"/>
                </a:solidFill>
                <a:effectLst/>
                <a:latin typeface="HelveticaNeue Regular"/>
              </a:rPr>
              <a:t>DOI: </a:t>
            </a:r>
            <a:r>
              <a:rPr lang="en-GB" sz="1800" b="0" i="0" u="none" strike="noStrike" dirty="0">
                <a:solidFill>
                  <a:srgbClr val="006699"/>
                </a:solidFill>
                <a:effectLst/>
                <a:latin typeface="HelveticaNeue Regular"/>
                <a:hlinkClick r:id="rId4"/>
              </a:rPr>
              <a:t>10.1109/InC460750.2024.10649088</a:t>
            </a:r>
            <a:endParaRPr lang="en-GB" sz="1800" dirty="0">
              <a:solidFill>
                <a:srgbClr val="000000"/>
              </a:solidFill>
              <a:latin typeface="Heebo"/>
              <a:ea typeface="Heebo"/>
              <a:cs typeface="Heebo"/>
              <a:sym typeface="Heebo"/>
            </a:endParaRPr>
          </a:p>
          <a:p>
            <a:pPr indent="-457200">
              <a:lnSpc>
                <a:spcPct val="150000"/>
              </a:lnSpc>
              <a:spcAft>
                <a:spcPts val="225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latin typeface="Heebo"/>
                <a:ea typeface="Heebo"/>
                <a:cs typeface="Heebo"/>
                <a:sym typeface="Heebo"/>
              </a:rPr>
              <a:t>Zhang, S., Ding, A. and Xu, M., (2025). Call-to-action or inaction? Call-to-action buttons hurt in-feed social advertising. International Journal       of Advertising, 44(6), pp.1119-1147.</a:t>
            </a:r>
            <a:r>
              <a:rPr lang="en-GB" sz="1800" b="0" i="0" u="none" strike="noStrike" dirty="0">
                <a:solidFill>
                  <a:srgbClr val="10147E"/>
                </a:solidFill>
                <a:effectLst/>
                <a:latin typeface="Open Sans" panose="020B0606030504020204" pitchFamily="34" charset="0"/>
                <a:hlinkClick r:id="rId5"/>
              </a:rPr>
              <a:t> https://doi.org/10.1080/02650487.2024.2433885</a:t>
            </a:r>
            <a:endParaRPr lang="en-GB" sz="1800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946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1348</Words>
  <Application>Microsoft Office PowerPoint</Application>
  <PresentationFormat>Custom</PresentationFormat>
  <Paragraphs>74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Open Sans</vt:lpstr>
      <vt:lpstr>Calibri</vt:lpstr>
      <vt:lpstr>Arial</vt:lpstr>
      <vt:lpstr>ElsevierSans</vt:lpstr>
      <vt:lpstr>Livvic Heavy</vt:lpstr>
      <vt:lpstr>Heebo Bold</vt:lpstr>
      <vt:lpstr>Heebo</vt:lpstr>
      <vt:lpstr>HelveticaNeue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Case Study Presentation</dc:title>
  <dc:creator>Karen Houser</dc:creator>
  <cp:lastModifiedBy>Martina Geciova</cp:lastModifiedBy>
  <cp:revision>12</cp:revision>
  <dcterms:created xsi:type="dcterms:W3CDTF">2006-08-16T00:00:00Z</dcterms:created>
  <dcterms:modified xsi:type="dcterms:W3CDTF">2025-11-29T19:53:20Z</dcterms:modified>
  <dc:identifier>DAGkrmn17Yk</dc:identifier>
</cp:coreProperties>
</file>