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4"/>
  </p:notesMasterIdLst>
  <p:handoutMasterIdLst>
    <p:handoutMasterId r:id="rId35"/>
  </p:handoutMasterIdLst>
  <p:sldIdLst>
    <p:sldId id="452" r:id="rId2"/>
    <p:sldId id="483" r:id="rId3"/>
    <p:sldId id="484" r:id="rId4"/>
    <p:sldId id="455" r:id="rId5"/>
    <p:sldId id="485" r:id="rId6"/>
    <p:sldId id="486" r:id="rId7"/>
    <p:sldId id="458" r:id="rId8"/>
    <p:sldId id="487" r:id="rId9"/>
    <p:sldId id="488" r:id="rId10"/>
    <p:sldId id="461" r:id="rId11"/>
    <p:sldId id="489" r:id="rId12"/>
    <p:sldId id="463" r:id="rId13"/>
    <p:sldId id="490" r:id="rId14"/>
    <p:sldId id="465" r:id="rId15"/>
    <p:sldId id="466" r:id="rId16"/>
    <p:sldId id="467" r:id="rId17"/>
    <p:sldId id="491" r:id="rId18"/>
    <p:sldId id="468" r:id="rId19"/>
    <p:sldId id="469" r:id="rId20"/>
    <p:sldId id="470" r:id="rId21"/>
    <p:sldId id="471" r:id="rId22"/>
    <p:sldId id="472" r:id="rId23"/>
    <p:sldId id="473" r:id="rId24"/>
    <p:sldId id="474" r:id="rId25"/>
    <p:sldId id="475" r:id="rId26"/>
    <p:sldId id="476" r:id="rId27"/>
    <p:sldId id="477" r:id="rId28"/>
    <p:sldId id="478" r:id="rId29"/>
    <p:sldId id="479" r:id="rId30"/>
    <p:sldId id="480" r:id="rId31"/>
    <p:sldId id="481" r:id="rId32"/>
    <p:sldId id="482" r:id="rId33"/>
  </p:sldIdLst>
  <p:sldSz cx="9144000" cy="6858000" type="screen4x3"/>
  <p:notesSz cx="6858000" cy="9199563"/>
  <p:custDataLst>
    <p:tags r:id="rId3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89" autoAdjust="0"/>
    <p:restoredTop sz="95575" autoAdjust="0"/>
  </p:normalViewPr>
  <p:slideViewPr>
    <p:cSldViewPr snapToGrid="0">
      <p:cViewPr varScale="1">
        <p:scale>
          <a:sx n="152" d="100"/>
          <a:sy n="152" d="100"/>
        </p:scale>
        <p:origin x="1048" y="184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36" y="2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826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2987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357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4" descr="WK_CMYK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5445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16718" y="17748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031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defRPr/>
            </a:pPr>
            <a:r>
              <a:rPr lang="en-US" sz="1000" dirty="0">
                <a:latin typeface="Arial" pitchFamily="34" charset="0"/>
                <a:cs typeface="Arial" pitchFamily="34" charset="0"/>
              </a:rPr>
              <a:t>Copyright © 2018 Wolters Kluwer · All Rights Reserved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JNx1DDqIVo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2: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Energy Production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87" y="401838"/>
            <a:ext cx="8524875" cy="387798"/>
          </a:xfrm>
        </p:spPr>
        <p:txBody>
          <a:bodyPr/>
          <a:lstStyle/>
          <a:p>
            <a:r>
              <a:rPr lang="en-US" altLang="en-US" dirty="0"/>
              <a:t>I. 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2" y="1483440"/>
            <a:ext cx="8487875" cy="3686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Metabolism</a:t>
            </a:r>
            <a:r>
              <a:rPr lang="en-US" dirty="0">
                <a:ea typeface="ＭＳ Ｐゴシック" charset="-128"/>
              </a:rPr>
              <a:t>—The total of all energy transformations that occur in the body</a:t>
            </a:r>
          </a:p>
          <a:p>
            <a:pPr>
              <a:lnSpc>
                <a:spcPct val="150000"/>
              </a:lnSpc>
            </a:pPr>
            <a:endParaRPr lang="en-US" dirty="0">
              <a:ea typeface="ＭＳ Ｐゴシック" charset="-128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ATP</a:t>
            </a:r>
            <a:r>
              <a:rPr lang="en-US" dirty="0">
                <a:ea typeface="ＭＳ Ｐゴシック" charset="-128"/>
              </a:rPr>
              <a:t>—Stored chemical energy that links the energy-yielding and energy-requiring functions within all cells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698" y="350322"/>
            <a:ext cx="8524875" cy="387798"/>
          </a:xfrm>
        </p:spPr>
        <p:txBody>
          <a:bodyPr/>
          <a:lstStyle/>
          <a:p>
            <a:r>
              <a:rPr lang="en-US" altLang="en-US" dirty="0"/>
              <a:t>II. Adenosine Triphosphate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321" y="1316015"/>
            <a:ext cx="8613775" cy="3900566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dirty="0">
                <a:ea typeface="ＭＳ Ｐゴシック" charset="-128"/>
              </a:rPr>
              <a:t>Energy-requiring reaction</a:t>
            </a:r>
          </a:p>
          <a:p>
            <a:pPr eaLnBrk="1" hangingPunct="1">
              <a:lnSpc>
                <a:spcPct val="150000"/>
              </a:lnSpc>
              <a:buNone/>
            </a:pPr>
            <a:r>
              <a:rPr lang="en-US" dirty="0">
                <a:ea typeface="ＭＳ Ｐゴシック" charset="-128"/>
              </a:rPr>
              <a:t>			ADP + P</a:t>
            </a:r>
            <a:r>
              <a:rPr lang="en-US" i="1" baseline="-25000" dirty="0">
                <a:ea typeface="ＭＳ Ｐゴシック" charset="-128"/>
              </a:rPr>
              <a:t>i</a:t>
            </a:r>
            <a:r>
              <a:rPr lang="en-US" dirty="0">
                <a:ea typeface="ＭＳ Ｐゴシック" charset="-128"/>
              </a:rPr>
              <a:t> + energy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ATP</a:t>
            </a:r>
          </a:p>
          <a:p>
            <a:pPr eaLnBrk="1" hangingPunct="1">
              <a:lnSpc>
                <a:spcPct val="150000"/>
              </a:lnSpc>
            </a:pPr>
            <a:r>
              <a:rPr lang="en-US" dirty="0">
                <a:ea typeface="ＭＳ Ｐゴシック" charset="-128"/>
              </a:rPr>
              <a:t>Energy-yielding reaction</a:t>
            </a:r>
          </a:p>
          <a:p>
            <a:pPr eaLnBrk="1" hangingPunct="1">
              <a:lnSpc>
                <a:spcPct val="150000"/>
              </a:lnSpc>
              <a:buNone/>
            </a:pPr>
            <a:r>
              <a:rPr lang="en-US" dirty="0">
                <a:ea typeface="ＭＳ Ｐゴシック" charset="-128"/>
              </a:rPr>
              <a:t>			ATP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ADP + P</a:t>
            </a:r>
            <a:r>
              <a:rPr lang="en-US" i="1" baseline="-25000" dirty="0">
                <a:ea typeface="ＭＳ Ｐゴシック" charset="-128"/>
              </a:rPr>
              <a:t>i</a:t>
            </a:r>
            <a:r>
              <a:rPr lang="en-US" dirty="0">
                <a:ea typeface="ＭＳ Ｐゴシック" charset="-128"/>
              </a:rPr>
              <a:t> + energy</a:t>
            </a:r>
          </a:p>
          <a:p>
            <a:pPr eaLnBrk="1" hangingPunct="1"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Coupled Reactions</a:t>
            </a:r>
            <a:r>
              <a:rPr lang="en-US" dirty="0">
                <a:ea typeface="ＭＳ Ｐゴシック" charset="-128"/>
              </a:rPr>
              <a:t>—Energy-requiring and energy-releasing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94258" y="223947"/>
            <a:ext cx="8524875" cy="775597"/>
          </a:xfrm>
        </p:spPr>
        <p:txBody>
          <a:bodyPr/>
          <a:lstStyle/>
          <a:p>
            <a:r>
              <a:rPr lang="en-US" dirty="0"/>
              <a:t>Generalized Scheme of Catabolic Energy</a:t>
            </a:r>
            <a:br>
              <a:rPr lang="en-US" dirty="0"/>
            </a:br>
            <a:r>
              <a:rPr lang="en-US" dirty="0"/>
              <a:t>Transformation in the Human Body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4157" y="1502894"/>
            <a:ext cx="7125077" cy="306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II. Adenosine Triphosphate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2" y="1496319"/>
            <a:ext cx="8613775" cy="3991101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ATP can be generated by three processes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ADP + PC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C + ATP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Anaerobic respiration (glycolysis)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Aerobic respiration (glycolysis, Kreb</a:t>
            </a:r>
            <a:r>
              <a:rPr lang="en-US" altLang="ja-JP" dirty="0">
                <a:ea typeface="ＭＳ Ｐゴシック" charset="-128"/>
              </a:rPr>
              <a:t>s cycle, ETS/OP)</a:t>
            </a: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</a:rPr>
              <a:t>Maintaining blood glucose is critical.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182" y="388960"/>
            <a:ext cx="8524875" cy="387798"/>
          </a:xfrm>
        </p:spPr>
        <p:txBody>
          <a:bodyPr/>
          <a:lstStyle/>
          <a:p>
            <a:r>
              <a:rPr lang="en-US" altLang="en-US" dirty="0"/>
              <a:t>III. Cellular Respiration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926" y="1470561"/>
            <a:ext cx="8613775" cy="3900566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Cellular Respiration</a:t>
            </a:r>
            <a:r>
              <a:rPr lang="en-US" dirty="0">
                <a:ea typeface="ＭＳ Ｐゴシック" charset="-128"/>
              </a:rPr>
              <a:t>—The process by which cells transfer energy from food to ATP in a stepwise series of reactions; relies heavily upon the use of oxygen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Anaerobic</a:t>
            </a:r>
            <a:r>
              <a:rPr lang="en-US" dirty="0">
                <a:ea typeface="ＭＳ Ｐゴシック" charset="-128"/>
              </a:rPr>
              <a:t>—In the absence of, not requiring, nor utilizing oxygen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Aerobic</a:t>
            </a:r>
            <a:r>
              <a:rPr lang="en-US" dirty="0">
                <a:ea typeface="ＭＳ Ｐゴシック" charset="-128"/>
              </a:rPr>
              <a:t>—In the presence of, requiring, or utilizing oxygen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275667" y="424440"/>
            <a:ext cx="8524875" cy="387798"/>
          </a:xfrm>
        </p:spPr>
        <p:txBody>
          <a:bodyPr/>
          <a:lstStyle/>
          <a:p>
            <a:r>
              <a:rPr lang="en-US" dirty="0"/>
              <a:t>An Overview of Cellular Respiration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5136" y="1569565"/>
            <a:ext cx="4345663" cy="4338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061" y="401838"/>
            <a:ext cx="8524875" cy="387798"/>
          </a:xfrm>
        </p:spPr>
        <p:txBody>
          <a:bodyPr/>
          <a:lstStyle/>
          <a:p>
            <a:r>
              <a:rPr lang="en-US" altLang="en-US" dirty="0"/>
              <a:t>IV. Carbohydrate Metabolism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324" y="1439975"/>
            <a:ext cx="8613775" cy="3686175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defRPr/>
            </a:pPr>
            <a:r>
              <a:rPr lang="en-US" b="1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General formula (skeletal muscle)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defRPr/>
            </a:pPr>
            <a:endParaRPr lang="en-US" b="1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buNone/>
              <a:defRPr/>
            </a:pPr>
            <a:r>
              <a:rPr lang="en-US" dirty="0"/>
              <a:t>			C</a:t>
            </a:r>
            <a:r>
              <a:rPr lang="en-US" baseline="-25000" dirty="0"/>
              <a:t>6</a:t>
            </a:r>
            <a:r>
              <a:rPr lang="en-US" dirty="0"/>
              <a:t>H</a:t>
            </a:r>
            <a:r>
              <a:rPr lang="en-US" baseline="-25000" dirty="0"/>
              <a:t>12</a:t>
            </a:r>
            <a:r>
              <a:rPr lang="en-US" dirty="0"/>
              <a:t>O</a:t>
            </a:r>
            <a:r>
              <a:rPr lang="en-US" baseline="-25000" dirty="0"/>
              <a:t>6</a:t>
            </a:r>
            <a:r>
              <a:rPr lang="en-US" dirty="0"/>
              <a:t> + 6O</a:t>
            </a:r>
            <a:r>
              <a:rPr lang="en-US" baseline="-25000" dirty="0"/>
              <a:t>2</a:t>
            </a:r>
            <a:r>
              <a:rPr lang="en-US" dirty="0"/>
              <a:t> + 36 (ADP + P</a:t>
            </a:r>
            <a:r>
              <a:rPr lang="en-US" baseline="-25000" dirty="0"/>
              <a:t>i</a:t>
            </a:r>
            <a:r>
              <a:rPr lang="en-US" dirty="0"/>
              <a:t>)</a:t>
            </a:r>
            <a:br>
              <a:rPr lang="en-US" dirty="0"/>
            </a:br>
            <a:r>
              <a:rPr lang="en-US" dirty="0"/>
              <a:t>		</a:t>
            </a:r>
            <a:r>
              <a:rPr lang="en-US" dirty="0">
                <a:sym typeface="Symbol" charset="0"/>
              </a:rPr>
              <a:t> 6H</a:t>
            </a:r>
            <a:r>
              <a:rPr lang="en-US" baseline="-25000" dirty="0">
                <a:sym typeface="Symbol" charset="0"/>
              </a:rPr>
              <a:t>2</a:t>
            </a:r>
            <a:r>
              <a:rPr lang="en-US" dirty="0">
                <a:sym typeface="Symbol" charset="0"/>
              </a:rPr>
              <a:t>O + 6CO</a:t>
            </a:r>
            <a:r>
              <a:rPr lang="en-US" baseline="-25000" dirty="0">
                <a:sym typeface="Symbol" charset="0"/>
              </a:rPr>
              <a:t>2</a:t>
            </a:r>
            <a:r>
              <a:rPr lang="en-US" dirty="0">
                <a:sym typeface="Symbol" charset="0"/>
              </a:rPr>
              <a:t> + 36 ATP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IV. Carbohydrate Metabolism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048" y="1496319"/>
            <a:ext cx="8613775" cy="4054475"/>
          </a:xfrm>
        </p:spPr>
        <p:txBody>
          <a:bodyPr/>
          <a:lstStyle/>
          <a:p>
            <a:pPr eaLnBrk="1" hangingPunct="1">
              <a:lnSpc>
                <a:spcPct val="100000"/>
              </a:lnSpc>
            </a:pPr>
            <a:r>
              <a:rPr lang="en-US" b="1" dirty="0">
                <a:ea typeface="ＭＳ Ｐゴシック" charset="-128"/>
              </a:rPr>
              <a:t>Glycogenolysis</a:t>
            </a:r>
            <a:r>
              <a:rPr lang="en-US" dirty="0">
                <a:ea typeface="ＭＳ Ｐゴシック" charset="-128"/>
              </a:rPr>
              <a:t>—The process by which stored glycogen is broken down (hydrolyzed) to provide glucose</a:t>
            </a:r>
          </a:p>
          <a:p>
            <a:pPr eaLnBrk="1" hangingPunct="1">
              <a:lnSpc>
                <a:spcPct val="100000"/>
              </a:lnSpc>
            </a:pPr>
            <a:r>
              <a:rPr lang="en-US" b="1" dirty="0">
                <a:ea typeface="ＭＳ Ｐゴシック" charset="-128"/>
              </a:rPr>
              <a:t>Glycolysis</a:t>
            </a:r>
            <a:r>
              <a:rPr lang="en-US" dirty="0">
                <a:ea typeface="ＭＳ Ｐゴシック" charset="-128"/>
              </a:rPr>
              <a:t>—The energy pathway responsible for the initial catabolism of glucose in a 10- or 11-step process that begins with glucose or glycogen and ends with the production of pyruvate (aerobic glycolysis) or lactate (anaerobic glycolysis)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Gluconeogenesis</a:t>
            </a:r>
            <a:r>
              <a:rPr lang="en-US" dirty="0">
                <a:ea typeface="ＭＳ Ｐゴシック" charset="-128"/>
              </a:rPr>
              <a:t>—The creation of glucose in the liver from noncarbohydrate sources, particularly glycerol, lactate or pyruvate, and alanine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295554" y="232980"/>
            <a:ext cx="8524875" cy="775597"/>
          </a:xfrm>
        </p:spPr>
        <p:txBody>
          <a:bodyPr/>
          <a:lstStyle/>
          <a:p>
            <a:r>
              <a:rPr lang="en-US" dirty="0"/>
              <a:t>The Four Stages of Carbohydrate Cellular</a:t>
            </a:r>
            <a:br>
              <a:rPr lang="en-US" dirty="0"/>
            </a:br>
            <a:r>
              <a:rPr lang="en-US" dirty="0"/>
              <a:t>Respiration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2\Plowman5e-ch002-image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9344" y="1426980"/>
            <a:ext cx="4390931" cy="4390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395" y="334519"/>
            <a:ext cx="8524875" cy="388937"/>
          </a:xfrm>
        </p:spPr>
        <p:txBody>
          <a:bodyPr/>
          <a:lstStyle/>
          <a:p>
            <a:r>
              <a:rPr lang="en-US" dirty="0"/>
              <a:t>Glucose Transporters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2\Plowman5e-ch002-image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9945" y="1497855"/>
            <a:ext cx="6047652" cy="3811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1824" y="1998394"/>
            <a:ext cx="3657913" cy="368617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spcBef>
                <a:spcPct val="0"/>
              </a:spcBef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Stage I: Glycolysis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96833" y="395725"/>
            <a:ext cx="8524875" cy="388937"/>
          </a:xfrm>
        </p:spPr>
        <p:txBody>
          <a:bodyPr/>
          <a:lstStyle/>
          <a:p>
            <a:r>
              <a:rPr lang="en-US" dirty="0"/>
              <a:t>CHO Metabolism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2\Plowman5e-ch002-image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2750" y="1242476"/>
            <a:ext cx="4466092" cy="50406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05" y="431086"/>
            <a:ext cx="8524875" cy="387798"/>
          </a:xfrm>
        </p:spPr>
        <p:txBody>
          <a:bodyPr/>
          <a:lstStyle/>
          <a:p>
            <a:r>
              <a:rPr lang="en-US" dirty="0"/>
              <a:t>Oxidation-Reduction Mitochondria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2\Plowman5e-ch002-image007.jpg"/>
          <p:cNvPicPr>
            <a:picLocks noChangeAspect="1" noChangeArrowheads="1"/>
          </p:cNvPicPr>
          <p:nvPr/>
        </p:nvPicPr>
        <p:blipFill>
          <a:blip r:embed="rId2" cstate="print"/>
          <a:srcRect t="45885"/>
          <a:stretch>
            <a:fillRect/>
          </a:stretch>
        </p:blipFill>
        <p:spPr bwMode="auto">
          <a:xfrm>
            <a:off x="1665838" y="1624014"/>
            <a:ext cx="5324880" cy="34493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 txBox="1">
            <a:spLocks noChangeArrowheads="1"/>
          </p:cNvSpPr>
          <p:nvPr/>
        </p:nvSpPr>
        <p:spPr bwMode="auto">
          <a:xfrm>
            <a:off x="598300" y="1627999"/>
            <a:ext cx="4121998" cy="4237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457200" indent="-457200" algn="l">
              <a:lnSpc>
                <a:spcPct val="120000"/>
              </a:lnSpc>
              <a:buClr>
                <a:srgbClr val="CC9900"/>
              </a:buClr>
              <a:buFont typeface="+mj-lt"/>
              <a:buAutoNum type="arabicPeriod" startAt="2"/>
            </a:pPr>
            <a:r>
              <a:rPr lang="en-US" sz="2200" dirty="0">
                <a:latin typeface="+mn-lt"/>
              </a:rPr>
              <a:t>Stage II: Formation of acetyl CoA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54829" y="443536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2\Plowman5e-ch002-image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48905" y="1417664"/>
            <a:ext cx="3159659" cy="49069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4" name="Rectangle 4"/>
          <p:cNvSpPr>
            <a:spLocks noChangeArrowheads="1"/>
          </p:cNvSpPr>
          <p:nvPr/>
        </p:nvSpPr>
        <p:spPr bwMode="auto">
          <a:xfrm>
            <a:off x="294034" y="1458825"/>
            <a:ext cx="4074059" cy="3970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457200" indent="-457200" algn="l">
              <a:lnSpc>
                <a:spcPct val="9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  <a:buFont typeface="+mj-lt"/>
              <a:buAutoNum type="arabicPeriod" startAt="3"/>
              <a:defRPr/>
            </a:pPr>
            <a:r>
              <a:rPr lang="en-US" sz="2200" dirty="0">
                <a:latin typeface="+mn-lt"/>
                <a:ea typeface="ＭＳ Ｐゴシック" charset="0"/>
                <a:cs typeface="ＭＳ Ｐゴシック" charset="0"/>
              </a:rPr>
              <a:t>Stage III: Krebs cycle</a:t>
            </a:r>
            <a:endParaRPr lang="en-US" sz="2200" dirty="0">
              <a:effectLst>
                <a:outerShdw blurRad="38100" dist="38100" dir="2700000" algn="tl">
                  <a:srgbClr val="DDDDDD"/>
                </a:outerShdw>
              </a:effectLst>
              <a:latin typeface="+mn-lt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4034" y="407978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2\Plowman5e-ch002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7706" y="2046791"/>
            <a:ext cx="7754037" cy="36867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ChangeArrowheads="1"/>
          </p:cNvSpPr>
          <p:nvPr/>
        </p:nvSpPr>
        <p:spPr bwMode="auto">
          <a:xfrm>
            <a:off x="359266" y="1452345"/>
            <a:ext cx="8443540" cy="70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>
              <a:lnSpc>
                <a:spcPct val="9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  <a:buFont typeface="+mj-lt"/>
              <a:buAutoNum type="arabicPeriod" startAt="4"/>
            </a:pPr>
            <a:r>
              <a:rPr lang="en-US" sz="2200" dirty="0">
                <a:latin typeface="+mn-lt"/>
              </a:rPr>
              <a:t>Stage IV: Electron transport and oxidative phosphorylation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77931" y="415471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2\Plowman5e-ch002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487" y="2478382"/>
            <a:ext cx="7448355" cy="36807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1F8E0-574D-91A9-53B0-8EE89F37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Electron Transport Chain video</a:t>
            </a:r>
          </a:p>
        </p:txBody>
      </p:sp>
      <p:pic>
        <p:nvPicPr>
          <p:cNvPr id="4" name="Online Media 3" descr="The Electron Transport Chain Explained (Aerobic Respiration)">
            <a:hlinkClick r:id="" action="ppaction://media"/>
            <a:extLst>
              <a:ext uri="{FF2B5EF4-FFF2-40B4-BE49-F238E27FC236}">
                <a16:creationId xmlns:a16="http://schemas.microsoft.com/office/drawing/2014/main" id="{1D302327-23BE-4241-C570-E355AD8FDE4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0500" y="1774825"/>
            <a:ext cx="6524625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08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94352" y="37230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alt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ATP Production from Carbohydrate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2\Table 2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170" y="1508996"/>
            <a:ext cx="7387628" cy="42030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13725" y="401113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Summary of CHO Metabolism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2\Plowman5e-ch002-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7464" y="1458154"/>
            <a:ext cx="6320171" cy="40237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348042" y="1477709"/>
            <a:ext cx="8447198" cy="440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914400" lvl="1" indent="-457200" algn="l">
              <a:lnSpc>
                <a:spcPct val="15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b="1" dirty="0">
                <a:latin typeface="+mn-lt"/>
              </a:rPr>
              <a:t>Beta-oxidation</a:t>
            </a:r>
            <a:r>
              <a:rPr lang="en-US" sz="2200" dirty="0">
                <a:latin typeface="+mn-lt"/>
              </a:rPr>
              <a:t>—Cyclic series of steps that breaks off successive pairs of carbon atoms from FFA, which are then used to form acetyl CoA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09046" y="35643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Fat Metabolism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  <a:cs typeface="+mj-cs"/>
              </a:rPr>
              <a:t> 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3324" y="33525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The Formation of Acetyl Coenzyme A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2\Plowman5e-ch002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8946" y="1323883"/>
            <a:ext cx="2865748" cy="44683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13314" y="1488971"/>
            <a:ext cx="8082999" cy="3686175"/>
          </a:xfrm>
        </p:spPr>
        <p:txBody>
          <a:bodyPr/>
          <a:lstStyle/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ATP production from </a:t>
            </a:r>
            <a:r>
              <a:rPr lang="en-US">
                <a:ea typeface="ＭＳ Ｐゴシック" charset="-128"/>
              </a:rPr>
              <a:t>fatty acids</a:t>
            </a:r>
            <a:endParaRPr lang="en-US" dirty="0">
              <a:ea typeface="ＭＳ Ｐゴシック" charset="-128"/>
            </a:endParaRPr>
          </a:p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endParaRPr lang="en-US" dirty="0">
              <a:ea typeface="ＭＳ Ｐゴシック" charset="-128"/>
            </a:endParaRPr>
          </a:p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Ketone bodies and ketosis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413314" y="341132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Fat Metabolism (cont.)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ChangeArrowheads="1"/>
          </p:cNvSpPr>
          <p:nvPr/>
        </p:nvSpPr>
        <p:spPr bwMode="auto">
          <a:xfrm>
            <a:off x="200164" y="1509546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Transamination and oxidative deamination</a:t>
            </a:r>
          </a:p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Gluconeogenesis</a:t>
            </a:r>
          </a:p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ATP production from amino acids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77100" y="373138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Protein Metabolism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2015" y="1475628"/>
            <a:ext cx="8216428" cy="4072361"/>
          </a:xfrm>
        </p:spPr>
        <p:txBody>
          <a:bodyPr/>
          <a:lstStyle/>
          <a:p>
            <a:pPr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None/>
            </a:pPr>
            <a:r>
              <a:rPr lang="en-US" b="1" dirty="0">
                <a:ea typeface="ＭＳ Ｐゴシック" charset="-128"/>
              </a:rPr>
              <a:t>A. Intracellular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Rate-limiting steps: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Glycolysis—PFK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Kreb</a:t>
            </a:r>
            <a:r>
              <a:rPr lang="en-US" altLang="ja-JP" dirty="0">
                <a:ea typeface="ＭＳ Ｐゴシック" charset="-128"/>
              </a:rPr>
              <a:t>s cycle</a:t>
            </a:r>
            <a:r>
              <a:rPr lang="en-US" dirty="0">
                <a:ea typeface="ＭＳ Ｐゴシック" charset="-128"/>
              </a:rPr>
              <a:t>—</a:t>
            </a:r>
            <a:r>
              <a:rPr lang="en-US" altLang="ja-JP" dirty="0">
                <a:ea typeface="ＭＳ Ｐゴシック" charset="-128"/>
              </a:rPr>
              <a:t>ICD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ETS—Cytochrome oxidase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16344" y="214235"/>
            <a:ext cx="8524875" cy="775597"/>
          </a:xfrm>
        </p:spPr>
        <p:txBody>
          <a:bodyPr/>
          <a:lstStyle/>
          <a:p>
            <a:r>
              <a:rPr lang="en-US" dirty="0"/>
              <a:t>V. Regulation of Cellular Respiration and ATP Production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7410" y="1446471"/>
            <a:ext cx="8558242" cy="4425658"/>
          </a:xfrm>
        </p:spPr>
        <p:txBody>
          <a:bodyPr/>
          <a:lstStyle/>
          <a:p>
            <a:pPr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Extracellular Gluconeogenesis</a:t>
            </a:r>
            <a:r>
              <a:rPr lang="en-US" dirty="0">
                <a:ea typeface="ＭＳ Ｐゴシック" charset="-128"/>
              </a:rPr>
              <a:t>—(necessary to maintain blood glucose levels during exercise)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Glycerol-glucose cycle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Cori cycle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Felig cycle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21572" y="198843"/>
            <a:ext cx="8524875" cy="775597"/>
          </a:xfrm>
        </p:spPr>
        <p:txBody>
          <a:bodyPr/>
          <a:lstStyle/>
          <a:p>
            <a:r>
              <a:rPr lang="en-US" dirty="0"/>
              <a:t>V. Regulation of Cellular Respiration and ATP Production (cont.)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72544" y="402583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Glyconeogenesis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2\Plowman5e-ch002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8692" y="1366563"/>
            <a:ext cx="5073487" cy="454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6047" y="210866"/>
            <a:ext cx="8524875" cy="775597"/>
          </a:xfrm>
        </p:spPr>
        <p:txBody>
          <a:bodyPr/>
          <a:lstStyle/>
          <a:p>
            <a:r>
              <a:rPr lang="en-US" dirty="0"/>
              <a:t>Extracellular Neurohormonal Regulation of Metabolism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296046" y="1407371"/>
            <a:ext cx="3261965" cy="4632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0988" lvl="0" indent="-280988" algn="l" eaLnBrk="0" hangingPunct="0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</a:pPr>
            <a:r>
              <a:rPr lang="en-US" sz="2200" b="1" kern="0" dirty="0">
                <a:latin typeface="+mn-lt"/>
                <a:ea typeface="ＭＳ Ｐゴシック" charset="-128"/>
              </a:rPr>
              <a:t>C. Neurohormonal Coordination</a:t>
            </a:r>
            <a:endParaRPr kumimoji="0" lang="en-US" sz="2200" b="1" i="0" u="none" strike="noStrike" kern="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+mn-cs"/>
            </a:endParaRPr>
          </a:p>
        </p:txBody>
      </p:sp>
      <p:pic>
        <p:nvPicPr>
          <p:cNvPr id="14338" name="Picture 2" descr="\\172.24.161.56\lww\01_Logistics\Plowman5e_9781496323187\13_Ancillaries\1_Input\PPTs\JPEG updated arts\Plowman-PPT-03\Ch02\Plowman5e-ch002-image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58011" y="1407371"/>
            <a:ext cx="5156461" cy="43834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420302" y="218312"/>
            <a:ext cx="8524875" cy="775597"/>
          </a:xfrm>
        </p:spPr>
        <p:txBody>
          <a:bodyPr/>
          <a:lstStyle/>
          <a:p>
            <a:r>
              <a:rPr lang="en-US" dirty="0"/>
              <a:t>Hormonal Regulation of Metabolism during Exercise</a:t>
            </a:r>
            <a:endParaRPr lang="en-US" dirty="0">
              <a:ea typeface="ＭＳ Ｐゴシック" charset="-128"/>
            </a:endParaRPr>
          </a:p>
        </p:txBody>
      </p:sp>
      <p:pic>
        <p:nvPicPr>
          <p:cNvPr id="15362" name="Picture 2" descr="\\172.24.161.56\lww\01_Logistics\Plowman5e_9781496323187\13_Ancillaries\1_Input\PPTs\JPEG updated arts\Plowman-PPT-03\Ch02\Table 2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762" y="1434069"/>
            <a:ext cx="7739406" cy="41330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6850" y="1524811"/>
            <a:ext cx="8524639" cy="383866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Triglycerides provide greatest source of potential energy.</a:t>
            </a:r>
          </a:p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Very little carbohydrate is stored.</a:t>
            </a:r>
          </a:p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Exercise has a major impact on how long each fuel can supply energy.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89566" y="224691"/>
            <a:ext cx="8524875" cy="775597"/>
          </a:xfrm>
        </p:spPr>
        <p:txBody>
          <a:bodyPr/>
          <a:lstStyle/>
          <a:p>
            <a:r>
              <a:rPr lang="en-US" dirty="0"/>
              <a:t>VI. Fuel Utilization at Rest and During Exercise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\\172.24.161.56\lww\01_Logistics\Plowman5e_9781496323187\13_Ancillaries\1_Input\PPTs\JPEG updated arts\Plowman-PPT-03\Ch02\Table 2.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0464" y="1390565"/>
            <a:ext cx="7550870" cy="4841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\\172.24.161.56\lww\01_Logistics\Plowman5e_9781496323187\13_Ancillaries\1_Input\PPTs\JPEG updated arts\Plowman-PPT-03\Ch02\Table 2.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354" y="1283148"/>
            <a:ext cx="8107051" cy="4684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\\172.24.161.56\lww\01_Logistics\Plowman5e_9781496323187\13_Ancillaries\1_Input\PPTs\JPEG updated arts\Plowman-PPT-03\Ch02\Table 2.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0355" y="1361880"/>
            <a:ext cx="7044950" cy="40452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12648</TotalTime>
  <Words>568</Words>
  <Application>Microsoft Macintosh PowerPoint</Application>
  <PresentationFormat>On-screen Show (4:3)</PresentationFormat>
  <Paragraphs>84</Paragraphs>
  <Slides>32</Slides>
  <Notes>2</Notes>
  <HiddenSlides>5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ＭＳ Ｐゴシック</vt:lpstr>
      <vt:lpstr>Arial</vt:lpstr>
      <vt:lpstr>Symbol</vt:lpstr>
      <vt:lpstr>Times New Roman</vt:lpstr>
      <vt:lpstr>Verdana</vt:lpstr>
      <vt:lpstr>LWW TEMPLATE</vt:lpstr>
      <vt:lpstr>PowerPoint Presentation</vt:lpstr>
      <vt:lpstr>I. Introduction</vt:lpstr>
      <vt:lpstr>II. Adenosine Triphosphate</vt:lpstr>
      <vt:lpstr>Generalized Scheme of Catabolic Energy Transformation in the Human Body</vt:lpstr>
      <vt:lpstr>II. Adenosine Triphosphate (cont.)</vt:lpstr>
      <vt:lpstr>III. Cellular Respiration</vt:lpstr>
      <vt:lpstr>An Overview of Cellular Respiration</vt:lpstr>
      <vt:lpstr>IV. Carbohydrate Metabolism</vt:lpstr>
      <vt:lpstr>IV. Carbohydrate Metabolism (cont.)</vt:lpstr>
      <vt:lpstr>The Four Stages of Carbohydrate Cellular Respiration</vt:lpstr>
      <vt:lpstr>Glucose Transporters</vt:lpstr>
      <vt:lpstr>CHO Metabolism</vt:lpstr>
      <vt:lpstr>Oxidation-Reduction Mitochondria</vt:lpstr>
      <vt:lpstr>CHO Metabolism (cont.)</vt:lpstr>
      <vt:lpstr>CHO Metabolism (cont.)</vt:lpstr>
      <vt:lpstr>CHO Metabolism (cont.)</vt:lpstr>
      <vt:lpstr>Electron Transport Chain video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V. Regulation of Cellular Respiration and ATP Production</vt:lpstr>
      <vt:lpstr>V. Regulation of Cellular Respiration and ATP Production (cont.)</vt:lpstr>
      <vt:lpstr>Glyconeogenesis</vt:lpstr>
      <vt:lpstr>Extracellular Neurohormonal Regulation of Metabolism</vt:lpstr>
      <vt:lpstr>Hormonal Regulation of Metabolism during Exercise</vt:lpstr>
      <vt:lpstr>VI. Fuel Utilization at Rest and During Exercise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363</cp:revision>
  <cp:lastPrinted>2001-01-03T19:47:24Z</cp:lastPrinted>
  <dcterms:created xsi:type="dcterms:W3CDTF">2001-02-15T19:07:27Z</dcterms:created>
  <dcterms:modified xsi:type="dcterms:W3CDTF">2026-10-12T14:52:58Z</dcterms:modified>
</cp:coreProperties>
</file>