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 id="257" r:id="rId3"/>
    <p:sldId id="258" r:id="rId4"/>
  </p:sldIdLst>
  <p:sldSz cx="43891200" cy="329184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9" autoAdjust="0"/>
    <p:restoredTop sz="94660"/>
  </p:normalViewPr>
  <p:slideViewPr>
    <p:cSldViewPr snapToGrid="0">
      <p:cViewPr varScale="1">
        <p:scale>
          <a:sx n="17" d="100"/>
          <a:sy n="17" d="100"/>
        </p:scale>
        <p:origin x="1459" y="11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1840" y="5387342"/>
            <a:ext cx="37307520" cy="11460480"/>
          </a:xfrm>
        </p:spPr>
        <p:txBody>
          <a:bodyPr anchor="b"/>
          <a:lstStyle>
            <a:lvl1pPr algn="ctr">
              <a:defRPr sz="28800"/>
            </a:lvl1pPr>
          </a:lstStyle>
          <a:p>
            <a:r>
              <a:rPr lang="en-US"/>
              <a:t>Click to edit Master title style</a:t>
            </a:r>
            <a:endParaRPr lang="en-US" dirty="0"/>
          </a:p>
        </p:txBody>
      </p:sp>
      <p:sp>
        <p:nvSpPr>
          <p:cNvPr id="3" name="Subtitle 2"/>
          <p:cNvSpPr>
            <a:spLocks noGrp="1"/>
          </p:cNvSpPr>
          <p:nvPr>
            <p:ph type="subTitle" idx="1"/>
          </p:nvPr>
        </p:nvSpPr>
        <p:spPr>
          <a:xfrm>
            <a:off x="5486400" y="17289782"/>
            <a:ext cx="32918400" cy="7947658"/>
          </a:xfrm>
        </p:spPr>
        <p:txBody>
          <a:bodyPr/>
          <a:lstStyle>
            <a:lvl1pPr marL="0" indent="0" algn="ctr">
              <a:buNone/>
              <a:defRPr sz="11520"/>
            </a:lvl1pPr>
            <a:lvl2pPr marL="2194560" indent="0" algn="ctr">
              <a:buNone/>
              <a:defRPr sz="9600"/>
            </a:lvl2pPr>
            <a:lvl3pPr marL="4389120" indent="0" algn="ctr">
              <a:buNone/>
              <a:defRPr sz="8640"/>
            </a:lvl3pPr>
            <a:lvl4pPr marL="6583680" indent="0" algn="ctr">
              <a:buNone/>
              <a:defRPr sz="7680"/>
            </a:lvl4pPr>
            <a:lvl5pPr marL="8778240" indent="0" algn="ctr">
              <a:buNone/>
              <a:defRPr sz="7680"/>
            </a:lvl5pPr>
            <a:lvl6pPr marL="10972800" indent="0" algn="ctr">
              <a:buNone/>
              <a:defRPr sz="7680"/>
            </a:lvl6pPr>
            <a:lvl7pPr marL="13167360" indent="0" algn="ctr">
              <a:buNone/>
              <a:defRPr sz="7680"/>
            </a:lvl7pPr>
            <a:lvl8pPr marL="15361920" indent="0" algn="ctr">
              <a:buNone/>
              <a:defRPr sz="7680"/>
            </a:lvl8pPr>
            <a:lvl9pPr marL="17556480" indent="0" algn="ctr">
              <a:buNone/>
              <a:defRPr sz="76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288B26-F0E8-4DD8-A5AE-BDD7AEBC08C1}"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448DEE-2A5B-436F-A951-30CC291C6526}" type="slidenum">
              <a:rPr lang="en-US" smtClean="0"/>
              <a:t>‹#›</a:t>
            </a:fld>
            <a:endParaRPr lang="en-US"/>
          </a:p>
        </p:txBody>
      </p:sp>
    </p:spTree>
    <p:extLst>
      <p:ext uri="{BB962C8B-B14F-4D97-AF65-F5344CB8AC3E}">
        <p14:creationId xmlns:p14="http://schemas.microsoft.com/office/powerpoint/2010/main" val="4107417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288B26-F0E8-4DD8-A5AE-BDD7AEBC08C1}"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448DEE-2A5B-436F-A951-30CC291C6526}" type="slidenum">
              <a:rPr lang="en-US" smtClean="0"/>
              <a:t>‹#›</a:t>
            </a:fld>
            <a:endParaRPr lang="en-US"/>
          </a:p>
        </p:txBody>
      </p:sp>
    </p:spTree>
    <p:extLst>
      <p:ext uri="{BB962C8B-B14F-4D97-AF65-F5344CB8AC3E}">
        <p14:creationId xmlns:p14="http://schemas.microsoft.com/office/powerpoint/2010/main" val="1561568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94662" y="8206749"/>
            <a:ext cx="37856160" cy="13693138"/>
          </a:xfrm>
        </p:spPr>
        <p:txBody>
          <a:bodyPr anchor="b"/>
          <a:lstStyle>
            <a:lvl1pPr>
              <a:defRPr sz="28800"/>
            </a:lvl1pPr>
          </a:lstStyle>
          <a:p>
            <a:r>
              <a:rPr lang="en-US"/>
              <a:t>Click to edit Master title style</a:t>
            </a:r>
            <a:endParaRPr lang="en-US" dirty="0"/>
          </a:p>
        </p:txBody>
      </p:sp>
      <p:sp>
        <p:nvSpPr>
          <p:cNvPr id="3" name="Text Placeholder 2"/>
          <p:cNvSpPr>
            <a:spLocks noGrp="1"/>
          </p:cNvSpPr>
          <p:nvPr>
            <p:ph type="body" idx="1"/>
          </p:nvPr>
        </p:nvSpPr>
        <p:spPr>
          <a:xfrm>
            <a:off x="2994662" y="22029429"/>
            <a:ext cx="37856160" cy="7200898"/>
          </a:xfrm>
        </p:spPr>
        <p:txBody>
          <a:bodyPr/>
          <a:lstStyle>
            <a:lvl1pPr marL="0" indent="0">
              <a:buNone/>
              <a:defRPr sz="11520">
                <a:solidFill>
                  <a:schemeClr val="tx1"/>
                </a:solidFill>
              </a:defRPr>
            </a:lvl1pPr>
            <a:lvl2pPr marL="2194560" indent="0">
              <a:buNone/>
              <a:defRPr sz="9600">
                <a:solidFill>
                  <a:schemeClr val="tx1">
                    <a:tint val="75000"/>
                  </a:schemeClr>
                </a:solidFill>
              </a:defRPr>
            </a:lvl2pPr>
            <a:lvl3pPr marL="4389120" indent="0">
              <a:buNone/>
              <a:defRPr sz="8640">
                <a:solidFill>
                  <a:schemeClr val="tx1">
                    <a:tint val="75000"/>
                  </a:schemeClr>
                </a:solidFill>
              </a:defRPr>
            </a:lvl3pPr>
            <a:lvl4pPr marL="6583680" indent="0">
              <a:buNone/>
              <a:defRPr sz="7680">
                <a:solidFill>
                  <a:schemeClr val="tx1">
                    <a:tint val="75000"/>
                  </a:schemeClr>
                </a:solidFill>
              </a:defRPr>
            </a:lvl4pPr>
            <a:lvl5pPr marL="8778240" indent="0">
              <a:buNone/>
              <a:defRPr sz="7680">
                <a:solidFill>
                  <a:schemeClr val="tx1">
                    <a:tint val="75000"/>
                  </a:schemeClr>
                </a:solidFill>
              </a:defRPr>
            </a:lvl5pPr>
            <a:lvl6pPr marL="10972800" indent="0">
              <a:buNone/>
              <a:defRPr sz="7680">
                <a:solidFill>
                  <a:schemeClr val="tx1">
                    <a:tint val="75000"/>
                  </a:schemeClr>
                </a:solidFill>
              </a:defRPr>
            </a:lvl6pPr>
            <a:lvl7pPr marL="13167360" indent="0">
              <a:buNone/>
              <a:defRPr sz="7680">
                <a:solidFill>
                  <a:schemeClr val="tx1">
                    <a:tint val="75000"/>
                  </a:schemeClr>
                </a:solidFill>
              </a:defRPr>
            </a:lvl7pPr>
            <a:lvl8pPr marL="15361920" indent="0">
              <a:buNone/>
              <a:defRPr sz="7680">
                <a:solidFill>
                  <a:schemeClr val="tx1">
                    <a:tint val="75000"/>
                  </a:schemeClr>
                </a:solidFill>
              </a:defRPr>
            </a:lvl8pPr>
            <a:lvl9pPr marL="17556480" indent="0">
              <a:buNone/>
              <a:defRPr sz="7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288B26-F0E8-4DD8-A5AE-BDD7AEBC08C1}"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448DEE-2A5B-436F-A951-30CC291C6526}" type="slidenum">
              <a:rPr lang="en-US" smtClean="0"/>
              <a:t>‹#›</a:t>
            </a:fld>
            <a:endParaRPr lang="en-US"/>
          </a:p>
        </p:txBody>
      </p:sp>
    </p:spTree>
    <p:extLst>
      <p:ext uri="{BB962C8B-B14F-4D97-AF65-F5344CB8AC3E}">
        <p14:creationId xmlns:p14="http://schemas.microsoft.com/office/powerpoint/2010/main" val="8909151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288B26-F0E8-4DD8-A5AE-BDD7AEBC08C1}"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448DEE-2A5B-436F-A951-30CC291C6526}" type="slidenum">
              <a:rPr lang="en-US" smtClean="0"/>
              <a:t>‹#›</a:t>
            </a:fld>
            <a:endParaRPr lang="en-US"/>
          </a:p>
        </p:txBody>
      </p:sp>
    </p:spTree>
    <p:extLst>
      <p:ext uri="{BB962C8B-B14F-4D97-AF65-F5344CB8AC3E}">
        <p14:creationId xmlns:p14="http://schemas.microsoft.com/office/powerpoint/2010/main" val="9107608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23237" y="1752607"/>
            <a:ext cx="37856160" cy="6362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3023242" y="8069582"/>
            <a:ext cx="18568032" cy="3954778"/>
          </a:xfrm>
        </p:spPr>
        <p:txBody>
          <a:bodyPr anchor="b"/>
          <a:lstStyle>
            <a:lvl1pPr marL="0" indent="0">
              <a:buNone/>
              <a:defRPr sz="11520" b="1"/>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4" name="Content Placeholder 3"/>
          <p:cNvSpPr>
            <a:spLocks noGrp="1"/>
          </p:cNvSpPr>
          <p:nvPr>
            <p:ph sz="half" idx="2"/>
          </p:nvPr>
        </p:nvSpPr>
        <p:spPr>
          <a:xfrm>
            <a:off x="3023242" y="12024360"/>
            <a:ext cx="18568032"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2219922" y="8069582"/>
            <a:ext cx="18659477" cy="3954778"/>
          </a:xfrm>
        </p:spPr>
        <p:txBody>
          <a:bodyPr anchor="b"/>
          <a:lstStyle>
            <a:lvl1pPr marL="0" indent="0">
              <a:buNone/>
              <a:defRPr sz="11520" b="1"/>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6" name="Content Placeholder 5"/>
          <p:cNvSpPr>
            <a:spLocks noGrp="1"/>
          </p:cNvSpPr>
          <p:nvPr>
            <p:ph sz="quarter" idx="4"/>
          </p:nvPr>
        </p:nvSpPr>
        <p:spPr>
          <a:xfrm>
            <a:off x="22219922"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288B26-F0E8-4DD8-A5AE-BDD7AEBC08C1}" type="datetimeFigureOut">
              <a:rPr lang="en-US" smtClean="0"/>
              <a:t>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D448DEE-2A5B-436F-A951-30CC291C6526}" type="slidenum">
              <a:rPr lang="en-US" smtClean="0"/>
              <a:t>‹#›</a:t>
            </a:fld>
            <a:endParaRPr lang="en-US"/>
          </a:p>
        </p:txBody>
      </p:sp>
    </p:spTree>
    <p:extLst>
      <p:ext uri="{BB962C8B-B14F-4D97-AF65-F5344CB8AC3E}">
        <p14:creationId xmlns:p14="http://schemas.microsoft.com/office/powerpoint/2010/main" val="2491638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288B26-F0E8-4DD8-A5AE-BDD7AEBC08C1}" type="datetimeFigureOut">
              <a:rPr lang="en-US" smtClean="0"/>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D448DEE-2A5B-436F-A951-30CC291C6526}" type="slidenum">
              <a:rPr lang="en-US" smtClean="0"/>
              <a:t>‹#›</a:t>
            </a:fld>
            <a:endParaRPr lang="en-US"/>
          </a:p>
        </p:txBody>
      </p:sp>
    </p:spTree>
    <p:extLst>
      <p:ext uri="{BB962C8B-B14F-4D97-AF65-F5344CB8AC3E}">
        <p14:creationId xmlns:p14="http://schemas.microsoft.com/office/powerpoint/2010/main" val="4089799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288B26-F0E8-4DD8-A5AE-BDD7AEBC08C1}" type="datetimeFigureOut">
              <a:rPr lang="en-US" smtClean="0"/>
              <a:t>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D448DEE-2A5B-436F-A951-30CC291C6526}" type="slidenum">
              <a:rPr lang="en-US" smtClean="0"/>
              <a:t>‹#›</a:t>
            </a:fld>
            <a:endParaRPr lang="en-US"/>
          </a:p>
        </p:txBody>
      </p:sp>
    </p:spTree>
    <p:extLst>
      <p:ext uri="{BB962C8B-B14F-4D97-AF65-F5344CB8AC3E}">
        <p14:creationId xmlns:p14="http://schemas.microsoft.com/office/powerpoint/2010/main" val="29584211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7" y="2194560"/>
            <a:ext cx="14156054" cy="7680960"/>
          </a:xfrm>
        </p:spPr>
        <p:txBody>
          <a:bodyPr anchor="b"/>
          <a:lstStyle>
            <a:lvl1pPr>
              <a:defRPr sz="15360"/>
            </a:lvl1pPr>
          </a:lstStyle>
          <a:p>
            <a:r>
              <a:rPr lang="en-US"/>
              <a:t>Click to edit Master title style</a:t>
            </a:r>
            <a:endParaRPr lang="en-US" dirty="0"/>
          </a:p>
        </p:txBody>
      </p:sp>
      <p:sp>
        <p:nvSpPr>
          <p:cNvPr id="3" name="Content Placeholder 2"/>
          <p:cNvSpPr>
            <a:spLocks noGrp="1"/>
          </p:cNvSpPr>
          <p:nvPr>
            <p:ph idx="1"/>
          </p:nvPr>
        </p:nvSpPr>
        <p:spPr>
          <a:xfrm>
            <a:off x="18659477" y="4739647"/>
            <a:ext cx="22219920" cy="23393400"/>
          </a:xfrm>
        </p:spPr>
        <p:txBody>
          <a:bodyPr/>
          <a:lstStyle>
            <a:lvl1pPr>
              <a:defRPr sz="15360"/>
            </a:lvl1pPr>
            <a:lvl2pPr>
              <a:defRPr sz="13440"/>
            </a:lvl2pPr>
            <a:lvl3pPr>
              <a:defRPr sz="11520"/>
            </a:lvl3pPr>
            <a:lvl4pPr>
              <a:defRPr sz="9600"/>
            </a:lvl4pPr>
            <a:lvl5pPr>
              <a:defRPr sz="9600"/>
            </a:lvl5pPr>
            <a:lvl6pPr>
              <a:defRPr sz="9600"/>
            </a:lvl6pPr>
            <a:lvl7pPr>
              <a:defRPr sz="9600"/>
            </a:lvl7pPr>
            <a:lvl8pPr>
              <a:defRPr sz="9600"/>
            </a:lvl8pPr>
            <a:lvl9pPr>
              <a:defRPr sz="9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023237" y="9875520"/>
            <a:ext cx="14156054" cy="18295622"/>
          </a:xfrm>
        </p:spPr>
        <p:txBody>
          <a:bodyPr/>
          <a:lstStyle>
            <a:lvl1pPr marL="0" indent="0">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5" name="Date Placeholder 4"/>
          <p:cNvSpPr>
            <a:spLocks noGrp="1"/>
          </p:cNvSpPr>
          <p:nvPr>
            <p:ph type="dt" sz="half" idx="10"/>
          </p:nvPr>
        </p:nvSpPr>
        <p:spPr/>
        <p:txBody>
          <a:bodyPr/>
          <a:lstStyle/>
          <a:p>
            <a:fld id="{CE288B26-F0E8-4DD8-A5AE-BDD7AEBC08C1}"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448DEE-2A5B-436F-A951-30CC291C6526}" type="slidenum">
              <a:rPr lang="en-US" smtClean="0"/>
              <a:t>‹#›</a:t>
            </a:fld>
            <a:endParaRPr lang="en-US"/>
          </a:p>
        </p:txBody>
      </p:sp>
    </p:spTree>
    <p:extLst>
      <p:ext uri="{BB962C8B-B14F-4D97-AF65-F5344CB8AC3E}">
        <p14:creationId xmlns:p14="http://schemas.microsoft.com/office/powerpoint/2010/main" val="1716948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7" y="2194560"/>
            <a:ext cx="14156054" cy="7680960"/>
          </a:xfrm>
        </p:spPr>
        <p:txBody>
          <a:bodyPr anchor="b"/>
          <a:lstStyle>
            <a:lvl1pPr>
              <a:defRPr sz="15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18659477" y="4739647"/>
            <a:ext cx="22219920" cy="23393400"/>
          </a:xfrm>
        </p:spPr>
        <p:txBody>
          <a:bodyPr anchor="t"/>
          <a:lstStyle>
            <a:lvl1pPr marL="0" indent="0">
              <a:buNone/>
              <a:defRPr sz="15360"/>
            </a:lvl1pPr>
            <a:lvl2pPr marL="2194560" indent="0">
              <a:buNone/>
              <a:defRPr sz="13440"/>
            </a:lvl2pPr>
            <a:lvl3pPr marL="4389120" indent="0">
              <a:buNone/>
              <a:defRPr sz="11520"/>
            </a:lvl3pPr>
            <a:lvl4pPr marL="6583680" indent="0">
              <a:buNone/>
              <a:defRPr sz="9600"/>
            </a:lvl4pPr>
            <a:lvl5pPr marL="8778240" indent="0">
              <a:buNone/>
              <a:defRPr sz="9600"/>
            </a:lvl5pPr>
            <a:lvl6pPr marL="10972800" indent="0">
              <a:buNone/>
              <a:defRPr sz="9600"/>
            </a:lvl6pPr>
            <a:lvl7pPr marL="13167360" indent="0">
              <a:buNone/>
              <a:defRPr sz="9600"/>
            </a:lvl7pPr>
            <a:lvl8pPr marL="15361920" indent="0">
              <a:buNone/>
              <a:defRPr sz="9600"/>
            </a:lvl8pPr>
            <a:lvl9pPr marL="17556480" indent="0">
              <a:buNone/>
              <a:defRPr sz="9600"/>
            </a:lvl9pPr>
          </a:lstStyle>
          <a:p>
            <a:r>
              <a:rPr lang="en-US"/>
              <a:t>Click icon to add picture</a:t>
            </a:r>
            <a:endParaRPr lang="en-US" dirty="0"/>
          </a:p>
        </p:txBody>
      </p:sp>
      <p:sp>
        <p:nvSpPr>
          <p:cNvPr id="4" name="Text Placeholder 3"/>
          <p:cNvSpPr>
            <a:spLocks noGrp="1"/>
          </p:cNvSpPr>
          <p:nvPr>
            <p:ph type="body" sz="half" idx="2"/>
          </p:nvPr>
        </p:nvSpPr>
        <p:spPr>
          <a:xfrm>
            <a:off x="3023237" y="9875520"/>
            <a:ext cx="14156054" cy="18295622"/>
          </a:xfrm>
        </p:spPr>
        <p:txBody>
          <a:bodyPr/>
          <a:lstStyle>
            <a:lvl1pPr marL="0" indent="0">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5" name="Date Placeholder 4"/>
          <p:cNvSpPr>
            <a:spLocks noGrp="1"/>
          </p:cNvSpPr>
          <p:nvPr>
            <p:ph type="dt" sz="half" idx="10"/>
          </p:nvPr>
        </p:nvSpPr>
        <p:spPr/>
        <p:txBody>
          <a:bodyPr/>
          <a:lstStyle/>
          <a:p>
            <a:fld id="{CE288B26-F0E8-4DD8-A5AE-BDD7AEBC08C1}"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448DEE-2A5B-436F-A951-30CC291C6526}" type="slidenum">
              <a:rPr lang="en-US" smtClean="0"/>
              <a:t>‹#›</a:t>
            </a:fld>
            <a:endParaRPr lang="en-US"/>
          </a:p>
        </p:txBody>
      </p:sp>
    </p:spTree>
    <p:extLst>
      <p:ext uri="{BB962C8B-B14F-4D97-AF65-F5344CB8AC3E}">
        <p14:creationId xmlns:p14="http://schemas.microsoft.com/office/powerpoint/2010/main" val="2535228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288B26-F0E8-4DD8-A5AE-BDD7AEBC08C1}"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448DEE-2A5B-436F-A951-30CC291C6526}" type="slidenum">
              <a:rPr lang="en-US" smtClean="0"/>
              <a:t>‹#›</a:t>
            </a:fld>
            <a:endParaRPr lang="en-US"/>
          </a:p>
        </p:txBody>
      </p:sp>
    </p:spTree>
    <p:extLst>
      <p:ext uri="{BB962C8B-B14F-4D97-AF65-F5344CB8AC3E}">
        <p14:creationId xmlns:p14="http://schemas.microsoft.com/office/powerpoint/2010/main" val="4068763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409642" y="1752600"/>
            <a:ext cx="9464040" cy="2789682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017522"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288B26-F0E8-4DD8-A5AE-BDD7AEBC08C1}"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448DEE-2A5B-436F-A951-30CC291C6526}" type="slidenum">
              <a:rPr lang="en-US" smtClean="0"/>
              <a:t>‹#›</a:t>
            </a:fld>
            <a:endParaRPr lang="en-US"/>
          </a:p>
        </p:txBody>
      </p:sp>
    </p:spTree>
    <p:extLst>
      <p:ext uri="{BB962C8B-B14F-4D97-AF65-F5344CB8AC3E}">
        <p14:creationId xmlns:p14="http://schemas.microsoft.com/office/powerpoint/2010/main" val="1269479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17520" y="1752607"/>
            <a:ext cx="37856160" cy="6362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017520" y="30510487"/>
            <a:ext cx="9875520" cy="1752600"/>
          </a:xfrm>
          <a:prstGeom prst="rect">
            <a:avLst/>
          </a:prstGeom>
        </p:spPr>
        <p:txBody>
          <a:bodyPr vert="horz" lIns="91440" tIns="45720" rIns="91440" bIns="45720" rtlCol="0" anchor="ctr"/>
          <a:lstStyle>
            <a:lvl1pPr algn="l">
              <a:defRPr sz="5760">
                <a:solidFill>
                  <a:schemeClr val="tx1">
                    <a:tint val="75000"/>
                  </a:schemeClr>
                </a:solidFill>
              </a:defRPr>
            </a:lvl1pPr>
          </a:lstStyle>
          <a:p>
            <a:fld id="{CE288B26-F0E8-4DD8-A5AE-BDD7AEBC08C1}" type="datetimeFigureOut">
              <a:rPr lang="en-US" smtClean="0"/>
              <a:t>11/9/2025</a:t>
            </a:fld>
            <a:endParaRPr lang="en-US"/>
          </a:p>
        </p:txBody>
      </p:sp>
      <p:sp>
        <p:nvSpPr>
          <p:cNvPr id="5" name="Footer Placeholder 4"/>
          <p:cNvSpPr>
            <a:spLocks noGrp="1"/>
          </p:cNvSpPr>
          <p:nvPr>
            <p:ph type="ftr" sz="quarter" idx="3"/>
          </p:nvPr>
        </p:nvSpPr>
        <p:spPr>
          <a:xfrm>
            <a:off x="14538960" y="30510487"/>
            <a:ext cx="14813280" cy="1752600"/>
          </a:xfrm>
          <a:prstGeom prst="rect">
            <a:avLst/>
          </a:prstGeom>
        </p:spPr>
        <p:txBody>
          <a:bodyPr vert="horz" lIns="91440" tIns="45720" rIns="91440" bIns="45720" rtlCol="0" anchor="ctr"/>
          <a:lstStyle>
            <a:lvl1pPr algn="ctr">
              <a:defRPr sz="576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30998160" y="30510487"/>
            <a:ext cx="9875520" cy="1752600"/>
          </a:xfrm>
          <a:prstGeom prst="rect">
            <a:avLst/>
          </a:prstGeom>
        </p:spPr>
        <p:txBody>
          <a:bodyPr vert="horz" lIns="91440" tIns="45720" rIns="91440" bIns="45720" rtlCol="0" anchor="ctr"/>
          <a:lstStyle>
            <a:lvl1pPr algn="r">
              <a:defRPr sz="5760">
                <a:solidFill>
                  <a:schemeClr val="tx1">
                    <a:tint val="75000"/>
                  </a:schemeClr>
                </a:solidFill>
              </a:defRPr>
            </a:lvl1pPr>
          </a:lstStyle>
          <a:p>
            <a:fld id="{BD448DEE-2A5B-436F-A951-30CC291C6526}" type="slidenum">
              <a:rPr lang="en-US" smtClean="0"/>
              <a:t>‹#›</a:t>
            </a:fld>
            <a:endParaRPr lang="en-US"/>
          </a:p>
        </p:txBody>
      </p:sp>
    </p:spTree>
    <p:extLst>
      <p:ext uri="{BB962C8B-B14F-4D97-AF65-F5344CB8AC3E}">
        <p14:creationId xmlns:p14="http://schemas.microsoft.com/office/powerpoint/2010/main" val="31420179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389120" rtl="0" eaLnBrk="1" latinLnBrk="0" hangingPunct="1">
        <a:lnSpc>
          <a:spcPct val="90000"/>
        </a:lnSpc>
        <a:spcBef>
          <a:spcPct val="0"/>
        </a:spcBef>
        <a:buNone/>
        <a:defRPr sz="21120" kern="1200">
          <a:solidFill>
            <a:schemeClr val="tx1"/>
          </a:solidFill>
          <a:latin typeface="+mj-lt"/>
          <a:ea typeface="+mj-ea"/>
          <a:cs typeface="+mj-cs"/>
        </a:defRPr>
      </a:lvl1pPr>
    </p:titleStyle>
    <p:bodyStyle>
      <a:lvl1pPr marL="1097280" indent="-1097280" algn="l" defTabSz="4389120" rtl="0" eaLnBrk="1" latinLnBrk="0" hangingPunct="1">
        <a:lnSpc>
          <a:spcPct val="90000"/>
        </a:lnSpc>
        <a:spcBef>
          <a:spcPts val="4800"/>
        </a:spcBef>
        <a:buFont typeface="Arial" panose="020B0604020202020204" pitchFamily="34" charset="0"/>
        <a:buChar char="•"/>
        <a:defRPr sz="13440" kern="1200">
          <a:solidFill>
            <a:schemeClr val="tx1"/>
          </a:solidFill>
          <a:latin typeface="+mn-lt"/>
          <a:ea typeface="+mn-ea"/>
          <a:cs typeface="+mn-cs"/>
        </a:defRPr>
      </a:lvl1pPr>
      <a:lvl2pPr marL="3291840" indent="-1097280" algn="l" defTabSz="4389120" rtl="0" eaLnBrk="1" latinLnBrk="0" hangingPunct="1">
        <a:lnSpc>
          <a:spcPct val="90000"/>
        </a:lnSpc>
        <a:spcBef>
          <a:spcPts val="2400"/>
        </a:spcBef>
        <a:buFont typeface="Arial" panose="020B0604020202020204" pitchFamily="34" charset="0"/>
        <a:buChar char="•"/>
        <a:defRPr sz="11520" kern="1200">
          <a:solidFill>
            <a:schemeClr val="tx1"/>
          </a:solidFill>
          <a:latin typeface="+mn-lt"/>
          <a:ea typeface="+mn-ea"/>
          <a:cs typeface="+mn-cs"/>
        </a:defRPr>
      </a:lvl2pPr>
      <a:lvl3pPr marL="5486400" indent="-1097280" algn="l" defTabSz="4389120" rtl="0" eaLnBrk="1" latinLnBrk="0" hangingPunct="1">
        <a:lnSpc>
          <a:spcPct val="90000"/>
        </a:lnSpc>
        <a:spcBef>
          <a:spcPts val="2400"/>
        </a:spcBef>
        <a:buFont typeface="Arial" panose="020B0604020202020204" pitchFamily="34" charset="0"/>
        <a:buChar char="•"/>
        <a:defRPr sz="9600" kern="1200">
          <a:solidFill>
            <a:schemeClr val="tx1"/>
          </a:solidFill>
          <a:latin typeface="+mn-lt"/>
          <a:ea typeface="+mn-ea"/>
          <a:cs typeface="+mn-cs"/>
        </a:defRPr>
      </a:lvl3pPr>
      <a:lvl4pPr marL="768096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4pPr>
      <a:lvl5pPr marL="987552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5pPr>
      <a:lvl6pPr marL="1207008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6pPr>
      <a:lvl7pPr marL="1426464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7pPr>
      <a:lvl8pPr marL="1645920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8pPr>
      <a:lvl9pPr marL="18653760" indent="-1097280" algn="l" defTabSz="4389120" rtl="0" eaLnBrk="1" latinLnBrk="0" hangingPunct="1">
        <a:lnSpc>
          <a:spcPct val="90000"/>
        </a:lnSpc>
        <a:spcBef>
          <a:spcPts val="2400"/>
        </a:spcBef>
        <a:buFont typeface="Arial" panose="020B0604020202020204" pitchFamily="34" charset="0"/>
        <a:buChar char="•"/>
        <a:defRPr sz="864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hyperlink" Target="https://www.ncbi.nlm.nih.gov/books/NBK441870/" TargetMode="External"/><Relationship Id="rId3" Type="http://schemas.openxmlformats.org/officeDocument/2006/relationships/hyperlink" Target="https://www.aafp.org/pubs/afp/issues/2022/0800/generalized-anxiety-disorder-panic-disorder.html" TargetMode="External"/><Relationship Id="rId7" Type="http://schemas.openxmlformats.org/officeDocument/2006/relationships/hyperlink" Target="https://doi.org/10.7759/cureus.46115" TargetMode="External"/><Relationship Id="rId2" Type="http://schemas.openxmlformats.org/officeDocument/2006/relationships/hyperlink" Target="https://doi.org/10.1186/s12888-025-06707-5" TargetMode="External"/><Relationship Id="rId1" Type="http://schemas.openxmlformats.org/officeDocument/2006/relationships/slideLayout" Target="../slideLayouts/slideLayout7.xml"/><Relationship Id="rId6" Type="http://schemas.openxmlformats.org/officeDocument/2006/relationships/hyperlink" Target="https://doi.org/10.3390/healthcare11172446" TargetMode="External"/><Relationship Id="rId11" Type="http://schemas.openxmlformats.org/officeDocument/2006/relationships/hyperlink" Target="https://www.who.int/standards/classifications/classification-of-diseases" TargetMode="External"/><Relationship Id="rId5" Type="http://schemas.openxmlformats.org/officeDocument/2006/relationships/hyperlink" Target="https://doi.org/10.3389/fpsyt.2020.595584" TargetMode="External"/><Relationship Id="rId10" Type="http://schemas.openxmlformats.org/officeDocument/2006/relationships/hyperlink" Target="https://doi.org/10.3389/fpsyt.2020.00443" TargetMode="External"/><Relationship Id="rId4" Type="http://schemas.openxmlformats.org/officeDocument/2006/relationships/hyperlink" Target="https://doi.org/10.1080/14737175.2023.2211767" TargetMode="External"/><Relationship Id="rId9" Type="http://schemas.openxmlformats.org/officeDocument/2006/relationships/hyperlink" Target="https://doi.org/10.1186/s12888-021-03363-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5B5690-71DA-9EF0-F6D4-DD7A3A3F38DC}"/>
              </a:ext>
            </a:extLst>
          </p:cNvPr>
          <p:cNvSpPr txBox="1"/>
          <p:nvPr/>
        </p:nvSpPr>
        <p:spPr>
          <a:xfrm>
            <a:off x="9966960" y="9833185"/>
            <a:ext cx="21945600" cy="14924727"/>
          </a:xfrm>
          <a:prstGeom prst="rect">
            <a:avLst/>
          </a:prstGeom>
          <a:noFill/>
        </p:spPr>
        <p:txBody>
          <a:bodyPr wrap="square">
            <a:spAutoFit/>
          </a:bodyPr>
          <a:lstStyle/>
          <a:p>
            <a:pPr marL="0" marR="0" algn="ctr">
              <a:lnSpc>
                <a:spcPct val="200000"/>
              </a:lnSpc>
              <a:spcAft>
                <a:spcPts val="800"/>
              </a:spcAft>
              <a:buNone/>
            </a:pPr>
            <a:r>
              <a:rPr lang="en-US" sz="8000" kern="100" dirty="0">
                <a:latin typeface="Times New Roman" panose="02020603050405020304" pitchFamily="18" charset="0"/>
                <a:ea typeface="Calibri" panose="020F0502020204030204" pitchFamily="34" charset="0"/>
                <a:cs typeface="Times New Roman" panose="02020603050405020304" pitchFamily="18" charset="0"/>
              </a:rPr>
              <a:t>MARIA COSTESCU</a:t>
            </a:r>
            <a:endParaRPr lang="en-US" sz="8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200000"/>
              </a:lnSpc>
              <a:spcAft>
                <a:spcPts val="800"/>
              </a:spcAft>
              <a:buNone/>
            </a:pPr>
            <a:r>
              <a:rPr lang="en-US" sz="8000" kern="100" dirty="0">
                <a:effectLst/>
                <a:latin typeface="Times New Roman" panose="02020603050405020304" pitchFamily="18" charset="0"/>
                <a:ea typeface="Calibri" panose="020F0502020204030204" pitchFamily="34" charset="0"/>
                <a:cs typeface="Times New Roman" panose="02020603050405020304" pitchFamily="18" charset="0"/>
              </a:rPr>
              <a:t>ID:1913812</a:t>
            </a:r>
            <a:endParaRPr lang="en-US" sz="8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200000"/>
              </a:lnSpc>
              <a:spcAft>
                <a:spcPts val="800"/>
              </a:spcAft>
              <a:buNone/>
            </a:pPr>
            <a:r>
              <a:rPr lang="en-US" sz="8000" kern="100" dirty="0">
                <a:latin typeface="Times New Roman" panose="02020603050405020304" pitchFamily="18" charset="0"/>
                <a:ea typeface="Calibri" panose="020F0502020204030204" pitchFamily="34" charset="0"/>
                <a:cs typeface="Times New Roman" panose="02020603050405020304" pitchFamily="18" charset="0"/>
              </a:rPr>
              <a:t>BMHP6029(Individual Presentation Component 1 Academic Poster)</a:t>
            </a:r>
            <a:endParaRPr lang="en-US" sz="8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200000"/>
              </a:lnSpc>
              <a:spcAft>
                <a:spcPts val="800"/>
              </a:spcAft>
              <a:buNone/>
            </a:pPr>
            <a:r>
              <a:rPr lang="en-US" sz="8000" kern="100" dirty="0">
                <a:latin typeface="Times New Roman" panose="02020603050405020304" pitchFamily="18" charset="0"/>
                <a:ea typeface="Calibri" panose="020F0502020204030204" pitchFamily="34" charset="0"/>
                <a:cs typeface="Times New Roman" panose="02020603050405020304" pitchFamily="18" charset="0"/>
              </a:rPr>
              <a:t>Lecturer: Kennedy  </a:t>
            </a:r>
            <a:r>
              <a:rPr lang="en-US" sz="8000" kern="100" dirty="0" err="1">
                <a:latin typeface="Times New Roman" panose="02020603050405020304" pitchFamily="18" charset="0"/>
                <a:ea typeface="Calibri" panose="020F0502020204030204" pitchFamily="34" charset="0"/>
                <a:cs typeface="Times New Roman" panose="02020603050405020304" pitchFamily="18" charset="0"/>
              </a:rPr>
              <a:t>Obohwemu</a:t>
            </a:r>
            <a:endParaRPr lang="en-US" sz="8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200000"/>
              </a:lnSpc>
              <a:spcAft>
                <a:spcPts val="800"/>
              </a:spcAft>
              <a:buNone/>
            </a:pPr>
            <a:endParaRPr lang="en-US" sz="8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3">
            <a:extLst>
              <a:ext uri="{FF2B5EF4-FFF2-40B4-BE49-F238E27FC236}">
                <a16:creationId xmlns:a16="http://schemas.microsoft.com/office/drawing/2014/main" id="{A7B6C60F-4969-4DC7-A7D4-F7300358D6B4}"/>
              </a:ext>
            </a:extLst>
          </p:cNvPr>
          <p:cNvSpPr/>
          <p:nvPr/>
        </p:nvSpPr>
        <p:spPr>
          <a:xfrm>
            <a:off x="0" y="0"/>
            <a:ext cx="43891200" cy="722376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US" sz="16600" b="1" kern="1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Generalised</a:t>
            </a:r>
            <a:r>
              <a:rPr lang="en-US" sz="166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Anxiety Disorder (GAD)</a:t>
            </a:r>
            <a:endParaRPr lang="en-US" sz="166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C217DDCF-8F4F-695D-9304-BE84C8572CE9}"/>
              </a:ext>
            </a:extLst>
          </p:cNvPr>
          <p:cNvSpPr/>
          <p:nvPr/>
        </p:nvSpPr>
        <p:spPr>
          <a:xfrm>
            <a:off x="0" y="28392120"/>
            <a:ext cx="43891200" cy="452628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lowchart: Punched Tape 5">
            <a:extLst>
              <a:ext uri="{FF2B5EF4-FFF2-40B4-BE49-F238E27FC236}">
                <a16:creationId xmlns:a16="http://schemas.microsoft.com/office/drawing/2014/main" id="{44121454-DC93-0A8F-58E7-143D70526D66}"/>
              </a:ext>
            </a:extLst>
          </p:cNvPr>
          <p:cNvSpPr/>
          <p:nvPr/>
        </p:nvSpPr>
        <p:spPr>
          <a:xfrm>
            <a:off x="0" y="24905124"/>
            <a:ext cx="43891200" cy="5452956"/>
          </a:xfrm>
          <a:prstGeom prst="flowChartPunchedTap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387387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extBox 24">
            <a:extLst>
              <a:ext uri="{FF2B5EF4-FFF2-40B4-BE49-F238E27FC236}">
                <a16:creationId xmlns:a16="http://schemas.microsoft.com/office/drawing/2014/main" id="{EC1D347D-5CFE-49BA-D11D-2F3DC0529CD7}"/>
              </a:ext>
            </a:extLst>
          </p:cNvPr>
          <p:cNvSpPr txBox="1"/>
          <p:nvPr/>
        </p:nvSpPr>
        <p:spPr>
          <a:xfrm>
            <a:off x="13068299" y="20813974"/>
            <a:ext cx="7734301" cy="10334945"/>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wrap="square">
            <a:spAutoFit/>
          </a:bodyPr>
          <a:lstStyle/>
          <a:p>
            <a:pPr marL="0" marR="0">
              <a:lnSpc>
                <a:spcPct val="107000"/>
              </a:lnSpc>
              <a:spcAft>
                <a:spcPts val="800"/>
              </a:spcAft>
              <a:buNone/>
            </a:pPr>
            <a:r>
              <a:rPr lang="en-US" sz="3600" b="1"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Pharmacological Treatment:</a:t>
            </a:r>
            <a:endParaRPr lang="en-US" sz="3600"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r>
              <a:rPr lang="en-US" sz="3600" kern="100" dirty="0">
                <a:effectLst/>
                <a:latin typeface="Times New Roman" panose="02020603050405020304" pitchFamily="18" charset="0"/>
                <a:ea typeface="Calibri" panose="020F0502020204030204" pitchFamily="34" charset="0"/>
                <a:cs typeface="Times New Roman" panose="02020603050405020304" pitchFamily="18" charset="0"/>
              </a:rPr>
              <a:t>Sertraline and fluoxetine are the first-line medications because they are generally used to manage serotonin in the brain and enhance mood and anxiety symptoms (Garakani et al., 2020).</a:t>
            </a:r>
          </a:p>
          <a:p>
            <a:pPr marL="342900" marR="0" lvl="0" indent="-342900">
              <a:lnSpc>
                <a:spcPct val="107000"/>
              </a:lnSpc>
              <a:buFont typeface="Wingdings" panose="05000000000000000000" pitchFamily="2" charset="2"/>
              <a:buChar char=""/>
            </a:pPr>
            <a:r>
              <a:rPr lang="en-US" sz="3600" kern="100" dirty="0">
                <a:effectLst/>
                <a:latin typeface="Times New Roman" panose="02020603050405020304" pitchFamily="18" charset="0"/>
                <a:ea typeface="Calibri" panose="020F0502020204030204" pitchFamily="34" charset="0"/>
                <a:cs typeface="Times New Roman" panose="02020603050405020304" pitchFamily="18" charset="0"/>
              </a:rPr>
              <a:t>Selective Serotonin-Norepinephrine Reuptake Inhibitors (SNRIs) such as venlafaxine are also applicable, especially in advanced diseases (Fagan &amp; Baldwin, 2023).</a:t>
            </a:r>
          </a:p>
          <a:p>
            <a:pPr marL="342900" marR="0" lvl="0" indent="-342900">
              <a:lnSpc>
                <a:spcPct val="107000"/>
              </a:lnSpc>
              <a:spcAft>
                <a:spcPts val="800"/>
              </a:spcAft>
              <a:buFont typeface="Wingdings" panose="05000000000000000000" pitchFamily="2" charset="2"/>
              <a:buChar char=""/>
            </a:pPr>
            <a:r>
              <a:rPr lang="en-US" sz="3600" kern="100" dirty="0">
                <a:effectLst/>
                <a:latin typeface="Times New Roman" panose="02020603050405020304" pitchFamily="18" charset="0"/>
                <a:ea typeface="Calibri" panose="020F0502020204030204" pitchFamily="34" charset="0"/>
                <a:cs typeface="Times New Roman" panose="02020603050405020304" pitchFamily="18" charset="0"/>
              </a:rPr>
              <a:t>Benzodiazepines and Buspirone on short-term management are also prescribed because they are addictive (DeGeorge et al., 2022).</a:t>
            </a:r>
          </a:p>
          <a:p>
            <a:pPr marL="342900" marR="0" lvl="0" indent="-342900">
              <a:lnSpc>
                <a:spcPct val="107000"/>
              </a:lnSpc>
              <a:spcAft>
                <a:spcPts val="800"/>
              </a:spcAft>
              <a:buFont typeface="Wingdings" panose="05000000000000000000" pitchFamily="2" charset="2"/>
              <a:buChar char=""/>
            </a:pPr>
            <a:endParaRPr lang="en-US" sz="3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6" name="Flowchart: Punched Tape 15">
            <a:extLst>
              <a:ext uri="{FF2B5EF4-FFF2-40B4-BE49-F238E27FC236}">
                <a16:creationId xmlns:a16="http://schemas.microsoft.com/office/drawing/2014/main" id="{A5105EA4-5693-9695-8DBD-271EE3AF77D2}"/>
              </a:ext>
            </a:extLst>
          </p:cNvPr>
          <p:cNvSpPr/>
          <p:nvPr/>
        </p:nvSpPr>
        <p:spPr>
          <a:xfrm flipV="1">
            <a:off x="0" y="30861000"/>
            <a:ext cx="43891200" cy="45719"/>
          </a:xfrm>
          <a:prstGeom prst="flowChartPunchedTap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6DF2D3D9-7F3D-3822-30FE-F1899538E179}"/>
              </a:ext>
            </a:extLst>
          </p:cNvPr>
          <p:cNvPicPr>
            <a:picLocks noChangeAspect="1"/>
          </p:cNvPicPr>
          <p:nvPr/>
        </p:nvPicPr>
        <p:blipFill>
          <a:blip r:embed="rId2"/>
          <a:stretch>
            <a:fillRect/>
          </a:stretch>
        </p:blipFill>
        <p:spPr>
          <a:xfrm>
            <a:off x="20408004" y="20040599"/>
            <a:ext cx="23483195" cy="12877801"/>
          </a:xfrm>
          <a:prstGeom prst="rect">
            <a:avLst/>
          </a:prstGeom>
        </p:spPr>
      </p:pic>
      <p:pic>
        <p:nvPicPr>
          <p:cNvPr id="17" name="Picture 16">
            <a:extLst>
              <a:ext uri="{FF2B5EF4-FFF2-40B4-BE49-F238E27FC236}">
                <a16:creationId xmlns:a16="http://schemas.microsoft.com/office/drawing/2014/main" id="{2801243C-9AAB-FD1E-5DF7-4B88FFEDF611}"/>
              </a:ext>
            </a:extLst>
          </p:cNvPr>
          <p:cNvPicPr>
            <a:picLocks noChangeAspect="1"/>
          </p:cNvPicPr>
          <p:nvPr/>
        </p:nvPicPr>
        <p:blipFill>
          <a:blip r:embed="rId3"/>
          <a:stretch>
            <a:fillRect/>
          </a:stretch>
        </p:blipFill>
        <p:spPr>
          <a:xfrm>
            <a:off x="24010374" y="2057400"/>
            <a:ext cx="19880826" cy="8384905"/>
          </a:xfrm>
          <a:prstGeom prst="rect">
            <a:avLst/>
          </a:prstGeom>
        </p:spPr>
      </p:pic>
      <p:sp>
        <p:nvSpPr>
          <p:cNvPr id="6" name="Rectangle 5">
            <a:extLst>
              <a:ext uri="{FF2B5EF4-FFF2-40B4-BE49-F238E27FC236}">
                <a16:creationId xmlns:a16="http://schemas.microsoft.com/office/drawing/2014/main" id="{1C078D13-A629-3672-1DA1-7D8907E39681}"/>
              </a:ext>
            </a:extLst>
          </p:cNvPr>
          <p:cNvSpPr/>
          <p:nvPr/>
        </p:nvSpPr>
        <p:spPr>
          <a:xfrm>
            <a:off x="0" y="0"/>
            <a:ext cx="43891200" cy="52578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F8E9427-74B6-C419-924B-3BA85E258BA6}"/>
              </a:ext>
            </a:extLst>
          </p:cNvPr>
          <p:cNvSpPr txBox="1"/>
          <p:nvPr/>
        </p:nvSpPr>
        <p:spPr>
          <a:xfrm>
            <a:off x="27203400" y="9141095"/>
            <a:ext cx="16725900" cy="17096090"/>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marL="0" marR="0">
              <a:lnSpc>
                <a:spcPct val="107000"/>
              </a:lnSpc>
              <a:spcAft>
                <a:spcPts val="800"/>
              </a:spcAft>
              <a:buNone/>
            </a:pPr>
            <a:r>
              <a:rPr lang="en-US" sz="4000" b="1"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5. Critical Analysis</a:t>
            </a:r>
            <a:endParaRPr lang="en-US" sz="4000"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3200" b="1"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Challenges:</a:t>
            </a:r>
            <a:endParaRPr lang="en-US" sz="3200"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Access to Care: Many people with GAD do not obtain care even after their conditions are effectively treated. Mental health perceived stigma and the high cost of treatment are some of the factors that lead to underdiagnosis and underreporting (Alipour et al., 2025).</a:t>
            </a:r>
          </a:p>
          <a:p>
            <a:pPr marL="342900" marR="0" lvl="0" indent="-342900">
              <a:lnSpc>
                <a:spcPct val="107000"/>
              </a:lnSpc>
              <a:buFont typeface="Wingdings" panose="05000000000000000000" pitchFamily="2" charset="2"/>
              <a:buChar char=""/>
            </a:pP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Cultural Differences: There are significant differences in cultural perceptions of mental health, which influence diagnosis and access to treatment (Stein et al., 2021).</a:t>
            </a:r>
          </a:p>
          <a:p>
            <a:pPr marL="342900" marR="0" lvl="0" indent="-342900">
              <a:lnSpc>
                <a:spcPct val="107000"/>
              </a:lnSpc>
              <a:spcAft>
                <a:spcPts val="800"/>
              </a:spcAft>
              <a:buFont typeface="Wingdings" panose="05000000000000000000" pitchFamily="2" charset="2"/>
              <a:buChar char=""/>
            </a:pP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Medication Dependency: Excessive dependence on benzodiazepines has caused dependency issues in the long term, and SSRIs are better long-term, but their long-term outcomes should undergo more research (</a:t>
            </a:r>
            <a:r>
              <a:rPr lang="en-US" sz="3200" kern="100" dirty="0" err="1">
                <a:effectLst/>
                <a:latin typeface="Times New Roman" panose="02020603050405020304" pitchFamily="18" charset="0"/>
                <a:ea typeface="Calibri" panose="020F0502020204030204" pitchFamily="34" charset="0"/>
                <a:cs typeface="Times New Roman" panose="02020603050405020304" pitchFamily="18" charset="0"/>
              </a:rPr>
              <a:t>Tafet</a:t>
            </a: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 and Nemeroff, 2020).</a:t>
            </a:r>
          </a:p>
          <a:p>
            <a:pPr marL="0" marR="0">
              <a:lnSpc>
                <a:spcPct val="107000"/>
              </a:lnSpc>
              <a:spcAft>
                <a:spcPts val="800"/>
              </a:spcAft>
              <a:buNone/>
            </a:pPr>
            <a:endPar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3200" b="1" kern="100" dirty="0">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3200" b="1" kern="100" dirty="0">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3200" b="1" kern="100" dirty="0">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3200" b="1"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6. Future Policy and Practice Recommendation.</a:t>
            </a:r>
            <a:endParaRPr lang="en-US" sz="3200"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r>
              <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rPr>
              <a:t>Fund More Research:</a:t>
            </a: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 There should be additional studies of the long-term effects of pharmacological and psychotherapeutic interventions against GAD, especially combination therapy (Fagan &amp; Baldwin, 2023).</a:t>
            </a:r>
          </a:p>
          <a:p>
            <a:pPr marL="342900" marR="0" lvl="0" indent="-342900">
              <a:lnSpc>
                <a:spcPct val="107000"/>
              </a:lnSpc>
              <a:buFont typeface="Wingdings" panose="05000000000000000000" pitchFamily="2" charset="2"/>
              <a:buChar char=""/>
            </a:pPr>
            <a:r>
              <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rPr>
              <a:t>Enhance Access to Care</a:t>
            </a: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 Mental health services should be made affordable, particularly to the underserved groups. Telehealth services have the potential to enhance access to services through their growth (Munir &amp; </a:t>
            </a:r>
            <a:r>
              <a:rPr lang="en-US" sz="3200" kern="100" dirty="0" err="1">
                <a:effectLst/>
                <a:latin typeface="Times New Roman" panose="02020603050405020304" pitchFamily="18" charset="0"/>
                <a:ea typeface="Calibri" panose="020F0502020204030204" pitchFamily="34" charset="0"/>
                <a:cs typeface="Times New Roman" panose="02020603050405020304" pitchFamily="18" charset="0"/>
              </a:rPr>
              <a:t>Takov</a:t>
            </a: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 2022).</a:t>
            </a:r>
          </a:p>
          <a:p>
            <a:pPr marL="342900" marR="0" lvl="0" indent="-342900">
              <a:lnSpc>
                <a:spcPct val="107000"/>
              </a:lnSpc>
              <a:buFont typeface="Wingdings" panose="05000000000000000000" pitchFamily="2" charset="2"/>
              <a:buChar char=""/>
            </a:pPr>
            <a:r>
              <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rPr>
              <a:t>Public Education Campaigns</a:t>
            </a: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 Stigma-reduction campaigns and awareness campaigns that can be conducted to educate the population on GAD could be introduced to encourage early diagnosis and treatment (Mishra and Varma, 2023).</a:t>
            </a:r>
          </a:p>
          <a:p>
            <a:pPr marL="342900" marR="0" lvl="0" indent="-342900">
              <a:lnSpc>
                <a:spcPct val="107000"/>
              </a:lnSpc>
              <a:spcAft>
                <a:spcPts val="800"/>
              </a:spcAft>
              <a:buFont typeface="Wingdings" panose="05000000000000000000" pitchFamily="2" charset="2"/>
              <a:buChar char=""/>
            </a:pPr>
            <a:r>
              <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rPr>
              <a:t>Cultural Sensitivity</a:t>
            </a: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 Train clinicians to provide culturally sensitive care for diverse populations (Stein et al., 2021).</a:t>
            </a:r>
          </a:p>
        </p:txBody>
      </p:sp>
      <p:sp>
        <p:nvSpPr>
          <p:cNvPr id="5" name="TextBox 4">
            <a:extLst>
              <a:ext uri="{FF2B5EF4-FFF2-40B4-BE49-F238E27FC236}">
                <a16:creationId xmlns:a16="http://schemas.microsoft.com/office/drawing/2014/main" id="{643BC02F-0AB7-4537-74ED-CE8FD6A73C7E}"/>
              </a:ext>
            </a:extLst>
          </p:cNvPr>
          <p:cNvSpPr txBox="1"/>
          <p:nvPr/>
        </p:nvSpPr>
        <p:spPr>
          <a:xfrm>
            <a:off x="4191000" y="1619250"/>
            <a:ext cx="38557200" cy="2641300"/>
          </a:xfrm>
          <a:prstGeom prst="rect">
            <a:avLst/>
          </a:prstGeom>
          <a:noFill/>
        </p:spPr>
        <p:txBody>
          <a:bodyPr wrap="square">
            <a:spAutoFit/>
          </a:bodyPr>
          <a:lstStyle/>
          <a:p>
            <a:pPr marL="0" marR="0">
              <a:lnSpc>
                <a:spcPct val="107000"/>
              </a:lnSpc>
              <a:spcAft>
                <a:spcPts val="800"/>
              </a:spcAft>
              <a:buNone/>
            </a:pPr>
            <a:r>
              <a:rPr lang="en-US" sz="166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Generalized Anxiety Disorder (GAD)</a:t>
            </a:r>
            <a:endParaRPr lang="en-US" sz="166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62ED3CF8-5AED-DAA3-5AC9-853FE8E6797D}"/>
              </a:ext>
            </a:extLst>
          </p:cNvPr>
          <p:cNvSpPr txBox="1"/>
          <p:nvPr/>
        </p:nvSpPr>
        <p:spPr>
          <a:xfrm>
            <a:off x="0" y="5225684"/>
            <a:ext cx="24010374" cy="3945952"/>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0" marR="0">
              <a:lnSpc>
                <a:spcPct val="107000"/>
              </a:lnSpc>
              <a:spcAft>
                <a:spcPts val="800"/>
              </a:spcAft>
              <a:buNone/>
            </a:pPr>
            <a:r>
              <a:rPr lang="en-US" sz="4400" b="1"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1. What is GAD?</a:t>
            </a:r>
            <a:endParaRPr lang="en-US" sz="4400"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3600" kern="100" dirty="0">
                <a:effectLst/>
                <a:latin typeface="Times New Roman" panose="02020603050405020304" pitchFamily="18" charset="0"/>
                <a:ea typeface="Calibri" panose="020F0502020204030204" pitchFamily="34" charset="0"/>
                <a:cs typeface="Times New Roman" panose="02020603050405020304" pitchFamily="18" charset="0"/>
              </a:rPr>
              <a:t>Generalized Anxiety Disorder (GAD) is an uncontrolled, persistent worry about different aspects of life (e.g., health, work, family) that is excessive to the extent that the process cannot be controlled. It also affects the normal functioning and, in many cases, is accompanied by some physical symptoms like restlessness, fatigue, and lack of concentration (Mishra and Varma, 2023).</a:t>
            </a:r>
          </a:p>
          <a:p>
            <a:pPr marL="0" marR="0">
              <a:lnSpc>
                <a:spcPct val="107000"/>
              </a:lnSpc>
              <a:spcAft>
                <a:spcPts val="800"/>
              </a:spcAft>
              <a:buNone/>
            </a:pPr>
            <a:r>
              <a:rPr lang="en-US" sz="3600" b="1" kern="100" dirty="0">
                <a:effectLst/>
                <a:latin typeface="Times New Roman" panose="02020603050405020304" pitchFamily="18" charset="0"/>
                <a:ea typeface="Calibri" panose="020F0502020204030204" pitchFamily="34" charset="0"/>
                <a:cs typeface="Times New Roman" panose="02020603050405020304" pitchFamily="18" charset="0"/>
              </a:rPr>
              <a:t>Prevalence:</a:t>
            </a:r>
            <a:r>
              <a:rPr lang="en-US" sz="3600" kern="100" dirty="0">
                <a:effectLst/>
                <a:latin typeface="Times New Roman" panose="02020603050405020304" pitchFamily="18" charset="0"/>
                <a:ea typeface="Calibri" panose="020F0502020204030204" pitchFamily="34" charset="0"/>
                <a:cs typeface="Times New Roman" panose="02020603050405020304" pitchFamily="18" charset="0"/>
              </a:rPr>
              <a:t> GAD is relatively common, with about 3.1% of the total world population being affected each year, though it is more prevalent in women (Munir and </a:t>
            </a:r>
            <a:r>
              <a:rPr lang="en-US" sz="3600" kern="100" dirty="0" err="1">
                <a:effectLst/>
                <a:latin typeface="Times New Roman" panose="02020603050405020304" pitchFamily="18" charset="0"/>
                <a:ea typeface="Calibri" panose="020F0502020204030204" pitchFamily="34" charset="0"/>
                <a:cs typeface="Times New Roman" panose="02020603050405020304" pitchFamily="18" charset="0"/>
              </a:rPr>
              <a:t>Takov</a:t>
            </a:r>
            <a:r>
              <a:rPr lang="en-US" sz="3600" kern="100" dirty="0">
                <a:effectLst/>
                <a:latin typeface="Times New Roman" panose="02020603050405020304" pitchFamily="18" charset="0"/>
                <a:ea typeface="Calibri" panose="020F0502020204030204" pitchFamily="34" charset="0"/>
                <a:cs typeface="Times New Roman" panose="02020603050405020304" pitchFamily="18" charset="0"/>
              </a:rPr>
              <a:t>, 2022).</a:t>
            </a:r>
          </a:p>
        </p:txBody>
      </p:sp>
      <p:sp>
        <p:nvSpPr>
          <p:cNvPr id="10" name="TextBox 9">
            <a:extLst>
              <a:ext uri="{FF2B5EF4-FFF2-40B4-BE49-F238E27FC236}">
                <a16:creationId xmlns:a16="http://schemas.microsoft.com/office/drawing/2014/main" id="{1DD02583-2DA5-5551-CC13-873A351AF613}"/>
              </a:ext>
            </a:extLst>
          </p:cNvPr>
          <p:cNvSpPr txBox="1"/>
          <p:nvPr/>
        </p:nvSpPr>
        <p:spPr>
          <a:xfrm>
            <a:off x="0" y="9248949"/>
            <a:ext cx="13106400" cy="21606556"/>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marL="0" marR="0">
              <a:lnSpc>
                <a:spcPct val="107000"/>
              </a:lnSpc>
              <a:spcAft>
                <a:spcPts val="800"/>
              </a:spcAft>
              <a:buNone/>
            </a:pPr>
            <a:r>
              <a:rPr lang="en-US" sz="4000" b="1"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2. Historical Context</a:t>
            </a:r>
            <a:endParaRPr lang="en-US" sz="4000"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Early, the anxiety was regarded as a moral or spiritual weakness in ancient society. Anxiety disorders were usually treated in an early stage using spiritual or community-based approaches (Fagan &amp; Baldwin, 2023).</a:t>
            </a:r>
          </a:p>
          <a:p>
            <a:pPr marL="342900" marR="0" lvl="0" indent="-342900">
              <a:lnSpc>
                <a:spcPct val="107000"/>
              </a:lnSpc>
              <a:spcAft>
                <a:spcPts val="800"/>
              </a:spcAft>
              <a:buFont typeface="Wingdings" panose="05000000000000000000" pitchFamily="2" charset="2"/>
              <a:buChar char=""/>
            </a:pP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The primary treatment used for many years was psychoanalysis, and the idea that the uncensorious conflict is the cause of the anxiety was introduced by Sigmund Freud in the early 20th century (Stein et al., 2021).</a:t>
            </a:r>
          </a:p>
          <a:p>
            <a:pPr marL="0" marR="0">
              <a:lnSpc>
                <a:spcPct val="107000"/>
              </a:lnSpc>
              <a:spcAft>
                <a:spcPts val="800"/>
              </a:spcAft>
              <a:buNone/>
            </a:pPr>
            <a:endPar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3200" b="1" kern="100" dirty="0">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3200" b="1" kern="100" dirty="0">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3200" b="1" kern="100" dirty="0">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3200" b="1" kern="100" dirty="0">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3200" b="1" kern="100" dirty="0">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3200" b="1" kern="100" dirty="0">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3200" b="1" kern="100" dirty="0">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endPar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Aft>
                <a:spcPts val="800"/>
              </a:spcAft>
              <a:buFont typeface="Wingdings" panose="05000000000000000000" pitchFamily="2" charset="2"/>
              <a:buChar char=""/>
            </a:pPr>
            <a:endParaRPr lang="en-US" sz="3200" kern="1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Aft>
                <a:spcPts val="800"/>
              </a:spcAft>
              <a:buFont typeface="Wingdings" panose="05000000000000000000" pitchFamily="2" charset="2"/>
              <a:buChar char=""/>
            </a:pPr>
            <a:endParaRPr lang="en-US" sz="3200" kern="1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Aft>
                <a:spcPts val="800"/>
              </a:spcAft>
              <a:buFont typeface="Wingdings" panose="05000000000000000000" pitchFamily="2" charset="2"/>
              <a:buChar char=""/>
            </a:pPr>
            <a:endParaRPr lang="en-US" sz="3200" kern="1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Aft>
                <a:spcPts val="800"/>
              </a:spcAft>
              <a:buFont typeface="Wingdings" panose="05000000000000000000" pitchFamily="2" charset="2"/>
              <a:buChar char=""/>
            </a:pPr>
            <a:endParaRPr lang="en-US" sz="3200" kern="1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Aft>
                <a:spcPts val="800"/>
              </a:spcAft>
              <a:buFont typeface="Wingdings" panose="05000000000000000000" pitchFamily="2" charset="2"/>
              <a:buChar char=""/>
            </a:pPr>
            <a:endParaRPr lang="en-US" sz="3200" kern="1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Aft>
                <a:spcPts val="800"/>
              </a:spcAft>
              <a:buFont typeface="Wingdings" panose="05000000000000000000" pitchFamily="2" charset="2"/>
              <a:buChar char=""/>
            </a:pPr>
            <a:endParaRPr lang="en-US" sz="3200" kern="1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Aft>
                <a:spcPts val="800"/>
              </a:spcAft>
              <a:buFont typeface="Wingdings" panose="05000000000000000000" pitchFamily="2" charset="2"/>
              <a:buChar char=""/>
            </a:pPr>
            <a:endParaRPr lang="en-US" sz="3200" kern="1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Aft>
                <a:spcPts val="800"/>
              </a:spcAft>
              <a:buFont typeface="Wingdings" panose="05000000000000000000" pitchFamily="2" charset="2"/>
              <a:buChar char=""/>
            </a:pPr>
            <a:endParaRPr lang="en-US" sz="3200" kern="1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Aft>
                <a:spcPts val="800"/>
              </a:spcAft>
              <a:buFont typeface="Wingdings" panose="05000000000000000000" pitchFamily="2" charset="2"/>
              <a:buChar char=""/>
            </a:pPr>
            <a:endParaRPr lang="en-US" sz="3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Aft>
                <a:spcPts val="800"/>
              </a:spcAft>
              <a:buFont typeface="Wingdings" panose="05000000000000000000" pitchFamily="2" charset="2"/>
              <a:buChar char=""/>
            </a:pPr>
            <a:endParaRPr lang="en-US" sz="3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Aft>
                <a:spcPts val="800"/>
              </a:spcAft>
              <a:buFont typeface="Wingdings" panose="05000000000000000000" pitchFamily="2" charset="2"/>
              <a:buChar char=""/>
            </a:pPr>
            <a:endParaRPr lang="en-US" sz="3200" kern="1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B682865E-6187-EFDA-E278-332F524DCC9A}"/>
              </a:ext>
            </a:extLst>
          </p:cNvPr>
          <p:cNvSpPr txBox="1"/>
          <p:nvPr/>
        </p:nvSpPr>
        <p:spPr>
          <a:xfrm>
            <a:off x="13144500" y="9227230"/>
            <a:ext cx="14058900" cy="11672106"/>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marL="0" marR="0">
              <a:lnSpc>
                <a:spcPct val="107000"/>
              </a:lnSpc>
              <a:spcAft>
                <a:spcPts val="800"/>
              </a:spcAft>
              <a:buNone/>
            </a:pPr>
            <a:r>
              <a:rPr lang="en-US" sz="4000" b="1"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Comorbidities:</a:t>
            </a:r>
          </a:p>
          <a:p>
            <a:pPr marL="0" marR="0">
              <a:lnSpc>
                <a:spcPct val="107000"/>
              </a:lnSpc>
              <a:spcAft>
                <a:spcPts val="800"/>
              </a:spcAft>
              <a:buNone/>
            </a:pP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GAD is often diagnosed together with depression, which makes it difficult to diagnose (Fagan and Baldwin, 2023).</a:t>
            </a:r>
          </a:p>
          <a:p>
            <a:pPr marL="0" marR="0">
              <a:lnSpc>
                <a:spcPct val="107000"/>
              </a:lnSpc>
              <a:spcAft>
                <a:spcPts val="800"/>
              </a:spcAft>
              <a:buNone/>
            </a:pPr>
            <a:r>
              <a:rPr lang="en-US" sz="4000" b="1" kern="100" dirty="0">
                <a:solidFill>
                  <a:schemeClr val="tx1"/>
                </a:solidFill>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4. Treatment Evolution</a:t>
            </a:r>
            <a:endParaRPr lang="en-US" sz="4000" kern="100" dirty="0">
              <a:solidFill>
                <a:schemeClr val="tx1"/>
              </a:solidFill>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3600" b="1"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Historical Approaches of Treatment</a:t>
            </a:r>
            <a:r>
              <a:rPr lang="en-US" sz="3600" b="1"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3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Early Psychoanalysis: During the 20th century, the method of treatment was based on psychodynamic theory, according to which the uncertainty was perceived as a consequence of unconscious conflict (Fagan, 2023).</a:t>
            </a:r>
          </a:p>
          <a:p>
            <a:pPr marL="342900" marR="0" lvl="0" indent="-342900">
              <a:lnSpc>
                <a:spcPct val="107000"/>
              </a:lnSpc>
              <a:buFont typeface="Wingdings" panose="05000000000000000000" pitchFamily="2" charset="2"/>
              <a:buChar char=""/>
            </a:pPr>
            <a:endParaRPr lang="en-US" sz="3200" kern="1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endParaRPr lang="en-US" sz="3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endParaRPr lang="en-US" sz="3200" kern="1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endParaRPr lang="en-US" sz="3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4000" b="1"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Contemporary Treatment:</a:t>
            </a:r>
            <a:endParaRPr lang="en-US" sz="4000"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rPr>
              <a:t>Cognitive Behavioral Therapy (CBT):</a:t>
            </a:r>
            <a:endParaRPr lang="en-US" sz="3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CBT is viewed as the gold standard in the management of GAD, and it aims at identifying and adjusting negative thought patterns, which are drivers of anxiety (Fagan and Baldwin, 2023).</a:t>
            </a:r>
          </a:p>
          <a:p>
            <a:pPr marL="342900" marR="0" lvl="0" indent="-342900">
              <a:lnSpc>
                <a:spcPct val="107000"/>
              </a:lnSpc>
              <a:spcAft>
                <a:spcPts val="800"/>
              </a:spcAft>
              <a:buFont typeface="Wingdings" panose="05000000000000000000" pitchFamily="2" charset="2"/>
              <a:buChar char=""/>
            </a:pP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Cognitive behavioral therapy and Acceptance and Commitment Therapy (ACT) methods have also developed into the more recent versions to include mindfulness training and decrease anxiety symptoms (Evgenia &amp; Ortiz, 2023).</a:t>
            </a:r>
          </a:p>
        </p:txBody>
      </p:sp>
      <p:sp>
        <p:nvSpPr>
          <p:cNvPr id="14" name="TextBox 13">
            <a:extLst>
              <a:ext uri="{FF2B5EF4-FFF2-40B4-BE49-F238E27FC236}">
                <a16:creationId xmlns:a16="http://schemas.microsoft.com/office/drawing/2014/main" id="{99025E81-9D73-3A39-9A43-C04F6D350220}"/>
              </a:ext>
            </a:extLst>
          </p:cNvPr>
          <p:cNvSpPr txBox="1"/>
          <p:nvPr/>
        </p:nvSpPr>
        <p:spPr>
          <a:xfrm>
            <a:off x="27336749" y="28109644"/>
            <a:ext cx="16611600" cy="2794098"/>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0" marR="0">
              <a:lnSpc>
                <a:spcPct val="107000"/>
              </a:lnSpc>
              <a:spcAft>
                <a:spcPts val="800"/>
              </a:spcAft>
              <a:buNone/>
            </a:pPr>
            <a:r>
              <a:rPr lang="en-US" sz="3200" b="1"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7. Conclusion</a:t>
            </a:r>
            <a:endParaRPr lang="en-US" sz="3200"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Summary: GAD is now no longer a poor understood condition but a well understood treatment-capable condition. Nevertheless, access, stigma, and holistic care are still problematic.</a:t>
            </a:r>
          </a:p>
          <a:p>
            <a:pPr marL="342900" marR="0" lvl="0" indent="-342900">
              <a:lnSpc>
                <a:spcPct val="107000"/>
              </a:lnSpc>
              <a:spcAft>
                <a:spcPts val="800"/>
              </a:spcAft>
              <a:buFont typeface="Wingdings" panose="05000000000000000000" pitchFamily="2" charset="2"/>
              <a:buChar char=""/>
            </a:pP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Call to Action: More still needs to be done to support the provision of equitable care to GAD patients through the improvement of policy and practice.</a:t>
            </a:r>
          </a:p>
        </p:txBody>
      </p:sp>
      <p:sp>
        <p:nvSpPr>
          <p:cNvPr id="15" name="Rectangle 14">
            <a:extLst>
              <a:ext uri="{FF2B5EF4-FFF2-40B4-BE49-F238E27FC236}">
                <a16:creationId xmlns:a16="http://schemas.microsoft.com/office/drawing/2014/main" id="{AC689DE4-01C6-3B96-A11F-8DC2625C1A05}"/>
              </a:ext>
            </a:extLst>
          </p:cNvPr>
          <p:cNvSpPr/>
          <p:nvPr/>
        </p:nvSpPr>
        <p:spPr>
          <a:xfrm flipV="1">
            <a:off x="0" y="30903742"/>
            <a:ext cx="43891200" cy="2014656"/>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F92ABA8A-4CAE-66D9-0497-51AAFFE7CE69}"/>
              </a:ext>
            </a:extLst>
          </p:cNvPr>
          <p:cNvSpPr txBox="1"/>
          <p:nvPr/>
        </p:nvSpPr>
        <p:spPr>
          <a:xfrm>
            <a:off x="-95250" y="16816601"/>
            <a:ext cx="13106400" cy="8107732"/>
          </a:xfrm>
          <a:prstGeom prst="rect">
            <a:avLst/>
          </a:prstGeom>
          <a:noFill/>
        </p:spPr>
        <p:txBody>
          <a:bodyPr wrap="square">
            <a:spAutoFit/>
          </a:bodyPr>
          <a:lstStyle/>
          <a:p>
            <a:pPr marL="0" marR="0">
              <a:lnSpc>
                <a:spcPct val="107000"/>
              </a:lnSpc>
              <a:spcAft>
                <a:spcPts val="800"/>
              </a:spcAft>
              <a:buNone/>
            </a:pPr>
            <a:r>
              <a:rPr lang="en-US" sz="4000" b="1"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Mid-20th Century:</a:t>
            </a:r>
            <a:endParaRPr lang="en-US" sz="4000"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Benzodiazepines gained popularity as the 1950s anxiety treatment medication, which provides relief but poses the risk of dependence (</a:t>
            </a:r>
            <a:r>
              <a:rPr lang="en-US" sz="3200" kern="100" dirty="0" err="1">
                <a:effectLst/>
                <a:latin typeface="Times New Roman" panose="02020603050405020304" pitchFamily="18" charset="0"/>
                <a:ea typeface="Calibri" panose="020F0502020204030204" pitchFamily="34" charset="0"/>
                <a:cs typeface="Times New Roman" panose="02020603050405020304" pitchFamily="18" charset="0"/>
              </a:rPr>
              <a:t>Tafet</a:t>
            </a: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 and Nemeroff, 2020).</a:t>
            </a:r>
          </a:p>
          <a:p>
            <a:pPr marL="342900" marR="0" lvl="0" indent="-342900">
              <a:lnSpc>
                <a:spcPct val="107000"/>
              </a:lnSpc>
              <a:spcAft>
                <a:spcPts val="800"/>
              </a:spcAft>
              <a:buFont typeface="Wingdings" panose="05000000000000000000" pitchFamily="2" charset="2"/>
              <a:buChar char=""/>
            </a:pP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Psychological interventions (cognitive-behavioral therapy (CBT)) started to be recognized in the 1980s.</a:t>
            </a:r>
          </a:p>
          <a:p>
            <a:pPr marL="0" marR="0">
              <a:lnSpc>
                <a:spcPct val="107000"/>
              </a:lnSpc>
              <a:spcAft>
                <a:spcPts val="800"/>
              </a:spcAft>
              <a:buNone/>
            </a:pPr>
            <a:r>
              <a:rPr lang="en-US" sz="4000" b="1"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3. Modern Conceptualization and Diagnosis.</a:t>
            </a:r>
            <a:endParaRPr lang="en-US" sz="4000"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3200" b="1"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ICD-11 Diagnostic criteria of GAD:</a:t>
            </a:r>
            <a:endParaRPr lang="en-US" sz="3200"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228600">
              <a:lnSpc>
                <a:spcPct val="107000"/>
              </a:lnSpc>
              <a:buNone/>
            </a:pP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Continuous concerns of at least 6 months over daily occurrences.</a:t>
            </a:r>
          </a:p>
          <a:p>
            <a:pPr marL="457200" marR="0" indent="-228600">
              <a:lnSpc>
                <a:spcPct val="107000"/>
              </a:lnSpc>
              <a:buNone/>
            </a:pP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Related to physical ailments such as restlessness, exhaustion, irritability, inability to focus on a specific task, and sleep disorders (World Health Organization, 2024).</a:t>
            </a:r>
          </a:p>
          <a:p>
            <a:pPr marL="457200" marR="0" indent="-228600">
              <a:lnSpc>
                <a:spcPct val="107000"/>
              </a:lnSpc>
              <a:spcAft>
                <a:spcPts val="800"/>
              </a:spcAft>
              <a:buNone/>
            </a:pP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Formal diagnosis requires the patient to have impaired social, academic, or occupational functioning (Alipour et al., 2025).</a:t>
            </a:r>
          </a:p>
        </p:txBody>
      </p:sp>
      <p:pic>
        <p:nvPicPr>
          <p:cNvPr id="21" name="Picture 20">
            <a:extLst>
              <a:ext uri="{FF2B5EF4-FFF2-40B4-BE49-F238E27FC236}">
                <a16:creationId xmlns:a16="http://schemas.microsoft.com/office/drawing/2014/main" id="{2D8A6879-E890-A2B7-CC35-07E30FBFF79B}"/>
              </a:ext>
            </a:extLst>
          </p:cNvPr>
          <p:cNvPicPr>
            <a:picLocks noChangeAspect="1"/>
          </p:cNvPicPr>
          <p:nvPr/>
        </p:nvPicPr>
        <p:blipFill>
          <a:blip r:embed="rId4"/>
          <a:stretch>
            <a:fillRect/>
          </a:stretch>
        </p:blipFill>
        <p:spPr>
          <a:xfrm>
            <a:off x="38100" y="13197559"/>
            <a:ext cx="13106400" cy="3646985"/>
          </a:xfrm>
          <a:prstGeom prst="rect">
            <a:avLst/>
          </a:prstGeom>
        </p:spPr>
      </p:pic>
      <p:pic>
        <p:nvPicPr>
          <p:cNvPr id="27" name="Picture 26">
            <a:extLst>
              <a:ext uri="{FF2B5EF4-FFF2-40B4-BE49-F238E27FC236}">
                <a16:creationId xmlns:a16="http://schemas.microsoft.com/office/drawing/2014/main" id="{8F13DABD-AEA5-DE9C-D6F0-2D0EE2F854F8}"/>
              </a:ext>
            </a:extLst>
          </p:cNvPr>
          <p:cNvPicPr>
            <a:picLocks noChangeAspect="1"/>
          </p:cNvPicPr>
          <p:nvPr/>
        </p:nvPicPr>
        <p:blipFill>
          <a:blip r:embed="rId5"/>
          <a:stretch>
            <a:fillRect/>
          </a:stretch>
        </p:blipFill>
        <p:spPr>
          <a:xfrm>
            <a:off x="20408005" y="20985472"/>
            <a:ext cx="6871596" cy="9926742"/>
          </a:xfrm>
          <a:prstGeom prst="rect">
            <a:avLst/>
          </a:prstGeom>
        </p:spPr>
      </p:pic>
      <p:sp>
        <p:nvSpPr>
          <p:cNvPr id="30" name="TextBox 29">
            <a:extLst>
              <a:ext uri="{FF2B5EF4-FFF2-40B4-BE49-F238E27FC236}">
                <a16:creationId xmlns:a16="http://schemas.microsoft.com/office/drawing/2014/main" id="{FC98A00A-6073-C7EC-9184-FD6844D152E9}"/>
              </a:ext>
            </a:extLst>
          </p:cNvPr>
          <p:cNvSpPr txBox="1"/>
          <p:nvPr/>
        </p:nvSpPr>
        <p:spPr>
          <a:xfrm>
            <a:off x="27508200" y="14609701"/>
            <a:ext cx="10591800" cy="5033557"/>
          </a:xfrm>
          <a:prstGeom prst="rect">
            <a:avLst/>
          </a:prstGeom>
          <a:noFill/>
        </p:spPr>
        <p:txBody>
          <a:bodyPr wrap="square">
            <a:spAutoFit/>
          </a:bodyPr>
          <a:lstStyle/>
          <a:p>
            <a:pPr marL="0" marR="0">
              <a:lnSpc>
                <a:spcPct val="107000"/>
              </a:lnSpc>
              <a:spcAft>
                <a:spcPts val="800"/>
              </a:spcAft>
              <a:buNone/>
            </a:pPr>
            <a:r>
              <a:rPr lang="en-US" sz="4000" b="1"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Controversies:</a:t>
            </a:r>
            <a:endParaRPr lang="en-US" sz="4000"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Medications vs. Therapy: As much as CBT is supported as the first-line treatment option, there is over-prescription of medications before psychotherapy that has become a problem of over-medicalization (Evgenia and Ortiz, 2023).</a:t>
            </a:r>
          </a:p>
          <a:p>
            <a:pPr marL="342900" marR="0" lvl="0" indent="-342900">
              <a:lnSpc>
                <a:spcPct val="107000"/>
              </a:lnSpc>
              <a:spcAft>
                <a:spcPts val="800"/>
              </a:spcAft>
              <a:buFont typeface="Wingdings" panose="05000000000000000000" pitchFamily="2" charset="2"/>
              <a:buChar char=""/>
            </a:pP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Social media and anxiety: There is less conclusive evidence on the topic of the increase in anxiety associated with the emergence of social media, especially within the young population (Fagan and Baldwin, 2023).</a:t>
            </a:r>
          </a:p>
        </p:txBody>
      </p:sp>
      <p:pic>
        <p:nvPicPr>
          <p:cNvPr id="31" name="Picture 30">
            <a:extLst>
              <a:ext uri="{FF2B5EF4-FFF2-40B4-BE49-F238E27FC236}">
                <a16:creationId xmlns:a16="http://schemas.microsoft.com/office/drawing/2014/main" id="{98DF5610-3D5F-4548-23A5-63073FA4B3FE}"/>
              </a:ext>
            </a:extLst>
          </p:cNvPr>
          <p:cNvPicPr>
            <a:picLocks noChangeAspect="1"/>
          </p:cNvPicPr>
          <p:nvPr/>
        </p:nvPicPr>
        <p:blipFill>
          <a:blip r:embed="rId6"/>
          <a:stretch>
            <a:fillRect/>
          </a:stretch>
        </p:blipFill>
        <p:spPr>
          <a:xfrm>
            <a:off x="38100000" y="14325600"/>
            <a:ext cx="5867400" cy="5763154"/>
          </a:xfrm>
          <a:prstGeom prst="rect">
            <a:avLst/>
          </a:prstGeom>
        </p:spPr>
      </p:pic>
      <p:sp>
        <p:nvSpPr>
          <p:cNvPr id="33" name="TextBox 32">
            <a:extLst>
              <a:ext uri="{FF2B5EF4-FFF2-40B4-BE49-F238E27FC236}">
                <a16:creationId xmlns:a16="http://schemas.microsoft.com/office/drawing/2014/main" id="{08BF9113-AC65-5C64-E967-D8A4DF3998EC}"/>
              </a:ext>
            </a:extLst>
          </p:cNvPr>
          <p:cNvSpPr txBox="1"/>
          <p:nvPr/>
        </p:nvSpPr>
        <p:spPr>
          <a:xfrm>
            <a:off x="38100" y="24768681"/>
            <a:ext cx="7902205" cy="6190028"/>
          </a:xfrm>
          <a:prstGeom prst="rect">
            <a:avLst/>
          </a:prstGeom>
          <a:noFill/>
        </p:spPr>
        <p:txBody>
          <a:bodyPr wrap="square">
            <a:spAutoFit/>
          </a:bodyPr>
          <a:lstStyle/>
          <a:p>
            <a:pPr marL="0" marR="0">
              <a:lnSpc>
                <a:spcPct val="107000"/>
              </a:lnSpc>
              <a:spcAft>
                <a:spcPts val="800"/>
              </a:spcAft>
              <a:buNone/>
            </a:pPr>
            <a:r>
              <a:rPr lang="en-US" sz="4000" b="1"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rPr>
              <a:t>Neurobiological Factors:</a:t>
            </a:r>
            <a:endParaRPr lang="en-US" sz="4000" kern="1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buFont typeface="Wingdings" panose="05000000000000000000" pitchFamily="2" charset="2"/>
              <a:buChar char=""/>
            </a:pP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The hyperactivity of the amygdala is involved in disorders in neurotransmitter systems, especially the GABA and serotonin systems, which causes excessive reactions to anxiety of the amygdala (Garakani et al., 2020).</a:t>
            </a:r>
          </a:p>
          <a:p>
            <a:pPr marL="342900" marR="0" lvl="0" indent="-342900">
              <a:lnSpc>
                <a:spcPct val="107000"/>
              </a:lnSpc>
              <a:spcAft>
                <a:spcPts val="800"/>
              </a:spcAft>
              <a:buFont typeface="Wingdings" panose="05000000000000000000" pitchFamily="2" charset="2"/>
              <a:buChar char=""/>
            </a:pP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Genetic Factors: Family history of anxiety disorders includes the risk of GAD development (Mishra and Varma, 2023).</a:t>
            </a:r>
          </a:p>
          <a:p>
            <a:pPr marL="342900" marR="0" lvl="0" indent="-342900">
              <a:lnSpc>
                <a:spcPct val="107000"/>
              </a:lnSpc>
              <a:spcAft>
                <a:spcPts val="800"/>
              </a:spcAft>
              <a:buFont typeface="Wingdings" panose="05000000000000000000" pitchFamily="2" charset="2"/>
              <a:buChar char=""/>
            </a:pPr>
            <a:endParaRPr lang="en-US" sz="32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4" name="Picture 33">
            <a:extLst>
              <a:ext uri="{FF2B5EF4-FFF2-40B4-BE49-F238E27FC236}">
                <a16:creationId xmlns:a16="http://schemas.microsoft.com/office/drawing/2014/main" id="{53232EE2-797B-512E-338C-14358C86D107}"/>
              </a:ext>
            </a:extLst>
          </p:cNvPr>
          <p:cNvPicPr>
            <a:picLocks noChangeAspect="1"/>
          </p:cNvPicPr>
          <p:nvPr/>
        </p:nvPicPr>
        <p:blipFill>
          <a:blip r:embed="rId7"/>
          <a:stretch>
            <a:fillRect/>
          </a:stretch>
        </p:blipFill>
        <p:spPr>
          <a:xfrm>
            <a:off x="8264156" y="25194069"/>
            <a:ext cx="4861294" cy="5614941"/>
          </a:xfrm>
          <a:prstGeom prst="rect">
            <a:avLst/>
          </a:prstGeom>
        </p:spPr>
      </p:pic>
      <p:pic>
        <p:nvPicPr>
          <p:cNvPr id="35" name="Picture 34">
            <a:extLst>
              <a:ext uri="{FF2B5EF4-FFF2-40B4-BE49-F238E27FC236}">
                <a16:creationId xmlns:a16="http://schemas.microsoft.com/office/drawing/2014/main" id="{1045C205-145C-891F-C600-CF02FBD84FA5}"/>
              </a:ext>
            </a:extLst>
          </p:cNvPr>
          <p:cNvPicPr>
            <a:picLocks noChangeAspect="1"/>
          </p:cNvPicPr>
          <p:nvPr/>
        </p:nvPicPr>
        <p:blipFill>
          <a:blip r:embed="rId8"/>
          <a:stretch>
            <a:fillRect/>
          </a:stretch>
        </p:blipFill>
        <p:spPr>
          <a:xfrm>
            <a:off x="9875520" y="19894662"/>
            <a:ext cx="3145154" cy="1755208"/>
          </a:xfrm>
          <a:prstGeom prst="rect">
            <a:avLst/>
          </a:prstGeom>
          <a:effectLst>
            <a:glow rad="228600">
              <a:schemeClr val="accent2">
                <a:satMod val="175000"/>
                <a:alpha val="40000"/>
              </a:schemeClr>
            </a:glow>
          </a:effectLst>
        </p:spPr>
      </p:pic>
      <p:pic>
        <p:nvPicPr>
          <p:cNvPr id="36" name="Picture 35">
            <a:extLst>
              <a:ext uri="{FF2B5EF4-FFF2-40B4-BE49-F238E27FC236}">
                <a16:creationId xmlns:a16="http://schemas.microsoft.com/office/drawing/2014/main" id="{FDE08C22-6910-8CB5-5A75-3DB5655F6FCE}"/>
              </a:ext>
            </a:extLst>
          </p:cNvPr>
          <p:cNvPicPr>
            <a:picLocks noChangeAspect="1"/>
          </p:cNvPicPr>
          <p:nvPr/>
        </p:nvPicPr>
        <p:blipFill>
          <a:blip r:embed="rId9"/>
          <a:stretch>
            <a:fillRect/>
          </a:stretch>
        </p:blipFill>
        <p:spPr>
          <a:xfrm>
            <a:off x="20617543" y="10588844"/>
            <a:ext cx="6623957" cy="1743075"/>
          </a:xfrm>
          <a:prstGeom prst="rect">
            <a:avLst/>
          </a:prstGeom>
          <a:effectLst>
            <a:reflection blurRad="6350" stA="50000" endA="300" endPos="55000" dir="5400000" sy="-100000" algn="bl" rotWithShape="0"/>
          </a:effectLst>
        </p:spPr>
      </p:pic>
      <p:pic>
        <p:nvPicPr>
          <p:cNvPr id="37" name="Picture 36">
            <a:extLst>
              <a:ext uri="{FF2B5EF4-FFF2-40B4-BE49-F238E27FC236}">
                <a16:creationId xmlns:a16="http://schemas.microsoft.com/office/drawing/2014/main" id="{7D4BBB16-AD3A-F67C-0194-11B67B8D9B6E}"/>
              </a:ext>
            </a:extLst>
          </p:cNvPr>
          <p:cNvPicPr>
            <a:picLocks noChangeAspect="1"/>
          </p:cNvPicPr>
          <p:nvPr/>
        </p:nvPicPr>
        <p:blipFill>
          <a:blip r:embed="rId10"/>
          <a:stretch>
            <a:fillRect/>
          </a:stretch>
        </p:blipFill>
        <p:spPr>
          <a:xfrm>
            <a:off x="22925313" y="13693533"/>
            <a:ext cx="4354285" cy="4006638"/>
          </a:xfrm>
          <a:prstGeom prst="rect">
            <a:avLst/>
          </a:prstGeom>
          <a:effectLst>
            <a:reflection blurRad="6350" stA="52000" endA="300" endPos="35000" dir="5400000" sy="-100000" algn="bl" rotWithShape="0"/>
          </a:effectLst>
        </p:spPr>
      </p:pic>
      <p:sp>
        <p:nvSpPr>
          <p:cNvPr id="39" name="TextBox 38">
            <a:extLst>
              <a:ext uri="{FF2B5EF4-FFF2-40B4-BE49-F238E27FC236}">
                <a16:creationId xmlns:a16="http://schemas.microsoft.com/office/drawing/2014/main" id="{33FD5BFE-B213-BBF3-15B1-E67B3ACF017D}"/>
              </a:ext>
            </a:extLst>
          </p:cNvPr>
          <p:cNvSpPr txBox="1"/>
          <p:nvPr/>
        </p:nvSpPr>
        <p:spPr>
          <a:xfrm>
            <a:off x="13182600" y="14256971"/>
            <a:ext cx="9742714" cy="2164567"/>
          </a:xfrm>
          <a:prstGeom prst="rect">
            <a:avLst/>
          </a:prstGeom>
          <a:noFill/>
        </p:spPr>
        <p:txBody>
          <a:bodyPr wrap="square">
            <a:spAutoFit/>
          </a:bodyPr>
          <a:lstStyle/>
          <a:p>
            <a:pPr marL="342900" marR="0" lvl="0" indent="-342900">
              <a:lnSpc>
                <a:spcPct val="107000"/>
              </a:lnSpc>
              <a:spcAft>
                <a:spcPts val="800"/>
              </a:spcAft>
              <a:buFont typeface="Wingdings" panose="05000000000000000000" pitchFamily="2" charset="2"/>
              <a:buChar char=""/>
            </a:pPr>
            <a:r>
              <a:rPr lang="en-US" sz="3200" kern="100" dirty="0">
                <a:effectLst/>
                <a:latin typeface="Times New Roman" panose="02020603050405020304" pitchFamily="18" charset="0"/>
                <a:ea typeface="Calibri" panose="020F0502020204030204" pitchFamily="34" charset="0"/>
                <a:cs typeface="Times New Roman" panose="02020603050405020304" pitchFamily="18" charset="0"/>
              </a:rPr>
              <a:t>Pharmacological Therapies: Around the 1950s, benzodiazepines became the most common method to treat anxiety, which was achieved with rapid results, but caused dependency issues as well (Stein et al., 2021).</a:t>
            </a:r>
          </a:p>
        </p:txBody>
      </p:sp>
    </p:spTree>
    <p:extLst>
      <p:ext uri="{BB962C8B-B14F-4D97-AF65-F5344CB8AC3E}">
        <p14:creationId xmlns:p14="http://schemas.microsoft.com/office/powerpoint/2010/main" val="788610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B5EE74D-A0B9-E115-887C-21AF5709649C}"/>
              </a:ext>
            </a:extLst>
          </p:cNvPr>
          <p:cNvSpPr/>
          <p:nvPr/>
        </p:nvSpPr>
        <p:spPr>
          <a:xfrm>
            <a:off x="1" y="-619297"/>
            <a:ext cx="43891199" cy="6646985"/>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FBB018B-9525-81FE-7856-B9C84C7ED08E}"/>
              </a:ext>
            </a:extLst>
          </p:cNvPr>
          <p:cNvSpPr txBox="1"/>
          <p:nvPr/>
        </p:nvSpPr>
        <p:spPr>
          <a:xfrm>
            <a:off x="633045" y="7209239"/>
            <a:ext cx="43258154" cy="15666533"/>
          </a:xfrm>
          <a:prstGeom prst="rect">
            <a:avLst/>
          </a:prstGeom>
          <a:noFill/>
        </p:spPr>
        <p:txBody>
          <a:bodyPr wrap="square">
            <a:spAutoFit/>
          </a:bodyPr>
          <a:lstStyle/>
          <a:p>
            <a:pPr marL="457200" marR="0" indent="-457200">
              <a:lnSpc>
                <a:spcPct val="107000"/>
              </a:lnSpc>
              <a:spcAft>
                <a:spcPts val="800"/>
              </a:spcAft>
              <a:buNone/>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Alipour, F.,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Rafiey</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H.,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Sarmadi</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DostKaramooz</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N., Mardani, M.,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Gholamy</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G. and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Noroozi</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M., 2025. Exploring generalized anxiety disorder symptoms: key insights from a population-based study in Iran. </a:t>
            </a:r>
            <a:r>
              <a:rPr lang="en-US" sz="4000" i="1" kern="100" dirty="0">
                <a:effectLst/>
                <a:latin typeface="Times New Roman" panose="02020603050405020304" pitchFamily="18" charset="0"/>
                <a:ea typeface="Calibri" panose="020F0502020204030204" pitchFamily="34" charset="0"/>
                <a:cs typeface="Times New Roman" panose="02020603050405020304" pitchFamily="18" charset="0"/>
              </a:rPr>
              <a:t>BMC Psychiatry, 25</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(1). Available at: </a:t>
            </a:r>
            <a:r>
              <a:rPr lang="en-US" sz="4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https://doi.org/10.1186/s12888-025-06707-5</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[Accessed 28 October 2025].</a:t>
            </a:r>
          </a:p>
          <a:p>
            <a:pPr marL="457200" marR="0" indent="-457200">
              <a:lnSpc>
                <a:spcPct val="107000"/>
              </a:lnSpc>
              <a:spcAft>
                <a:spcPts val="800"/>
              </a:spcAft>
              <a:buNone/>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DeGeorge, K.C., Grover, M., and Streeter, G.S., 2022. Generalized Anxiety Disorder and Panic Disorder in Adults. </a:t>
            </a:r>
            <a:r>
              <a:rPr lang="en-US" sz="4000" i="1" kern="100" dirty="0">
                <a:effectLst/>
                <a:latin typeface="Times New Roman" panose="02020603050405020304" pitchFamily="18" charset="0"/>
                <a:ea typeface="Calibri" panose="020F0502020204030204" pitchFamily="34" charset="0"/>
                <a:cs typeface="Times New Roman" panose="02020603050405020304" pitchFamily="18" charset="0"/>
              </a:rPr>
              <a:t>American Family Physician, 106</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(2), 157–164. Available at: </a:t>
            </a:r>
            <a:r>
              <a:rPr lang="en-US" sz="4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https://www.aafp.org/pubs/afp/issues/2022/0800/generalized-anxiety-disorder-panic-disorder.html</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[Accessed 28 October 2025].</a:t>
            </a:r>
          </a:p>
          <a:p>
            <a:pPr marL="457200" marR="0" indent="-457200">
              <a:lnSpc>
                <a:spcPct val="107000"/>
              </a:lnSpc>
              <a:spcAft>
                <a:spcPts val="800"/>
              </a:spcAft>
              <a:buNone/>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Fagan, H.A. and Baldwin, D.S., 2023. Pharmacological Treatment of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Generalised</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Anxiety Disorder: Current Practice and Future Directions. </a:t>
            </a:r>
            <a:r>
              <a:rPr lang="en-US" sz="4000" i="1" kern="100" dirty="0">
                <a:effectLst/>
                <a:latin typeface="Times New Roman" panose="02020603050405020304" pitchFamily="18" charset="0"/>
                <a:ea typeface="Calibri" panose="020F0502020204030204" pitchFamily="34" charset="0"/>
                <a:cs typeface="Times New Roman" panose="02020603050405020304" pitchFamily="18" charset="0"/>
              </a:rPr>
              <a:t>Expert Review of Neurotherapeutics, 23</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(6), 535–548. Available at: </a:t>
            </a:r>
            <a:r>
              <a:rPr lang="en-US" sz="4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https://doi.org/10.1080/14737175.2023.2211767</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[Accessed 28 October 2025].</a:t>
            </a:r>
          </a:p>
          <a:p>
            <a:pPr marL="457200" marR="0" indent="-457200">
              <a:lnSpc>
                <a:spcPct val="107000"/>
              </a:lnSpc>
              <a:spcAft>
                <a:spcPts val="800"/>
              </a:spcAft>
              <a:buNone/>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Fagan, H.A. and Baldwin, D.S., 2023. Pharmacological Treatment of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Generalised</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Anxiety Disorder: Current Practice and Future Directions. </a:t>
            </a:r>
            <a:r>
              <a:rPr lang="en-US" sz="4000" i="1" kern="100" dirty="0">
                <a:effectLst/>
                <a:latin typeface="Times New Roman" panose="02020603050405020304" pitchFamily="18" charset="0"/>
                <a:ea typeface="Calibri" panose="020F0502020204030204" pitchFamily="34" charset="0"/>
                <a:cs typeface="Times New Roman" panose="02020603050405020304" pitchFamily="18" charset="0"/>
              </a:rPr>
              <a:t>Expert Review of Neurotherapeutics, 23</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(6), 535–548. Available at: </a:t>
            </a:r>
            <a:r>
              <a:rPr lang="en-US" sz="4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https://doi.org/10.1080/14737175.2023.2211767</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[Accessed 28 October 2025].</a:t>
            </a:r>
          </a:p>
          <a:p>
            <a:pPr marL="457200" marR="0" indent="-457200">
              <a:lnSpc>
                <a:spcPct val="107000"/>
              </a:lnSpc>
              <a:spcAft>
                <a:spcPts val="800"/>
              </a:spcAft>
              <a:buNone/>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Garakani, A., Murrough, J.W., Freire, R.C., Thom, R.P., Larkin, K., Buono, F.D., and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Iosifescu</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D.V., 2020. Pharmacotherapy of Anxiety Disorders: Current and Emerging Treatment Options. </a:t>
            </a:r>
            <a:r>
              <a:rPr lang="en-US" sz="4000" i="1" kern="100" dirty="0">
                <a:effectLst/>
                <a:latin typeface="Times New Roman" panose="02020603050405020304" pitchFamily="18" charset="0"/>
                <a:ea typeface="Calibri" panose="020F0502020204030204" pitchFamily="34" charset="0"/>
                <a:cs typeface="Times New Roman" panose="02020603050405020304" pitchFamily="18" charset="0"/>
              </a:rPr>
              <a:t>Frontiers in Psychiatry, 11</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sz="4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https://doi.org/10.3389/fpsyt.2020.595584</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[Accessed 28 October 2025].</a:t>
            </a:r>
          </a:p>
          <a:p>
            <a:pPr marL="457200" marR="0" indent="-457200">
              <a:lnSpc>
                <a:spcPct val="107000"/>
              </a:lnSpc>
              <a:spcAft>
                <a:spcPts val="800"/>
              </a:spcAft>
              <a:buNone/>
            </a:pP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Gkintoni</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E. and Ortiz, P.S., 2023. Neuropsychology of Generalized Anxiety Disorder in Clinical Setting: A Systematic Evaluation. </a:t>
            </a:r>
            <a:r>
              <a:rPr lang="en-US" sz="4000" i="1" kern="100" dirty="0">
                <a:effectLst/>
                <a:latin typeface="Times New Roman" panose="02020603050405020304" pitchFamily="18" charset="0"/>
                <a:ea typeface="Calibri" panose="020F0502020204030204" pitchFamily="34" charset="0"/>
                <a:cs typeface="Times New Roman" panose="02020603050405020304" pitchFamily="18" charset="0"/>
              </a:rPr>
              <a:t>Healthcare, 11</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(17), 2446–2446. Available at: </a:t>
            </a:r>
            <a:r>
              <a:rPr lang="en-US" sz="4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https://doi.org/10.3390/healthcare11172446</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[Accessed 28 October 2025].</a:t>
            </a:r>
          </a:p>
          <a:p>
            <a:pPr marL="457200" marR="0" indent="-457200">
              <a:lnSpc>
                <a:spcPct val="107000"/>
              </a:lnSpc>
              <a:spcAft>
                <a:spcPts val="800"/>
              </a:spcAft>
              <a:buNone/>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Mishra, A.K. and Varma, A.R., 2023. A Comprehensive Review of Generalized Anxiety Disorder. </a:t>
            </a:r>
            <a:r>
              <a:rPr lang="en-US" sz="4000" i="1" kern="100" dirty="0" err="1">
                <a:effectLst/>
                <a:latin typeface="Times New Roman" panose="02020603050405020304" pitchFamily="18" charset="0"/>
                <a:ea typeface="Calibri" panose="020F0502020204030204" pitchFamily="34" charset="0"/>
                <a:cs typeface="Times New Roman" panose="02020603050405020304" pitchFamily="18" charset="0"/>
              </a:rPr>
              <a:t>Cureus</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sz="4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https://doi.org/10.7759/cureus.46115</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[Accessed 28 October 2025].</a:t>
            </a:r>
          </a:p>
          <a:p>
            <a:pPr marL="457200" marR="0" indent="-457200">
              <a:lnSpc>
                <a:spcPct val="107000"/>
              </a:lnSpc>
              <a:spcAft>
                <a:spcPts val="800"/>
              </a:spcAft>
              <a:buNone/>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Munir, S. and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Takov</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V., 2022. Generalized Anxiety Disorder. </a:t>
            </a:r>
            <a:r>
              <a:rPr lang="en-US" sz="4000" i="1" kern="100" dirty="0">
                <a:effectLst/>
                <a:latin typeface="Times New Roman" panose="02020603050405020304" pitchFamily="18" charset="0"/>
                <a:ea typeface="Calibri" panose="020F0502020204030204" pitchFamily="34" charset="0"/>
                <a:cs typeface="Times New Roman" panose="02020603050405020304" pitchFamily="18" charset="0"/>
              </a:rPr>
              <a:t>Nih.gov; </a:t>
            </a:r>
            <a:r>
              <a:rPr lang="en-US" sz="4000" i="1" kern="100" dirty="0" err="1">
                <a:effectLst/>
                <a:latin typeface="Times New Roman" panose="02020603050405020304" pitchFamily="18" charset="0"/>
                <a:ea typeface="Calibri" panose="020F0502020204030204" pitchFamily="34" charset="0"/>
                <a:cs typeface="Times New Roman" panose="02020603050405020304" pitchFamily="18" charset="0"/>
              </a:rPr>
              <a:t>StatPearls</a:t>
            </a:r>
            <a:r>
              <a:rPr lang="en-US" sz="4000" i="1" kern="100" dirty="0">
                <a:effectLst/>
                <a:latin typeface="Times New Roman" panose="02020603050405020304" pitchFamily="18" charset="0"/>
                <a:ea typeface="Calibri" panose="020F0502020204030204" pitchFamily="34" charset="0"/>
                <a:cs typeface="Times New Roman" panose="02020603050405020304" pitchFamily="18" charset="0"/>
              </a:rPr>
              <a:t> Publishing</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sz="4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https://www.ncbi.nlm.nih.gov/books/NBK441870/</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[Accessed 28 October 2025].</a:t>
            </a:r>
          </a:p>
          <a:p>
            <a:pPr marL="457200" marR="0" indent="-457200">
              <a:lnSpc>
                <a:spcPct val="107000"/>
              </a:lnSpc>
              <a:spcAft>
                <a:spcPts val="800"/>
              </a:spcAft>
              <a:buNone/>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Stein, D.J.,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Kazdin</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A.E., Ruscio, A.M., Chiu, W.T., Sampson, N.A., Ziobrowski, H.N., Aguilar-Gaxiola, S., Al-</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Hamzawi</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 Alonso, J.,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Altwaijri</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Y.,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Bruffaerts</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R., Bunting, B., de Girolamo, G., de Jonge, P., Degenhardt, L., </a:t>
            </a: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Gureje</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O., Haro, J.M., Harris, M.G., Karam, A., and Karam, E.G., 2021. Perceived helpfulness of treatment for generalized anxiety disorder: a World Mental Health Surveys report. </a:t>
            </a:r>
            <a:r>
              <a:rPr lang="en-US" sz="4000" i="1" kern="100" dirty="0">
                <a:effectLst/>
                <a:latin typeface="Times New Roman" panose="02020603050405020304" pitchFamily="18" charset="0"/>
                <a:ea typeface="Calibri" panose="020F0502020204030204" pitchFamily="34" charset="0"/>
                <a:cs typeface="Times New Roman" panose="02020603050405020304" pitchFamily="18" charset="0"/>
              </a:rPr>
              <a:t>BMC Psychiatry, 21</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(1). Available at: </a:t>
            </a:r>
            <a:r>
              <a:rPr lang="en-US" sz="4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https://doi.org/10.1186/s12888-021-03363-3</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[Accessed 28 October 2025].</a:t>
            </a:r>
          </a:p>
          <a:p>
            <a:pPr marL="457200" marR="0" indent="-457200">
              <a:lnSpc>
                <a:spcPct val="107000"/>
              </a:lnSpc>
              <a:spcAft>
                <a:spcPts val="800"/>
              </a:spcAft>
              <a:buNone/>
            </a:pPr>
            <a:r>
              <a:rPr lang="en-US" sz="4000" kern="100" dirty="0" err="1">
                <a:effectLst/>
                <a:latin typeface="Times New Roman" panose="02020603050405020304" pitchFamily="18" charset="0"/>
                <a:ea typeface="Calibri" panose="020F0502020204030204" pitchFamily="34" charset="0"/>
                <a:cs typeface="Times New Roman" panose="02020603050405020304" pitchFamily="18" charset="0"/>
              </a:rPr>
              <a:t>Tafet</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G.E. and Nemeroff, C.B., 2020. Pharmacological Treatment of Anxiety Disorders: The Role of the HPA Axis. </a:t>
            </a:r>
            <a:r>
              <a:rPr lang="en-US" sz="4000" i="1" kern="100" dirty="0">
                <a:effectLst/>
                <a:latin typeface="Times New Roman" panose="02020603050405020304" pitchFamily="18" charset="0"/>
                <a:ea typeface="Calibri" panose="020F0502020204030204" pitchFamily="34" charset="0"/>
                <a:cs typeface="Times New Roman" panose="02020603050405020304" pitchFamily="18" charset="0"/>
              </a:rPr>
              <a:t>Frontiers in Psychiatry, 11</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sz="4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https://doi.org/10.3389/fpsyt.2020.00443</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[Accessed 28 October 2025].</a:t>
            </a:r>
          </a:p>
          <a:p>
            <a:pPr marL="457200" marR="0" indent="-457200">
              <a:lnSpc>
                <a:spcPct val="107000"/>
              </a:lnSpc>
              <a:spcAft>
                <a:spcPts val="800"/>
              </a:spcAft>
              <a:buNone/>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World Health Organization, 2024. International Statistical Classification of Diseases and Related Health Problems (ICD). Available at: </a:t>
            </a:r>
            <a:r>
              <a:rPr lang="en-US" sz="40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https://www.who.int/standards/classifications/classification-of-diseases</a:t>
            </a: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[Accessed 28 October 2025].</a:t>
            </a:r>
          </a:p>
          <a:p>
            <a:pPr marL="0" marR="0">
              <a:lnSpc>
                <a:spcPct val="107000"/>
              </a:lnSpc>
              <a:spcAft>
                <a:spcPts val="800"/>
              </a:spcAft>
              <a:buNone/>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 </a:t>
            </a:r>
          </a:p>
        </p:txBody>
      </p:sp>
      <p:sp>
        <p:nvSpPr>
          <p:cNvPr id="5" name="TextBox 4">
            <a:extLst>
              <a:ext uri="{FF2B5EF4-FFF2-40B4-BE49-F238E27FC236}">
                <a16:creationId xmlns:a16="http://schemas.microsoft.com/office/drawing/2014/main" id="{00CB0FB1-6DB9-158D-0AAC-F0AB7E114561}"/>
              </a:ext>
            </a:extLst>
          </p:cNvPr>
          <p:cNvSpPr txBox="1"/>
          <p:nvPr/>
        </p:nvSpPr>
        <p:spPr>
          <a:xfrm>
            <a:off x="316522" y="3042590"/>
            <a:ext cx="21945600" cy="2641300"/>
          </a:xfrm>
          <a:prstGeom prst="rect">
            <a:avLst/>
          </a:prstGeom>
          <a:noFill/>
        </p:spPr>
        <p:txBody>
          <a:bodyPr wrap="square">
            <a:spAutoFit/>
          </a:bodyPr>
          <a:lstStyle/>
          <a:p>
            <a:pPr marL="0" marR="0">
              <a:lnSpc>
                <a:spcPct val="107000"/>
              </a:lnSpc>
              <a:spcAft>
                <a:spcPts val="800"/>
              </a:spcAft>
              <a:buNone/>
            </a:pPr>
            <a:r>
              <a:rPr lang="en-US" sz="166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References </a:t>
            </a:r>
            <a:endParaRPr lang="en-US" sz="166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9A4AA16F-74C8-6985-E63F-CEB8E63FC0A9}"/>
              </a:ext>
            </a:extLst>
          </p:cNvPr>
          <p:cNvSpPr/>
          <p:nvPr/>
        </p:nvSpPr>
        <p:spPr>
          <a:xfrm>
            <a:off x="1" y="29401476"/>
            <a:ext cx="43891200" cy="3516924"/>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lowchart: Punched Tape 7">
            <a:extLst>
              <a:ext uri="{FF2B5EF4-FFF2-40B4-BE49-F238E27FC236}">
                <a16:creationId xmlns:a16="http://schemas.microsoft.com/office/drawing/2014/main" id="{321C9BD6-CD8E-5610-C0CC-79F3F98A7DF1}"/>
              </a:ext>
            </a:extLst>
          </p:cNvPr>
          <p:cNvSpPr/>
          <p:nvPr/>
        </p:nvSpPr>
        <p:spPr>
          <a:xfrm flipV="1">
            <a:off x="0" y="24829476"/>
            <a:ext cx="43891200" cy="6154615"/>
          </a:xfrm>
          <a:prstGeom prst="flowChartPunchedTap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746104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320</TotalTime>
  <Words>1761</Words>
  <Application>Microsoft Office PowerPoint</Application>
  <PresentationFormat>Custom</PresentationFormat>
  <Paragraphs>104</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Jahna's Computer</dc:creator>
  <cp:lastModifiedBy>adrian costescu</cp:lastModifiedBy>
  <cp:revision>10</cp:revision>
  <dcterms:created xsi:type="dcterms:W3CDTF">2022-09-20T21:44:21Z</dcterms:created>
  <dcterms:modified xsi:type="dcterms:W3CDTF">2025-11-09T15:36:40Z</dcterms:modified>
</cp:coreProperties>
</file>