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48" r:id="rId3"/>
    <p:sldMasterId id="2147483672" r:id="rId4"/>
  </p:sldMasterIdLst>
  <p:sldIdLst>
    <p:sldId id="438" r:id="rId5"/>
    <p:sldId id="359" r:id="rId6"/>
    <p:sldId id="437" r:id="rId7"/>
    <p:sldId id="372" r:id="rId8"/>
    <p:sldId id="460" r:id="rId9"/>
    <p:sldId id="257" r:id="rId10"/>
    <p:sldId id="260" r:id="rId11"/>
    <p:sldId id="272" r:id="rId12"/>
    <p:sldId id="273" r:id="rId13"/>
    <p:sldId id="275" r:id="rId14"/>
    <p:sldId id="263" r:id="rId15"/>
    <p:sldId id="264" r:id="rId16"/>
    <p:sldId id="266" r:id="rId17"/>
    <p:sldId id="373" r:id="rId18"/>
    <p:sldId id="375" r:id="rId19"/>
    <p:sldId id="377" r:id="rId20"/>
    <p:sldId id="353" r:id="rId21"/>
    <p:sldId id="354" r:id="rId22"/>
    <p:sldId id="364" r:id="rId23"/>
    <p:sldId id="381" r:id="rId24"/>
    <p:sldId id="382" r:id="rId25"/>
    <p:sldId id="383" r:id="rId26"/>
    <p:sldId id="398" r:id="rId27"/>
    <p:sldId id="399" r:id="rId28"/>
    <p:sldId id="414" r:id="rId29"/>
    <p:sldId id="413" r:id="rId30"/>
    <p:sldId id="267" r:id="rId31"/>
    <p:sldId id="400" r:id="rId32"/>
    <p:sldId id="401" r:id="rId33"/>
    <p:sldId id="447" r:id="rId34"/>
    <p:sldId id="402" r:id="rId35"/>
    <p:sldId id="433" r:id="rId36"/>
    <p:sldId id="405" r:id="rId37"/>
    <p:sldId id="406" r:id="rId38"/>
    <p:sldId id="407" r:id="rId39"/>
    <p:sldId id="404" r:id="rId40"/>
    <p:sldId id="268" r:id="rId41"/>
    <p:sldId id="384" r:id="rId42"/>
    <p:sldId id="295" r:id="rId43"/>
    <p:sldId id="297" r:id="rId44"/>
    <p:sldId id="435" r:id="rId45"/>
    <p:sldId id="428" r:id="rId46"/>
    <p:sldId id="429" r:id="rId47"/>
    <p:sldId id="385" r:id="rId48"/>
    <p:sldId id="430" r:id="rId49"/>
    <p:sldId id="410" r:id="rId50"/>
    <p:sldId id="409" r:id="rId51"/>
    <p:sldId id="269" r:id="rId52"/>
    <p:sldId id="386" r:id="rId53"/>
    <p:sldId id="425" r:id="rId54"/>
    <p:sldId id="426" r:id="rId55"/>
    <p:sldId id="427" r:id="rId56"/>
    <p:sldId id="418" r:id="rId57"/>
    <p:sldId id="431" r:id="rId58"/>
    <p:sldId id="432" r:id="rId59"/>
    <p:sldId id="387" r:id="rId60"/>
    <p:sldId id="388" r:id="rId61"/>
    <p:sldId id="270" r:id="rId62"/>
    <p:sldId id="448" r:id="rId63"/>
    <p:sldId id="449" r:id="rId64"/>
    <p:sldId id="450" r:id="rId65"/>
    <p:sldId id="451" r:id="rId66"/>
    <p:sldId id="452" r:id="rId67"/>
    <p:sldId id="416" r:id="rId68"/>
    <p:sldId id="417" r:id="rId69"/>
    <p:sldId id="442" r:id="rId70"/>
    <p:sldId id="441" r:id="rId71"/>
    <p:sldId id="444" r:id="rId72"/>
    <p:sldId id="446" r:id="rId73"/>
    <p:sldId id="271" r:id="rId74"/>
    <p:sldId id="436" r:id="rId75"/>
    <p:sldId id="420" r:id="rId76"/>
    <p:sldId id="421" r:id="rId77"/>
    <p:sldId id="415" r:id="rId78"/>
    <p:sldId id="422" r:id="rId79"/>
    <p:sldId id="423" r:id="rId80"/>
    <p:sldId id="434"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894158-D375-593E-CBEC-03A74E420231}" v="5" dt="2026-01-22T13:00:20.119"/>
    <p1510:client id="{AC927737-EC1A-E4C6-48D1-459E867B9ED7}" v="3" dt="2026-01-22T12:32:22.156"/>
    <p1510:client id="{F987F06E-F2D4-9ABF-2B58-E25EC00A75C7}" v="6" dt="2026-01-22T04:55:47.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microsoft.com/office/2015/10/relationships/revisionInfo" Target="revisionInfo.xml"/><Relationship Id="rId61" Type="http://schemas.openxmlformats.org/officeDocument/2006/relationships/slide" Target="slides/slide57.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F987F06E-F2D4-9ABF-2B58-E25EC00A75C7}"/>
    <pc:docChg chg="delSld modSld">
      <pc:chgData name="Moutushi Tanha" userId="S::m.tanha@uwtsd.ac.uk::62f9b1f3-ddcf-45d7-a6a4-b667feecf47e" providerId="AD" clId="Web-{F987F06E-F2D4-9ABF-2B58-E25EC00A75C7}" dt="2026-01-22T05:21:39.605" v="9" actId="1076"/>
      <pc:docMkLst>
        <pc:docMk/>
      </pc:docMkLst>
      <pc:sldChg chg="modSp">
        <pc:chgData name="Moutushi Tanha" userId="S::m.tanha@uwtsd.ac.uk::62f9b1f3-ddcf-45d7-a6a4-b667feecf47e" providerId="AD" clId="Web-{F987F06E-F2D4-9ABF-2B58-E25EC00A75C7}" dt="2026-01-22T05:21:39.605" v="9" actId="1076"/>
        <pc:sldMkLst>
          <pc:docMk/>
          <pc:sldMk cId="476434285" sldId="398"/>
        </pc:sldMkLst>
        <pc:graphicFrameChg chg="mod modGraphic">
          <ac:chgData name="Moutushi Tanha" userId="S::m.tanha@uwtsd.ac.uk::62f9b1f3-ddcf-45d7-a6a4-b667feecf47e" providerId="AD" clId="Web-{F987F06E-F2D4-9ABF-2B58-E25EC00A75C7}" dt="2026-01-22T05:21:39.605" v="9" actId="1076"/>
          <ac:graphicFrameMkLst>
            <pc:docMk/>
            <pc:sldMk cId="476434285" sldId="398"/>
            <ac:graphicFrameMk id="5" creationId="{B2C6907A-4854-513C-BC68-A12BE1DEBA43}"/>
          </ac:graphicFrameMkLst>
        </pc:graphicFrameChg>
      </pc:sldChg>
      <pc:sldChg chg="del">
        <pc:chgData name="Moutushi Tanha" userId="S::m.tanha@uwtsd.ac.uk::62f9b1f3-ddcf-45d7-a6a4-b667feecf47e" providerId="AD" clId="Web-{F987F06E-F2D4-9ABF-2B58-E25EC00A75C7}" dt="2026-01-22T04:55:28.811" v="0"/>
        <pc:sldMkLst>
          <pc:docMk/>
          <pc:sldMk cId="4290403084" sldId="453"/>
        </pc:sldMkLst>
      </pc:sldChg>
      <pc:sldChg chg="del">
        <pc:chgData name="Moutushi Tanha" userId="S::m.tanha@uwtsd.ac.uk::62f9b1f3-ddcf-45d7-a6a4-b667feecf47e" providerId="AD" clId="Web-{F987F06E-F2D4-9ABF-2B58-E25EC00A75C7}" dt="2026-01-22T04:55:32.373" v="1"/>
        <pc:sldMkLst>
          <pc:docMk/>
          <pc:sldMk cId="1472416010" sldId="454"/>
        </pc:sldMkLst>
      </pc:sldChg>
      <pc:sldChg chg="del">
        <pc:chgData name="Moutushi Tanha" userId="S::m.tanha@uwtsd.ac.uk::62f9b1f3-ddcf-45d7-a6a4-b667feecf47e" providerId="AD" clId="Web-{F987F06E-F2D4-9ABF-2B58-E25EC00A75C7}" dt="2026-01-22T04:55:47.795" v="5"/>
        <pc:sldMkLst>
          <pc:docMk/>
          <pc:sldMk cId="2479372002" sldId="455"/>
        </pc:sldMkLst>
      </pc:sldChg>
      <pc:sldChg chg="del">
        <pc:chgData name="Moutushi Tanha" userId="S::m.tanha@uwtsd.ac.uk::62f9b1f3-ddcf-45d7-a6a4-b667feecf47e" providerId="AD" clId="Web-{F987F06E-F2D4-9ABF-2B58-E25EC00A75C7}" dt="2026-01-22T04:55:39.498" v="3"/>
        <pc:sldMkLst>
          <pc:docMk/>
          <pc:sldMk cId="4225814433" sldId="456"/>
        </pc:sldMkLst>
      </pc:sldChg>
      <pc:sldChg chg="del">
        <pc:chgData name="Moutushi Tanha" userId="S::m.tanha@uwtsd.ac.uk::62f9b1f3-ddcf-45d7-a6a4-b667feecf47e" providerId="AD" clId="Web-{F987F06E-F2D4-9ABF-2B58-E25EC00A75C7}" dt="2026-01-22T04:55:35.654" v="2"/>
        <pc:sldMkLst>
          <pc:docMk/>
          <pc:sldMk cId="3453334260" sldId="458"/>
        </pc:sldMkLst>
      </pc:sldChg>
      <pc:sldChg chg="del">
        <pc:chgData name="Moutushi Tanha" userId="S::m.tanha@uwtsd.ac.uk::62f9b1f3-ddcf-45d7-a6a4-b667feecf47e" providerId="AD" clId="Web-{F987F06E-F2D4-9ABF-2B58-E25EC00A75C7}" dt="2026-01-22T04:55:43.592" v="4"/>
        <pc:sldMkLst>
          <pc:docMk/>
          <pc:sldMk cId="1444585348" sldId="459"/>
        </pc:sldMkLst>
      </pc:sldChg>
    </pc:docChg>
  </pc:docChgLst>
  <pc:docChgLst>
    <pc:chgData name="Moutushi Tanha" userId="S::m.tanha@uwtsd.ac.uk::62f9b1f3-ddcf-45d7-a6a4-b667feecf47e" providerId="AD" clId="Web-{AC927737-EC1A-E4C6-48D1-459E867B9ED7}"/>
    <pc:docChg chg="modSld">
      <pc:chgData name="Moutushi Tanha" userId="S::m.tanha@uwtsd.ac.uk::62f9b1f3-ddcf-45d7-a6a4-b667feecf47e" providerId="AD" clId="Web-{AC927737-EC1A-E4C6-48D1-459E867B9ED7}" dt="2026-01-22T12:32:17.062" v="0" actId="20577"/>
      <pc:docMkLst>
        <pc:docMk/>
      </pc:docMkLst>
      <pc:sldChg chg="modSp">
        <pc:chgData name="Moutushi Tanha" userId="S::m.tanha@uwtsd.ac.uk::62f9b1f3-ddcf-45d7-a6a4-b667feecf47e" providerId="AD" clId="Web-{AC927737-EC1A-E4C6-48D1-459E867B9ED7}" dt="2026-01-22T12:32:17.062" v="0" actId="20577"/>
        <pc:sldMkLst>
          <pc:docMk/>
          <pc:sldMk cId="365740782" sldId="438"/>
        </pc:sldMkLst>
        <pc:spChg chg="mod">
          <ac:chgData name="Moutushi Tanha" userId="S::m.tanha@uwtsd.ac.uk::62f9b1f3-ddcf-45d7-a6a4-b667feecf47e" providerId="AD" clId="Web-{AC927737-EC1A-E4C6-48D1-459E867B9ED7}" dt="2026-01-22T12:32:17.062" v="0" actId="20577"/>
          <ac:spMkLst>
            <pc:docMk/>
            <pc:sldMk cId="365740782" sldId="438"/>
            <ac:spMk id="2" creationId="{4E339B4F-B263-B48A-E88F-EE00E4F553CD}"/>
          </ac:spMkLst>
        </pc:spChg>
      </pc:sldChg>
    </pc:docChg>
  </pc:docChgLst>
  <pc:docChgLst>
    <pc:chgData clId="Web-{AC927737-EC1A-E4C6-48D1-459E867B9ED7}"/>
    <pc:docChg chg="modSld">
      <pc:chgData name="" userId="" providerId="" clId="Web-{AC927737-EC1A-E4C6-48D1-459E867B9ED7}" dt="2026-01-22T12:32:15.968" v="0" actId="20577"/>
      <pc:docMkLst>
        <pc:docMk/>
      </pc:docMkLst>
      <pc:sldChg chg="modSp">
        <pc:chgData name="" userId="" providerId="" clId="Web-{AC927737-EC1A-E4C6-48D1-459E867B9ED7}" dt="2026-01-22T12:32:15.968" v="0" actId="20577"/>
        <pc:sldMkLst>
          <pc:docMk/>
          <pc:sldMk cId="365740782" sldId="438"/>
        </pc:sldMkLst>
        <pc:spChg chg="mod">
          <ac:chgData name="" userId="" providerId="" clId="Web-{AC927737-EC1A-E4C6-48D1-459E867B9ED7}" dt="2026-01-22T12:32:15.968" v="0" actId="20577"/>
          <ac:spMkLst>
            <pc:docMk/>
            <pc:sldMk cId="365740782" sldId="438"/>
            <ac:spMk id="2" creationId="{4E339B4F-B263-B48A-E88F-EE00E4F553CD}"/>
          </ac:spMkLst>
        </pc:spChg>
      </pc:sldChg>
    </pc:docChg>
  </pc:docChgLst>
  <pc:docChgLst>
    <pc:chgData name="Moutushi Tanha" userId="S::m.tanha@uwtsd.ac.uk::62f9b1f3-ddcf-45d7-a6a4-b667feecf47e" providerId="AD" clId="Web-{A2894158-D375-593E-CBEC-03A74E420231}"/>
    <pc:docChg chg="addSld delSld sldOrd">
      <pc:chgData name="Moutushi Tanha" userId="S::m.tanha@uwtsd.ac.uk::62f9b1f3-ddcf-45d7-a6a4-b667feecf47e" providerId="AD" clId="Web-{A2894158-D375-593E-CBEC-03A74E420231}" dt="2026-01-22T13:00:20.119" v="4"/>
      <pc:docMkLst>
        <pc:docMk/>
      </pc:docMkLst>
      <pc:sldChg chg="add ord">
        <pc:chgData name="Moutushi Tanha" userId="S::m.tanha@uwtsd.ac.uk::62f9b1f3-ddcf-45d7-a6a4-b667feecf47e" providerId="AD" clId="Web-{A2894158-D375-593E-CBEC-03A74E420231}" dt="2026-01-22T13:00:11.728" v="3"/>
        <pc:sldMkLst>
          <pc:docMk/>
          <pc:sldMk cId="2095980510" sldId="372"/>
        </pc:sldMkLst>
      </pc:sldChg>
      <pc:sldChg chg="ord">
        <pc:chgData name="Moutushi Tanha" userId="S::m.tanha@uwtsd.ac.uk::62f9b1f3-ddcf-45d7-a6a4-b667feecf47e" providerId="AD" clId="Web-{A2894158-D375-593E-CBEC-03A74E420231}" dt="2026-01-22T13:00:20.119" v="4"/>
        <pc:sldMkLst>
          <pc:docMk/>
          <pc:sldMk cId="3689506944" sldId="460"/>
        </pc:sldMkLst>
      </pc:sldChg>
      <pc:sldChg chg="new del">
        <pc:chgData name="Moutushi Tanha" userId="S::m.tanha@uwtsd.ac.uk::62f9b1f3-ddcf-45d7-a6a4-b667feecf47e" providerId="AD" clId="Web-{A2894158-D375-593E-CBEC-03A74E420231}" dt="2026-01-22T13:00:08.853" v="2"/>
        <pc:sldMkLst>
          <pc:docMk/>
          <pc:sldMk cId="3452698386" sldId="46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C397B1-0500-4D5A-A87D-25BE6D9AFD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301855-09C1-48A9-B299-1DF79BDB3080}">
      <dgm:prSet/>
      <dgm:spPr/>
      <dgm:t>
        <a:bodyPr/>
        <a:lstStyle/>
        <a:p>
          <a:pPr rtl="0">
            <a:lnSpc>
              <a:spcPct val="100000"/>
            </a:lnSpc>
          </a:pPr>
          <a:r>
            <a:rPr lang="en-US"/>
            <a:t>Review and Bridge-In:</a:t>
          </a:r>
          <a:r>
            <a:rPr lang="en-US">
              <a:latin typeface="Calibri Light" panose="020F0302020204030204"/>
            </a:rPr>
            <a:t> Management of current assets and current liabilities</a:t>
          </a:r>
          <a:r>
            <a:rPr lang="en-US"/>
            <a:t> </a:t>
          </a:r>
          <a:r>
            <a:rPr lang="en-US">
              <a:latin typeface="Calibri Light" panose="020F0302020204030204"/>
            </a:rPr>
            <a:t>for</a:t>
          </a:r>
          <a:r>
            <a:rPr lang="en-US"/>
            <a:t> </a:t>
          </a:r>
          <a:r>
            <a:rPr lang="en-US">
              <a:latin typeface="Calibri Light" panose="020F0302020204030204"/>
            </a:rPr>
            <a:t>the engineering projects</a:t>
          </a:r>
          <a:endParaRPr lang="en-US"/>
        </a:p>
      </dgm:t>
    </dgm:pt>
    <dgm:pt modelId="{5FE84C93-0321-4F28-8591-C137F6BA73E2}" type="parTrans" cxnId="{91F74BDE-935A-4E45-9F88-B49351ABFEAC}">
      <dgm:prSet/>
      <dgm:spPr/>
      <dgm:t>
        <a:bodyPr/>
        <a:lstStyle/>
        <a:p>
          <a:endParaRPr lang="en-US"/>
        </a:p>
      </dgm:t>
    </dgm:pt>
    <dgm:pt modelId="{922632E9-5E19-4F4F-B047-C625DFB98503}" type="sibTrans" cxnId="{91F74BDE-935A-4E45-9F88-B49351ABFEAC}">
      <dgm:prSet/>
      <dgm:spPr/>
      <dgm:t>
        <a:bodyPr/>
        <a:lstStyle/>
        <a:p>
          <a:endParaRPr lang="en-US"/>
        </a:p>
      </dgm:t>
    </dgm:pt>
    <dgm:pt modelId="{E13676E8-F11B-49A1-A76E-514B9135C11B}">
      <dgm:prSet/>
      <dgm:spPr/>
      <dgm:t>
        <a:bodyPr/>
        <a:lstStyle/>
        <a:p>
          <a:pPr rtl="0">
            <a:lnSpc>
              <a:spcPct val="100000"/>
            </a:lnSpc>
          </a:pPr>
          <a:r>
            <a:rPr lang="en-US"/>
            <a:t>Learning objectives: </a:t>
          </a:r>
          <a:r>
            <a:rPr lang="en-US">
              <a:latin typeface="Calibri Light" panose="020F0302020204030204"/>
            </a:rPr>
            <a:t>Why</a:t>
          </a:r>
          <a:r>
            <a:rPr lang="en-US"/>
            <a:t> </a:t>
          </a:r>
          <a:r>
            <a:rPr lang="en-US">
              <a:latin typeface="Calibri Light" panose="020F0302020204030204"/>
            </a:rPr>
            <a:t>and how working capital management work through managing current assets and current liabilities  </a:t>
          </a:r>
          <a:endParaRPr lang="en-US"/>
        </a:p>
      </dgm:t>
    </dgm:pt>
    <dgm:pt modelId="{0E0C0CB9-48FC-4621-90FF-03424EFA075B}" type="parTrans" cxnId="{00145416-3A9D-48B0-ACCB-978EEF3BCA50}">
      <dgm:prSet/>
      <dgm:spPr/>
      <dgm:t>
        <a:bodyPr/>
        <a:lstStyle/>
        <a:p>
          <a:endParaRPr lang="en-US"/>
        </a:p>
      </dgm:t>
    </dgm:pt>
    <dgm:pt modelId="{4905DDF2-BCB0-4A78-AD71-FE5D5F27DA7B}" type="sibTrans" cxnId="{00145416-3A9D-48B0-ACCB-978EEF3BCA50}">
      <dgm:prSet/>
      <dgm:spPr/>
      <dgm:t>
        <a:bodyPr/>
        <a:lstStyle/>
        <a:p>
          <a:endParaRPr lang="en-US"/>
        </a:p>
      </dgm:t>
    </dgm:pt>
    <dgm:pt modelId="{68214122-E747-49E0-881C-09FA96F80EEC}">
      <dgm:prSet/>
      <dgm:spPr/>
      <dgm:t>
        <a:bodyPr/>
        <a:lstStyle/>
        <a:p>
          <a:pPr rtl="0">
            <a:lnSpc>
              <a:spcPct val="100000"/>
            </a:lnSpc>
          </a:pPr>
          <a:r>
            <a:rPr lang="en-US"/>
            <a:t>Teaching points and content input strategies: Definition, </a:t>
          </a:r>
          <a:r>
            <a:rPr lang="en-US">
              <a:latin typeface="Calibri Light" panose="020F0302020204030204"/>
            </a:rPr>
            <a:t> </a:t>
          </a:r>
          <a:r>
            <a:rPr lang="en-US"/>
            <a:t>calculation and </a:t>
          </a:r>
          <a:r>
            <a:rPr lang="en-US">
              <a:latin typeface="Calibri Light" panose="020F0302020204030204"/>
            </a:rPr>
            <a:t>techniques</a:t>
          </a:r>
          <a:r>
            <a:rPr lang="en-US"/>
            <a:t> of </a:t>
          </a:r>
          <a:r>
            <a:rPr lang="en-US">
              <a:latin typeface="Calibri Light" panose="020F0302020204030204"/>
            </a:rPr>
            <a:t>Cash Management, Inventory Management</a:t>
          </a:r>
          <a:r>
            <a:rPr lang="en-US"/>
            <a:t>,</a:t>
          </a:r>
          <a:r>
            <a:rPr lang="en-US">
              <a:latin typeface="Calibri Light" panose="020F0302020204030204"/>
            </a:rPr>
            <a:t> Trade Receivables, Trade Payables and Bank Overdrafts</a:t>
          </a:r>
          <a:endParaRPr lang="en-US"/>
        </a:p>
      </dgm:t>
    </dgm:pt>
    <dgm:pt modelId="{019385AA-7EA5-4B75-B0C5-7DAF515F993E}" type="parTrans" cxnId="{9C47CC6E-DF43-4D7E-B304-4240E2490AB0}">
      <dgm:prSet/>
      <dgm:spPr/>
      <dgm:t>
        <a:bodyPr/>
        <a:lstStyle/>
        <a:p>
          <a:endParaRPr lang="en-US"/>
        </a:p>
      </dgm:t>
    </dgm:pt>
    <dgm:pt modelId="{D4CAD678-EC05-4A2D-B78E-C4F1924A5EC9}" type="sibTrans" cxnId="{9C47CC6E-DF43-4D7E-B304-4240E2490AB0}">
      <dgm:prSet/>
      <dgm:spPr/>
      <dgm:t>
        <a:bodyPr/>
        <a:lstStyle/>
        <a:p>
          <a:endParaRPr lang="en-US"/>
        </a:p>
      </dgm:t>
    </dgm:pt>
    <dgm:pt modelId="{8E65C88B-FF29-45A6-8462-0DDE40F9F4F4}">
      <dgm:prSet/>
      <dgm:spPr/>
      <dgm:t>
        <a:bodyPr/>
        <a:lstStyle/>
        <a:p>
          <a:pPr>
            <a:lnSpc>
              <a:spcPct val="100000"/>
            </a:lnSpc>
          </a:pPr>
          <a:r>
            <a:rPr lang="en-US"/>
            <a:t>Formative Assessments: In-Class exercises, calculations</a:t>
          </a:r>
        </a:p>
      </dgm:t>
    </dgm:pt>
    <dgm:pt modelId="{DE3C8636-A827-4086-994A-3407F8CDB59F}" type="parTrans" cxnId="{B844DEA0-B9D0-41E7-A012-E3EBA101174D}">
      <dgm:prSet/>
      <dgm:spPr/>
      <dgm:t>
        <a:bodyPr/>
        <a:lstStyle/>
        <a:p>
          <a:endParaRPr lang="en-US"/>
        </a:p>
      </dgm:t>
    </dgm:pt>
    <dgm:pt modelId="{73BC2B3C-D124-4DF3-9008-727E0721C666}" type="sibTrans" cxnId="{B844DEA0-B9D0-41E7-A012-E3EBA101174D}">
      <dgm:prSet/>
      <dgm:spPr/>
      <dgm:t>
        <a:bodyPr/>
        <a:lstStyle/>
        <a:p>
          <a:endParaRPr lang="en-US"/>
        </a:p>
      </dgm:t>
    </dgm:pt>
    <dgm:pt modelId="{446BF6A9-8D01-4368-BDD8-B297CE82447C}">
      <dgm:prSet/>
      <dgm:spPr/>
      <dgm:t>
        <a:bodyPr/>
        <a:lstStyle/>
        <a:p>
          <a:pPr>
            <a:lnSpc>
              <a:spcPct val="100000"/>
            </a:lnSpc>
          </a:pPr>
          <a:r>
            <a:rPr lang="en-US"/>
            <a:t>Link </a:t>
          </a:r>
          <a:r>
            <a:rPr lang="en-US">
              <a:latin typeface="Calibri Light" panose="020F0302020204030204"/>
            </a:rPr>
            <a:t>to KSBs: K2, K5, K7; S6, S9, S11; B2, B6 </a:t>
          </a:r>
        </a:p>
      </dgm:t>
    </dgm:pt>
    <dgm:pt modelId="{F842FF6A-0308-413B-B785-1E8B1384385D}" type="parTrans" cxnId="{FA9F5E14-6040-4D41-968F-3F832606A850}">
      <dgm:prSet/>
      <dgm:spPr/>
      <dgm:t>
        <a:bodyPr/>
        <a:lstStyle/>
        <a:p>
          <a:endParaRPr lang="en-US"/>
        </a:p>
      </dgm:t>
    </dgm:pt>
    <dgm:pt modelId="{73E7F476-01BF-483A-BF53-165D5A6E0842}" type="sibTrans" cxnId="{FA9F5E14-6040-4D41-968F-3F832606A850}">
      <dgm:prSet/>
      <dgm:spPr/>
      <dgm:t>
        <a:bodyPr/>
        <a:lstStyle/>
        <a:p>
          <a:endParaRPr lang="en-US"/>
        </a:p>
      </dgm:t>
    </dgm:pt>
    <dgm:pt modelId="{2978EE25-5DE6-4F62-9A3E-C3B2D5AD9482}">
      <dgm:prSet phldr="0"/>
      <dgm:spPr/>
      <dgm:t>
        <a:bodyPr/>
        <a:lstStyle/>
        <a:p>
          <a:pPr rtl="0">
            <a:lnSpc>
              <a:spcPct val="100000"/>
            </a:lnSpc>
          </a:pPr>
          <a:r>
            <a:rPr lang="en-US">
              <a:latin typeface="Calibri Light" panose="020F0302020204030204"/>
            </a:rPr>
            <a:t>Link to summative</a:t>
          </a:r>
          <a:r>
            <a:rPr lang="en-US"/>
            <a:t> assessment:</a:t>
          </a:r>
          <a:r>
            <a:rPr lang="en-US">
              <a:latin typeface="Calibri Light" panose="020F0302020204030204"/>
            </a:rPr>
            <a:t> Final exercise on Finacial Decision Making for Engineering Projects</a:t>
          </a:r>
          <a:endParaRPr lang="en-US"/>
        </a:p>
      </dgm:t>
    </dgm:pt>
    <dgm:pt modelId="{BA76A21A-7238-4806-AF75-6C5BAFC95F02}" type="parTrans" cxnId="{54BB1592-9FA4-43F7-853C-73A39CC3CB1A}">
      <dgm:prSet/>
      <dgm:spPr/>
    </dgm:pt>
    <dgm:pt modelId="{FB07F070-2C04-4D73-98AB-09BF68B3548B}" type="sibTrans" cxnId="{54BB1592-9FA4-43F7-853C-73A39CC3CB1A}">
      <dgm:prSet/>
      <dgm:spPr/>
    </dgm:pt>
    <dgm:pt modelId="{5C0A2D0B-691D-491F-B991-1BD852E23A59}" type="pres">
      <dgm:prSet presAssocID="{36C397B1-0500-4D5A-A87D-25BE6D9AFD90}" presName="root" presStyleCnt="0">
        <dgm:presLayoutVars>
          <dgm:dir/>
          <dgm:resizeHandles val="exact"/>
        </dgm:presLayoutVars>
      </dgm:prSet>
      <dgm:spPr/>
    </dgm:pt>
    <dgm:pt modelId="{1852C707-2280-4D3A-8EE0-F079B06C81F4}" type="pres">
      <dgm:prSet presAssocID="{E2301855-09C1-48A9-B299-1DF79BDB3080}" presName="compNode" presStyleCnt="0"/>
      <dgm:spPr/>
    </dgm:pt>
    <dgm:pt modelId="{A20A9CC6-2459-4993-A90C-447CA8BBA8F0}" type="pres">
      <dgm:prSet presAssocID="{E2301855-09C1-48A9-B299-1DF79BDB3080}" presName="bgRect" presStyleLbl="bgShp" presStyleIdx="0" presStyleCnt="6"/>
      <dgm:spPr/>
    </dgm:pt>
    <dgm:pt modelId="{C0737D1D-187E-4B13-85B5-5756784341D5}" type="pres">
      <dgm:prSet presAssocID="{E2301855-09C1-48A9-B299-1DF79BDB308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dge scene"/>
        </a:ext>
      </dgm:extLst>
    </dgm:pt>
    <dgm:pt modelId="{EA1C7DD4-D423-42BC-B7E5-A2EB7FE186F4}" type="pres">
      <dgm:prSet presAssocID="{E2301855-09C1-48A9-B299-1DF79BDB3080}" presName="spaceRect" presStyleCnt="0"/>
      <dgm:spPr/>
    </dgm:pt>
    <dgm:pt modelId="{0DB5BF83-B508-446B-9480-7183A446CA66}" type="pres">
      <dgm:prSet presAssocID="{E2301855-09C1-48A9-B299-1DF79BDB3080}" presName="parTx" presStyleLbl="revTx" presStyleIdx="0" presStyleCnt="6">
        <dgm:presLayoutVars>
          <dgm:chMax val="0"/>
          <dgm:chPref val="0"/>
        </dgm:presLayoutVars>
      </dgm:prSet>
      <dgm:spPr/>
    </dgm:pt>
    <dgm:pt modelId="{C2E60453-4AE8-461C-90B2-4C8247D9CE57}" type="pres">
      <dgm:prSet presAssocID="{922632E9-5E19-4F4F-B047-C625DFB98503}" presName="sibTrans" presStyleCnt="0"/>
      <dgm:spPr/>
    </dgm:pt>
    <dgm:pt modelId="{4A914A26-7A0C-4179-88A9-219A618B1EAE}" type="pres">
      <dgm:prSet presAssocID="{E13676E8-F11B-49A1-A76E-514B9135C11B}" presName="compNode" presStyleCnt="0"/>
      <dgm:spPr/>
    </dgm:pt>
    <dgm:pt modelId="{88897B76-6BCF-49C6-BB45-50464B9125FC}" type="pres">
      <dgm:prSet presAssocID="{E13676E8-F11B-49A1-A76E-514B9135C11B}" presName="bgRect" presStyleLbl="bgShp" presStyleIdx="1" presStyleCnt="6"/>
      <dgm:spPr/>
    </dgm:pt>
    <dgm:pt modelId="{144D9F1C-7D64-420C-A932-AF0D92EA7EE2}" type="pres">
      <dgm:prSet presAssocID="{E13676E8-F11B-49A1-A76E-514B9135C1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CEE5241-62E0-4F9B-9290-50B51BA3F3B9}" type="pres">
      <dgm:prSet presAssocID="{E13676E8-F11B-49A1-A76E-514B9135C11B}" presName="spaceRect" presStyleCnt="0"/>
      <dgm:spPr/>
    </dgm:pt>
    <dgm:pt modelId="{CD07C2F2-2434-4C18-B502-D9E577AAECF3}" type="pres">
      <dgm:prSet presAssocID="{E13676E8-F11B-49A1-A76E-514B9135C11B}" presName="parTx" presStyleLbl="revTx" presStyleIdx="1" presStyleCnt="6">
        <dgm:presLayoutVars>
          <dgm:chMax val="0"/>
          <dgm:chPref val="0"/>
        </dgm:presLayoutVars>
      </dgm:prSet>
      <dgm:spPr/>
    </dgm:pt>
    <dgm:pt modelId="{B3730FFE-4D54-42F2-9E98-9C964E70B29C}" type="pres">
      <dgm:prSet presAssocID="{4905DDF2-BCB0-4A78-AD71-FE5D5F27DA7B}" presName="sibTrans" presStyleCnt="0"/>
      <dgm:spPr/>
    </dgm:pt>
    <dgm:pt modelId="{FF34F8D8-0D66-4C90-BB67-06719466ABA7}" type="pres">
      <dgm:prSet presAssocID="{68214122-E747-49E0-881C-09FA96F80EEC}" presName="compNode" presStyleCnt="0"/>
      <dgm:spPr/>
    </dgm:pt>
    <dgm:pt modelId="{017D4802-737E-47EA-BE7D-1F057F0BDEBB}" type="pres">
      <dgm:prSet presAssocID="{68214122-E747-49E0-881C-09FA96F80EEC}" presName="bgRect" presStyleLbl="bgShp" presStyleIdx="2" presStyleCnt="6"/>
      <dgm:spPr/>
    </dgm:pt>
    <dgm:pt modelId="{4058703C-AD5F-4662-B9FB-0626574209C9}" type="pres">
      <dgm:prSet presAssocID="{68214122-E747-49E0-881C-09FA96F80E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BF90F8FA-3AF6-4384-806F-47DB339A5EF3}" type="pres">
      <dgm:prSet presAssocID="{68214122-E747-49E0-881C-09FA96F80EEC}" presName="spaceRect" presStyleCnt="0"/>
      <dgm:spPr/>
    </dgm:pt>
    <dgm:pt modelId="{49F9DE7E-2AF4-4BE6-887F-3F2C71536733}" type="pres">
      <dgm:prSet presAssocID="{68214122-E747-49E0-881C-09FA96F80EEC}" presName="parTx" presStyleLbl="revTx" presStyleIdx="2" presStyleCnt="6">
        <dgm:presLayoutVars>
          <dgm:chMax val="0"/>
          <dgm:chPref val="0"/>
        </dgm:presLayoutVars>
      </dgm:prSet>
      <dgm:spPr/>
    </dgm:pt>
    <dgm:pt modelId="{88F927F2-E747-4A38-9CBC-B73E6747F312}" type="pres">
      <dgm:prSet presAssocID="{D4CAD678-EC05-4A2D-B78E-C4F1924A5EC9}" presName="sibTrans" presStyleCnt="0"/>
      <dgm:spPr/>
    </dgm:pt>
    <dgm:pt modelId="{792324E6-E09E-43EA-AD73-D224714413D4}" type="pres">
      <dgm:prSet presAssocID="{8E65C88B-FF29-45A6-8462-0DDE40F9F4F4}" presName="compNode" presStyleCnt="0"/>
      <dgm:spPr/>
    </dgm:pt>
    <dgm:pt modelId="{DC046036-07C0-40E5-94B7-87344E9E25B2}" type="pres">
      <dgm:prSet presAssocID="{8E65C88B-FF29-45A6-8462-0DDE40F9F4F4}" presName="bgRect" presStyleLbl="bgShp" presStyleIdx="3" presStyleCnt="6"/>
      <dgm:spPr/>
    </dgm:pt>
    <dgm:pt modelId="{F4A2AC71-2197-487D-B509-35B7D9F36561}" type="pres">
      <dgm:prSet presAssocID="{8E65C88B-FF29-45A6-8462-0DDE40F9F4F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39575320-C516-4AC3-91BA-0874FF5674B3}" type="pres">
      <dgm:prSet presAssocID="{8E65C88B-FF29-45A6-8462-0DDE40F9F4F4}" presName="spaceRect" presStyleCnt="0"/>
      <dgm:spPr/>
    </dgm:pt>
    <dgm:pt modelId="{C7E07353-97D1-43F8-8792-569B7A627679}" type="pres">
      <dgm:prSet presAssocID="{8E65C88B-FF29-45A6-8462-0DDE40F9F4F4}" presName="parTx" presStyleLbl="revTx" presStyleIdx="3" presStyleCnt="6">
        <dgm:presLayoutVars>
          <dgm:chMax val="0"/>
          <dgm:chPref val="0"/>
        </dgm:presLayoutVars>
      </dgm:prSet>
      <dgm:spPr/>
    </dgm:pt>
    <dgm:pt modelId="{980224DB-3044-4035-B0A8-69D082323E46}" type="pres">
      <dgm:prSet presAssocID="{73BC2B3C-D124-4DF3-9008-727E0721C666}" presName="sibTrans" presStyleCnt="0"/>
      <dgm:spPr/>
    </dgm:pt>
    <dgm:pt modelId="{44136D82-95D0-4E2E-9157-067525CA5B77}" type="pres">
      <dgm:prSet presAssocID="{446BF6A9-8D01-4368-BDD8-B297CE82447C}" presName="compNode" presStyleCnt="0"/>
      <dgm:spPr/>
    </dgm:pt>
    <dgm:pt modelId="{43F9FF1F-E2B2-4032-8108-9ABAB5F36138}" type="pres">
      <dgm:prSet presAssocID="{446BF6A9-8D01-4368-BDD8-B297CE82447C}" presName="bgRect" presStyleLbl="bgShp" presStyleIdx="4" presStyleCnt="6"/>
      <dgm:spPr/>
    </dgm:pt>
    <dgm:pt modelId="{7EA5E067-54D5-485A-96EE-E3460FD02036}" type="pres">
      <dgm:prSet presAssocID="{446BF6A9-8D01-4368-BDD8-B297CE8244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k"/>
        </a:ext>
      </dgm:extLst>
    </dgm:pt>
    <dgm:pt modelId="{FB690E96-3AAA-476E-A06B-81A09E51EC2B}" type="pres">
      <dgm:prSet presAssocID="{446BF6A9-8D01-4368-BDD8-B297CE82447C}" presName="spaceRect" presStyleCnt="0"/>
      <dgm:spPr/>
    </dgm:pt>
    <dgm:pt modelId="{E0AFE23A-41EA-4808-A2D2-933707C8A89E}" type="pres">
      <dgm:prSet presAssocID="{446BF6A9-8D01-4368-BDD8-B297CE82447C}" presName="parTx" presStyleLbl="revTx" presStyleIdx="4" presStyleCnt="6">
        <dgm:presLayoutVars>
          <dgm:chMax val="0"/>
          <dgm:chPref val="0"/>
        </dgm:presLayoutVars>
      </dgm:prSet>
      <dgm:spPr/>
    </dgm:pt>
    <dgm:pt modelId="{4F2A9D65-B0FB-415A-AC55-DB2EC1201BB3}" type="pres">
      <dgm:prSet presAssocID="{73E7F476-01BF-483A-BF53-165D5A6E0842}" presName="sibTrans" presStyleCnt="0"/>
      <dgm:spPr/>
    </dgm:pt>
    <dgm:pt modelId="{70C627D1-25DD-47BA-96F6-D0C0B35727EA}" type="pres">
      <dgm:prSet presAssocID="{2978EE25-5DE6-4F62-9A3E-C3B2D5AD9482}" presName="compNode" presStyleCnt="0"/>
      <dgm:spPr/>
    </dgm:pt>
    <dgm:pt modelId="{C9CF31FF-539D-4D15-969C-F131E64FD9E6}" type="pres">
      <dgm:prSet presAssocID="{2978EE25-5DE6-4F62-9A3E-C3B2D5AD9482}" presName="bgRect" presStyleLbl="bgShp" presStyleIdx="5" presStyleCnt="6"/>
      <dgm:spPr/>
    </dgm:pt>
    <dgm:pt modelId="{6263A4CC-44F8-4189-930E-FFB71B582CD0}" type="pres">
      <dgm:prSet presAssocID="{2978EE25-5DE6-4F62-9A3E-C3B2D5AD9482}" presName="iconRect" presStyleLbl="node1" presStyleIdx="5" presStyleCnt="6"/>
      <dgm:spPr/>
    </dgm:pt>
    <dgm:pt modelId="{1762C324-F0AC-48B5-9F4D-E3E05119826B}" type="pres">
      <dgm:prSet presAssocID="{2978EE25-5DE6-4F62-9A3E-C3B2D5AD9482}" presName="spaceRect" presStyleCnt="0"/>
      <dgm:spPr/>
    </dgm:pt>
    <dgm:pt modelId="{434B87DD-FDBC-4E0A-905C-92A027CF708C}" type="pres">
      <dgm:prSet presAssocID="{2978EE25-5DE6-4F62-9A3E-C3B2D5AD9482}" presName="parTx" presStyleLbl="revTx" presStyleIdx="5" presStyleCnt="6">
        <dgm:presLayoutVars>
          <dgm:chMax val="0"/>
          <dgm:chPref val="0"/>
        </dgm:presLayoutVars>
      </dgm:prSet>
      <dgm:spPr/>
    </dgm:pt>
  </dgm:ptLst>
  <dgm:cxnLst>
    <dgm:cxn modelId="{0A50E602-8E48-48D4-BAF2-ED7DD11EB658}" type="presOf" srcId="{8E65C88B-FF29-45A6-8462-0DDE40F9F4F4}" destId="{C7E07353-97D1-43F8-8792-569B7A627679}" srcOrd="0" destOrd="0" presId="urn:microsoft.com/office/officeart/2018/2/layout/IconVerticalSolidList"/>
    <dgm:cxn modelId="{8CA4D20B-69E9-4C8C-BEFA-A0A8CE79CD05}" type="presOf" srcId="{36C397B1-0500-4D5A-A87D-25BE6D9AFD90}" destId="{5C0A2D0B-691D-491F-B991-1BD852E23A59}" srcOrd="0" destOrd="0" presId="urn:microsoft.com/office/officeart/2018/2/layout/IconVerticalSolidList"/>
    <dgm:cxn modelId="{3F6C1410-3FD8-4836-9453-A5BF51A50FD6}" type="presOf" srcId="{E13676E8-F11B-49A1-A76E-514B9135C11B}" destId="{CD07C2F2-2434-4C18-B502-D9E577AAECF3}" srcOrd="0" destOrd="0" presId="urn:microsoft.com/office/officeart/2018/2/layout/IconVerticalSolidList"/>
    <dgm:cxn modelId="{FA9F5E14-6040-4D41-968F-3F832606A850}" srcId="{36C397B1-0500-4D5A-A87D-25BE6D9AFD90}" destId="{446BF6A9-8D01-4368-BDD8-B297CE82447C}" srcOrd="4" destOrd="0" parTransId="{F842FF6A-0308-413B-B785-1E8B1384385D}" sibTransId="{73E7F476-01BF-483A-BF53-165D5A6E0842}"/>
    <dgm:cxn modelId="{00145416-3A9D-48B0-ACCB-978EEF3BCA50}" srcId="{36C397B1-0500-4D5A-A87D-25BE6D9AFD90}" destId="{E13676E8-F11B-49A1-A76E-514B9135C11B}" srcOrd="1" destOrd="0" parTransId="{0E0C0CB9-48FC-4621-90FF-03424EFA075B}" sibTransId="{4905DDF2-BCB0-4A78-AD71-FE5D5F27DA7B}"/>
    <dgm:cxn modelId="{8918D818-E1C0-491A-8D37-93158E66019B}" type="presOf" srcId="{68214122-E747-49E0-881C-09FA96F80EEC}" destId="{49F9DE7E-2AF4-4BE6-887F-3F2C71536733}" srcOrd="0" destOrd="0" presId="urn:microsoft.com/office/officeart/2018/2/layout/IconVerticalSolidList"/>
    <dgm:cxn modelId="{DE895A21-29B8-4F7D-BEF2-332837ED3987}" type="presOf" srcId="{E2301855-09C1-48A9-B299-1DF79BDB3080}" destId="{0DB5BF83-B508-446B-9480-7183A446CA66}" srcOrd="0" destOrd="0" presId="urn:microsoft.com/office/officeart/2018/2/layout/IconVerticalSolidList"/>
    <dgm:cxn modelId="{CBC2F838-011C-41DB-AD8F-75D82BDE1CE4}" type="presOf" srcId="{446BF6A9-8D01-4368-BDD8-B297CE82447C}" destId="{E0AFE23A-41EA-4808-A2D2-933707C8A89E}" srcOrd="0" destOrd="0" presId="urn:microsoft.com/office/officeart/2018/2/layout/IconVerticalSolidList"/>
    <dgm:cxn modelId="{9C47CC6E-DF43-4D7E-B304-4240E2490AB0}" srcId="{36C397B1-0500-4D5A-A87D-25BE6D9AFD90}" destId="{68214122-E747-49E0-881C-09FA96F80EEC}" srcOrd="2" destOrd="0" parTransId="{019385AA-7EA5-4B75-B0C5-7DAF515F993E}" sibTransId="{D4CAD678-EC05-4A2D-B78E-C4F1924A5EC9}"/>
    <dgm:cxn modelId="{54BB1592-9FA4-43F7-853C-73A39CC3CB1A}" srcId="{36C397B1-0500-4D5A-A87D-25BE6D9AFD90}" destId="{2978EE25-5DE6-4F62-9A3E-C3B2D5AD9482}" srcOrd="5" destOrd="0" parTransId="{BA76A21A-7238-4806-AF75-6C5BAFC95F02}" sibTransId="{FB07F070-2C04-4D73-98AB-09BF68B3548B}"/>
    <dgm:cxn modelId="{157F079A-9FD1-4E9A-9C80-B3C01CACFF0A}" type="presOf" srcId="{2978EE25-5DE6-4F62-9A3E-C3B2D5AD9482}" destId="{434B87DD-FDBC-4E0A-905C-92A027CF708C}" srcOrd="0" destOrd="0" presId="urn:microsoft.com/office/officeart/2018/2/layout/IconVerticalSolidList"/>
    <dgm:cxn modelId="{B844DEA0-B9D0-41E7-A012-E3EBA101174D}" srcId="{36C397B1-0500-4D5A-A87D-25BE6D9AFD90}" destId="{8E65C88B-FF29-45A6-8462-0DDE40F9F4F4}" srcOrd="3" destOrd="0" parTransId="{DE3C8636-A827-4086-994A-3407F8CDB59F}" sibTransId="{73BC2B3C-D124-4DF3-9008-727E0721C666}"/>
    <dgm:cxn modelId="{91F74BDE-935A-4E45-9F88-B49351ABFEAC}" srcId="{36C397B1-0500-4D5A-A87D-25BE6D9AFD90}" destId="{E2301855-09C1-48A9-B299-1DF79BDB3080}" srcOrd="0" destOrd="0" parTransId="{5FE84C93-0321-4F28-8591-C137F6BA73E2}" sibTransId="{922632E9-5E19-4F4F-B047-C625DFB98503}"/>
    <dgm:cxn modelId="{754F709D-9E7C-40AA-8895-D3E7B6948488}" type="presParOf" srcId="{5C0A2D0B-691D-491F-B991-1BD852E23A59}" destId="{1852C707-2280-4D3A-8EE0-F079B06C81F4}" srcOrd="0" destOrd="0" presId="urn:microsoft.com/office/officeart/2018/2/layout/IconVerticalSolidList"/>
    <dgm:cxn modelId="{FC4E3D53-6E6A-403A-B489-B205D2ED1209}" type="presParOf" srcId="{1852C707-2280-4D3A-8EE0-F079B06C81F4}" destId="{A20A9CC6-2459-4993-A90C-447CA8BBA8F0}" srcOrd="0" destOrd="0" presId="urn:microsoft.com/office/officeart/2018/2/layout/IconVerticalSolidList"/>
    <dgm:cxn modelId="{7750DF57-B551-489B-BB47-C090B9991D9E}" type="presParOf" srcId="{1852C707-2280-4D3A-8EE0-F079B06C81F4}" destId="{C0737D1D-187E-4B13-85B5-5756784341D5}" srcOrd="1" destOrd="0" presId="urn:microsoft.com/office/officeart/2018/2/layout/IconVerticalSolidList"/>
    <dgm:cxn modelId="{E98E6A41-5B94-4BEA-8DC6-DCA62CE9E7DD}" type="presParOf" srcId="{1852C707-2280-4D3A-8EE0-F079B06C81F4}" destId="{EA1C7DD4-D423-42BC-B7E5-A2EB7FE186F4}" srcOrd="2" destOrd="0" presId="urn:microsoft.com/office/officeart/2018/2/layout/IconVerticalSolidList"/>
    <dgm:cxn modelId="{A38AEA77-5AA9-45B3-A69C-90069D1F8B02}" type="presParOf" srcId="{1852C707-2280-4D3A-8EE0-F079B06C81F4}" destId="{0DB5BF83-B508-446B-9480-7183A446CA66}" srcOrd="3" destOrd="0" presId="urn:microsoft.com/office/officeart/2018/2/layout/IconVerticalSolidList"/>
    <dgm:cxn modelId="{1513D6D8-FF7D-49D9-AB53-E75328F8B787}" type="presParOf" srcId="{5C0A2D0B-691D-491F-B991-1BD852E23A59}" destId="{C2E60453-4AE8-461C-90B2-4C8247D9CE57}" srcOrd="1" destOrd="0" presId="urn:microsoft.com/office/officeart/2018/2/layout/IconVerticalSolidList"/>
    <dgm:cxn modelId="{E32F9D28-29D3-4CED-8327-07F6A5690C21}" type="presParOf" srcId="{5C0A2D0B-691D-491F-B991-1BD852E23A59}" destId="{4A914A26-7A0C-4179-88A9-219A618B1EAE}" srcOrd="2" destOrd="0" presId="urn:microsoft.com/office/officeart/2018/2/layout/IconVerticalSolidList"/>
    <dgm:cxn modelId="{3774027D-0A35-4289-B4BE-D979835D2ACC}" type="presParOf" srcId="{4A914A26-7A0C-4179-88A9-219A618B1EAE}" destId="{88897B76-6BCF-49C6-BB45-50464B9125FC}" srcOrd="0" destOrd="0" presId="urn:microsoft.com/office/officeart/2018/2/layout/IconVerticalSolidList"/>
    <dgm:cxn modelId="{1DCCF3D4-E4B3-44E6-827F-2957062C1FCB}" type="presParOf" srcId="{4A914A26-7A0C-4179-88A9-219A618B1EAE}" destId="{144D9F1C-7D64-420C-A932-AF0D92EA7EE2}" srcOrd="1" destOrd="0" presId="urn:microsoft.com/office/officeart/2018/2/layout/IconVerticalSolidList"/>
    <dgm:cxn modelId="{46615910-155C-423C-8C21-DC1E2ECE8A1B}" type="presParOf" srcId="{4A914A26-7A0C-4179-88A9-219A618B1EAE}" destId="{BCEE5241-62E0-4F9B-9290-50B51BA3F3B9}" srcOrd="2" destOrd="0" presId="urn:microsoft.com/office/officeart/2018/2/layout/IconVerticalSolidList"/>
    <dgm:cxn modelId="{3A57B6CC-6072-422B-8F48-CCC07477EBB8}" type="presParOf" srcId="{4A914A26-7A0C-4179-88A9-219A618B1EAE}" destId="{CD07C2F2-2434-4C18-B502-D9E577AAECF3}" srcOrd="3" destOrd="0" presId="urn:microsoft.com/office/officeart/2018/2/layout/IconVerticalSolidList"/>
    <dgm:cxn modelId="{161C181D-A479-425D-BE7F-5AD53B6414BF}" type="presParOf" srcId="{5C0A2D0B-691D-491F-B991-1BD852E23A59}" destId="{B3730FFE-4D54-42F2-9E98-9C964E70B29C}" srcOrd="3" destOrd="0" presId="urn:microsoft.com/office/officeart/2018/2/layout/IconVerticalSolidList"/>
    <dgm:cxn modelId="{EA64B787-4C2C-4DE1-B1AB-3A410D9F7820}" type="presParOf" srcId="{5C0A2D0B-691D-491F-B991-1BD852E23A59}" destId="{FF34F8D8-0D66-4C90-BB67-06719466ABA7}" srcOrd="4" destOrd="0" presId="urn:microsoft.com/office/officeart/2018/2/layout/IconVerticalSolidList"/>
    <dgm:cxn modelId="{DB77CBA5-030E-40C2-8B5E-A7F0DFF70A2E}" type="presParOf" srcId="{FF34F8D8-0D66-4C90-BB67-06719466ABA7}" destId="{017D4802-737E-47EA-BE7D-1F057F0BDEBB}" srcOrd="0" destOrd="0" presId="urn:microsoft.com/office/officeart/2018/2/layout/IconVerticalSolidList"/>
    <dgm:cxn modelId="{CBF97C68-A820-463E-9F32-F3DC36E02218}" type="presParOf" srcId="{FF34F8D8-0D66-4C90-BB67-06719466ABA7}" destId="{4058703C-AD5F-4662-B9FB-0626574209C9}" srcOrd="1" destOrd="0" presId="urn:microsoft.com/office/officeart/2018/2/layout/IconVerticalSolidList"/>
    <dgm:cxn modelId="{366C31C6-8A92-4651-AEC9-EDCA8B009C95}" type="presParOf" srcId="{FF34F8D8-0D66-4C90-BB67-06719466ABA7}" destId="{BF90F8FA-3AF6-4384-806F-47DB339A5EF3}" srcOrd="2" destOrd="0" presId="urn:microsoft.com/office/officeart/2018/2/layout/IconVerticalSolidList"/>
    <dgm:cxn modelId="{C90F3763-D6C2-46DE-BE72-D939168D79B8}" type="presParOf" srcId="{FF34F8D8-0D66-4C90-BB67-06719466ABA7}" destId="{49F9DE7E-2AF4-4BE6-887F-3F2C71536733}" srcOrd="3" destOrd="0" presId="urn:microsoft.com/office/officeart/2018/2/layout/IconVerticalSolidList"/>
    <dgm:cxn modelId="{9D85E44B-99B6-48CE-8D9D-922AA790DD12}" type="presParOf" srcId="{5C0A2D0B-691D-491F-B991-1BD852E23A59}" destId="{88F927F2-E747-4A38-9CBC-B73E6747F312}" srcOrd="5" destOrd="0" presId="urn:microsoft.com/office/officeart/2018/2/layout/IconVerticalSolidList"/>
    <dgm:cxn modelId="{E36B2D0E-AA0E-4C5F-8391-92219055AA4F}" type="presParOf" srcId="{5C0A2D0B-691D-491F-B991-1BD852E23A59}" destId="{792324E6-E09E-43EA-AD73-D224714413D4}" srcOrd="6" destOrd="0" presId="urn:microsoft.com/office/officeart/2018/2/layout/IconVerticalSolidList"/>
    <dgm:cxn modelId="{0F1C50CD-7180-4ACE-AD63-6179D7C68DB1}" type="presParOf" srcId="{792324E6-E09E-43EA-AD73-D224714413D4}" destId="{DC046036-07C0-40E5-94B7-87344E9E25B2}" srcOrd="0" destOrd="0" presId="urn:microsoft.com/office/officeart/2018/2/layout/IconVerticalSolidList"/>
    <dgm:cxn modelId="{5D73BE02-F7EB-4B7F-92F6-901B445DD9AA}" type="presParOf" srcId="{792324E6-E09E-43EA-AD73-D224714413D4}" destId="{F4A2AC71-2197-487D-B509-35B7D9F36561}" srcOrd="1" destOrd="0" presId="urn:microsoft.com/office/officeart/2018/2/layout/IconVerticalSolidList"/>
    <dgm:cxn modelId="{1EC6F551-AD3C-4C25-A5AC-B6BF2A49DF4A}" type="presParOf" srcId="{792324E6-E09E-43EA-AD73-D224714413D4}" destId="{39575320-C516-4AC3-91BA-0874FF5674B3}" srcOrd="2" destOrd="0" presId="urn:microsoft.com/office/officeart/2018/2/layout/IconVerticalSolidList"/>
    <dgm:cxn modelId="{172E6F1E-CF96-48CF-BAD7-4E02F22D15B1}" type="presParOf" srcId="{792324E6-E09E-43EA-AD73-D224714413D4}" destId="{C7E07353-97D1-43F8-8792-569B7A627679}" srcOrd="3" destOrd="0" presId="urn:microsoft.com/office/officeart/2018/2/layout/IconVerticalSolidList"/>
    <dgm:cxn modelId="{B9681388-3964-4A14-81EC-92D4B49D2181}" type="presParOf" srcId="{5C0A2D0B-691D-491F-B991-1BD852E23A59}" destId="{980224DB-3044-4035-B0A8-69D082323E46}" srcOrd="7" destOrd="0" presId="urn:microsoft.com/office/officeart/2018/2/layout/IconVerticalSolidList"/>
    <dgm:cxn modelId="{DC97F826-4D86-4B5B-AE17-D170B90D1DA8}" type="presParOf" srcId="{5C0A2D0B-691D-491F-B991-1BD852E23A59}" destId="{44136D82-95D0-4E2E-9157-067525CA5B77}" srcOrd="8" destOrd="0" presId="urn:microsoft.com/office/officeart/2018/2/layout/IconVerticalSolidList"/>
    <dgm:cxn modelId="{78F06190-17C4-4534-8545-5617BB2095D1}" type="presParOf" srcId="{44136D82-95D0-4E2E-9157-067525CA5B77}" destId="{43F9FF1F-E2B2-4032-8108-9ABAB5F36138}" srcOrd="0" destOrd="0" presId="urn:microsoft.com/office/officeart/2018/2/layout/IconVerticalSolidList"/>
    <dgm:cxn modelId="{3E690DF2-B350-4979-B8FA-8ACD6BF2C0C8}" type="presParOf" srcId="{44136D82-95D0-4E2E-9157-067525CA5B77}" destId="{7EA5E067-54D5-485A-96EE-E3460FD02036}" srcOrd="1" destOrd="0" presId="urn:microsoft.com/office/officeart/2018/2/layout/IconVerticalSolidList"/>
    <dgm:cxn modelId="{85C230DC-E81E-4C87-9F5B-54997ED0AC75}" type="presParOf" srcId="{44136D82-95D0-4E2E-9157-067525CA5B77}" destId="{FB690E96-3AAA-476E-A06B-81A09E51EC2B}" srcOrd="2" destOrd="0" presId="urn:microsoft.com/office/officeart/2018/2/layout/IconVerticalSolidList"/>
    <dgm:cxn modelId="{2E949C8A-B9E3-441A-BFE5-3CF901664B9E}" type="presParOf" srcId="{44136D82-95D0-4E2E-9157-067525CA5B77}" destId="{E0AFE23A-41EA-4808-A2D2-933707C8A89E}" srcOrd="3" destOrd="0" presId="urn:microsoft.com/office/officeart/2018/2/layout/IconVerticalSolidList"/>
    <dgm:cxn modelId="{017A9F83-0D70-4790-B293-33828E2DD3A9}" type="presParOf" srcId="{5C0A2D0B-691D-491F-B991-1BD852E23A59}" destId="{4F2A9D65-B0FB-415A-AC55-DB2EC1201BB3}" srcOrd="9" destOrd="0" presId="urn:microsoft.com/office/officeart/2018/2/layout/IconVerticalSolidList"/>
    <dgm:cxn modelId="{662A931B-AFFD-4DC8-A197-414B26DEA279}" type="presParOf" srcId="{5C0A2D0B-691D-491F-B991-1BD852E23A59}" destId="{70C627D1-25DD-47BA-96F6-D0C0B35727EA}" srcOrd="10" destOrd="0" presId="urn:microsoft.com/office/officeart/2018/2/layout/IconVerticalSolidList"/>
    <dgm:cxn modelId="{BCAB0C14-F310-4024-96E2-684190616432}" type="presParOf" srcId="{70C627D1-25DD-47BA-96F6-D0C0B35727EA}" destId="{C9CF31FF-539D-4D15-969C-F131E64FD9E6}" srcOrd="0" destOrd="0" presId="urn:microsoft.com/office/officeart/2018/2/layout/IconVerticalSolidList"/>
    <dgm:cxn modelId="{E6328E1B-C85F-4B5E-877D-5AD77B146077}" type="presParOf" srcId="{70C627D1-25DD-47BA-96F6-D0C0B35727EA}" destId="{6263A4CC-44F8-4189-930E-FFB71B582CD0}" srcOrd="1" destOrd="0" presId="urn:microsoft.com/office/officeart/2018/2/layout/IconVerticalSolidList"/>
    <dgm:cxn modelId="{CACCBC4A-EF20-4641-8AA8-5F8802E13DE5}" type="presParOf" srcId="{70C627D1-25DD-47BA-96F6-D0C0B35727EA}" destId="{1762C324-F0AC-48B5-9F4D-E3E05119826B}" srcOrd="2" destOrd="0" presId="urn:microsoft.com/office/officeart/2018/2/layout/IconVerticalSolidList"/>
    <dgm:cxn modelId="{2C211196-12CA-400C-BDE0-2066EE9CF787}" type="presParOf" srcId="{70C627D1-25DD-47BA-96F6-D0C0B35727EA}" destId="{434B87DD-FDBC-4E0A-905C-92A027CF70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57B24A-6B4F-4A98-9133-E92416CF82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1676F2C-B1A4-455E-9BDF-254E0AD37FB8}">
      <dgm:prSet/>
      <dgm:spPr/>
      <dgm:t>
        <a:bodyPr/>
        <a:lstStyle/>
        <a:p>
          <a:r>
            <a:rPr lang="en-GB" b="1"/>
            <a:t>Liquidity:</a:t>
          </a:r>
          <a:r>
            <a:rPr lang="en-GB"/>
            <a:t> Ensure enough cash to meet obligations.</a:t>
          </a:r>
          <a:endParaRPr lang="en-US"/>
        </a:p>
      </dgm:t>
    </dgm:pt>
    <dgm:pt modelId="{E6A2E34A-44BE-4ED5-A2EE-94A1F7D8FBAD}" type="parTrans" cxnId="{149E0FBE-D7D0-44CD-80B1-E9CDC3D91C0D}">
      <dgm:prSet/>
      <dgm:spPr/>
      <dgm:t>
        <a:bodyPr/>
        <a:lstStyle/>
        <a:p>
          <a:endParaRPr lang="en-US"/>
        </a:p>
      </dgm:t>
    </dgm:pt>
    <dgm:pt modelId="{1B5765A2-DA3E-45BA-93F1-3067EB985E1B}" type="sibTrans" cxnId="{149E0FBE-D7D0-44CD-80B1-E9CDC3D91C0D}">
      <dgm:prSet/>
      <dgm:spPr/>
      <dgm:t>
        <a:bodyPr/>
        <a:lstStyle/>
        <a:p>
          <a:endParaRPr lang="en-US"/>
        </a:p>
      </dgm:t>
    </dgm:pt>
    <dgm:pt modelId="{3680A54B-9809-479E-9E64-20E147FB55CE}">
      <dgm:prSet/>
      <dgm:spPr/>
      <dgm:t>
        <a:bodyPr/>
        <a:lstStyle/>
        <a:p>
          <a:r>
            <a:rPr lang="en-GB" b="1"/>
            <a:t>Profitability:</a:t>
          </a:r>
          <a:r>
            <a:rPr lang="en-GB"/>
            <a:t> Invest surplus cash in short-term instruments for returns.</a:t>
          </a:r>
          <a:endParaRPr lang="en-US"/>
        </a:p>
      </dgm:t>
    </dgm:pt>
    <dgm:pt modelId="{89AAF19E-222D-46F2-83A3-B386379625FE}" type="parTrans" cxnId="{25AE035F-7366-447C-A830-7DC450975863}">
      <dgm:prSet/>
      <dgm:spPr/>
      <dgm:t>
        <a:bodyPr/>
        <a:lstStyle/>
        <a:p>
          <a:endParaRPr lang="en-US"/>
        </a:p>
      </dgm:t>
    </dgm:pt>
    <dgm:pt modelId="{2D80C513-FBA7-448F-8EF5-E50331A43D62}" type="sibTrans" cxnId="{25AE035F-7366-447C-A830-7DC450975863}">
      <dgm:prSet/>
      <dgm:spPr/>
      <dgm:t>
        <a:bodyPr/>
        <a:lstStyle/>
        <a:p>
          <a:endParaRPr lang="en-US"/>
        </a:p>
      </dgm:t>
    </dgm:pt>
    <dgm:pt modelId="{8A4AFAE2-2B3F-47E6-B506-9F9D39729081}">
      <dgm:prSet/>
      <dgm:spPr/>
      <dgm:t>
        <a:bodyPr/>
        <a:lstStyle/>
        <a:p>
          <a:r>
            <a:rPr lang="en-GB" b="1"/>
            <a:t>Cost Control:</a:t>
          </a:r>
          <a:r>
            <a:rPr lang="en-GB"/>
            <a:t> Minimize transaction and financing costs.</a:t>
          </a:r>
          <a:endParaRPr lang="en-US"/>
        </a:p>
      </dgm:t>
    </dgm:pt>
    <dgm:pt modelId="{83B8ED66-9C10-4751-8FE1-B38892065E23}" type="parTrans" cxnId="{ADCBB6B2-CBF2-45FD-A913-7102CEDC962F}">
      <dgm:prSet/>
      <dgm:spPr/>
      <dgm:t>
        <a:bodyPr/>
        <a:lstStyle/>
        <a:p>
          <a:endParaRPr lang="en-US"/>
        </a:p>
      </dgm:t>
    </dgm:pt>
    <dgm:pt modelId="{D9C59D2D-D587-4107-BE5D-C0E65213EDD8}" type="sibTrans" cxnId="{ADCBB6B2-CBF2-45FD-A913-7102CEDC962F}">
      <dgm:prSet/>
      <dgm:spPr/>
      <dgm:t>
        <a:bodyPr/>
        <a:lstStyle/>
        <a:p>
          <a:endParaRPr lang="en-US"/>
        </a:p>
      </dgm:t>
    </dgm:pt>
    <dgm:pt modelId="{A71C2338-D87B-4296-8427-4A6816E7071C}" type="pres">
      <dgm:prSet presAssocID="{0757B24A-6B4F-4A98-9133-E92416CF823F}" presName="linear" presStyleCnt="0">
        <dgm:presLayoutVars>
          <dgm:animLvl val="lvl"/>
          <dgm:resizeHandles val="exact"/>
        </dgm:presLayoutVars>
      </dgm:prSet>
      <dgm:spPr/>
    </dgm:pt>
    <dgm:pt modelId="{4140828F-56D4-47B3-9B89-EE75B0FF8B6A}" type="pres">
      <dgm:prSet presAssocID="{C1676F2C-B1A4-455E-9BDF-254E0AD37FB8}" presName="parentText" presStyleLbl="node1" presStyleIdx="0" presStyleCnt="3">
        <dgm:presLayoutVars>
          <dgm:chMax val="0"/>
          <dgm:bulletEnabled val="1"/>
        </dgm:presLayoutVars>
      </dgm:prSet>
      <dgm:spPr/>
    </dgm:pt>
    <dgm:pt modelId="{CDA284CB-7975-4C40-917E-3E2E96F945DC}" type="pres">
      <dgm:prSet presAssocID="{1B5765A2-DA3E-45BA-93F1-3067EB985E1B}" presName="spacer" presStyleCnt="0"/>
      <dgm:spPr/>
    </dgm:pt>
    <dgm:pt modelId="{B6464E5C-5AA6-48D4-BF4C-A3E780FBF05B}" type="pres">
      <dgm:prSet presAssocID="{3680A54B-9809-479E-9E64-20E147FB55CE}" presName="parentText" presStyleLbl="node1" presStyleIdx="1" presStyleCnt="3">
        <dgm:presLayoutVars>
          <dgm:chMax val="0"/>
          <dgm:bulletEnabled val="1"/>
        </dgm:presLayoutVars>
      </dgm:prSet>
      <dgm:spPr/>
    </dgm:pt>
    <dgm:pt modelId="{AFD666A8-34FC-40CA-B612-D3B04C0CCDD5}" type="pres">
      <dgm:prSet presAssocID="{2D80C513-FBA7-448F-8EF5-E50331A43D62}" presName="spacer" presStyleCnt="0"/>
      <dgm:spPr/>
    </dgm:pt>
    <dgm:pt modelId="{0EEDD8D5-CC31-4A24-8E41-792C5620C00C}" type="pres">
      <dgm:prSet presAssocID="{8A4AFAE2-2B3F-47E6-B506-9F9D39729081}" presName="parentText" presStyleLbl="node1" presStyleIdx="2" presStyleCnt="3">
        <dgm:presLayoutVars>
          <dgm:chMax val="0"/>
          <dgm:bulletEnabled val="1"/>
        </dgm:presLayoutVars>
      </dgm:prSet>
      <dgm:spPr/>
    </dgm:pt>
  </dgm:ptLst>
  <dgm:cxnLst>
    <dgm:cxn modelId="{6697170E-1D57-4F78-8A05-4414FE0C7E54}" type="presOf" srcId="{8A4AFAE2-2B3F-47E6-B506-9F9D39729081}" destId="{0EEDD8D5-CC31-4A24-8E41-792C5620C00C}" srcOrd="0" destOrd="0" presId="urn:microsoft.com/office/officeart/2005/8/layout/vList2"/>
    <dgm:cxn modelId="{78DF421B-CD2B-43D4-B45D-1DCBAA720F2E}" type="presOf" srcId="{C1676F2C-B1A4-455E-9BDF-254E0AD37FB8}" destId="{4140828F-56D4-47B3-9B89-EE75B0FF8B6A}" srcOrd="0" destOrd="0" presId="urn:microsoft.com/office/officeart/2005/8/layout/vList2"/>
    <dgm:cxn modelId="{D9C8E13F-81B3-4E1B-A15F-A57FEC81E5A0}" type="presOf" srcId="{3680A54B-9809-479E-9E64-20E147FB55CE}" destId="{B6464E5C-5AA6-48D4-BF4C-A3E780FBF05B}" srcOrd="0" destOrd="0" presId="urn:microsoft.com/office/officeart/2005/8/layout/vList2"/>
    <dgm:cxn modelId="{25AE035F-7366-447C-A830-7DC450975863}" srcId="{0757B24A-6B4F-4A98-9133-E92416CF823F}" destId="{3680A54B-9809-479E-9E64-20E147FB55CE}" srcOrd="1" destOrd="0" parTransId="{89AAF19E-222D-46F2-83A3-B386379625FE}" sibTransId="{2D80C513-FBA7-448F-8EF5-E50331A43D62}"/>
    <dgm:cxn modelId="{ADCBB6B2-CBF2-45FD-A913-7102CEDC962F}" srcId="{0757B24A-6B4F-4A98-9133-E92416CF823F}" destId="{8A4AFAE2-2B3F-47E6-B506-9F9D39729081}" srcOrd="2" destOrd="0" parTransId="{83B8ED66-9C10-4751-8FE1-B38892065E23}" sibTransId="{D9C59D2D-D587-4107-BE5D-C0E65213EDD8}"/>
    <dgm:cxn modelId="{149E0FBE-D7D0-44CD-80B1-E9CDC3D91C0D}" srcId="{0757B24A-6B4F-4A98-9133-E92416CF823F}" destId="{C1676F2C-B1A4-455E-9BDF-254E0AD37FB8}" srcOrd="0" destOrd="0" parTransId="{E6A2E34A-44BE-4ED5-A2EE-94A1F7D8FBAD}" sibTransId="{1B5765A2-DA3E-45BA-93F1-3067EB985E1B}"/>
    <dgm:cxn modelId="{EA6552EC-DE5A-4A7B-A80A-980A5B2B0AD9}" type="presOf" srcId="{0757B24A-6B4F-4A98-9133-E92416CF823F}" destId="{A71C2338-D87B-4296-8427-4A6816E7071C}" srcOrd="0" destOrd="0" presId="urn:microsoft.com/office/officeart/2005/8/layout/vList2"/>
    <dgm:cxn modelId="{C1BB34F2-C5CF-41ED-B8A3-E8FBC0EC4BA2}" type="presParOf" srcId="{A71C2338-D87B-4296-8427-4A6816E7071C}" destId="{4140828F-56D4-47B3-9B89-EE75B0FF8B6A}" srcOrd="0" destOrd="0" presId="urn:microsoft.com/office/officeart/2005/8/layout/vList2"/>
    <dgm:cxn modelId="{C4CA5485-2570-424D-80BF-335E1D89BD04}" type="presParOf" srcId="{A71C2338-D87B-4296-8427-4A6816E7071C}" destId="{CDA284CB-7975-4C40-917E-3E2E96F945DC}" srcOrd="1" destOrd="0" presId="urn:microsoft.com/office/officeart/2005/8/layout/vList2"/>
    <dgm:cxn modelId="{93DB89FB-6867-42D6-A72D-5BF7D8397624}" type="presParOf" srcId="{A71C2338-D87B-4296-8427-4A6816E7071C}" destId="{B6464E5C-5AA6-48D4-BF4C-A3E780FBF05B}" srcOrd="2" destOrd="0" presId="urn:microsoft.com/office/officeart/2005/8/layout/vList2"/>
    <dgm:cxn modelId="{1738D6FB-2FE7-4D0F-A2C1-8987E7CF28C8}" type="presParOf" srcId="{A71C2338-D87B-4296-8427-4A6816E7071C}" destId="{AFD666A8-34FC-40CA-B612-D3B04C0CCDD5}" srcOrd="3" destOrd="0" presId="urn:microsoft.com/office/officeart/2005/8/layout/vList2"/>
    <dgm:cxn modelId="{6822BFD6-9357-442A-8832-A12175A7C619}" type="presParOf" srcId="{A71C2338-D87B-4296-8427-4A6816E7071C}" destId="{0EEDD8D5-CC31-4A24-8E41-792C5620C00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D934A7-2A61-4F51-B3F6-FF3C6331CFD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FE6F427-6B34-4354-B588-888CEA5E89A0}">
      <dgm:prSet/>
      <dgm:spPr/>
      <dgm:t>
        <a:bodyPr/>
        <a:lstStyle/>
        <a:p>
          <a:r>
            <a:rPr lang="en-GB"/>
            <a:t>Poor cash management can lead to:</a:t>
          </a:r>
          <a:endParaRPr lang="en-US"/>
        </a:p>
      </dgm:t>
    </dgm:pt>
    <dgm:pt modelId="{38108B62-BDEC-4BC3-BD4A-E643F12E862B}" type="parTrans" cxnId="{68D6D45B-7342-4989-B06F-EABB972E1457}">
      <dgm:prSet/>
      <dgm:spPr/>
      <dgm:t>
        <a:bodyPr/>
        <a:lstStyle/>
        <a:p>
          <a:endParaRPr lang="en-US"/>
        </a:p>
      </dgm:t>
    </dgm:pt>
    <dgm:pt modelId="{F2EB6F8C-E639-4190-A3ED-56AFB1C11441}" type="sibTrans" cxnId="{68D6D45B-7342-4989-B06F-EABB972E1457}">
      <dgm:prSet/>
      <dgm:spPr/>
      <dgm:t>
        <a:bodyPr/>
        <a:lstStyle/>
        <a:p>
          <a:endParaRPr lang="en-US"/>
        </a:p>
      </dgm:t>
    </dgm:pt>
    <dgm:pt modelId="{45DF1BCE-13EA-45FC-B887-A0836F7EE17F}">
      <dgm:prSet/>
      <dgm:spPr/>
      <dgm:t>
        <a:bodyPr/>
        <a:lstStyle/>
        <a:p>
          <a:r>
            <a:rPr lang="en-GB" i="1"/>
            <a:t>Insolvency despite profitability.</a:t>
          </a:r>
          <a:endParaRPr lang="en-US" i="1"/>
        </a:p>
      </dgm:t>
    </dgm:pt>
    <dgm:pt modelId="{E6578C81-B854-4739-AE69-D692FD93EA15}" type="parTrans" cxnId="{839C9E5E-D883-4364-A060-EDE1C85F3A6B}">
      <dgm:prSet/>
      <dgm:spPr/>
      <dgm:t>
        <a:bodyPr/>
        <a:lstStyle/>
        <a:p>
          <a:endParaRPr lang="en-US"/>
        </a:p>
      </dgm:t>
    </dgm:pt>
    <dgm:pt modelId="{F648136C-52C7-4B9C-8450-BE785245C279}" type="sibTrans" cxnId="{839C9E5E-D883-4364-A060-EDE1C85F3A6B}">
      <dgm:prSet/>
      <dgm:spPr/>
      <dgm:t>
        <a:bodyPr/>
        <a:lstStyle/>
        <a:p>
          <a:endParaRPr lang="en-US"/>
        </a:p>
      </dgm:t>
    </dgm:pt>
    <dgm:pt modelId="{F354C61B-3940-4C3C-AAE5-F0C25D4AE712}">
      <dgm:prSet/>
      <dgm:spPr/>
      <dgm:t>
        <a:bodyPr/>
        <a:lstStyle/>
        <a:p>
          <a:r>
            <a:rPr lang="en-GB" i="1"/>
            <a:t>Higher borrowing costs.</a:t>
          </a:r>
          <a:endParaRPr lang="en-US" i="1"/>
        </a:p>
      </dgm:t>
    </dgm:pt>
    <dgm:pt modelId="{246E36C1-9800-4D52-BC95-ED0677694A47}" type="parTrans" cxnId="{3F24A76B-90E5-46AA-801C-E0ABCDDE59F2}">
      <dgm:prSet/>
      <dgm:spPr/>
      <dgm:t>
        <a:bodyPr/>
        <a:lstStyle/>
        <a:p>
          <a:endParaRPr lang="en-US"/>
        </a:p>
      </dgm:t>
    </dgm:pt>
    <dgm:pt modelId="{F7E6D0C0-DF3E-4F8F-B14F-A5386A5D0912}" type="sibTrans" cxnId="{3F24A76B-90E5-46AA-801C-E0ABCDDE59F2}">
      <dgm:prSet/>
      <dgm:spPr/>
      <dgm:t>
        <a:bodyPr/>
        <a:lstStyle/>
        <a:p>
          <a:endParaRPr lang="en-US"/>
        </a:p>
      </dgm:t>
    </dgm:pt>
    <dgm:pt modelId="{3377413D-533A-4D8B-A788-3F0DCE354B97}">
      <dgm:prSet/>
      <dgm:spPr/>
      <dgm:t>
        <a:bodyPr/>
        <a:lstStyle/>
        <a:p>
          <a:r>
            <a:rPr lang="en-GB" i="1"/>
            <a:t>Missed growth opportunities.</a:t>
          </a:r>
          <a:endParaRPr lang="en-US" i="1"/>
        </a:p>
      </dgm:t>
    </dgm:pt>
    <dgm:pt modelId="{9A7FFCA1-0893-458E-997C-E6C5C9AFCDC0}" type="parTrans" cxnId="{2651CFC0-2B3D-4713-9CB0-1D7A329A91D9}">
      <dgm:prSet/>
      <dgm:spPr/>
      <dgm:t>
        <a:bodyPr/>
        <a:lstStyle/>
        <a:p>
          <a:endParaRPr lang="en-US"/>
        </a:p>
      </dgm:t>
    </dgm:pt>
    <dgm:pt modelId="{AF931F8C-C804-4612-87C0-22673CD15691}" type="sibTrans" cxnId="{2651CFC0-2B3D-4713-9CB0-1D7A329A91D9}">
      <dgm:prSet/>
      <dgm:spPr/>
      <dgm:t>
        <a:bodyPr/>
        <a:lstStyle/>
        <a:p>
          <a:endParaRPr lang="en-US"/>
        </a:p>
      </dgm:t>
    </dgm:pt>
    <dgm:pt modelId="{A4501967-3E58-4015-A186-90A0215E389B}" type="pres">
      <dgm:prSet presAssocID="{91D934A7-2A61-4F51-B3F6-FF3C6331CFD1}" presName="linear" presStyleCnt="0">
        <dgm:presLayoutVars>
          <dgm:animLvl val="lvl"/>
          <dgm:resizeHandles val="exact"/>
        </dgm:presLayoutVars>
      </dgm:prSet>
      <dgm:spPr/>
    </dgm:pt>
    <dgm:pt modelId="{F65E978E-51D0-411A-88A5-E48BEDE0EB31}" type="pres">
      <dgm:prSet presAssocID="{FFE6F427-6B34-4354-B588-888CEA5E89A0}" presName="parentText" presStyleLbl="node1" presStyleIdx="0" presStyleCnt="4">
        <dgm:presLayoutVars>
          <dgm:chMax val="0"/>
          <dgm:bulletEnabled val="1"/>
        </dgm:presLayoutVars>
      </dgm:prSet>
      <dgm:spPr/>
    </dgm:pt>
    <dgm:pt modelId="{0DAE2DD6-EA92-4A9F-97D3-750AC8223B5E}" type="pres">
      <dgm:prSet presAssocID="{F2EB6F8C-E639-4190-A3ED-56AFB1C11441}" presName="spacer" presStyleCnt="0"/>
      <dgm:spPr/>
    </dgm:pt>
    <dgm:pt modelId="{6C277D42-5E67-4906-A344-8CA02C928853}" type="pres">
      <dgm:prSet presAssocID="{45DF1BCE-13EA-45FC-B887-A0836F7EE17F}" presName="parentText" presStyleLbl="node1" presStyleIdx="1" presStyleCnt="4">
        <dgm:presLayoutVars>
          <dgm:chMax val="0"/>
          <dgm:bulletEnabled val="1"/>
        </dgm:presLayoutVars>
      </dgm:prSet>
      <dgm:spPr/>
    </dgm:pt>
    <dgm:pt modelId="{F907FF40-50A7-4FBC-B9E0-D01234AEAF39}" type="pres">
      <dgm:prSet presAssocID="{F648136C-52C7-4B9C-8450-BE785245C279}" presName="spacer" presStyleCnt="0"/>
      <dgm:spPr/>
    </dgm:pt>
    <dgm:pt modelId="{0C750487-54A8-48B1-879B-D5EAF321694F}" type="pres">
      <dgm:prSet presAssocID="{F354C61B-3940-4C3C-AAE5-F0C25D4AE712}" presName="parentText" presStyleLbl="node1" presStyleIdx="2" presStyleCnt="4">
        <dgm:presLayoutVars>
          <dgm:chMax val="0"/>
          <dgm:bulletEnabled val="1"/>
        </dgm:presLayoutVars>
      </dgm:prSet>
      <dgm:spPr/>
    </dgm:pt>
    <dgm:pt modelId="{117FCD96-A182-4432-BB26-DF9730880C91}" type="pres">
      <dgm:prSet presAssocID="{F7E6D0C0-DF3E-4F8F-B14F-A5386A5D0912}" presName="spacer" presStyleCnt="0"/>
      <dgm:spPr/>
    </dgm:pt>
    <dgm:pt modelId="{DD705CB0-AD8E-4713-8A63-859ED6D935CD}" type="pres">
      <dgm:prSet presAssocID="{3377413D-533A-4D8B-A788-3F0DCE354B97}" presName="parentText" presStyleLbl="node1" presStyleIdx="3" presStyleCnt="4">
        <dgm:presLayoutVars>
          <dgm:chMax val="0"/>
          <dgm:bulletEnabled val="1"/>
        </dgm:presLayoutVars>
      </dgm:prSet>
      <dgm:spPr/>
    </dgm:pt>
  </dgm:ptLst>
  <dgm:cxnLst>
    <dgm:cxn modelId="{E61ED010-3C87-4A19-8D42-7852B70C8869}" type="presOf" srcId="{91D934A7-2A61-4F51-B3F6-FF3C6331CFD1}" destId="{A4501967-3E58-4015-A186-90A0215E389B}" srcOrd="0" destOrd="0" presId="urn:microsoft.com/office/officeart/2005/8/layout/vList2"/>
    <dgm:cxn modelId="{2F202816-FCC0-4ECA-88E6-CA6D46834C2D}" type="presOf" srcId="{F354C61B-3940-4C3C-AAE5-F0C25D4AE712}" destId="{0C750487-54A8-48B1-879B-D5EAF321694F}" srcOrd="0" destOrd="0" presId="urn:microsoft.com/office/officeart/2005/8/layout/vList2"/>
    <dgm:cxn modelId="{68D6D45B-7342-4989-B06F-EABB972E1457}" srcId="{91D934A7-2A61-4F51-B3F6-FF3C6331CFD1}" destId="{FFE6F427-6B34-4354-B588-888CEA5E89A0}" srcOrd="0" destOrd="0" parTransId="{38108B62-BDEC-4BC3-BD4A-E643F12E862B}" sibTransId="{F2EB6F8C-E639-4190-A3ED-56AFB1C11441}"/>
    <dgm:cxn modelId="{839C9E5E-D883-4364-A060-EDE1C85F3A6B}" srcId="{91D934A7-2A61-4F51-B3F6-FF3C6331CFD1}" destId="{45DF1BCE-13EA-45FC-B887-A0836F7EE17F}" srcOrd="1" destOrd="0" parTransId="{E6578C81-B854-4739-AE69-D692FD93EA15}" sibTransId="{F648136C-52C7-4B9C-8450-BE785245C279}"/>
    <dgm:cxn modelId="{67929C49-2782-4CBE-9946-329BCEE43BAF}" type="presOf" srcId="{45DF1BCE-13EA-45FC-B887-A0836F7EE17F}" destId="{6C277D42-5E67-4906-A344-8CA02C928853}" srcOrd="0" destOrd="0" presId="urn:microsoft.com/office/officeart/2005/8/layout/vList2"/>
    <dgm:cxn modelId="{3F24A76B-90E5-46AA-801C-E0ABCDDE59F2}" srcId="{91D934A7-2A61-4F51-B3F6-FF3C6331CFD1}" destId="{F354C61B-3940-4C3C-AAE5-F0C25D4AE712}" srcOrd="2" destOrd="0" parTransId="{246E36C1-9800-4D52-BC95-ED0677694A47}" sibTransId="{F7E6D0C0-DF3E-4F8F-B14F-A5386A5D0912}"/>
    <dgm:cxn modelId="{881570A2-D5AD-4055-8AF6-1B4457163910}" type="presOf" srcId="{FFE6F427-6B34-4354-B588-888CEA5E89A0}" destId="{F65E978E-51D0-411A-88A5-E48BEDE0EB31}" srcOrd="0" destOrd="0" presId="urn:microsoft.com/office/officeart/2005/8/layout/vList2"/>
    <dgm:cxn modelId="{2651CFC0-2B3D-4713-9CB0-1D7A329A91D9}" srcId="{91D934A7-2A61-4F51-B3F6-FF3C6331CFD1}" destId="{3377413D-533A-4D8B-A788-3F0DCE354B97}" srcOrd="3" destOrd="0" parTransId="{9A7FFCA1-0893-458E-997C-E6C5C9AFCDC0}" sibTransId="{AF931F8C-C804-4612-87C0-22673CD15691}"/>
    <dgm:cxn modelId="{47EBF9F4-239F-415B-B680-8BC1E9AF6423}" type="presOf" srcId="{3377413D-533A-4D8B-A788-3F0DCE354B97}" destId="{DD705CB0-AD8E-4713-8A63-859ED6D935CD}" srcOrd="0" destOrd="0" presId="urn:microsoft.com/office/officeart/2005/8/layout/vList2"/>
    <dgm:cxn modelId="{2869F292-363E-416C-BA21-A0A5E4510F81}" type="presParOf" srcId="{A4501967-3E58-4015-A186-90A0215E389B}" destId="{F65E978E-51D0-411A-88A5-E48BEDE0EB31}" srcOrd="0" destOrd="0" presId="urn:microsoft.com/office/officeart/2005/8/layout/vList2"/>
    <dgm:cxn modelId="{75F4314D-28CE-4027-9106-50E7C36A39CF}" type="presParOf" srcId="{A4501967-3E58-4015-A186-90A0215E389B}" destId="{0DAE2DD6-EA92-4A9F-97D3-750AC8223B5E}" srcOrd="1" destOrd="0" presId="urn:microsoft.com/office/officeart/2005/8/layout/vList2"/>
    <dgm:cxn modelId="{F743AA4D-683B-4CEB-8245-A0674E8853B8}" type="presParOf" srcId="{A4501967-3E58-4015-A186-90A0215E389B}" destId="{6C277D42-5E67-4906-A344-8CA02C928853}" srcOrd="2" destOrd="0" presId="urn:microsoft.com/office/officeart/2005/8/layout/vList2"/>
    <dgm:cxn modelId="{0A01A579-2431-4B35-9EBE-DA56A032493D}" type="presParOf" srcId="{A4501967-3E58-4015-A186-90A0215E389B}" destId="{F907FF40-50A7-4FBC-B9E0-D01234AEAF39}" srcOrd="3" destOrd="0" presId="urn:microsoft.com/office/officeart/2005/8/layout/vList2"/>
    <dgm:cxn modelId="{4F3AA30A-8111-41A2-AC55-36FBCAA099D5}" type="presParOf" srcId="{A4501967-3E58-4015-A186-90A0215E389B}" destId="{0C750487-54A8-48B1-879B-D5EAF321694F}" srcOrd="4" destOrd="0" presId="urn:microsoft.com/office/officeart/2005/8/layout/vList2"/>
    <dgm:cxn modelId="{8A8CC63D-B91D-4602-AD56-B88362E90ED0}" type="presParOf" srcId="{A4501967-3E58-4015-A186-90A0215E389B}" destId="{117FCD96-A182-4432-BB26-DF9730880C91}" srcOrd="5" destOrd="0" presId="urn:microsoft.com/office/officeart/2005/8/layout/vList2"/>
    <dgm:cxn modelId="{E3C04B1A-E2F6-45BF-8A88-68A13926054C}" type="presParOf" srcId="{A4501967-3E58-4015-A186-90A0215E389B}" destId="{DD705CB0-AD8E-4713-8A63-859ED6D935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FFF0BB-8112-4B91-96F7-7FFA2B246422}"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BE2B27AC-92F5-4693-B622-39C521DA112F}">
      <dgm:prSet/>
      <dgm:spPr/>
      <dgm:t>
        <a:bodyPr/>
        <a:lstStyle/>
        <a:p>
          <a:pPr rtl="0"/>
          <a:r>
            <a:rPr lang="en-US" b="1">
              <a:latin typeface="Calibri Light" panose="020F0302020204030204"/>
            </a:rPr>
            <a:t>Assessing the Nature of the Surplus</a:t>
          </a:r>
          <a:endParaRPr lang="en-US"/>
        </a:p>
      </dgm:t>
    </dgm:pt>
    <dgm:pt modelId="{E293E958-01C1-4591-A9BF-05BD626AAB7A}" type="parTrans" cxnId="{D4F612A4-6A04-48BE-B9E5-27B55C8F8FE6}">
      <dgm:prSet/>
      <dgm:spPr/>
      <dgm:t>
        <a:bodyPr/>
        <a:lstStyle/>
        <a:p>
          <a:endParaRPr lang="en-US"/>
        </a:p>
      </dgm:t>
    </dgm:pt>
    <dgm:pt modelId="{A82FF8FB-0C6C-443E-9A6D-FC090962DD0A}" type="sibTrans" cxnId="{D4F612A4-6A04-48BE-B9E5-27B55C8F8FE6}">
      <dgm:prSet/>
      <dgm:spPr/>
      <dgm:t>
        <a:bodyPr/>
        <a:lstStyle/>
        <a:p>
          <a:endParaRPr lang="en-US"/>
        </a:p>
      </dgm:t>
    </dgm:pt>
    <dgm:pt modelId="{BE0A30D9-A5CC-40FC-8322-1BCC1C454692}">
      <dgm:prSet custT="0"/>
      <dgm:spPr/>
      <dgm:t>
        <a:bodyPr/>
        <a:lstStyle/>
        <a:p>
          <a:r>
            <a:rPr lang="en-US" b="1"/>
            <a:t>Determine if the surplus is permanent or temporary</a:t>
          </a:r>
          <a:r>
            <a:rPr lang="en-US"/>
            <a:t>: </a:t>
          </a:r>
        </a:p>
      </dgm:t>
    </dgm:pt>
    <dgm:pt modelId="{3307EAD5-1F89-41D0-9FBC-9657445F4440}" type="parTrans" cxnId="{657BBE6C-C737-4F54-9BAA-D76DE7E5CFA0}">
      <dgm:prSet/>
      <dgm:spPr/>
      <dgm:t>
        <a:bodyPr/>
        <a:lstStyle/>
        <a:p>
          <a:endParaRPr lang="en-US"/>
        </a:p>
      </dgm:t>
    </dgm:pt>
    <dgm:pt modelId="{87B4108C-C3F0-4FC6-BEEF-12B88CBAA21F}" type="sibTrans" cxnId="{657BBE6C-C737-4F54-9BAA-D76DE7E5CFA0}">
      <dgm:prSet/>
      <dgm:spPr/>
      <dgm:t>
        <a:bodyPr/>
        <a:lstStyle/>
        <a:p>
          <a:endParaRPr lang="en-US"/>
        </a:p>
      </dgm:t>
    </dgm:pt>
    <dgm:pt modelId="{9E033EFB-59F0-4F79-96D1-339609D664AA}">
      <dgm:prSet/>
      <dgm:spPr/>
      <dgm:t>
        <a:bodyPr/>
        <a:lstStyle/>
        <a:p>
          <a:r>
            <a:rPr lang="en-US" b="1"/>
            <a:t>Permanent surplus</a:t>
          </a:r>
          <a:r>
            <a:rPr lang="en-US"/>
            <a:t>: Consider long-term uses like: </a:t>
          </a:r>
        </a:p>
      </dgm:t>
    </dgm:pt>
    <dgm:pt modelId="{7A5C374D-7574-48EF-9086-DFABDD60C496}" type="parTrans" cxnId="{B5634A07-A92B-482C-B4A6-48A61B875F30}">
      <dgm:prSet/>
      <dgm:spPr/>
      <dgm:t>
        <a:bodyPr/>
        <a:lstStyle/>
        <a:p>
          <a:endParaRPr lang="en-US"/>
        </a:p>
      </dgm:t>
    </dgm:pt>
    <dgm:pt modelId="{55258BE7-C717-4E39-AAC2-E3916175C29A}" type="sibTrans" cxnId="{B5634A07-A92B-482C-B4A6-48A61B875F30}">
      <dgm:prSet/>
      <dgm:spPr/>
      <dgm:t>
        <a:bodyPr/>
        <a:lstStyle/>
        <a:p>
          <a:endParaRPr lang="en-US"/>
        </a:p>
      </dgm:t>
    </dgm:pt>
    <dgm:pt modelId="{4C8BC8FB-2EBF-41FD-A2A2-CF6F581A0CBC}">
      <dgm:prSet/>
      <dgm:spPr/>
      <dgm:t>
        <a:bodyPr/>
        <a:lstStyle/>
        <a:p>
          <a:r>
            <a:rPr lang="en-US"/>
            <a:t>Investing in projects with positive Net Present Value (NPV)</a:t>
          </a:r>
        </a:p>
      </dgm:t>
    </dgm:pt>
    <dgm:pt modelId="{70E5E93A-DE0F-4077-BE25-B07FB99D5B9C}" type="parTrans" cxnId="{7C9C6C14-D585-4579-92CF-0718B7997884}">
      <dgm:prSet/>
      <dgm:spPr/>
      <dgm:t>
        <a:bodyPr/>
        <a:lstStyle/>
        <a:p>
          <a:endParaRPr lang="en-US"/>
        </a:p>
      </dgm:t>
    </dgm:pt>
    <dgm:pt modelId="{A3D5692E-A13A-4B98-A9E6-FFF4CC0A5BBD}" type="sibTrans" cxnId="{7C9C6C14-D585-4579-92CF-0718B7997884}">
      <dgm:prSet/>
      <dgm:spPr/>
      <dgm:t>
        <a:bodyPr/>
        <a:lstStyle/>
        <a:p>
          <a:endParaRPr lang="en-US"/>
        </a:p>
      </dgm:t>
    </dgm:pt>
    <dgm:pt modelId="{55CDD12B-B8C9-4954-8F4B-9F89A449287F}">
      <dgm:prSet/>
      <dgm:spPr/>
      <dgm:t>
        <a:bodyPr/>
        <a:lstStyle/>
        <a:p>
          <a:r>
            <a:rPr lang="en-US"/>
            <a:t>Repaying long-term debt</a:t>
          </a:r>
        </a:p>
      </dgm:t>
    </dgm:pt>
    <dgm:pt modelId="{AD251E15-4EA8-47B3-91A9-88E6E25AAE5B}" type="parTrans" cxnId="{CA0B36D8-B0E0-4023-825F-C42E29D8D3AF}">
      <dgm:prSet/>
      <dgm:spPr/>
      <dgm:t>
        <a:bodyPr/>
        <a:lstStyle/>
        <a:p>
          <a:endParaRPr lang="en-US"/>
        </a:p>
      </dgm:t>
    </dgm:pt>
    <dgm:pt modelId="{13A3B1AE-1CB3-4B24-8A92-1726E1241E94}" type="sibTrans" cxnId="{CA0B36D8-B0E0-4023-825F-C42E29D8D3AF}">
      <dgm:prSet/>
      <dgm:spPr/>
      <dgm:t>
        <a:bodyPr/>
        <a:lstStyle/>
        <a:p>
          <a:endParaRPr lang="en-US"/>
        </a:p>
      </dgm:t>
    </dgm:pt>
    <dgm:pt modelId="{EE4973C0-E58E-4FF6-AB0E-C5EBD59AD31A}">
      <dgm:prSet/>
      <dgm:spPr/>
      <dgm:t>
        <a:bodyPr/>
        <a:lstStyle/>
        <a:p>
          <a:r>
            <a:rPr lang="en-US" b="1"/>
            <a:t>Temporary surplus</a:t>
          </a:r>
          <a:r>
            <a:rPr lang="en-US"/>
            <a:t>: Use short-term strategies to optimize returns</a:t>
          </a:r>
        </a:p>
      </dgm:t>
    </dgm:pt>
    <dgm:pt modelId="{10165910-8407-4608-A2F6-4EAC653A80F6}" type="parTrans" cxnId="{64033E2A-9A69-4CDC-86AA-D79B37B610B3}">
      <dgm:prSet/>
      <dgm:spPr/>
      <dgm:t>
        <a:bodyPr/>
        <a:lstStyle/>
        <a:p>
          <a:endParaRPr lang="en-US"/>
        </a:p>
      </dgm:t>
    </dgm:pt>
    <dgm:pt modelId="{86BE59F8-F134-4AEF-B0AA-4A1DC67ADC0F}" type="sibTrans" cxnId="{64033E2A-9A69-4CDC-86AA-D79B37B610B3}">
      <dgm:prSet/>
      <dgm:spPr/>
      <dgm:t>
        <a:bodyPr/>
        <a:lstStyle/>
        <a:p>
          <a:endParaRPr lang="en-US"/>
        </a:p>
      </dgm:t>
    </dgm:pt>
    <dgm:pt modelId="{DBE44AB7-15D9-4471-9BD7-00992535CCBE}" type="pres">
      <dgm:prSet presAssocID="{6EFFF0BB-8112-4B91-96F7-7FFA2B246422}" presName="linear" presStyleCnt="0">
        <dgm:presLayoutVars>
          <dgm:dir/>
          <dgm:animLvl val="lvl"/>
          <dgm:resizeHandles val="exact"/>
        </dgm:presLayoutVars>
      </dgm:prSet>
      <dgm:spPr/>
    </dgm:pt>
    <dgm:pt modelId="{131758FF-B9B5-462C-AF69-07F5BDF02DC7}" type="pres">
      <dgm:prSet presAssocID="{BE2B27AC-92F5-4693-B622-39C521DA112F}" presName="parentLin" presStyleCnt="0"/>
      <dgm:spPr/>
    </dgm:pt>
    <dgm:pt modelId="{051AC314-9D91-44EE-B098-F7DE21A7BC0C}" type="pres">
      <dgm:prSet presAssocID="{BE2B27AC-92F5-4693-B622-39C521DA112F}" presName="parentLeftMargin" presStyleLbl="node1" presStyleIdx="0" presStyleCnt="2"/>
      <dgm:spPr/>
    </dgm:pt>
    <dgm:pt modelId="{B04B20FE-262D-4621-BF0E-B2C7CD369099}" type="pres">
      <dgm:prSet presAssocID="{BE2B27AC-92F5-4693-B622-39C521DA112F}" presName="parentText" presStyleLbl="node1" presStyleIdx="0" presStyleCnt="2">
        <dgm:presLayoutVars>
          <dgm:chMax val="0"/>
          <dgm:bulletEnabled val="1"/>
        </dgm:presLayoutVars>
      </dgm:prSet>
      <dgm:spPr/>
    </dgm:pt>
    <dgm:pt modelId="{304ADA76-3954-4466-AF69-EAD544CAEFCF}" type="pres">
      <dgm:prSet presAssocID="{BE2B27AC-92F5-4693-B622-39C521DA112F}" presName="negativeSpace" presStyleCnt="0"/>
      <dgm:spPr/>
    </dgm:pt>
    <dgm:pt modelId="{A54CDF1A-C053-4322-BA4B-AF1C8F054DCE}" type="pres">
      <dgm:prSet presAssocID="{BE2B27AC-92F5-4693-B622-39C521DA112F}" presName="childText" presStyleLbl="conFgAcc1" presStyleIdx="0" presStyleCnt="2">
        <dgm:presLayoutVars>
          <dgm:bulletEnabled val="1"/>
        </dgm:presLayoutVars>
      </dgm:prSet>
      <dgm:spPr/>
    </dgm:pt>
    <dgm:pt modelId="{77FEF10A-D090-433F-BF7A-F851CE834FCB}" type="pres">
      <dgm:prSet presAssocID="{A82FF8FB-0C6C-443E-9A6D-FC090962DD0A}" presName="spaceBetweenRectangles" presStyleCnt="0"/>
      <dgm:spPr/>
    </dgm:pt>
    <dgm:pt modelId="{D03DB459-F07E-4178-99BD-0276CDEEC751}" type="pres">
      <dgm:prSet presAssocID="{BE0A30D9-A5CC-40FC-8322-1BCC1C454692}" presName="parentLin" presStyleCnt="0"/>
      <dgm:spPr/>
    </dgm:pt>
    <dgm:pt modelId="{D79E9945-C999-454E-8029-961A0C2E0782}" type="pres">
      <dgm:prSet presAssocID="{BE0A30D9-A5CC-40FC-8322-1BCC1C454692}" presName="parentLeftMargin" presStyleLbl="node1" presStyleIdx="0" presStyleCnt="2"/>
      <dgm:spPr/>
    </dgm:pt>
    <dgm:pt modelId="{B43ED3F2-23C0-4C0A-95FB-3C23FA62C196}" type="pres">
      <dgm:prSet presAssocID="{BE0A30D9-A5CC-40FC-8322-1BCC1C454692}" presName="parentText" presStyleLbl="node1" presStyleIdx="1" presStyleCnt="2">
        <dgm:presLayoutVars>
          <dgm:chMax val="0"/>
          <dgm:bulletEnabled val="1"/>
        </dgm:presLayoutVars>
      </dgm:prSet>
      <dgm:spPr/>
    </dgm:pt>
    <dgm:pt modelId="{0EC8BA03-35EE-47B1-BB36-FE491D9B377E}" type="pres">
      <dgm:prSet presAssocID="{BE0A30D9-A5CC-40FC-8322-1BCC1C454692}" presName="negativeSpace" presStyleCnt="0"/>
      <dgm:spPr/>
    </dgm:pt>
    <dgm:pt modelId="{375DD74A-C8D5-419B-9D0D-5EB02857A431}" type="pres">
      <dgm:prSet presAssocID="{BE0A30D9-A5CC-40FC-8322-1BCC1C454692}" presName="childText" presStyleLbl="conFgAcc1" presStyleIdx="1" presStyleCnt="2">
        <dgm:presLayoutVars>
          <dgm:bulletEnabled val="1"/>
        </dgm:presLayoutVars>
      </dgm:prSet>
      <dgm:spPr/>
    </dgm:pt>
  </dgm:ptLst>
  <dgm:cxnLst>
    <dgm:cxn modelId="{C354B902-05EE-4EDD-8081-496C405404AD}" type="presOf" srcId="{EE4973C0-E58E-4FF6-AB0E-C5EBD59AD31A}" destId="{375DD74A-C8D5-419B-9D0D-5EB02857A431}" srcOrd="0" destOrd="3" presId="urn:microsoft.com/office/officeart/2005/8/layout/list1"/>
    <dgm:cxn modelId="{B5634A07-A92B-482C-B4A6-48A61B875F30}" srcId="{BE0A30D9-A5CC-40FC-8322-1BCC1C454692}" destId="{9E033EFB-59F0-4F79-96D1-339609D664AA}" srcOrd="0" destOrd="0" parTransId="{7A5C374D-7574-48EF-9086-DFABDD60C496}" sibTransId="{55258BE7-C717-4E39-AAC2-E3916175C29A}"/>
    <dgm:cxn modelId="{7C9C6C14-D585-4579-92CF-0718B7997884}" srcId="{9E033EFB-59F0-4F79-96D1-339609D664AA}" destId="{4C8BC8FB-2EBF-41FD-A2A2-CF6F581A0CBC}" srcOrd="0" destOrd="0" parTransId="{70E5E93A-DE0F-4077-BE25-B07FB99D5B9C}" sibTransId="{A3D5692E-A13A-4B98-A9E6-FFF4CC0A5BBD}"/>
    <dgm:cxn modelId="{64033E2A-9A69-4CDC-86AA-D79B37B610B3}" srcId="{BE0A30D9-A5CC-40FC-8322-1BCC1C454692}" destId="{EE4973C0-E58E-4FF6-AB0E-C5EBD59AD31A}" srcOrd="1" destOrd="0" parTransId="{10165910-8407-4608-A2F6-4EAC653A80F6}" sibTransId="{86BE59F8-F134-4AEF-B0AA-4A1DC67ADC0F}"/>
    <dgm:cxn modelId="{6C40D361-E092-467A-8D76-5EE21123139B}" type="presOf" srcId="{4C8BC8FB-2EBF-41FD-A2A2-CF6F581A0CBC}" destId="{375DD74A-C8D5-419B-9D0D-5EB02857A431}" srcOrd="0" destOrd="1" presId="urn:microsoft.com/office/officeart/2005/8/layout/list1"/>
    <dgm:cxn modelId="{657BBE6C-C737-4F54-9BAA-D76DE7E5CFA0}" srcId="{6EFFF0BB-8112-4B91-96F7-7FFA2B246422}" destId="{BE0A30D9-A5CC-40FC-8322-1BCC1C454692}" srcOrd="1" destOrd="0" parTransId="{3307EAD5-1F89-41D0-9FBC-9657445F4440}" sibTransId="{87B4108C-C3F0-4FC6-BEEF-12B88CBAA21F}"/>
    <dgm:cxn modelId="{C84F264E-1ED1-4422-82E3-D775EF79DD15}" type="presOf" srcId="{6EFFF0BB-8112-4B91-96F7-7FFA2B246422}" destId="{DBE44AB7-15D9-4471-9BD7-00992535CCBE}" srcOrd="0" destOrd="0" presId="urn:microsoft.com/office/officeart/2005/8/layout/list1"/>
    <dgm:cxn modelId="{232F2858-8DDE-45A1-A439-7746CB310B46}" type="presOf" srcId="{9E033EFB-59F0-4F79-96D1-339609D664AA}" destId="{375DD74A-C8D5-419B-9D0D-5EB02857A431}" srcOrd="0" destOrd="0" presId="urn:microsoft.com/office/officeart/2005/8/layout/list1"/>
    <dgm:cxn modelId="{32F15959-7FC9-4C49-A7BB-CD360B1B279B}" type="presOf" srcId="{BE0A30D9-A5CC-40FC-8322-1BCC1C454692}" destId="{D79E9945-C999-454E-8029-961A0C2E0782}" srcOrd="0" destOrd="0" presId="urn:microsoft.com/office/officeart/2005/8/layout/list1"/>
    <dgm:cxn modelId="{33CDBB80-2B3D-4CBA-8FF4-98DBA75DBD4C}" type="presOf" srcId="{55CDD12B-B8C9-4954-8F4B-9F89A449287F}" destId="{375DD74A-C8D5-419B-9D0D-5EB02857A431}" srcOrd="0" destOrd="2" presId="urn:microsoft.com/office/officeart/2005/8/layout/list1"/>
    <dgm:cxn modelId="{BBB3A09A-66D7-448A-944E-A3317139078C}" type="presOf" srcId="{BE0A30D9-A5CC-40FC-8322-1BCC1C454692}" destId="{B43ED3F2-23C0-4C0A-95FB-3C23FA62C196}" srcOrd="1" destOrd="0" presId="urn:microsoft.com/office/officeart/2005/8/layout/list1"/>
    <dgm:cxn modelId="{D4F612A4-6A04-48BE-B9E5-27B55C8F8FE6}" srcId="{6EFFF0BB-8112-4B91-96F7-7FFA2B246422}" destId="{BE2B27AC-92F5-4693-B622-39C521DA112F}" srcOrd="0" destOrd="0" parTransId="{E293E958-01C1-4591-A9BF-05BD626AAB7A}" sibTransId="{A82FF8FB-0C6C-443E-9A6D-FC090962DD0A}"/>
    <dgm:cxn modelId="{444843BA-724F-46E2-9BFB-EA2405034805}" type="presOf" srcId="{BE2B27AC-92F5-4693-B622-39C521DA112F}" destId="{051AC314-9D91-44EE-B098-F7DE21A7BC0C}" srcOrd="0" destOrd="0" presId="urn:microsoft.com/office/officeart/2005/8/layout/list1"/>
    <dgm:cxn modelId="{0A03C9C2-A36E-45FE-8AD1-53E38EF2993A}" type="presOf" srcId="{BE2B27AC-92F5-4693-B622-39C521DA112F}" destId="{B04B20FE-262D-4621-BF0E-B2C7CD369099}" srcOrd="1" destOrd="0" presId="urn:microsoft.com/office/officeart/2005/8/layout/list1"/>
    <dgm:cxn modelId="{CA0B36D8-B0E0-4023-825F-C42E29D8D3AF}" srcId="{9E033EFB-59F0-4F79-96D1-339609D664AA}" destId="{55CDD12B-B8C9-4954-8F4B-9F89A449287F}" srcOrd="1" destOrd="0" parTransId="{AD251E15-4EA8-47B3-91A9-88E6E25AAE5B}" sibTransId="{13A3B1AE-1CB3-4B24-8A92-1726E1241E94}"/>
    <dgm:cxn modelId="{22235943-B21F-4566-8D61-64CA12BADEC3}" type="presParOf" srcId="{DBE44AB7-15D9-4471-9BD7-00992535CCBE}" destId="{131758FF-B9B5-462C-AF69-07F5BDF02DC7}" srcOrd="0" destOrd="0" presId="urn:microsoft.com/office/officeart/2005/8/layout/list1"/>
    <dgm:cxn modelId="{5075B6EF-FCDC-4607-8306-0852888CF15B}" type="presParOf" srcId="{131758FF-B9B5-462C-AF69-07F5BDF02DC7}" destId="{051AC314-9D91-44EE-B098-F7DE21A7BC0C}" srcOrd="0" destOrd="0" presId="urn:microsoft.com/office/officeart/2005/8/layout/list1"/>
    <dgm:cxn modelId="{44B377C6-3B50-4676-B6A8-B08696F35529}" type="presParOf" srcId="{131758FF-B9B5-462C-AF69-07F5BDF02DC7}" destId="{B04B20FE-262D-4621-BF0E-B2C7CD369099}" srcOrd="1" destOrd="0" presId="urn:microsoft.com/office/officeart/2005/8/layout/list1"/>
    <dgm:cxn modelId="{570B560D-CB45-4E1A-BF98-5D63B1C7AC8F}" type="presParOf" srcId="{DBE44AB7-15D9-4471-9BD7-00992535CCBE}" destId="{304ADA76-3954-4466-AF69-EAD544CAEFCF}" srcOrd="1" destOrd="0" presId="urn:microsoft.com/office/officeart/2005/8/layout/list1"/>
    <dgm:cxn modelId="{DB92D94A-38A6-4940-A438-0E23770AAC84}" type="presParOf" srcId="{DBE44AB7-15D9-4471-9BD7-00992535CCBE}" destId="{A54CDF1A-C053-4322-BA4B-AF1C8F054DCE}" srcOrd="2" destOrd="0" presId="urn:microsoft.com/office/officeart/2005/8/layout/list1"/>
    <dgm:cxn modelId="{81592ED7-B312-4BD6-994D-C36FE968706C}" type="presParOf" srcId="{DBE44AB7-15D9-4471-9BD7-00992535CCBE}" destId="{77FEF10A-D090-433F-BF7A-F851CE834FCB}" srcOrd="3" destOrd="0" presId="urn:microsoft.com/office/officeart/2005/8/layout/list1"/>
    <dgm:cxn modelId="{D6476D83-0504-4A8C-9A2E-A914F0017B3E}" type="presParOf" srcId="{DBE44AB7-15D9-4471-9BD7-00992535CCBE}" destId="{D03DB459-F07E-4178-99BD-0276CDEEC751}" srcOrd="4" destOrd="0" presId="urn:microsoft.com/office/officeart/2005/8/layout/list1"/>
    <dgm:cxn modelId="{8BF4F1C2-D1DD-4FA4-8905-4C775E2E6E86}" type="presParOf" srcId="{D03DB459-F07E-4178-99BD-0276CDEEC751}" destId="{D79E9945-C999-454E-8029-961A0C2E0782}" srcOrd="0" destOrd="0" presId="urn:microsoft.com/office/officeart/2005/8/layout/list1"/>
    <dgm:cxn modelId="{6BB9C666-A8F7-4CC3-9B0B-5F4B93B9E06E}" type="presParOf" srcId="{D03DB459-F07E-4178-99BD-0276CDEEC751}" destId="{B43ED3F2-23C0-4C0A-95FB-3C23FA62C196}" srcOrd="1" destOrd="0" presId="urn:microsoft.com/office/officeart/2005/8/layout/list1"/>
    <dgm:cxn modelId="{291688D9-98E6-4087-836B-930B5232D86B}" type="presParOf" srcId="{DBE44AB7-15D9-4471-9BD7-00992535CCBE}" destId="{0EC8BA03-35EE-47B1-BB36-FE491D9B377E}" srcOrd="5" destOrd="0" presId="urn:microsoft.com/office/officeart/2005/8/layout/list1"/>
    <dgm:cxn modelId="{543C2A08-13D0-4B2C-AF9A-5973E0AFE8E5}" type="presParOf" srcId="{DBE44AB7-15D9-4471-9BD7-00992535CCBE}" destId="{375DD74A-C8D5-419B-9D0D-5EB02857A43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D6346E-91FA-4341-A3DB-9F1BA737A0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EEDCCC-C8FA-4676-899F-29CE199CE995}">
      <dgm:prSet/>
      <dgm:spPr/>
      <dgm:t>
        <a:bodyPr/>
        <a:lstStyle/>
        <a:p>
          <a:pPr>
            <a:lnSpc>
              <a:spcPct val="100000"/>
            </a:lnSpc>
          </a:pPr>
          <a:r>
            <a:rPr lang="en-GB" b="1"/>
            <a:t>Forecasting demand</a:t>
          </a:r>
          <a:r>
            <a:rPr lang="en-GB"/>
            <a:t>: Predicting future needs.</a:t>
          </a:r>
          <a:endParaRPr lang="en-US"/>
        </a:p>
      </dgm:t>
    </dgm:pt>
    <dgm:pt modelId="{DF17D61B-2407-4A4A-8440-54CF4FDEA1D7}" type="parTrans" cxnId="{585AED24-9E97-452C-80FF-B43609624723}">
      <dgm:prSet/>
      <dgm:spPr/>
      <dgm:t>
        <a:bodyPr/>
        <a:lstStyle/>
        <a:p>
          <a:endParaRPr lang="en-US"/>
        </a:p>
      </dgm:t>
    </dgm:pt>
    <dgm:pt modelId="{BD3AA451-2A8E-4B00-8DD0-245298231628}" type="sibTrans" cxnId="{585AED24-9E97-452C-80FF-B43609624723}">
      <dgm:prSet/>
      <dgm:spPr/>
      <dgm:t>
        <a:bodyPr/>
        <a:lstStyle/>
        <a:p>
          <a:endParaRPr lang="en-US"/>
        </a:p>
      </dgm:t>
    </dgm:pt>
    <dgm:pt modelId="{60264182-C468-448A-B615-AD8A69DBF104}">
      <dgm:prSet/>
      <dgm:spPr/>
      <dgm:t>
        <a:bodyPr/>
        <a:lstStyle/>
        <a:p>
          <a:pPr>
            <a:lnSpc>
              <a:spcPct val="100000"/>
            </a:lnSpc>
          </a:pPr>
          <a:r>
            <a:rPr lang="en-GB" b="1"/>
            <a:t>Setting reorder points</a:t>
          </a:r>
          <a:r>
            <a:rPr lang="en-GB"/>
            <a:t>: When to replenish stock.</a:t>
          </a:r>
          <a:endParaRPr lang="en-US"/>
        </a:p>
      </dgm:t>
    </dgm:pt>
    <dgm:pt modelId="{EFCD90E7-878D-46BA-A53E-36DF2F691075}" type="parTrans" cxnId="{5E990858-C243-4F4D-80E2-84CA3AEE5E6F}">
      <dgm:prSet/>
      <dgm:spPr/>
      <dgm:t>
        <a:bodyPr/>
        <a:lstStyle/>
        <a:p>
          <a:endParaRPr lang="en-US"/>
        </a:p>
      </dgm:t>
    </dgm:pt>
    <dgm:pt modelId="{4C08F473-FF1B-4C38-A67B-0278A33F36A0}" type="sibTrans" cxnId="{5E990858-C243-4F4D-80E2-84CA3AEE5E6F}">
      <dgm:prSet/>
      <dgm:spPr/>
      <dgm:t>
        <a:bodyPr/>
        <a:lstStyle/>
        <a:p>
          <a:endParaRPr lang="en-US"/>
        </a:p>
      </dgm:t>
    </dgm:pt>
    <dgm:pt modelId="{DA83A94C-B59F-48B7-8BC7-CAFD743BCA76}">
      <dgm:prSet/>
      <dgm:spPr/>
      <dgm:t>
        <a:bodyPr/>
        <a:lstStyle/>
        <a:p>
          <a:pPr>
            <a:lnSpc>
              <a:spcPct val="100000"/>
            </a:lnSpc>
          </a:pPr>
          <a:r>
            <a:rPr lang="en-GB" b="1"/>
            <a:t>Determining order quantity</a:t>
          </a:r>
          <a:r>
            <a:rPr lang="en-GB"/>
            <a:t>: Using models like EOQ.</a:t>
          </a:r>
          <a:endParaRPr lang="en-US"/>
        </a:p>
      </dgm:t>
    </dgm:pt>
    <dgm:pt modelId="{37A90FDA-75D2-49CC-9B4E-91F2CB294B6D}" type="parTrans" cxnId="{806626A0-9040-4AE9-85BB-06667BD8BDA0}">
      <dgm:prSet/>
      <dgm:spPr/>
      <dgm:t>
        <a:bodyPr/>
        <a:lstStyle/>
        <a:p>
          <a:endParaRPr lang="en-US"/>
        </a:p>
      </dgm:t>
    </dgm:pt>
    <dgm:pt modelId="{A02B1C91-46C0-4D1A-BA74-DB6817FC60D6}" type="sibTrans" cxnId="{806626A0-9040-4AE9-85BB-06667BD8BDA0}">
      <dgm:prSet/>
      <dgm:spPr/>
      <dgm:t>
        <a:bodyPr/>
        <a:lstStyle/>
        <a:p>
          <a:endParaRPr lang="en-US"/>
        </a:p>
      </dgm:t>
    </dgm:pt>
    <dgm:pt modelId="{5D669B98-C68E-4987-AB10-B44FE1D9C6EA}">
      <dgm:prSet/>
      <dgm:spPr/>
      <dgm:t>
        <a:bodyPr/>
        <a:lstStyle/>
        <a:p>
          <a:pPr>
            <a:lnSpc>
              <a:spcPct val="100000"/>
            </a:lnSpc>
          </a:pPr>
          <a:r>
            <a:rPr lang="en-GB" b="1"/>
            <a:t>Monitoring stock levels</a:t>
          </a:r>
          <a:r>
            <a:rPr lang="en-GB"/>
            <a:t>: Avoiding overstock or stockouts.</a:t>
          </a:r>
          <a:endParaRPr lang="en-US"/>
        </a:p>
      </dgm:t>
    </dgm:pt>
    <dgm:pt modelId="{637BCEF1-639F-43FE-B034-27764A297F98}" type="parTrans" cxnId="{678CD193-4C83-456B-BD87-D8D93BAEF6A1}">
      <dgm:prSet/>
      <dgm:spPr/>
      <dgm:t>
        <a:bodyPr/>
        <a:lstStyle/>
        <a:p>
          <a:endParaRPr lang="en-US"/>
        </a:p>
      </dgm:t>
    </dgm:pt>
    <dgm:pt modelId="{5A3C1752-FC5E-49DF-BA9A-8C0E06E8A116}" type="sibTrans" cxnId="{678CD193-4C83-456B-BD87-D8D93BAEF6A1}">
      <dgm:prSet/>
      <dgm:spPr/>
      <dgm:t>
        <a:bodyPr/>
        <a:lstStyle/>
        <a:p>
          <a:endParaRPr lang="en-US"/>
        </a:p>
      </dgm:t>
    </dgm:pt>
    <dgm:pt modelId="{34F19B16-C081-40E8-8CE3-1EFFF636D72E}">
      <dgm:prSet/>
      <dgm:spPr/>
      <dgm:t>
        <a:bodyPr/>
        <a:lstStyle/>
        <a:p>
          <a:pPr>
            <a:lnSpc>
              <a:spcPct val="100000"/>
            </a:lnSpc>
          </a:pPr>
          <a:r>
            <a:rPr lang="en-GB" b="1"/>
            <a:t>Implementing techniques</a:t>
          </a:r>
          <a:r>
            <a:rPr lang="en-GB"/>
            <a:t>: JIT, ABC analysis, safety stock.</a:t>
          </a:r>
          <a:endParaRPr lang="en-US"/>
        </a:p>
      </dgm:t>
    </dgm:pt>
    <dgm:pt modelId="{EDF3CEA4-18A7-4B48-986F-62F5F9DE59D6}" type="parTrans" cxnId="{D8B81ACA-FBA4-47BA-9A5B-EE443ED3989C}">
      <dgm:prSet/>
      <dgm:spPr/>
      <dgm:t>
        <a:bodyPr/>
        <a:lstStyle/>
        <a:p>
          <a:endParaRPr lang="en-US"/>
        </a:p>
      </dgm:t>
    </dgm:pt>
    <dgm:pt modelId="{56706ED7-FACB-4BBB-BC7F-0609C7296B98}" type="sibTrans" cxnId="{D8B81ACA-FBA4-47BA-9A5B-EE443ED3989C}">
      <dgm:prSet/>
      <dgm:spPr/>
      <dgm:t>
        <a:bodyPr/>
        <a:lstStyle/>
        <a:p>
          <a:endParaRPr lang="en-US"/>
        </a:p>
      </dgm:t>
    </dgm:pt>
    <dgm:pt modelId="{04118545-3791-4458-B240-1BBD04C9E167}" type="pres">
      <dgm:prSet presAssocID="{68D6346E-91FA-4341-A3DB-9F1BA737A0E6}" presName="root" presStyleCnt="0">
        <dgm:presLayoutVars>
          <dgm:dir/>
          <dgm:resizeHandles val="exact"/>
        </dgm:presLayoutVars>
      </dgm:prSet>
      <dgm:spPr/>
    </dgm:pt>
    <dgm:pt modelId="{9D40AA63-0EF6-48C6-9D78-F426357E0C2B}" type="pres">
      <dgm:prSet presAssocID="{1CEEDCCC-C8FA-4676-899F-29CE199CE995}" presName="compNode" presStyleCnt="0"/>
      <dgm:spPr/>
    </dgm:pt>
    <dgm:pt modelId="{76BC9A66-C329-4398-9859-43604CA2CE5C}" type="pres">
      <dgm:prSet presAssocID="{1CEEDCCC-C8FA-4676-899F-29CE199CE995}" presName="bgRect" presStyleLbl="bgShp" presStyleIdx="0" presStyleCnt="5"/>
      <dgm:spPr/>
    </dgm:pt>
    <dgm:pt modelId="{263DBA40-2D20-490D-9CA3-AACF1FB69C16}" type="pres">
      <dgm:prSet presAssocID="{1CEEDCCC-C8FA-4676-899F-29CE199CE99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ning"/>
        </a:ext>
      </dgm:extLst>
    </dgm:pt>
    <dgm:pt modelId="{243C75A2-670D-4046-92DA-866847CDE5E2}" type="pres">
      <dgm:prSet presAssocID="{1CEEDCCC-C8FA-4676-899F-29CE199CE995}" presName="spaceRect" presStyleCnt="0"/>
      <dgm:spPr/>
    </dgm:pt>
    <dgm:pt modelId="{1CD30B3D-39A4-4C6E-BDA2-8207482E937F}" type="pres">
      <dgm:prSet presAssocID="{1CEEDCCC-C8FA-4676-899F-29CE199CE995}" presName="parTx" presStyleLbl="revTx" presStyleIdx="0" presStyleCnt="5">
        <dgm:presLayoutVars>
          <dgm:chMax val="0"/>
          <dgm:chPref val="0"/>
        </dgm:presLayoutVars>
      </dgm:prSet>
      <dgm:spPr/>
    </dgm:pt>
    <dgm:pt modelId="{62CE3030-ADA8-4FE7-A68A-051FC6AA9486}" type="pres">
      <dgm:prSet presAssocID="{BD3AA451-2A8E-4B00-8DD0-245298231628}" presName="sibTrans" presStyleCnt="0"/>
      <dgm:spPr/>
    </dgm:pt>
    <dgm:pt modelId="{3E777B47-3D5F-425C-8FBE-A435FE2114FF}" type="pres">
      <dgm:prSet presAssocID="{60264182-C468-448A-B615-AD8A69DBF104}" presName="compNode" presStyleCnt="0"/>
      <dgm:spPr/>
    </dgm:pt>
    <dgm:pt modelId="{7E6BD37D-E463-4D3A-A3FE-899EB9F93664}" type="pres">
      <dgm:prSet presAssocID="{60264182-C468-448A-B615-AD8A69DBF104}" presName="bgRect" presStyleLbl="bgShp" presStyleIdx="1" presStyleCnt="5"/>
      <dgm:spPr/>
    </dgm:pt>
    <dgm:pt modelId="{93E91AB4-2882-4344-9DE4-311F13C0EE00}" type="pres">
      <dgm:prSet presAssocID="{60264182-C468-448A-B615-AD8A69DBF1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x"/>
        </a:ext>
      </dgm:extLst>
    </dgm:pt>
    <dgm:pt modelId="{300155D1-B68E-442A-8C78-98D0C7DFEE21}" type="pres">
      <dgm:prSet presAssocID="{60264182-C468-448A-B615-AD8A69DBF104}" presName="spaceRect" presStyleCnt="0"/>
      <dgm:spPr/>
    </dgm:pt>
    <dgm:pt modelId="{12551167-A580-4FB1-A6F4-4D5BB36ACBBE}" type="pres">
      <dgm:prSet presAssocID="{60264182-C468-448A-B615-AD8A69DBF104}" presName="parTx" presStyleLbl="revTx" presStyleIdx="1" presStyleCnt="5">
        <dgm:presLayoutVars>
          <dgm:chMax val="0"/>
          <dgm:chPref val="0"/>
        </dgm:presLayoutVars>
      </dgm:prSet>
      <dgm:spPr/>
    </dgm:pt>
    <dgm:pt modelId="{6D4314BC-E05F-417F-A2DD-5A7145901841}" type="pres">
      <dgm:prSet presAssocID="{4C08F473-FF1B-4C38-A67B-0278A33F36A0}" presName="sibTrans" presStyleCnt="0"/>
      <dgm:spPr/>
    </dgm:pt>
    <dgm:pt modelId="{F0533210-DE49-4CBE-B7E8-1543555F54E2}" type="pres">
      <dgm:prSet presAssocID="{DA83A94C-B59F-48B7-8BC7-CAFD743BCA76}" presName="compNode" presStyleCnt="0"/>
      <dgm:spPr/>
    </dgm:pt>
    <dgm:pt modelId="{4EC8E44E-B4C4-4E96-B914-874618ACE6EE}" type="pres">
      <dgm:prSet presAssocID="{DA83A94C-B59F-48B7-8BC7-CAFD743BCA76}" presName="bgRect" presStyleLbl="bgShp" presStyleIdx="2" presStyleCnt="5"/>
      <dgm:spPr/>
    </dgm:pt>
    <dgm:pt modelId="{85E2F7AF-8BF3-4493-A2AD-5B76CBB5D58F}" type="pres">
      <dgm:prSet presAssocID="{DA83A94C-B59F-48B7-8BC7-CAFD743BCA7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thematics"/>
        </a:ext>
      </dgm:extLst>
    </dgm:pt>
    <dgm:pt modelId="{71861CF0-B9BB-4E7B-B8D4-FBF8C2FF4D91}" type="pres">
      <dgm:prSet presAssocID="{DA83A94C-B59F-48B7-8BC7-CAFD743BCA76}" presName="spaceRect" presStyleCnt="0"/>
      <dgm:spPr/>
    </dgm:pt>
    <dgm:pt modelId="{FE50DFFC-7F5B-4A18-912F-67E31745B85F}" type="pres">
      <dgm:prSet presAssocID="{DA83A94C-B59F-48B7-8BC7-CAFD743BCA76}" presName="parTx" presStyleLbl="revTx" presStyleIdx="2" presStyleCnt="5">
        <dgm:presLayoutVars>
          <dgm:chMax val="0"/>
          <dgm:chPref val="0"/>
        </dgm:presLayoutVars>
      </dgm:prSet>
      <dgm:spPr/>
    </dgm:pt>
    <dgm:pt modelId="{F7D8EFE2-9112-469C-A814-4E41B3F881E5}" type="pres">
      <dgm:prSet presAssocID="{A02B1C91-46C0-4D1A-BA74-DB6817FC60D6}" presName="sibTrans" presStyleCnt="0"/>
      <dgm:spPr/>
    </dgm:pt>
    <dgm:pt modelId="{C9B99A4B-CF6F-4CD4-8449-B8E656396033}" type="pres">
      <dgm:prSet presAssocID="{5D669B98-C68E-4987-AB10-B44FE1D9C6EA}" presName="compNode" presStyleCnt="0"/>
      <dgm:spPr/>
    </dgm:pt>
    <dgm:pt modelId="{06F76895-5D4D-40AF-90F4-35C7E149B8D1}" type="pres">
      <dgm:prSet presAssocID="{5D669B98-C68E-4987-AB10-B44FE1D9C6EA}" presName="bgRect" presStyleLbl="bgShp" presStyleIdx="3" presStyleCnt="5"/>
      <dgm:spPr/>
    </dgm:pt>
    <dgm:pt modelId="{1824B971-4518-42B0-B173-16CF27AC6037}" type="pres">
      <dgm:prSet presAssocID="{5D669B98-C68E-4987-AB10-B44FE1D9C6E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A350D60A-2E5F-4CFB-9B59-5BF8152299D0}" type="pres">
      <dgm:prSet presAssocID="{5D669B98-C68E-4987-AB10-B44FE1D9C6EA}" presName="spaceRect" presStyleCnt="0"/>
      <dgm:spPr/>
    </dgm:pt>
    <dgm:pt modelId="{7EF2BE7A-1C72-4DDD-93F0-2888C950F1F9}" type="pres">
      <dgm:prSet presAssocID="{5D669B98-C68E-4987-AB10-B44FE1D9C6EA}" presName="parTx" presStyleLbl="revTx" presStyleIdx="3" presStyleCnt="5">
        <dgm:presLayoutVars>
          <dgm:chMax val="0"/>
          <dgm:chPref val="0"/>
        </dgm:presLayoutVars>
      </dgm:prSet>
      <dgm:spPr/>
    </dgm:pt>
    <dgm:pt modelId="{2BE62D1C-78FD-4064-8A5E-159711180CED}" type="pres">
      <dgm:prSet presAssocID="{5A3C1752-FC5E-49DF-BA9A-8C0E06E8A116}" presName="sibTrans" presStyleCnt="0"/>
      <dgm:spPr/>
    </dgm:pt>
    <dgm:pt modelId="{F831D746-7ED6-46B7-8BF9-A34662E04724}" type="pres">
      <dgm:prSet presAssocID="{34F19B16-C081-40E8-8CE3-1EFFF636D72E}" presName="compNode" presStyleCnt="0"/>
      <dgm:spPr/>
    </dgm:pt>
    <dgm:pt modelId="{B4F2527E-5C0E-49DB-9929-9D2283B68402}" type="pres">
      <dgm:prSet presAssocID="{34F19B16-C081-40E8-8CE3-1EFFF636D72E}" presName="bgRect" presStyleLbl="bgShp" presStyleIdx="4" presStyleCnt="5"/>
      <dgm:spPr/>
    </dgm:pt>
    <dgm:pt modelId="{987D6D2A-08E8-4D67-AD7A-2DD27B3F9647}" type="pres">
      <dgm:prSet presAssocID="{34F19B16-C081-40E8-8CE3-1EFFF636D7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nching Diagram"/>
        </a:ext>
      </dgm:extLst>
    </dgm:pt>
    <dgm:pt modelId="{5C6E0A4A-7431-4ED1-B92D-FCE582BE6919}" type="pres">
      <dgm:prSet presAssocID="{34F19B16-C081-40E8-8CE3-1EFFF636D72E}" presName="spaceRect" presStyleCnt="0"/>
      <dgm:spPr/>
    </dgm:pt>
    <dgm:pt modelId="{5250F185-8651-422B-887A-197AFBE00195}" type="pres">
      <dgm:prSet presAssocID="{34F19B16-C081-40E8-8CE3-1EFFF636D72E}" presName="parTx" presStyleLbl="revTx" presStyleIdx="4" presStyleCnt="5">
        <dgm:presLayoutVars>
          <dgm:chMax val="0"/>
          <dgm:chPref val="0"/>
        </dgm:presLayoutVars>
      </dgm:prSet>
      <dgm:spPr/>
    </dgm:pt>
  </dgm:ptLst>
  <dgm:cxnLst>
    <dgm:cxn modelId="{8CB94209-381D-4C1E-AFDA-46E547CE79BA}" type="presOf" srcId="{34F19B16-C081-40E8-8CE3-1EFFF636D72E}" destId="{5250F185-8651-422B-887A-197AFBE00195}" srcOrd="0" destOrd="0" presId="urn:microsoft.com/office/officeart/2018/2/layout/IconVerticalSolidList"/>
    <dgm:cxn modelId="{585AED24-9E97-452C-80FF-B43609624723}" srcId="{68D6346E-91FA-4341-A3DB-9F1BA737A0E6}" destId="{1CEEDCCC-C8FA-4676-899F-29CE199CE995}" srcOrd="0" destOrd="0" parTransId="{DF17D61B-2407-4A4A-8440-54CF4FDEA1D7}" sibTransId="{BD3AA451-2A8E-4B00-8DD0-245298231628}"/>
    <dgm:cxn modelId="{692FE427-9865-496D-8470-6B5A839C58A1}" type="presOf" srcId="{DA83A94C-B59F-48B7-8BC7-CAFD743BCA76}" destId="{FE50DFFC-7F5B-4A18-912F-67E31745B85F}" srcOrd="0" destOrd="0" presId="urn:microsoft.com/office/officeart/2018/2/layout/IconVerticalSolidList"/>
    <dgm:cxn modelId="{9ABC7C39-D159-476C-BF8A-092DB1DD921B}" type="presOf" srcId="{5D669B98-C68E-4987-AB10-B44FE1D9C6EA}" destId="{7EF2BE7A-1C72-4DDD-93F0-2888C950F1F9}" srcOrd="0" destOrd="0" presId="urn:microsoft.com/office/officeart/2018/2/layout/IconVerticalSolidList"/>
    <dgm:cxn modelId="{3FE49D47-9732-4EAC-91DD-22875D1D8947}" type="presOf" srcId="{1CEEDCCC-C8FA-4676-899F-29CE199CE995}" destId="{1CD30B3D-39A4-4C6E-BDA2-8207482E937F}" srcOrd="0" destOrd="0" presId="urn:microsoft.com/office/officeart/2018/2/layout/IconVerticalSolidList"/>
    <dgm:cxn modelId="{5E990858-C243-4F4D-80E2-84CA3AEE5E6F}" srcId="{68D6346E-91FA-4341-A3DB-9F1BA737A0E6}" destId="{60264182-C468-448A-B615-AD8A69DBF104}" srcOrd="1" destOrd="0" parTransId="{EFCD90E7-878D-46BA-A53E-36DF2F691075}" sibTransId="{4C08F473-FF1B-4C38-A67B-0278A33F36A0}"/>
    <dgm:cxn modelId="{678CD193-4C83-456B-BD87-D8D93BAEF6A1}" srcId="{68D6346E-91FA-4341-A3DB-9F1BA737A0E6}" destId="{5D669B98-C68E-4987-AB10-B44FE1D9C6EA}" srcOrd="3" destOrd="0" parTransId="{637BCEF1-639F-43FE-B034-27764A297F98}" sibTransId="{5A3C1752-FC5E-49DF-BA9A-8C0E06E8A116}"/>
    <dgm:cxn modelId="{F325E59E-E7FB-44FB-B2A6-373B6BBFD231}" type="presOf" srcId="{60264182-C468-448A-B615-AD8A69DBF104}" destId="{12551167-A580-4FB1-A6F4-4D5BB36ACBBE}" srcOrd="0" destOrd="0" presId="urn:microsoft.com/office/officeart/2018/2/layout/IconVerticalSolidList"/>
    <dgm:cxn modelId="{7D2E01A0-F39E-4F16-9075-30EA62012552}" type="presOf" srcId="{68D6346E-91FA-4341-A3DB-9F1BA737A0E6}" destId="{04118545-3791-4458-B240-1BBD04C9E167}" srcOrd="0" destOrd="0" presId="urn:microsoft.com/office/officeart/2018/2/layout/IconVerticalSolidList"/>
    <dgm:cxn modelId="{806626A0-9040-4AE9-85BB-06667BD8BDA0}" srcId="{68D6346E-91FA-4341-A3DB-9F1BA737A0E6}" destId="{DA83A94C-B59F-48B7-8BC7-CAFD743BCA76}" srcOrd="2" destOrd="0" parTransId="{37A90FDA-75D2-49CC-9B4E-91F2CB294B6D}" sibTransId="{A02B1C91-46C0-4D1A-BA74-DB6817FC60D6}"/>
    <dgm:cxn modelId="{D8B81ACA-FBA4-47BA-9A5B-EE443ED3989C}" srcId="{68D6346E-91FA-4341-A3DB-9F1BA737A0E6}" destId="{34F19B16-C081-40E8-8CE3-1EFFF636D72E}" srcOrd="4" destOrd="0" parTransId="{EDF3CEA4-18A7-4B48-986F-62F5F9DE59D6}" sibTransId="{56706ED7-FACB-4BBB-BC7F-0609C7296B98}"/>
    <dgm:cxn modelId="{60ADE45B-DB29-4F56-AA34-742281728D6A}" type="presParOf" srcId="{04118545-3791-4458-B240-1BBD04C9E167}" destId="{9D40AA63-0EF6-48C6-9D78-F426357E0C2B}" srcOrd="0" destOrd="0" presId="urn:microsoft.com/office/officeart/2018/2/layout/IconVerticalSolidList"/>
    <dgm:cxn modelId="{9075B5D0-969F-4481-A504-58580D0E5DEE}" type="presParOf" srcId="{9D40AA63-0EF6-48C6-9D78-F426357E0C2B}" destId="{76BC9A66-C329-4398-9859-43604CA2CE5C}" srcOrd="0" destOrd="0" presId="urn:microsoft.com/office/officeart/2018/2/layout/IconVerticalSolidList"/>
    <dgm:cxn modelId="{6497AD01-F589-4C7F-AF09-1FDB7EB9A385}" type="presParOf" srcId="{9D40AA63-0EF6-48C6-9D78-F426357E0C2B}" destId="{263DBA40-2D20-490D-9CA3-AACF1FB69C16}" srcOrd="1" destOrd="0" presId="urn:microsoft.com/office/officeart/2018/2/layout/IconVerticalSolidList"/>
    <dgm:cxn modelId="{8E9B9D05-E390-42F2-B7AC-3C37DB7285F7}" type="presParOf" srcId="{9D40AA63-0EF6-48C6-9D78-F426357E0C2B}" destId="{243C75A2-670D-4046-92DA-866847CDE5E2}" srcOrd="2" destOrd="0" presId="urn:microsoft.com/office/officeart/2018/2/layout/IconVerticalSolidList"/>
    <dgm:cxn modelId="{F59063D8-6035-44CA-B3FA-17F978497501}" type="presParOf" srcId="{9D40AA63-0EF6-48C6-9D78-F426357E0C2B}" destId="{1CD30B3D-39A4-4C6E-BDA2-8207482E937F}" srcOrd="3" destOrd="0" presId="urn:microsoft.com/office/officeart/2018/2/layout/IconVerticalSolidList"/>
    <dgm:cxn modelId="{003A2644-20C6-4B2E-95B4-49DB78AFC7C2}" type="presParOf" srcId="{04118545-3791-4458-B240-1BBD04C9E167}" destId="{62CE3030-ADA8-4FE7-A68A-051FC6AA9486}" srcOrd="1" destOrd="0" presId="urn:microsoft.com/office/officeart/2018/2/layout/IconVerticalSolidList"/>
    <dgm:cxn modelId="{839EFB6C-DDB7-4FCF-A517-7E293FAA6C0B}" type="presParOf" srcId="{04118545-3791-4458-B240-1BBD04C9E167}" destId="{3E777B47-3D5F-425C-8FBE-A435FE2114FF}" srcOrd="2" destOrd="0" presId="urn:microsoft.com/office/officeart/2018/2/layout/IconVerticalSolidList"/>
    <dgm:cxn modelId="{6DEA1726-553C-4623-99E5-FAEB209E178B}" type="presParOf" srcId="{3E777B47-3D5F-425C-8FBE-A435FE2114FF}" destId="{7E6BD37D-E463-4D3A-A3FE-899EB9F93664}" srcOrd="0" destOrd="0" presId="urn:microsoft.com/office/officeart/2018/2/layout/IconVerticalSolidList"/>
    <dgm:cxn modelId="{0B70BE38-5766-4E55-BB0D-594D4B7828DE}" type="presParOf" srcId="{3E777B47-3D5F-425C-8FBE-A435FE2114FF}" destId="{93E91AB4-2882-4344-9DE4-311F13C0EE00}" srcOrd="1" destOrd="0" presId="urn:microsoft.com/office/officeart/2018/2/layout/IconVerticalSolidList"/>
    <dgm:cxn modelId="{62E8C5D1-D3CC-4F7A-B213-A979A9DB3003}" type="presParOf" srcId="{3E777B47-3D5F-425C-8FBE-A435FE2114FF}" destId="{300155D1-B68E-442A-8C78-98D0C7DFEE21}" srcOrd="2" destOrd="0" presId="urn:microsoft.com/office/officeart/2018/2/layout/IconVerticalSolidList"/>
    <dgm:cxn modelId="{B34AB0F3-9A10-4E79-A23F-3C1A85E0C17C}" type="presParOf" srcId="{3E777B47-3D5F-425C-8FBE-A435FE2114FF}" destId="{12551167-A580-4FB1-A6F4-4D5BB36ACBBE}" srcOrd="3" destOrd="0" presId="urn:microsoft.com/office/officeart/2018/2/layout/IconVerticalSolidList"/>
    <dgm:cxn modelId="{33066AEE-0D4B-400B-AC8E-BD1519E23BF0}" type="presParOf" srcId="{04118545-3791-4458-B240-1BBD04C9E167}" destId="{6D4314BC-E05F-417F-A2DD-5A7145901841}" srcOrd="3" destOrd="0" presId="urn:microsoft.com/office/officeart/2018/2/layout/IconVerticalSolidList"/>
    <dgm:cxn modelId="{59C639DD-178C-4DB4-9435-23081D16993A}" type="presParOf" srcId="{04118545-3791-4458-B240-1BBD04C9E167}" destId="{F0533210-DE49-4CBE-B7E8-1543555F54E2}" srcOrd="4" destOrd="0" presId="urn:microsoft.com/office/officeart/2018/2/layout/IconVerticalSolidList"/>
    <dgm:cxn modelId="{E7FFFBFD-F3A6-47DA-9B08-6E833F5B2721}" type="presParOf" srcId="{F0533210-DE49-4CBE-B7E8-1543555F54E2}" destId="{4EC8E44E-B4C4-4E96-B914-874618ACE6EE}" srcOrd="0" destOrd="0" presId="urn:microsoft.com/office/officeart/2018/2/layout/IconVerticalSolidList"/>
    <dgm:cxn modelId="{19695213-F7C9-409D-A1A0-D9CB31C9297D}" type="presParOf" srcId="{F0533210-DE49-4CBE-B7E8-1543555F54E2}" destId="{85E2F7AF-8BF3-4493-A2AD-5B76CBB5D58F}" srcOrd="1" destOrd="0" presId="urn:microsoft.com/office/officeart/2018/2/layout/IconVerticalSolidList"/>
    <dgm:cxn modelId="{9CBC4E41-188E-40BB-B933-9C9595BDB565}" type="presParOf" srcId="{F0533210-DE49-4CBE-B7E8-1543555F54E2}" destId="{71861CF0-B9BB-4E7B-B8D4-FBF8C2FF4D91}" srcOrd="2" destOrd="0" presId="urn:microsoft.com/office/officeart/2018/2/layout/IconVerticalSolidList"/>
    <dgm:cxn modelId="{473E538E-FC8C-4077-866B-F2AFF7AE511B}" type="presParOf" srcId="{F0533210-DE49-4CBE-B7E8-1543555F54E2}" destId="{FE50DFFC-7F5B-4A18-912F-67E31745B85F}" srcOrd="3" destOrd="0" presId="urn:microsoft.com/office/officeart/2018/2/layout/IconVerticalSolidList"/>
    <dgm:cxn modelId="{72C8767C-BBDC-465A-888C-7885661A560F}" type="presParOf" srcId="{04118545-3791-4458-B240-1BBD04C9E167}" destId="{F7D8EFE2-9112-469C-A814-4E41B3F881E5}" srcOrd="5" destOrd="0" presId="urn:microsoft.com/office/officeart/2018/2/layout/IconVerticalSolidList"/>
    <dgm:cxn modelId="{7628C023-0FA8-452F-8F23-6BECC2CC1991}" type="presParOf" srcId="{04118545-3791-4458-B240-1BBD04C9E167}" destId="{C9B99A4B-CF6F-4CD4-8449-B8E656396033}" srcOrd="6" destOrd="0" presId="urn:microsoft.com/office/officeart/2018/2/layout/IconVerticalSolidList"/>
    <dgm:cxn modelId="{A9F1F1C4-84D2-4AE2-BF99-2107740FDCB7}" type="presParOf" srcId="{C9B99A4B-CF6F-4CD4-8449-B8E656396033}" destId="{06F76895-5D4D-40AF-90F4-35C7E149B8D1}" srcOrd="0" destOrd="0" presId="urn:microsoft.com/office/officeart/2018/2/layout/IconVerticalSolidList"/>
    <dgm:cxn modelId="{005C8F7E-0A77-45D6-89E4-17B25B765D43}" type="presParOf" srcId="{C9B99A4B-CF6F-4CD4-8449-B8E656396033}" destId="{1824B971-4518-42B0-B173-16CF27AC6037}" srcOrd="1" destOrd="0" presId="urn:microsoft.com/office/officeart/2018/2/layout/IconVerticalSolidList"/>
    <dgm:cxn modelId="{6C10C36B-AC77-43FA-83F1-25054CB3FBD4}" type="presParOf" srcId="{C9B99A4B-CF6F-4CD4-8449-B8E656396033}" destId="{A350D60A-2E5F-4CFB-9B59-5BF8152299D0}" srcOrd="2" destOrd="0" presId="urn:microsoft.com/office/officeart/2018/2/layout/IconVerticalSolidList"/>
    <dgm:cxn modelId="{3F838924-42F8-4820-B199-0A61867B3478}" type="presParOf" srcId="{C9B99A4B-CF6F-4CD4-8449-B8E656396033}" destId="{7EF2BE7A-1C72-4DDD-93F0-2888C950F1F9}" srcOrd="3" destOrd="0" presId="urn:microsoft.com/office/officeart/2018/2/layout/IconVerticalSolidList"/>
    <dgm:cxn modelId="{DEEA76BC-67DB-4239-94E7-FD3421E4C7BF}" type="presParOf" srcId="{04118545-3791-4458-B240-1BBD04C9E167}" destId="{2BE62D1C-78FD-4064-8A5E-159711180CED}" srcOrd="7" destOrd="0" presId="urn:microsoft.com/office/officeart/2018/2/layout/IconVerticalSolidList"/>
    <dgm:cxn modelId="{29C6BF75-270F-41D9-A244-4E5E70651263}" type="presParOf" srcId="{04118545-3791-4458-B240-1BBD04C9E167}" destId="{F831D746-7ED6-46B7-8BF9-A34662E04724}" srcOrd="8" destOrd="0" presId="urn:microsoft.com/office/officeart/2018/2/layout/IconVerticalSolidList"/>
    <dgm:cxn modelId="{1AA34096-3A6D-426D-9555-6DAACFB81688}" type="presParOf" srcId="{F831D746-7ED6-46B7-8BF9-A34662E04724}" destId="{B4F2527E-5C0E-49DB-9929-9D2283B68402}" srcOrd="0" destOrd="0" presId="urn:microsoft.com/office/officeart/2018/2/layout/IconVerticalSolidList"/>
    <dgm:cxn modelId="{84AA4A50-6759-4603-9059-6E2299C6FE54}" type="presParOf" srcId="{F831D746-7ED6-46B7-8BF9-A34662E04724}" destId="{987D6D2A-08E8-4D67-AD7A-2DD27B3F9647}" srcOrd="1" destOrd="0" presId="urn:microsoft.com/office/officeart/2018/2/layout/IconVerticalSolidList"/>
    <dgm:cxn modelId="{46719CC7-B51C-42FF-A2D9-416D44050D6F}" type="presParOf" srcId="{F831D746-7ED6-46B7-8BF9-A34662E04724}" destId="{5C6E0A4A-7431-4ED1-B92D-FCE582BE6919}" srcOrd="2" destOrd="0" presId="urn:microsoft.com/office/officeart/2018/2/layout/IconVerticalSolidList"/>
    <dgm:cxn modelId="{60B63E7E-C919-4A4D-B818-6B74A846D312}" type="presParOf" srcId="{F831D746-7ED6-46B7-8BF9-A34662E04724}" destId="{5250F185-8651-422B-887A-197AFBE001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CC6-2459-4993-A90C-447CA8BBA8F0}">
      <dsp:nvSpPr>
        <dsp:cNvPr id="0" name=""/>
        <dsp:cNvSpPr/>
      </dsp:nvSpPr>
      <dsp:spPr>
        <a:xfrm>
          <a:off x="0" y="1568"/>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37D1D-187E-4B13-85B5-5756784341D5}">
      <dsp:nvSpPr>
        <dsp:cNvPr id="0" name=""/>
        <dsp:cNvSpPr/>
      </dsp:nvSpPr>
      <dsp:spPr>
        <a:xfrm>
          <a:off x="202211" y="151974"/>
          <a:ext cx="367657" cy="367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5BF83-B508-446B-9480-7183A446CA66}">
      <dsp:nvSpPr>
        <dsp:cNvPr id="0" name=""/>
        <dsp:cNvSpPr/>
      </dsp:nvSpPr>
      <dsp:spPr>
        <a:xfrm>
          <a:off x="772080" y="156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rtl="0">
            <a:lnSpc>
              <a:spcPct val="100000"/>
            </a:lnSpc>
            <a:spcBef>
              <a:spcPct val="0"/>
            </a:spcBef>
            <a:spcAft>
              <a:spcPct val="35000"/>
            </a:spcAft>
            <a:buNone/>
          </a:pPr>
          <a:r>
            <a:rPr lang="en-US" sz="1600" kern="1200"/>
            <a:t>Review and Bridge-In:</a:t>
          </a:r>
          <a:r>
            <a:rPr lang="en-US" sz="1600" kern="1200">
              <a:latin typeface="Calibri Light" panose="020F0302020204030204"/>
            </a:rPr>
            <a:t> Management of current assets and current liabilities</a:t>
          </a:r>
          <a:r>
            <a:rPr lang="en-US" sz="1600" kern="1200"/>
            <a:t> </a:t>
          </a:r>
          <a:r>
            <a:rPr lang="en-US" sz="1600" kern="1200">
              <a:latin typeface="Calibri Light" panose="020F0302020204030204"/>
            </a:rPr>
            <a:t>for</a:t>
          </a:r>
          <a:r>
            <a:rPr lang="en-US" sz="1600" kern="1200"/>
            <a:t> </a:t>
          </a:r>
          <a:r>
            <a:rPr lang="en-US" sz="1600" kern="1200">
              <a:latin typeface="Calibri Light" panose="020F0302020204030204"/>
            </a:rPr>
            <a:t>the engineering projects</a:t>
          </a:r>
          <a:endParaRPr lang="en-US" sz="1600" kern="1200"/>
        </a:p>
      </dsp:txBody>
      <dsp:txXfrm>
        <a:off x="772080" y="1568"/>
        <a:ext cx="9734375" cy="668467"/>
      </dsp:txXfrm>
    </dsp:sp>
    <dsp:sp modelId="{88897B76-6BCF-49C6-BB45-50464B9125FC}">
      <dsp:nvSpPr>
        <dsp:cNvPr id="0" name=""/>
        <dsp:cNvSpPr/>
      </dsp:nvSpPr>
      <dsp:spPr>
        <a:xfrm>
          <a:off x="0" y="837153"/>
          <a:ext cx="10506456" cy="66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D9F1C-7D64-420C-A932-AF0D92EA7EE2}">
      <dsp:nvSpPr>
        <dsp:cNvPr id="0" name=""/>
        <dsp:cNvSpPr/>
      </dsp:nvSpPr>
      <dsp:spPr>
        <a:xfrm>
          <a:off x="202211" y="987558"/>
          <a:ext cx="367657" cy="367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07C2F2-2434-4C18-B502-D9E577AAECF3}">
      <dsp:nvSpPr>
        <dsp:cNvPr id="0" name=""/>
        <dsp:cNvSpPr/>
      </dsp:nvSpPr>
      <dsp:spPr>
        <a:xfrm>
          <a:off x="772080" y="837153"/>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rtl="0">
            <a:lnSpc>
              <a:spcPct val="100000"/>
            </a:lnSpc>
            <a:spcBef>
              <a:spcPct val="0"/>
            </a:spcBef>
            <a:spcAft>
              <a:spcPct val="35000"/>
            </a:spcAft>
            <a:buNone/>
          </a:pPr>
          <a:r>
            <a:rPr lang="en-US" sz="1600" kern="1200"/>
            <a:t>Learning objectives: </a:t>
          </a:r>
          <a:r>
            <a:rPr lang="en-US" sz="1600" kern="1200">
              <a:latin typeface="Calibri Light" panose="020F0302020204030204"/>
            </a:rPr>
            <a:t>Why</a:t>
          </a:r>
          <a:r>
            <a:rPr lang="en-US" sz="1600" kern="1200"/>
            <a:t> </a:t>
          </a:r>
          <a:r>
            <a:rPr lang="en-US" sz="1600" kern="1200">
              <a:latin typeface="Calibri Light" panose="020F0302020204030204"/>
            </a:rPr>
            <a:t>and how working capital management work through managing current assets and current liabilities  </a:t>
          </a:r>
          <a:endParaRPr lang="en-US" sz="1600" kern="1200"/>
        </a:p>
      </dsp:txBody>
      <dsp:txXfrm>
        <a:off x="772080" y="837153"/>
        <a:ext cx="9734375" cy="668467"/>
      </dsp:txXfrm>
    </dsp:sp>
    <dsp:sp modelId="{017D4802-737E-47EA-BE7D-1F057F0BDEBB}">
      <dsp:nvSpPr>
        <dsp:cNvPr id="0" name=""/>
        <dsp:cNvSpPr/>
      </dsp:nvSpPr>
      <dsp:spPr>
        <a:xfrm>
          <a:off x="0" y="1672738"/>
          <a:ext cx="10506456" cy="66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8703C-AD5F-4662-B9FB-0626574209C9}">
      <dsp:nvSpPr>
        <dsp:cNvPr id="0" name=""/>
        <dsp:cNvSpPr/>
      </dsp:nvSpPr>
      <dsp:spPr>
        <a:xfrm>
          <a:off x="202211" y="1823143"/>
          <a:ext cx="367657" cy="367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9DE7E-2AF4-4BE6-887F-3F2C71536733}">
      <dsp:nvSpPr>
        <dsp:cNvPr id="0" name=""/>
        <dsp:cNvSpPr/>
      </dsp:nvSpPr>
      <dsp:spPr>
        <a:xfrm>
          <a:off x="772080" y="167273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rtl="0">
            <a:lnSpc>
              <a:spcPct val="100000"/>
            </a:lnSpc>
            <a:spcBef>
              <a:spcPct val="0"/>
            </a:spcBef>
            <a:spcAft>
              <a:spcPct val="35000"/>
            </a:spcAft>
            <a:buNone/>
          </a:pPr>
          <a:r>
            <a:rPr lang="en-US" sz="1600" kern="1200"/>
            <a:t>Teaching points and content input strategies: Definition, </a:t>
          </a:r>
          <a:r>
            <a:rPr lang="en-US" sz="1600" kern="1200">
              <a:latin typeface="Calibri Light" panose="020F0302020204030204"/>
            </a:rPr>
            <a:t> </a:t>
          </a:r>
          <a:r>
            <a:rPr lang="en-US" sz="1600" kern="1200"/>
            <a:t>calculation and </a:t>
          </a:r>
          <a:r>
            <a:rPr lang="en-US" sz="1600" kern="1200">
              <a:latin typeface="Calibri Light" panose="020F0302020204030204"/>
            </a:rPr>
            <a:t>techniques</a:t>
          </a:r>
          <a:r>
            <a:rPr lang="en-US" sz="1600" kern="1200"/>
            <a:t> of </a:t>
          </a:r>
          <a:r>
            <a:rPr lang="en-US" sz="1600" kern="1200">
              <a:latin typeface="Calibri Light" panose="020F0302020204030204"/>
            </a:rPr>
            <a:t>Cash Management, Inventory Management</a:t>
          </a:r>
          <a:r>
            <a:rPr lang="en-US" sz="1600" kern="1200"/>
            <a:t>,</a:t>
          </a:r>
          <a:r>
            <a:rPr lang="en-US" sz="1600" kern="1200">
              <a:latin typeface="Calibri Light" panose="020F0302020204030204"/>
            </a:rPr>
            <a:t> Trade Receivables, Trade Payables and Bank Overdrafts</a:t>
          </a:r>
          <a:endParaRPr lang="en-US" sz="1600" kern="1200"/>
        </a:p>
      </dsp:txBody>
      <dsp:txXfrm>
        <a:off x="772080" y="1672738"/>
        <a:ext cx="9734375" cy="668467"/>
      </dsp:txXfrm>
    </dsp:sp>
    <dsp:sp modelId="{DC046036-07C0-40E5-94B7-87344E9E25B2}">
      <dsp:nvSpPr>
        <dsp:cNvPr id="0" name=""/>
        <dsp:cNvSpPr/>
      </dsp:nvSpPr>
      <dsp:spPr>
        <a:xfrm>
          <a:off x="0" y="2508322"/>
          <a:ext cx="10506456" cy="66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2AC71-2197-487D-B509-35B7D9F36561}">
      <dsp:nvSpPr>
        <dsp:cNvPr id="0" name=""/>
        <dsp:cNvSpPr/>
      </dsp:nvSpPr>
      <dsp:spPr>
        <a:xfrm>
          <a:off x="202211" y="2658728"/>
          <a:ext cx="367657" cy="367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07353-97D1-43F8-8792-569B7A627679}">
      <dsp:nvSpPr>
        <dsp:cNvPr id="0" name=""/>
        <dsp:cNvSpPr/>
      </dsp:nvSpPr>
      <dsp:spPr>
        <a:xfrm>
          <a:off x="772080" y="250832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a:t>Formative Assessments: In-Class exercises, calculations</a:t>
          </a:r>
        </a:p>
      </dsp:txBody>
      <dsp:txXfrm>
        <a:off x="772080" y="2508322"/>
        <a:ext cx="9734375" cy="668467"/>
      </dsp:txXfrm>
    </dsp:sp>
    <dsp:sp modelId="{43F9FF1F-E2B2-4032-8108-9ABAB5F36138}">
      <dsp:nvSpPr>
        <dsp:cNvPr id="0" name=""/>
        <dsp:cNvSpPr/>
      </dsp:nvSpPr>
      <dsp:spPr>
        <a:xfrm>
          <a:off x="0" y="3343907"/>
          <a:ext cx="10506456" cy="66846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5E067-54D5-485A-96EE-E3460FD02036}">
      <dsp:nvSpPr>
        <dsp:cNvPr id="0" name=""/>
        <dsp:cNvSpPr/>
      </dsp:nvSpPr>
      <dsp:spPr>
        <a:xfrm>
          <a:off x="202211" y="3494312"/>
          <a:ext cx="367657" cy="3676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FE23A-41EA-4808-A2D2-933707C8A89E}">
      <dsp:nvSpPr>
        <dsp:cNvPr id="0" name=""/>
        <dsp:cNvSpPr/>
      </dsp:nvSpPr>
      <dsp:spPr>
        <a:xfrm>
          <a:off x="772080" y="3343907"/>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a:t>Link </a:t>
          </a:r>
          <a:r>
            <a:rPr lang="en-US" sz="1600" kern="1200">
              <a:latin typeface="Calibri Light" panose="020F0302020204030204"/>
            </a:rPr>
            <a:t>to KSBs: K2, K5, K7; S6, S9, S11; B2, B6 </a:t>
          </a:r>
        </a:p>
      </dsp:txBody>
      <dsp:txXfrm>
        <a:off x="772080" y="3343907"/>
        <a:ext cx="9734375" cy="668467"/>
      </dsp:txXfrm>
    </dsp:sp>
    <dsp:sp modelId="{C9CF31FF-539D-4D15-969C-F131E64FD9E6}">
      <dsp:nvSpPr>
        <dsp:cNvPr id="0" name=""/>
        <dsp:cNvSpPr/>
      </dsp:nvSpPr>
      <dsp:spPr>
        <a:xfrm>
          <a:off x="0" y="4179492"/>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3A4CC-44F8-4189-930E-FFB71B582CD0}">
      <dsp:nvSpPr>
        <dsp:cNvPr id="0" name=""/>
        <dsp:cNvSpPr/>
      </dsp:nvSpPr>
      <dsp:spPr>
        <a:xfrm>
          <a:off x="202211" y="4329897"/>
          <a:ext cx="367657" cy="36765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B87DD-FDBC-4E0A-905C-92A027CF708C}">
      <dsp:nvSpPr>
        <dsp:cNvPr id="0" name=""/>
        <dsp:cNvSpPr/>
      </dsp:nvSpPr>
      <dsp:spPr>
        <a:xfrm>
          <a:off x="772080" y="417949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rtl="0">
            <a:lnSpc>
              <a:spcPct val="100000"/>
            </a:lnSpc>
            <a:spcBef>
              <a:spcPct val="0"/>
            </a:spcBef>
            <a:spcAft>
              <a:spcPct val="35000"/>
            </a:spcAft>
            <a:buNone/>
          </a:pPr>
          <a:r>
            <a:rPr lang="en-US" sz="1600" kern="1200">
              <a:latin typeface="Calibri Light" panose="020F0302020204030204"/>
            </a:rPr>
            <a:t>Link to summative</a:t>
          </a:r>
          <a:r>
            <a:rPr lang="en-US" sz="1600" kern="1200"/>
            <a:t> assessment:</a:t>
          </a:r>
          <a:r>
            <a:rPr lang="en-US" sz="1600" kern="1200">
              <a:latin typeface="Calibri Light" panose="020F0302020204030204"/>
            </a:rPr>
            <a:t> Final exercise on Finacial Decision Making for Engineering Projects</a:t>
          </a:r>
          <a:endParaRPr lang="en-US" sz="1600" kern="1200"/>
        </a:p>
      </dsp:txBody>
      <dsp:txXfrm>
        <a:off x="772080" y="4179492"/>
        <a:ext cx="9734375" cy="66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0828F-56D4-47B3-9B89-EE75B0FF8B6A}">
      <dsp:nvSpPr>
        <dsp:cNvPr id="0" name=""/>
        <dsp:cNvSpPr/>
      </dsp:nvSpPr>
      <dsp:spPr>
        <a:xfrm>
          <a:off x="0" y="5176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a:t>Liquidity:</a:t>
          </a:r>
          <a:r>
            <a:rPr lang="en-GB" sz="3400" kern="1200"/>
            <a:t> Ensure enough cash to meet obligations.</a:t>
          </a:r>
          <a:endParaRPr lang="en-US" sz="3400" kern="1200"/>
        </a:p>
      </dsp:txBody>
      <dsp:txXfrm>
        <a:off x="65934" y="117700"/>
        <a:ext cx="10383732" cy="1218787"/>
      </dsp:txXfrm>
    </dsp:sp>
    <dsp:sp modelId="{B6464E5C-5AA6-48D4-BF4C-A3E780FBF05B}">
      <dsp:nvSpPr>
        <dsp:cNvPr id="0" name=""/>
        <dsp:cNvSpPr/>
      </dsp:nvSpPr>
      <dsp:spPr>
        <a:xfrm>
          <a:off x="0" y="1500341"/>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a:t>Profitability:</a:t>
          </a:r>
          <a:r>
            <a:rPr lang="en-GB" sz="3400" kern="1200"/>
            <a:t> Invest surplus cash in short-term instruments for returns.</a:t>
          </a:r>
          <a:endParaRPr lang="en-US" sz="3400" kern="1200"/>
        </a:p>
      </dsp:txBody>
      <dsp:txXfrm>
        <a:off x="65934" y="1566275"/>
        <a:ext cx="10383732" cy="1218787"/>
      </dsp:txXfrm>
    </dsp:sp>
    <dsp:sp modelId="{0EEDD8D5-CC31-4A24-8E41-792C5620C00C}">
      <dsp:nvSpPr>
        <dsp:cNvPr id="0" name=""/>
        <dsp:cNvSpPr/>
      </dsp:nvSpPr>
      <dsp:spPr>
        <a:xfrm>
          <a:off x="0" y="294891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a:t>Cost Control:</a:t>
          </a:r>
          <a:r>
            <a:rPr lang="en-GB" sz="3400" kern="1200"/>
            <a:t> Minimize transaction and financing costs.</a:t>
          </a:r>
          <a:endParaRPr lang="en-US" sz="3400" kern="1200"/>
        </a:p>
      </dsp:txBody>
      <dsp:txXfrm>
        <a:off x="65934" y="3014850"/>
        <a:ext cx="10383732" cy="1218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E978E-51D0-411A-88A5-E48BEDE0EB31}">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Poor cash management can lead to:</a:t>
          </a:r>
          <a:endParaRPr lang="en-US" sz="4100" kern="1200"/>
        </a:p>
      </dsp:txBody>
      <dsp:txXfrm>
        <a:off x="48005" y="79784"/>
        <a:ext cx="10419590" cy="887374"/>
      </dsp:txXfrm>
    </dsp:sp>
    <dsp:sp modelId="{6C277D42-5E67-4906-A344-8CA02C928853}">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i="1" kern="1200"/>
            <a:t>Insolvency despite profitability.</a:t>
          </a:r>
          <a:endParaRPr lang="en-US" sz="4100" i="1" kern="1200"/>
        </a:p>
      </dsp:txBody>
      <dsp:txXfrm>
        <a:off x="48005" y="1181249"/>
        <a:ext cx="10419590" cy="887374"/>
      </dsp:txXfrm>
    </dsp:sp>
    <dsp:sp modelId="{0C750487-54A8-48B1-879B-D5EAF321694F}">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i="1" kern="1200"/>
            <a:t>Higher borrowing costs.</a:t>
          </a:r>
          <a:endParaRPr lang="en-US" sz="4100" i="1" kern="1200"/>
        </a:p>
      </dsp:txBody>
      <dsp:txXfrm>
        <a:off x="48005" y="2282714"/>
        <a:ext cx="10419590" cy="887374"/>
      </dsp:txXfrm>
    </dsp:sp>
    <dsp:sp modelId="{DD705CB0-AD8E-4713-8A63-859ED6D935CD}">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i="1" kern="1200"/>
            <a:t>Missed growth opportunities.</a:t>
          </a:r>
          <a:endParaRPr lang="en-US" sz="4100" i="1" kern="1200"/>
        </a:p>
      </dsp:txBody>
      <dsp:txXfrm>
        <a:off x="48005" y="3384179"/>
        <a:ext cx="10419590" cy="887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CDF1A-C053-4322-BA4B-AF1C8F054DCE}">
      <dsp:nvSpPr>
        <dsp:cNvPr id="0" name=""/>
        <dsp:cNvSpPr/>
      </dsp:nvSpPr>
      <dsp:spPr>
        <a:xfrm>
          <a:off x="0" y="2251858"/>
          <a:ext cx="7491855" cy="428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04B20FE-262D-4621-BF0E-B2C7CD369099}">
      <dsp:nvSpPr>
        <dsp:cNvPr id="0" name=""/>
        <dsp:cNvSpPr/>
      </dsp:nvSpPr>
      <dsp:spPr>
        <a:xfrm>
          <a:off x="374592" y="2000938"/>
          <a:ext cx="5244298" cy="501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222" tIns="0" rIns="198222" bIns="0" numCol="1" spcCol="1270" anchor="ctr" anchorCtr="0">
          <a:noAutofit/>
        </a:bodyPr>
        <a:lstStyle/>
        <a:p>
          <a:pPr marL="0" lvl="0" indent="0" algn="l" defTabSz="755650" rtl="0">
            <a:lnSpc>
              <a:spcPct val="90000"/>
            </a:lnSpc>
            <a:spcBef>
              <a:spcPct val="0"/>
            </a:spcBef>
            <a:spcAft>
              <a:spcPct val="35000"/>
            </a:spcAft>
            <a:buNone/>
          </a:pPr>
          <a:r>
            <a:rPr lang="en-US" sz="1700" b="1" kern="1200">
              <a:latin typeface="Calibri Light" panose="020F0302020204030204"/>
            </a:rPr>
            <a:t>Assessing the Nature of the Surplus</a:t>
          </a:r>
          <a:endParaRPr lang="en-US" sz="1700" kern="1200"/>
        </a:p>
      </dsp:txBody>
      <dsp:txXfrm>
        <a:off x="399090" y="2025436"/>
        <a:ext cx="5195302" cy="452844"/>
      </dsp:txXfrm>
    </dsp:sp>
    <dsp:sp modelId="{375DD74A-C8D5-419B-9D0D-5EB02857A431}">
      <dsp:nvSpPr>
        <dsp:cNvPr id="0" name=""/>
        <dsp:cNvSpPr/>
      </dsp:nvSpPr>
      <dsp:spPr>
        <a:xfrm>
          <a:off x="0" y="3022978"/>
          <a:ext cx="7491855" cy="155295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81451" tIns="354076" rIns="581451"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a:t>Permanent surplus</a:t>
          </a:r>
          <a:r>
            <a:rPr lang="en-US" sz="1700" kern="1200"/>
            <a:t>: Consider long-term uses like: </a:t>
          </a:r>
        </a:p>
        <a:p>
          <a:pPr marL="342900" lvl="2" indent="-171450" algn="l" defTabSz="755650">
            <a:lnSpc>
              <a:spcPct val="90000"/>
            </a:lnSpc>
            <a:spcBef>
              <a:spcPct val="0"/>
            </a:spcBef>
            <a:spcAft>
              <a:spcPct val="15000"/>
            </a:spcAft>
            <a:buChar char="•"/>
          </a:pPr>
          <a:r>
            <a:rPr lang="en-US" sz="1700" kern="1200"/>
            <a:t>Investing in projects with positive Net Present Value (NPV)</a:t>
          </a:r>
        </a:p>
        <a:p>
          <a:pPr marL="342900" lvl="2" indent="-171450" algn="l" defTabSz="755650">
            <a:lnSpc>
              <a:spcPct val="90000"/>
            </a:lnSpc>
            <a:spcBef>
              <a:spcPct val="0"/>
            </a:spcBef>
            <a:spcAft>
              <a:spcPct val="15000"/>
            </a:spcAft>
            <a:buChar char="•"/>
          </a:pPr>
          <a:r>
            <a:rPr lang="en-US" sz="1700" kern="1200"/>
            <a:t>Repaying long-term debt</a:t>
          </a:r>
        </a:p>
        <a:p>
          <a:pPr marL="171450" lvl="1" indent="-171450" algn="l" defTabSz="755650">
            <a:lnSpc>
              <a:spcPct val="90000"/>
            </a:lnSpc>
            <a:spcBef>
              <a:spcPct val="0"/>
            </a:spcBef>
            <a:spcAft>
              <a:spcPct val="15000"/>
            </a:spcAft>
            <a:buChar char="•"/>
          </a:pPr>
          <a:r>
            <a:rPr lang="en-US" sz="1700" b="1" kern="1200"/>
            <a:t>Temporary surplus</a:t>
          </a:r>
          <a:r>
            <a:rPr lang="en-US" sz="1700" kern="1200"/>
            <a:t>: Use short-term strategies to optimize returns</a:t>
          </a:r>
        </a:p>
      </dsp:txBody>
      <dsp:txXfrm>
        <a:off x="0" y="3022978"/>
        <a:ext cx="7491855" cy="1552950"/>
      </dsp:txXfrm>
    </dsp:sp>
    <dsp:sp modelId="{B43ED3F2-23C0-4C0A-95FB-3C23FA62C196}">
      <dsp:nvSpPr>
        <dsp:cNvPr id="0" name=""/>
        <dsp:cNvSpPr/>
      </dsp:nvSpPr>
      <dsp:spPr>
        <a:xfrm>
          <a:off x="374592" y="2772058"/>
          <a:ext cx="5244298" cy="5018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222" tIns="0" rIns="198222" bIns="0" numCol="1" spcCol="1270" anchor="ctr" anchorCtr="0">
          <a:noAutofit/>
        </a:bodyPr>
        <a:lstStyle/>
        <a:p>
          <a:pPr marL="0" lvl="0" indent="0" algn="l" defTabSz="755650">
            <a:lnSpc>
              <a:spcPct val="90000"/>
            </a:lnSpc>
            <a:spcBef>
              <a:spcPct val="0"/>
            </a:spcBef>
            <a:spcAft>
              <a:spcPct val="35000"/>
            </a:spcAft>
            <a:buNone/>
          </a:pPr>
          <a:r>
            <a:rPr lang="en-US" sz="1700" b="1" kern="1200"/>
            <a:t>Determine if the surplus is permanent or temporary</a:t>
          </a:r>
          <a:r>
            <a:rPr lang="en-US" sz="1700" kern="1200"/>
            <a:t>: </a:t>
          </a:r>
        </a:p>
      </dsp:txBody>
      <dsp:txXfrm>
        <a:off x="399090" y="2796556"/>
        <a:ext cx="5195302" cy="4528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C9A66-C329-4398-9859-43604CA2CE5C}">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DBA40-2D20-490D-9CA3-AACF1FB69C16}">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30B3D-39A4-4C6E-BDA2-8207482E937F}">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b="1" kern="1200"/>
            <a:t>Forecasting demand</a:t>
          </a:r>
          <a:r>
            <a:rPr lang="en-GB" sz="1900" kern="1200"/>
            <a:t>: Predicting future needs.</a:t>
          </a:r>
          <a:endParaRPr lang="en-US" sz="1900" kern="1200"/>
        </a:p>
      </dsp:txBody>
      <dsp:txXfrm>
        <a:off x="836323" y="3399"/>
        <a:ext cx="9679276" cy="724089"/>
      </dsp:txXfrm>
    </dsp:sp>
    <dsp:sp modelId="{7E6BD37D-E463-4D3A-A3FE-899EB9F93664}">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91AB4-2882-4344-9DE4-311F13C0EE00}">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51167-A580-4FB1-A6F4-4D5BB36ACBBE}">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b="1" kern="1200"/>
            <a:t>Setting reorder points</a:t>
          </a:r>
          <a:r>
            <a:rPr lang="en-GB" sz="1900" kern="1200"/>
            <a:t>: When to replenish stock.</a:t>
          </a:r>
          <a:endParaRPr lang="en-US" sz="1900" kern="1200"/>
        </a:p>
      </dsp:txBody>
      <dsp:txXfrm>
        <a:off x="836323" y="908511"/>
        <a:ext cx="9679276" cy="724089"/>
      </dsp:txXfrm>
    </dsp:sp>
    <dsp:sp modelId="{4EC8E44E-B4C4-4E96-B914-874618ACE6EE}">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2F7AF-8BF3-4493-A2AD-5B76CBB5D58F}">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0DFFC-7F5B-4A18-912F-67E31745B85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b="1" kern="1200"/>
            <a:t>Determining order quantity</a:t>
          </a:r>
          <a:r>
            <a:rPr lang="en-GB" sz="1900" kern="1200"/>
            <a:t>: Using models like EOQ.</a:t>
          </a:r>
          <a:endParaRPr lang="en-US" sz="1900" kern="1200"/>
        </a:p>
      </dsp:txBody>
      <dsp:txXfrm>
        <a:off x="836323" y="1813624"/>
        <a:ext cx="9679276" cy="724089"/>
      </dsp:txXfrm>
    </dsp:sp>
    <dsp:sp modelId="{06F76895-5D4D-40AF-90F4-35C7E149B8D1}">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4B971-4518-42B0-B173-16CF27AC6037}">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2BE7A-1C72-4DDD-93F0-2888C950F1F9}">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b="1" kern="1200"/>
            <a:t>Monitoring stock levels</a:t>
          </a:r>
          <a:r>
            <a:rPr lang="en-GB" sz="1900" kern="1200"/>
            <a:t>: Avoiding overstock or stockouts.</a:t>
          </a:r>
          <a:endParaRPr lang="en-US" sz="1900" kern="1200"/>
        </a:p>
      </dsp:txBody>
      <dsp:txXfrm>
        <a:off x="836323" y="2718736"/>
        <a:ext cx="9679276" cy="724089"/>
      </dsp:txXfrm>
    </dsp:sp>
    <dsp:sp modelId="{B4F2527E-5C0E-49DB-9929-9D2283B68402}">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7D6D2A-08E8-4D67-AD7A-2DD27B3F9647}">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50F185-8651-422B-887A-197AFBE00195}">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b="1" kern="1200"/>
            <a:t>Implementing techniques</a:t>
          </a:r>
          <a:r>
            <a:rPr lang="en-GB" sz="1900" kern="1200"/>
            <a:t>: JIT, ABC analysis, safety stock.</a:t>
          </a:r>
          <a:endParaRPr lang="en-US" sz="1900" kern="1200"/>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5D2E-8C04-68C7-D0A1-8C2DA87756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2E8C12-3702-75F3-BAC2-48DA17D0F4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313967-3CC0-B686-3207-49F496284558}"/>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7972A3F6-8D9C-B9F7-44C6-9504C911A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C25B3-F1CE-2BF9-C56E-96A469E92EA1}"/>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1736888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3D50E-47B0-D73E-2CBF-67A63F20BA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AB701-9911-8ECF-AEB9-DA966E27A2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1C80DD-5A33-AEE3-5E5E-3870B27E5545}"/>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9DE5782D-65B5-8C28-7BA6-16F307D5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2DDDC-FE86-8EFA-3EEE-FA14BFCF4B30}"/>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2318558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E31C-70D9-B3D2-9790-3F4F2983BB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8F0042-4130-23F9-25B6-05B14AAD9E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9E288D-65D1-01AD-EB9E-EEE8F32D63B7}"/>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F763B068-FFE3-196E-3D33-446730DF91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D3B06-A712-B4E3-2A71-477E969FA3F3}"/>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286852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5232-E3AC-21B5-D075-3F87EE2D0D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0C88DB-AA0E-80EF-4B63-473AD1F8B0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5957BC-CD50-F56E-D88A-F05AF1EF95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50F1D4-E97B-3867-4C33-697598871DD9}"/>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6" name="Footer Placeholder 5">
            <a:extLst>
              <a:ext uri="{FF2B5EF4-FFF2-40B4-BE49-F238E27FC236}">
                <a16:creationId xmlns:a16="http://schemas.microsoft.com/office/drawing/2014/main" id="{2BD467D7-D827-0EC9-C6BC-F7B5F843B1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A2EA9B-9402-0600-1818-E010E4E12EE6}"/>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00834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BA8F4-9EC8-6E0D-6E67-4FA58536C8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0BA05-99C3-257D-7A57-DB4B5D9B28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D66902-EC1B-13B2-E6F0-0626FFEEA6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C00FDE-9108-BA3E-08CA-A8179E15C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584329-CFD6-C684-5E94-3E3186A43D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82FD46-0A05-B9ED-2089-6C9133596D16}"/>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8" name="Footer Placeholder 7">
            <a:extLst>
              <a:ext uri="{FF2B5EF4-FFF2-40B4-BE49-F238E27FC236}">
                <a16:creationId xmlns:a16="http://schemas.microsoft.com/office/drawing/2014/main" id="{66A13553-6CB9-1B93-F1C9-F084ED6B24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0C8FB6-9D14-BC91-62B1-59523C8FAA64}"/>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2096623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6D2C0-710B-C8B3-7803-50B8C05273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DD4096-EA41-D37F-CA78-E65D38747BE8}"/>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4" name="Footer Placeholder 3">
            <a:extLst>
              <a:ext uri="{FF2B5EF4-FFF2-40B4-BE49-F238E27FC236}">
                <a16:creationId xmlns:a16="http://schemas.microsoft.com/office/drawing/2014/main" id="{0440AF20-F54E-EAF2-F218-873D460C7A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5E0522-9B55-688E-C070-F9847BEB6E24}"/>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113510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FAE09F-7AA9-CF5F-3DFD-6A1D521B2E00}"/>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3" name="Footer Placeholder 2">
            <a:extLst>
              <a:ext uri="{FF2B5EF4-FFF2-40B4-BE49-F238E27FC236}">
                <a16:creationId xmlns:a16="http://schemas.microsoft.com/office/drawing/2014/main" id="{B8BA7F9E-B5A1-1595-DE1A-E5DFC3CC18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73C5A1-C5CF-05C5-D418-70790D4B932C}"/>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690256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1050B-6F6E-9A1A-2EEF-2488D6D403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0B391B-1280-5C8F-2E88-D34F91827B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DA8193-EFD2-AF23-D41C-3CE50DC0E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74CEFE-437A-71ED-05D7-C575DA4BECFD}"/>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6" name="Footer Placeholder 5">
            <a:extLst>
              <a:ext uri="{FF2B5EF4-FFF2-40B4-BE49-F238E27FC236}">
                <a16:creationId xmlns:a16="http://schemas.microsoft.com/office/drawing/2014/main" id="{4DC4CBD7-0DB7-F90E-FE7A-A0E3618D0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E460C-D4E1-4427-8F81-7A007660C659}"/>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343465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D4201-B327-FA58-05F9-7B96D1F2F5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44956D-FBE0-55D6-7B7A-5E99FC8FBF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816104-D781-D13F-8479-409660D935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B8EAE-0C0D-89A3-D85D-CE2CC5DBF100}"/>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6" name="Footer Placeholder 5">
            <a:extLst>
              <a:ext uri="{FF2B5EF4-FFF2-40B4-BE49-F238E27FC236}">
                <a16:creationId xmlns:a16="http://schemas.microsoft.com/office/drawing/2014/main" id="{4862AF7D-36B7-AB09-1115-D86FDDCCDC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AEBC78-F062-BA48-7F70-2D2D05986FE0}"/>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392725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8A203-100A-5C1B-E263-390E5E587C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DA836-1DBE-2622-549F-5A3112BEB4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4B94A-6FA2-8501-3D67-DB3BD490AFD0}"/>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8960A315-0881-8E18-9F5B-F034258374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475DC-29B4-5F9F-FB67-F04311BA865F}"/>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869477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71313E-8D59-4394-F701-9C17930AC1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7F49CA-CF98-8CB8-8868-3BCA976B6F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C18A8-5B93-402E-C686-D82D95201FCF}"/>
              </a:ext>
            </a:extLst>
          </p:cNvPr>
          <p:cNvSpPr>
            <a:spLocks noGrp="1"/>
          </p:cNvSpPr>
          <p:nvPr>
            <p:ph type="dt" sz="half" idx="10"/>
          </p:nvPr>
        </p:nvSpPr>
        <p:spPr/>
        <p:txBody>
          <a:body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9FC1512B-D5CD-E798-A138-869202F07F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7B9A0-EA10-2E5E-A8FB-8930BD36FB2C}"/>
              </a:ext>
            </a:extLst>
          </p:cNvPr>
          <p:cNvSpPr>
            <a:spLocks noGrp="1"/>
          </p:cNvSpPr>
          <p:nvPr>
            <p:ph type="sldNum" sz="quarter" idx="12"/>
          </p:nvPr>
        </p:nvSpPr>
        <p:spPr/>
        <p:txBody>
          <a:bodyPr/>
          <a:lstStyle/>
          <a:p>
            <a:fld id="{8FCDFB65-373F-411E-B03A-C7251B2C0BBD}" type="slidenum">
              <a:rPr lang="en-GB" smtClean="0"/>
              <a:t>‹#›</a:t>
            </a:fld>
            <a:endParaRPr lang="en-GB"/>
          </a:p>
        </p:txBody>
      </p:sp>
    </p:spTree>
    <p:extLst>
      <p:ext uri="{BB962C8B-B14F-4D97-AF65-F5344CB8AC3E}">
        <p14:creationId xmlns:p14="http://schemas.microsoft.com/office/powerpoint/2010/main" val="335827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36E4-0EFE-BACC-041E-907595238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25173C-3AA3-1A4E-B692-693DBB3080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C4FB53-5B24-6482-17A6-CDF63BE8ED27}"/>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94CC71B2-198C-C25F-2FBE-810050E4A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79591D-BBFF-D32D-D013-D527861FDF5A}"/>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919135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D22EB-6472-BCF5-DEB8-41D384AD19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11B708-F3A6-5EF6-4122-081C532D48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87A5F-BBFB-2777-C28B-46FF7400C007}"/>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D719C2AD-BDEF-3555-3A51-6939B9057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26644-433E-8B71-A10B-C17021AE215A}"/>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2856430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E537-BA9E-04D7-D7EB-5B31E6CEF2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AA3B3F-E663-AEED-A8DA-62B57669E3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CE26C1-EEA1-6D11-7204-4142BCA6A6AE}"/>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AF2BA0D8-9AF8-3877-E26E-3CEE97BC9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CD851-03BF-4DCC-727A-E9D9CE71E081}"/>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3788997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18445-997B-D16B-E721-839596AFB9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497608-003B-6C7D-270C-BC82207FBE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BC853A-23AA-AC30-A3A8-4F7E517E6F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7B80F8-C044-D6E4-D44E-EC8762E334BD}"/>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6" name="Footer Placeholder 5">
            <a:extLst>
              <a:ext uri="{FF2B5EF4-FFF2-40B4-BE49-F238E27FC236}">
                <a16:creationId xmlns:a16="http://schemas.microsoft.com/office/drawing/2014/main" id="{33232EED-E0EB-2769-270B-3056646E02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74DDE3-624B-7D25-8EE7-80250FFFB78E}"/>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777527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D9CD2-295E-61B7-40CC-C8B68FA5FE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53FD1C-D79B-6878-89B5-C8841B7C07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F7471D-40D1-935C-14FA-D676B0AE0C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84B42-CC2D-D43B-018D-751C10FC2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D62D70-9F5B-497D-AFDC-D2056084D3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1A28ED-2CB2-EA81-AC29-FE510051A71F}"/>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8" name="Footer Placeholder 7">
            <a:extLst>
              <a:ext uri="{FF2B5EF4-FFF2-40B4-BE49-F238E27FC236}">
                <a16:creationId xmlns:a16="http://schemas.microsoft.com/office/drawing/2014/main" id="{685FFC9B-AF35-AD37-9BA6-B120041A01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E15DF1-7D7C-4246-7FA3-538222B7B9BC}"/>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5992578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C4BF9-C3C8-D45D-060F-338AB3466C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553B8D-108B-CDE6-8A18-572D62D14228}"/>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4" name="Footer Placeholder 3">
            <a:extLst>
              <a:ext uri="{FF2B5EF4-FFF2-40B4-BE49-F238E27FC236}">
                <a16:creationId xmlns:a16="http://schemas.microsoft.com/office/drawing/2014/main" id="{A69E7A9D-A7EB-D7FA-4082-A1BC33FA45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9A2C03-7137-DFC8-D37D-FDFDA1CDD7A8}"/>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2810663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8A5D78-9C86-8453-3384-BDE4A86ABFC3}"/>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3" name="Footer Placeholder 2">
            <a:extLst>
              <a:ext uri="{FF2B5EF4-FFF2-40B4-BE49-F238E27FC236}">
                <a16:creationId xmlns:a16="http://schemas.microsoft.com/office/drawing/2014/main" id="{9B026526-2AF5-1A72-7A16-028AC65EED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8C19B2-E6F2-59E6-1B6D-678DCA32A280}"/>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1148472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ADDD-3B64-4BF3-3009-B3AFE87451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B261ED-0E4A-C481-59AD-84EEBE3BF4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6345CB-815E-3050-B11F-76BB9E9A7E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C96ADD-45A6-478E-F65E-94B0BF52151B}"/>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6" name="Footer Placeholder 5">
            <a:extLst>
              <a:ext uri="{FF2B5EF4-FFF2-40B4-BE49-F238E27FC236}">
                <a16:creationId xmlns:a16="http://schemas.microsoft.com/office/drawing/2014/main" id="{B38E9EAF-F5D0-ECA7-5A2C-DD72F9023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E4393D-14F9-D414-890C-156988EC5F46}"/>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36305860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12C05-F7A5-03ED-8787-625249E889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B7C8D6-4AEE-AB34-1993-C329310791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CD5F2-F878-A462-C8FA-16F350A335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F82F03-D486-6E87-9284-E4C66FFF6E8C}"/>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6" name="Footer Placeholder 5">
            <a:extLst>
              <a:ext uri="{FF2B5EF4-FFF2-40B4-BE49-F238E27FC236}">
                <a16:creationId xmlns:a16="http://schemas.microsoft.com/office/drawing/2014/main" id="{6F2D5CC3-5E23-B1A0-1B44-1567AE52A9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8118B-ED92-6992-49B5-117C44745946}"/>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112988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937B-A1B9-CBF0-8BF2-41440B7E84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7305FD-1D62-81E3-C5FA-8DEF3FF73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1B0FC-B5B3-90DD-BA06-8AF5666586D7}"/>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E5F62914-75C0-7CD0-8AA8-A7512DE7E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095D7-CB32-DE14-EA28-FBBA7D89D422}"/>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31589058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D2E67-87B6-070F-73A1-D7A910125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663ADE-5260-354D-B0B7-3352D60BCF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3396B0-A611-90F8-0FFE-E4D6F4C9975B}"/>
              </a:ext>
            </a:extLst>
          </p:cNvPr>
          <p:cNvSpPr>
            <a:spLocks noGrp="1"/>
          </p:cNvSpPr>
          <p:nvPr>
            <p:ph type="dt" sz="half" idx="10"/>
          </p:nvPr>
        </p:nvSpPr>
        <p:spPr/>
        <p:txBody>
          <a:body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3FF885F4-25C8-770C-A545-1A1FA0377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3CF1E-F435-5704-A626-63365059B105}"/>
              </a:ext>
            </a:extLst>
          </p:cNvPr>
          <p:cNvSpPr>
            <a:spLocks noGrp="1"/>
          </p:cNvSpPr>
          <p:nvPr>
            <p:ph type="sldNum" sz="quarter" idx="12"/>
          </p:nvPr>
        </p:nvSpPr>
        <p:spPr/>
        <p:txBody>
          <a:bodyPr/>
          <a:lstStyle/>
          <a:p>
            <a:fld id="{B5179168-7B17-4192-82B2-29D787FBD092}" type="slidenum">
              <a:rPr lang="en-GB" smtClean="0"/>
              <a:t>‹#›</a:t>
            </a:fld>
            <a:endParaRPr lang="en-GB"/>
          </a:p>
        </p:txBody>
      </p:sp>
    </p:spTree>
    <p:extLst>
      <p:ext uri="{BB962C8B-B14F-4D97-AF65-F5344CB8AC3E}">
        <p14:creationId xmlns:p14="http://schemas.microsoft.com/office/powerpoint/2010/main" val="10951520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B5D3-FA0A-836A-8E1C-DFE168EE6A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0E43DD-5ACF-A42A-3FF6-852F91FAFB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9139D8-A27D-C735-4263-1676E810FB96}"/>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B1B76370-8BEE-54F5-A63D-B1CF945CE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8A518E-D8E4-B4D8-A3D1-41616DB8B8FA}"/>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42331033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71D2-7916-6B69-CA44-8B1E31DE43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788418-98A2-BF23-3821-02B58B7C81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F2F06-7DA4-8E4B-6480-34CBC72ED702}"/>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50F447DB-3A40-EE34-A061-1A4CBBA24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7DC5F-D966-429F-1DA8-4EBBC1AF8367}"/>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415468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E9AC-AD30-E9A7-BB1D-1BF9DAE96E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65509A-8802-1D5A-7834-3659A6A17C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9B27D3-3F98-7997-DCE0-48115BBCBCA7}"/>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B7E60DE9-71D7-784D-0D43-F4DDD0518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8633D8-196F-5C31-69F0-746994260E28}"/>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819521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EE0B4-1F10-067D-AED8-CB635769E9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975C0-CA3F-4435-F72E-73E06FC2D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EB4842-825F-F4E9-B406-6BEB0079FF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8A0AFB-BB03-FD8A-0602-AA46B8CE89F5}"/>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6" name="Footer Placeholder 5">
            <a:extLst>
              <a:ext uri="{FF2B5EF4-FFF2-40B4-BE49-F238E27FC236}">
                <a16:creationId xmlns:a16="http://schemas.microsoft.com/office/drawing/2014/main" id="{D3BE78E6-EAE1-F503-C322-42D5C14D6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6B1A68-C188-B97B-4D8C-4B63053ACE5F}"/>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9794523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A052B-4829-17C5-CEE7-849E4B9F3F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71D852-79AE-D655-7338-F1A4387EA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D6B384-E0AC-EF06-FE45-7B28C2BE31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2FE2D8-2540-196B-B69F-C4668F489A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96A91A-06A2-816B-7D0F-DF6AFDA7B1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89600-2836-ED4F-168A-BCC91145F07C}"/>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8" name="Footer Placeholder 7">
            <a:extLst>
              <a:ext uri="{FF2B5EF4-FFF2-40B4-BE49-F238E27FC236}">
                <a16:creationId xmlns:a16="http://schemas.microsoft.com/office/drawing/2014/main" id="{F52972BB-A42C-4BFD-5793-974C4ADE3D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E5BFA-3381-47E5-D12D-654F6F8C861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38010753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2CB0-F8D7-E905-0B00-C808AE5DBC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5ACA96-BD38-A995-AAC7-7612859C65BB}"/>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4" name="Footer Placeholder 3">
            <a:extLst>
              <a:ext uri="{FF2B5EF4-FFF2-40B4-BE49-F238E27FC236}">
                <a16:creationId xmlns:a16="http://schemas.microsoft.com/office/drawing/2014/main" id="{36F554C6-7382-28DA-5D53-FE953C518C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3E6A13-AB56-8552-5E34-646C1B3A8F2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358335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109B68-90AA-95DC-7F04-D346883FD67B}"/>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3" name="Footer Placeholder 2">
            <a:extLst>
              <a:ext uri="{FF2B5EF4-FFF2-40B4-BE49-F238E27FC236}">
                <a16:creationId xmlns:a16="http://schemas.microsoft.com/office/drawing/2014/main" id="{AF8D86A6-9003-AFFA-BBDA-5D959E31CF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C662F8-615A-B0EA-A242-0F50B3DCB99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588153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5313-3B35-795D-7551-DF3111F266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D1464A-F116-0998-9F59-03DEBC26CD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4D25F3-7DF4-89DB-FD22-D5CB1F38D4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2AF9DC-83AC-9C96-29DC-C6A9FC6428DD}"/>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6" name="Footer Placeholder 5">
            <a:extLst>
              <a:ext uri="{FF2B5EF4-FFF2-40B4-BE49-F238E27FC236}">
                <a16:creationId xmlns:a16="http://schemas.microsoft.com/office/drawing/2014/main" id="{B66CC82C-0276-35A6-A047-DF252255C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56837-EF8D-4573-0EB2-AE515E28D97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29112897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211F-9013-C32E-53DD-C11DFB5C1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48BF95-1834-F961-79BC-A300121856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887D3E-95B0-5ED4-C757-E6849C36B3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13F98-2420-2192-3951-1466EE1D468B}"/>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6" name="Footer Placeholder 5">
            <a:extLst>
              <a:ext uri="{FF2B5EF4-FFF2-40B4-BE49-F238E27FC236}">
                <a16:creationId xmlns:a16="http://schemas.microsoft.com/office/drawing/2014/main" id="{502E5F2F-94C5-9AE9-2053-C34224600E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B9D9A5-FE31-A942-269A-E0E5A0B9E7E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298363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D6ECA-859A-6EC5-B9E1-9C3DEF6982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7968E9-3F97-497C-E55D-6F0174045E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36290E-C150-8D3A-1463-AB51D1A6EA42}"/>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EE02F1EB-18A2-88F5-D3B8-DF1FDDB3C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27103C-27F2-A841-842B-E9EB032FDDDD}"/>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108131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D558CC-D77F-1D4B-9B72-8A61C7B128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0C0CF3-8362-59A7-9257-2A4B950CCC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D0F4-7EB9-4D7E-6DF7-D3798B0F79A3}"/>
              </a:ext>
            </a:extLst>
          </p:cNvPr>
          <p:cNvSpPr>
            <a:spLocks noGrp="1"/>
          </p:cNvSpPr>
          <p:nvPr>
            <p:ph type="dt" sz="half" idx="10"/>
          </p:nvPr>
        </p:nvSpPr>
        <p:spPr/>
        <p:txBody>
          <a:body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3265C403-16CC-A4BF-5CB9-0AF4422B3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73B98F-0228-26B2-EB4C-D98C7C296265}"/>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500650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4FC3-ECB9-C8AD-2FF2-CA65DC61B0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8FD46E-7518-F89B-2B03-033865B4D2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CF1D26-3ABB-F1CD-AFA5-970BAFC7F5E7}"/>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F373D109-9C08-B08B-EA2D-1AD4C492A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F72499-BE06-F6B3-DE3B-2A60AA4136DB}"/>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22270838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4D13-63CB-F5A9-AFA5-F34623724F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39A938-A8FB-1F1F-FC3F-7BF831BDDE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52D44-0BCF-2927-1081-3227827B80E4}"/>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67D9E639-DEB2-EF36-637A-B06C5CCA6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BF09D-281F-5997-1375-D8C8CC06241B}"/>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40112139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D4664-9563-3EA5-57AA-FBB54B61E8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0A65A3-1AFB-70EF-800F-49ABF91C4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5FCC29-BF03-9910-834E-0D23F4FA380A}"/>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CEC46A85-C9A1-D029-772F-0260E030D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E5791B-271D-B4A3-FDE2-02F53A3B2BE7}"/>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8531286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9DC1-298C-150C-4689-102EF58905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E86D61-7A1A-D83F-F9A9-19304BEA7D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2FA39-48BB-67D3-F447-AE59E8C272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27647D-3727-082C-7E3A-D6C179BD8BD5}"/>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6" name="Footer Placeholder 5">
            <a:extLst>
              <a:ext uri="{FF2B5EF4-FFF2-40B4-BE49-F238E27FC236}">
                <a16:creationId xmlns:a16="http://schemas.microsoft.com/office/drawing/2014/main" id="{700921BC-800E-1B7B-FA74-22731295B8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CDB025-69B9-65D0-325E-547F775786A4}"/>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9589893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F403-F431-0298-FC9F-67B1F90A30D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C8F973-D1B9-7E15-B86D-6BB7340BA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71FE13-D2C4-0FA9-4D3E-600BD8ABE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D2592C-CF5D-A5FA-B543-A71A3D4CB0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14BED8-BBD4-20E6-FE2F-88B72E2769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C44326-3256-9B18-479F-D1F14069700C}"/>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8" name="Footer Placeholder 7">
            <a:extLst>
              <a:ext uri="{FF2B5EF4-FFF2-40B4-BE49-F238E27FC236}">
                <a16:creationId xmlns:a16="http://schemas.microsoft.com/office/drawing/2014/main" id="{1C731545-3FF5-EF6C-167B-5C0DD64AB2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99EC89-1845-3124-14C3-0C3D2B7E8BBC}"/>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34210182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C3B2-7284-BCF7-02A9-9AF992A81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C5139B-7AC8-CEA0-5C60-330C01A01372}"/>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4" name="Footer Placeholder 3">
            <a:extLst>
              <a:ext uri="{FF2B5EF4-FFF2-40B4-BE49-F238E27FC236}">
                <a16:creationId xmlns:a16="http://schemas.microsoft.com/office/drawing/2014/main" id="{F4C0B4FA-5B9E-F3DB-5C65-569C43A4EA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833E4F-B92E-22C6-3819-7D18AD1BCC8A}"/>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7483124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5CB20-DDCC-097E-AA4D-348CB44ABC57}"/>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3" name="Footer Placeholder 2">
            <a:extLst>
              <a:ext uri="{FF2B5EF4-FFF2-40B4-BE49-F238E27FC236}">
                <a16:creationId xmlns:a16="http://schemas.microsoft.com/office/drawing/2014/main" id="{828E5415-7944-B949-E20F-F9366E5681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708AC5-3507-01D7-AA4A-50E0EACF709E}"/>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20948741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DBD0-C803-20E6-C0EB-455F3B8FC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61B99A-2B31-F072-F393-237B9F43EA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CBDEB2-2418-D6B7-5B51-ED7E559CE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8ACCF-234A-19A7-8B93-754EAB5F9E9C}"/>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6" name="Footer Placeholder 5">
            <a:extLst>
              <a:ext uri="{FF2B5EF4-FFF2-40B4-BE49-F238E27FC236}">
                <a16:creationId xmlns:a16="http://schemas.microsoft.com/office/drawing/2014/main" id="{EB4F2020-F077-67D6-B6D0-4DEC95F7F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74DA6-4933-EC7B-94B5-9A76C48A44B0}"/>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8074888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ECEBA-8F38-5832-42FC-91C3C44AD8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5C6839-BB09-7ADB-D29F-F9DEF552B6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EEF4AB-0D37-A22C-2C5A-EA6A57A067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E7286D-8491-F5A6-01F2-292B7C9E145B}"/>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6" name="Footer Placeholder 5">
            <a:extLst>
              <a:ext uri="{FF2B5EF4-FFF2-40B4-BE49-F238E27FC236}">
                <a16:creationId xmlns:a16="http://schemas.microsoft.com/office/drawing/2014/main" id="{854A3ED5-1F19-6A67-2F70-A3D7EAC246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57F72-B7ED-794B-F9A7-2BC421254000}"/>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20151516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F6E8-2958-0E43-6F48-4D87913841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767D63-5DE4-CDEC-4620-C4419B7D85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55211A-F287-D17E-6AD0-6288AAA2B82F}"/>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96EAE9C0-A343-6293-DB03-43CD89AA2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C85D5-61D5-1E23-7841-7274B34511B1}"/>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34175697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62DF13-BFCD-2C61-4BFE-0C2624AFB1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268922-16EC-363B-EF4D-26C1D45F8A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2DA10-6E82-6043-FC88-13F993D1CEEF}"/>
              </a:ext>
            </a:extLst>
          </p:cNvPr>
          <p:cNvSpPr>
            <a:spLocks noGrp="1"/>
          </p:cNvSpPr>
          <p:nvPr>
            <p:ph type="dt" sz="half" idx="10"/>
          </p:nvPr>
        </p:nvSpPr>
        <p:spPr/>
        <p:txBody>
          <a:body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1CABFD77-D9E8-A3CB-F9BE-6F90A918D9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147BC-CAF0-C2C1-EA62-E09DD93218D8}"/>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086481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B9441D-3BD4-361A-8B38-46DB6F56DD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9EE81E-E5C5-274E-8F61-39255E9F3E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B3587-389A-F4EE-3174-9A218A8F9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766C6D-CA88-4327-A2FB-B6CA90035B10}" type="datetimeFigureOut">
              <a:rPr lang="en-GB" smtClean="0"/>
              <a:t>22/01/2026</a:t>
            </a:fld>
            <a:endParaRPr lang="en-GB"/>
          </a:p>
        </p:txBody>
      </p:sp>
      <p:sp>
        <p:nvSpPr>
          <p:cNvPr id="5" name="Footer Placeholder 4">
            <a:extLst>
              <a:ext uri="{FF2B5EF4-FFF2-40B4-BE49-F238E27FC236}">
                <a16:creationId xmlns:a16="http://schemas.microsoft.com/office/drawing/2014/main" id="{8B046BCD-B3B1-12F5-D3CD-A66473690E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C7FC0F-9C44-703C-3FB6-8F358566AE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CDFB65-373F-411E-B03A-C7251B2C0BBD}" type="slidenum">
              <a:rPr lang="en-GB" smtClean="0"/>
              <a:t>‹#›</a:t>
            </a:fld>
            <a:endParaRPr lang="en-GB"/>
          </a:p>
        </p:txBody>
      </p:sp>
    </p:spTree>
    <p:extLst>
      <p:ext uri="{BB962C8B-B14F-4D97-AF65-F5344CB8AC3E}">
        <p14:creationId xmlns:p14="http://schemas.microsoft.com/office/powerpoint/2010/main" val="42900387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22FAD4-B6A1-ED5F-C91A-D81F248718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BDD2D8-DF11-1677-7DA6-0C8C647B0F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07C403-34DE-70AE-3477-D1D621B778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EFB830-FC38-402A-8ADD-7983A3B8B190}" type="datetimeFigureOut">
              <a:rPr lang="en-GB" smtClean="0"/>
              <a:t>22/01/2026</a:t>
            </a:fld>
            <a:endParaRPr lang="en-GB"/>
          </a:p>
        </p:txBody>
      </p:sp>
      <p:sp>
        <p:nvSpPr>
          <p:cNvPr id="5" name="Footer Placeholder 4">
            <a:extLst>
              <a:ext uri="{FF2B5EF4-FFF2-40B4-BE49-F238E27FC236}">
                <a16:creationId xmlns:a16="http://schemas.microsoft.com/office/drawing/2014/main" id="{41C97C90-9BD1-0B00-CF51-BEE2880671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64D194-CEC1-DFDA-75E3-0F32371B89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179168-7B17-4192-82B2-29D787FBD092}" type="slidenum">
              <a:rPr lang="en-GB" smtClean="0"/>
              <a:t>‹#›</a:t>
            </a:fld>
            <a:endParaRPr lang="en-GB"/>
          </a:p>
        </p:txBody>
      </p:sp>
    </p:spTree>
    <p:extLst>
      <p:ext uri="{BB962C8B-B14F-4D97-AF65-F5344CB8AC3E}">
        <p14:creationId xmlns:p14="http://schemas.microsoft.com/office/powerpoint/2010/main" val="26734829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A3FA6B-3B90-8FE2-882C-B985FF81F0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4A8327-5891-D29B-FBEE-089BC4DFAF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C61FDE-C037-CF99-7108-F593CC16B4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883CC-0E5C-487F-B5D6-C20DBC53D8FA}" type="datetimeFigureOut">
              <a:rPr lang="en-GB" smtClean="0"/>
              <a:t>22/01/2026</a:t>
            </a:fld>
            <a:endParaRPr lang="en-GB"/>
          </a:p>
        </p:txBody>
      </p:sp>
      <p:sp>
        <p:nvSpPr>
          <p:cNvPr id="5" name="Footer Placeholder 4">
            <a:extLst>
              <a:ext uri="{FF2B5EF4-FFF2-40B4-BE49-F238E27FC236}">
                <a16:creationId xmlns:a16="http://schemas.microsoft.com/office/drawing/2014/main" id="{0E98E400-6184-4808-DE55-280B5E9CB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E4AA99-6A32-8D97-320F-C6E787328C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FDFD2E-336A-4568-91AF-D9E7777EFE24}" type="slidenum">
              <a:rPr lang="en-GB" smtClean="0"/>
              <a:t>‹#›</a:t>
            </a:fld>
            <a:endParaRPr lang="en-GB"/>
          </a:p>
        </p:txBody>
      </p:sp>
    </p:spTree>
    <p:extLst>
      <p:ext uri="{BB962C8B-B14F-4D97-AF65-F5344CB8AC3E}">
        <p14:creationId xmlns:p14="http://schemas.microsoft.com/office/powerpoint/2010/main" val="3259153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15AAE4-B3FC-EA47-AF69-9D5417C787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9565A-9DAB-6BB6-1836-DF50C03D70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8B970-7E75-20AD-2B25-C7BCF715F1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B42560-B514-4F1D-B44F-96F98A61E776}" type="datetimeFigureOut">
              <a:rPr lang="en-GB" smtClean="0"/>
              <a:t>22/01/2026</a:t>
            </a:fld>
            <a:endParaRPr lang="en-GB"/>
          </a:p>
        </p:txBody>
      </p:sp>
      <p:sp>
        <p:nvSpPr>
          <p:cNvPr id="5" name="Footer Placeholder 4">
            <a:extLst>
              <a:ext uri="{FF2B5EF4-FFF2-40B4-BE49-F238E27FC236}">
                <a16:creationId xmlns:a16="http://schemas.microsoft.com/office/drawing/2014/main" id="{6405748D-D512-F5C2-7A32-160ECDB91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49DA83-7F90-3458-99A5-9189AC7886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CC6D10-C30B-46B1-9A95-B9BB329D9DF2}" type="slidenum">
              <a:rPr lang="en-GB" smtClean="0"/>
              <a:t>‹#›</a:t>
            </a:fld>
            <a:endParaRPr lang="en-GB"/>
          </a:p>
        </p:txBody>
      </p:sp>
    </p:spTree>
    <p:extLst>
      <p:ext uri="{BB962C8B-B14F-4D97-AF65-F5344CB8AC3E}">
        <p14:creationId xmlns:p14="http://schemas.microsoft.com/office/powerpoint/2010/main" val="5661131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4E339B4F-B263-B48A-E88F-EE00E4F553CD}"/>
              </a:ext>
            </a:extLst>
          </p:cNvPr>
          <p:cNvSpPr>
            <a:spLocks noGrp="1"/>
          </p:cNvSpPr>
          <p:nvPr>
            <p:ph type="ctrTitle"/>
          </p:nvPr>
        </p:nvSpPr>
        <p:spPr>
          <a:xfrm>
            <a:off x="838199" y="1120676"/>
            <a:ext cx="7021513" cy="2308324"/>
          </a:xfrm>
        </p:spPr>
        <p:txBody>
          <a:bodyPr>
            <a:normAutofit/>
          </a:bodyPr>
          <a:lstStyle/>
          <a:p>
            <a:pPr algn="l"/>
            <a:r>
              <a:rPr lang="en-GB" sz="7200">
                <a:solidFill>
                  <a:schemeClr val="bg1"/>
                </a:solidFill>
                <a:ea typeface="Calibri Light"/>
                <a:cs typeface="Calibri Light"/>
              </a:rPr>
              <a:t>Session: 4</a:t>
            </a:r>
            <a:endParaRPr lang="en-GB" sz="7200">
              <a:solidFill>
                <a:schemeClr val="bg1"/>
              </a:solidFill>
            </a:endParaRPr>
          </a:p>
        </p:txBody>
      </p:sp>
      <p:sp>
        <p:nvSpPr>
          <p:cNvPr id="3" name="Subtitle 2">
            <a:extLst>
              <a:ext uri="{FF2B5EF4-FFF2-40B4-BE49-F238E27FC236}">
                <a16:creationId xmlns:a16="http://schemas.microsoft.com/office/drawing/2014/main" id="{8899CDE0-898A-2361-8D11-CB48A8BDB72B}"/>
              </a:ext>
            </a:extLst>
          </p:cNvPr>
          <p:cNvSpPr>
            <a:spLocks noGrp="1"/>
          </p:cNvSpPr>
          <p:nvPr>
            <p:ph type="subTitle" idx="1"/>
          </p:nvPr>
        </p:nvSpPr>
        <p:spPr>
          <a:xfrm>
            <a:off x="835024" y="3593041"/>
            <a:ext cx="8422753" cy="1002195"/>
          </a:xfrm>
        </p:spPr>
        <p:txBody>
          <a:bodyPr vert="horz" lIns="91440" tIns="45720" rIns="91440" bIns="45720" rtlCol="0" anchor="t">
            <a:normAutofit lnSpcReduction="10000"/>
          </a:bodyPr>
          <a:lstStyle/>
          <a:p>
            <a:pPr algn="l"/>
            <a:r>
              <a:rPr lang="en-GB" sz="3600">
                <a:solidFill>
                  <a:schemeClr val="bg1"/>
                </a:solidFill>
                <a:ea typeface="Calibri"/>
                <a:cs typeface="Calibri"/>
              </a:rPr>
              <a:t>Management of Working Capital Components for Engineering Projects</a:t>
            </a:r>
            <a:endParaRPr lang="en-US" err="1">
              <a:solidFill>
                <a:schemeClr val="bg1"/>
              </a:solidFill>
            </a:endParaRPr>
          </a:p>
        </p:txBody>
      </p:sp>
    </p:spTree>
    <p:extLst>
      <p:ext uri="{BB962C8B-B14F-4D97-AF65-F5344CB8AC3E}">
        <p14:creationId xmlns:p14="http://schemas.microsoft.com/office/powerpoint/2010/main" val="365740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CCCBD50-8075-3A4D-2E80-A310DF0F85AB}"/>
              </a:ext>
            </a:extLst>
          </p:cNvPr>
          <p:cNvSpPr>
            <a:spLocks noGrp="1"/>
          </p:cNvSpPr>
          <p:nvPr>
            <p:ph type="title"/>
          </p:nvPr>
        </p:nvSpPr>
        <p:spPr>
          <a:xfrm>
            <a:off x="841246" y="673770"/>
            <a:ext cx="3644489" cy="2414488"/>
          </a:xfrm>
        </p:spPr>
        <p:txBody>
          <a:bodyPr anchor="t">
            <a:normAutofit fontScale="90000"/>
          </a:bodyPr>
          <a:lstStyle/>
          <a:p>
            <a:r>
              <a:rPr lang="en-US" sz="5400" b="1">
                <a:solidFill>
                  <a:srgbClr val="FFFFFF"/>
                </a:solidFill>
                <a:ea typeface="Calibri Light"/>
                <a:cs typeface="Calibri Light"/>
              </a:rPr>
              <a:t>Learning Outcomes of the Session</a:t>
            </a:r>
            <a:endParaRPr lang="en-US" sz="5400">
              <a:solidFill>
                <a:srgbClr val="FFFFFF"/>
              </a:solidFill>
              <a:ea typeface="Calibri Light"/>
              <a:cs typeface="Calibri Light"/>
            </a:endParaRPr>
          </a:p>
          <a:p>
            <a:endParaRPr lang="en-US" sz="54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BBD74C18-288E-F73D-6FEE-6A89DE0DF829}"/>
              </a:ext>
            </a:extLst>
          </p:cNvPr>
          <p:cNvSpPr>
            <a:spLocks noGrp="1"/>
          </p:cNvSpPr>
          <p:nvPr>
            <p:ph idx="1"/>
          </p:nvPr>
        </p:nvSpPr>
        <p:spPr>
          <a:xfrm>
            <a:off x="6175374" y="1882440"/>
            <a:ext cx="5254754" cy="4336855"/>
          </a:xfrm>
        </p:spPr>
        <p:txBody>
          <a:bodyPr vert="horz" lIns="91440" tIns="45720" rIns="91440" bIns="45720" rtlCol="0" anchor="t">
            <a:normAutofit/>
          </a:bodyPr>
          <a:lstStyle/>
          <a:p>
            <a:pPr marL="0" indent="0">
              <a:buNone/>
            </a:pPr>
            <a:endParaRPr lang="en-US" sz="2400" b="1">
              <a:ea typeface="Calibri"/>
              <a:cs typeface="Calibri"/>
            </a:endParaRPr>
          </a:p>
          <a:p>
            <a:r>
              <a:rPr lang="en-US" sz="2400" b="1">
                <a:ea typeface="Calibri"/>
                <a:cs typeface="Calibri"/>
              </a:rPr>
              <a:t>Describe Cash Management</a:t>
            </a:r>
            <a:endParaRPr lang="en-US">
              <a:ea typeface="Calibri"/>
              <a:cs typeface="Calibri"/>
            </a:endParaRPr>
          </a:p>
          <a:p>
            <a:r>
              <a:rPr lang="en-US" sz="2400" b="1">
                <a:ea typeface="Calibri"/>
                <a:cs typeface="Calibri"/>
              </a:rPr>
              <a:t>Analyze Cash Management Model</a:t>
            </a:r>
            <a:endParaRPr lang="en-US">
              <a:ea typeface="Calibri"/>
              <a:cs typeface="Calibri"/>
            </a:endParaRPr>
          </a:p>
          <a:p>
            <a:r>
              <a:rPr lang="en-US" sz="2400" b="1">
                <a:ea typeface="Calibri"/>
                <a:cs typeface="Calibri"/>
              </a:rPr>
              <a:t>Describe Inventory Management</a:t>
            </a:r>
          </a:p>
          <a:p>
            <a:r>
              <a:rPr lang="en-US" sz="2400" b="1">
                <a:ea typeface="Calibri"/>
                <a:cs typeface="Calibri"/>
              </a:rPr>
              <a:t>Analyze Inventory Management Model</a:t>
            </a:r>
            <a:endParaRPr lang="en-US" sz="2400">
              <a:ea typeface="Calibri"/>
              <a:cs typeface="Calibri"/>
            </a:endParaRPr>
          </a:p>
          <a:p>
            <a:r>
              <a:rPr lang="en-US" sz="2400" b="1">
                <a:ea typeface="Calibri"/>
                <a:cs typeface="Calibri"/>
              </a:rPr>
              <a:t>Analyze Trade Receivables </a:t>
            </a:r>
            <a:endParaRPr lang="en-US">
              <a:ea typeface="Calibri"/>
              <a:cs typeface="Calibri"/>
            </a:endParaRPr>
          </a:p>
          <a:p>
            <a:r>
              <a:rPr lang="en-US" sz="2400" b="1">
                <a:ea typeface="Calibri"/>
                <a:cs typeface="Calibri"/>
              </a:rPr>
              <a:t>Analyze Bank Overdrafts and Trade Payables</a:t>
            </a:r>
            <a:endParaRPr lang="en-US" sz="2400">
              <a:ea typeface="Calibri" panose="020F0502020204030204"/>
              <a:cs typeface="Calibri" panose="020F0502020204030204"/>
            </a:endParaRPr>
          </a:p>
          <a:p>
            <a:pPr marL="0" indent="0">
              <a:buNone/>
            </a:pPr>
            <a:endParaRPr lang="en-US" sz="4800" b="1">
              <a:ea typeface="Calibri"/>
              <a:cs typeface="Calibri"/>
            </a:endParaRPr>
          </a:p>
          <a:p>
            <a:pPr marL="0" indent="0">
              <a:buNone/>
            </a:pPr>
            <a:endParaRPr lang="en-US">
              <a:ea typeface="Calibri"/>
              <a:cs typeface="Calibri"/>
            </a:endParaRPr>
          </a:p>
          <a:p>
            <a:endParaRPr lang="en-US" sz="2200">
              <a:ea typeface="Calibri"/>
              <a:cs typeface="Calibri"/>
            </a:endParaRPr>
          </a:p>
        </p:txBody>
      </p:sp>
    </p:spTree>
    <p:extLst>
      <p:ext uri="{BB962C8B-B14F-4D97-AF65-F5344CB8AC3E}">
        <p14:creationId xmlns:p14="http://schemas.microsoft.com/office/powerpoint/2010/main" val="1256003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FD050-6D35-9ED0-A3A6-E81B7E0919D2}"/>
              </a:ext>
            </a:extLst>
          </p:cNvPr>
          <p:cNvSpPr>
            <a:spLocks noGrp="1"/>
          </p:cNvSpPr>
          <p:nvPr>
            <p:ph type="title"/>
          </p:nvPr>
        </p:nvSpPr>
        <p:spPr>
          <a:xfrm>
            <a:off x="841248" y="251312"/>
            <a:ext cx="10506456" cy="1010264"/>
          </a:xfrm>
        </p:spPr>
        <p:txBody>
          <a:bodyPr anchor="ctr">
            <a:normAutofit/>
          </a:bodyPr>
          <a:lstStyle/>
          <a:p>
            <a:pPr algn="ctr"/>
            <a:r>
              <a:rPr lang="en-US" b="1">
                <a:ea typeface="Calibri Light"/>
                <a:cs typeface="Calibri Light"/>
              </a:rPr>
              <a:t>Lesson Plan </a:t>
            </a:r>
            <a:endParaRPr lang="en-US">
              <a:ea typeface="Calibri Light"/>
              <a:cs typeface="Calibri Light"/>
            </a:endParaRPr>
          </a:p>
          <a:p>
            <a:endParaRPr lang="en-US">
              <a:ea typeface="Calibri Light"/>
              <a:cs typeface="Calibri Light"/>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4C6EFE7-C38F-EBDE-6006-2D7134742915}"/>
              </a:ext>
            </a:extLst>
          </p:cNvPr>
          <p:cNvGraphicFramePr>
            <a:graphicFrameLocks noGrp="1"/>
          </p:cNvGraphicFramePr>
          <p:nvPr>
            <p:ph idx="1"/>
          </p:nvPr>
        </p:nvGraphicFramePr>
        <p:xfrm>
          <a:off x="838200" y="1385639"/>
          <a:ext cx="10506456" cy="4849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941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034C-40AE-B96A-A984-1F61DA4D3911}"/>
              </a:ext>
            </a:extLst>
          </p:cNvPr>
          <p:cNvSpPr>
            <a:spLocks noGrp="1"/>
          </p:cNvSpPr>
          <p:nvPr>
            <p:ph type="title"/>
          </p:nvPr>
        </p:nvSpPr>
        <p:spPr/>
        <p:txBody>
          <a:bodyPr/>
          <a:lstStyle/>
          <a:p>
            <a:pPr algn="ctr"/>
            <a:r>
              <a:rPr lang="en-US">
                <a:ea typeface="Calibri Light" panose="020F0302020204030204"/>
                <a:cs typeface="Calibri Light" panose="020F0302020204030204"/>
              </a:rPr>
              <a:t>Exercises</a:t>
            </a:r>
          </a:p>
        </p:txBody>
      </p:sp>
      <p:sp>
        <p:nvSpPr>
          <p:cNvPr id="3" name="Content Placeholder 2">
            <a:extLst>
              <a:ext uri="{FF2B5EF4-FFF2-40B4-BE49-F238E27FC236}">
                <a16:creationId xmlns:a16="http://schemas.microsoft.com/office/drawing/2014/main" id="{6D1E6118-40BE-C19C-EA1E-0BC6494008F0}"/>
              </a:ext>
            </a:extLst>
          </p:cNvPr>
          <p:cNvSpPr>
            <a:spLocks noGrp="1"/>
          </p:cNvSpPr>
          <p:nvPr>
            <p:ph idx="1"/>
          </p:nvPr>
        </p:nvSpPr>
        <p:spPr/>
        <p:txBody>
          <a:bodyPr vert="horz" lIns="91440" tIns="45720" rIns="91440" bIns="45720" rtlCol="0" anchor="t">
            <a:normAutofit/>
          </a:bodyPr>
          <a:lstStyle/>
          <a:p>
            <a:r>
              <a:rPr lang="en-GB" sz="2400">
                <a:latin typeface="Times New Roman"/>
                <a:cs typeface="Times New Roman"/>
              </a:rPr>
              <a:t>Calculate:</a:t>
            </a:r>
            <a:endParaRPr lang="en-US"/>
          </a:p>
          <a:p>
            <a:r>
              <a:rPr lang="en-US" sz="2000" b="1">
                <a:ea typeface="Calibri"/>
                <a:cs typeface="Calibri"/>
              </a:rPr>
              <a:t>Current Ratio</a:t>
            </a:r>
            <a:endParaRPr lang="en-US" sz="2000">
              <a:ea typeface="Calibri"/>
              <a:cs typeface="Calibri"/>
            </a:endParaRPr>
          </a:p>
          <a:p>
            <a:r>
              <a:rPr lang="en-US" sz="2000" b="1">
                <a:ea typeface="Calibri"/>
                <a:cs typeface="Calibri"/>
              </a:rPr>
              <a:t>Acid-Test (Quick) Ratio</a:t>
            </a:r>
            <a:endParaRPr lang="en-GB" sz="2000">
              <a:ea typeface="Calibri"/>
              <a:cs typeface="Calibri"/>
            </a:endParaRPr>
          </a:p>
          <a:p>
            <a:r>
              <a:rPr lang="en-US" sz="2000">
                <a:ea typeface="Calibri"/>
                <a:cs typeface="Calibri"/>
              </a:rPr>
              <a:t>No Credit Period</a:t>
            </a:r>
            <a:endParaRPr lang="en-US" sz="2000" b="1">
              <a:ea typeface="Calibri"/>
              <a:cs typeface="Calibri"/>
            </a:endParaRPr>
          </a:p>
          <a:p>
            <a:pPr marL="0" indent="0">
              <a:buNone/>
            </a:pPr>
            <a:endParaRPr lang="en-GB">
              <a:latin typeface="Calibri" panose="020F0502020204030204"/>
              <a:ea typeface="Calibri"/>
              <a:cs typeface="Calibri"/>
            </a:endParaRPr>
          </a:p>
          <a:p>
            <a:r>
              <a:rPr lang="en-GB" sz="2400">
                <a:latin typeface="Times New Roman"/>
                <a:cs typeface="Times New Roman"/>
              </a:rPr>
              <a:t>What will happen, when a retail chain delays supplier payments to free up cash for expansion</a:t>
            </a:r>
            <a:endParaRPr lang="en-US" sz="2400">
              <a:ea typeface="Calibri"/>
              <a:cs typeface="Calibri"/>
            </a:endParaRPr>
          </a:p>
        </p:txBody>
      </p:sp>
    </p:spTree>
    <p:extLst>
      <p:ext uri="{BB962C8B-B14F-4D97-AF65-F5344CB8AC3E}">
        <p14:creationId xmlns:p14="http://schemas.microsoft.com/office/powerpoint/2010/main" val="2095980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AI-generated content may be incorrect.">
            <a:extLst>
              <a:ext uri="{FF2B5EF4-FFF2-40B4-BE49-F238E27FC236}">
                <a16:creationId xmlns:a16="http://schemas.microsoft.com/office/drawing/2014/main" id="{3CECD28C-072E-DBD6-74A4-6B6B470AC7D0}"/>
              </a:ext>
            </a:extLst>
          </p:cNvPr>
          <p:cNvPicPr>
            <a:picLocks noChangeAspect="1"/>
          </p:cNvPicPr>
          <p:nvPr/>
        </p:nvPicPr>
        <p:blipFill>
          <a:blip r:embed="rId2"/>
          <a:stretch>
            <a:fillRect/>
          </a:stretch>
        </p:blipFill>
        <p:spPr>
          <a:xfrm>
            <a:off x="19068" y="97767"/>
            <a:ext cx="12168241" cy="6619334"/>
          </a:xfrm>
          <a:prstGeom prst="rect">
            <a:avLst/>
          </a:prstGeom>
        </p:spPr>
      </p:pic>
    </p:spTree>
    <p:extLst>
      <p:ext uri="{BB962C8B-B14F-4D97-AF65-F5344CB8AC3E}">
        <p14:creationId xmlns:p14="http://schemas.microsoft.com/office/powerpoint/2010/main" val="3689506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43CA4-97DC-B986-5C67-249BAE0F9197}"/>
              </a:ext>
            </a:extLst>
          </p:cNvPr>
          <p:cNvSpPr>
            <a:spLocks noGrp="1"/>
          </p:cNvSpPr>
          <p:nvPr>
            <p:ph type="title"/>
          </p:nvPr>
        </p:nvSpPr>
        <p:spPr>
          <a:xfrm>
            <a:off x="6094105" y="802955"/>
            <a:ext cx="4977976" cy="1454051"/>
          </a:xfrm>
        </p:spPr>
        <p:txBody>
          <a:bodyPr>
            <a:normAutofit/>
          </a:bodyPr>
          <a:lstStyle/>
          <a:p>
            <a:r>
              <a:rPr lang="en-GB" sz="3600" b="1">
                <a:solidFill>
                  <a:schemeClr val="tx2"/>
                </a:solidFill>
                <a:latin typeface="Calibri"/>
                <a:ea typeface="Calibri"/>
                <a:cs typeface="Calibri"/>
              </a:rPr>
              <a:t>Cash Management: Context</a:t>
            </a:r>
            <a:endParaRPr lang="en-US" sz="3600" b="1">
              <a:solidFill>
                <a:schemeClr val="tx2"/>
              </a:solidFill>
              <a:ea typeface="Calibri Light" panose="020F0302020204030204"/>
              <a:cs typeface="Calibri Light" panose="020F0302020204030204"/>
            </a:endParaRPr>
          </a:p>
        </p:txBody>
      </p:sp>
      <p:pic>
        <p:nvPicPr>
          <p:cNvPr id="7" name="Graphic 6" descr="Dollar">
            <a:extLst>
              <a:ext uri="{FF2B5EF4-FFF2-40B4-BE49-F238E27FC236}">
                <a16:creationId xmlns:a16="http://schemas.microsoft.com/office/drawing/2014/main" id="{81BAD17E-3957-CD48-B952-AAE755BE98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4C02E9C-7845-7382-4F5D-685DAF1C171C}"/>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2000">
                <a:solidFill>
                  <a:schemeClr val="tx2"/>
                </a:solidFill>
              </a:rPr>
              <a:t>Cash management in the context of </a:t>
            </a:r>
            <a:r>
              <a:rPr lang="en-GB" sz="2000" b="1">
                <a:solidFill>
                  <a:schemeClr val="tx2"/>
                </a:solidFill>
              </a:rPr>
              <a:t>working capital management</a:t>
            </a:r>
            <a:r>
              <a:rPr lang="en-GB" sz="2000">
                <a:solidFill>
                  <a:schemeClr val="tx2"/>
                </a:solidFill>
              </a:rPr>
              <a:t> refers to the process of planning, monitoring, and controlling a company’s cash inflows and outflows to ensure liquidity and operational efficiency. </a:t>
            </a:r>
            <a:endParaRPr lang="en-US" sz="2000">
              <a:solidFill>
                <a:schemeClr val="tx2"/>
              </a:solidFill>
              <a:ea typeface="Calibri"/>
              <a:cs typeface="Calibri"/>
            </a:endParaRPr>
          </a:p>
          <a:p>
            <a:r>
              <a:rPr lang="en-GB" sz="2000">
                <a:solidFill>
                  <a:schemeClr val="tx2"/>
                </a:solidFill>
              </a:rPr>
              <a:t>It is a critical component of working capital because cash is the most liquid asset and directly affects a firm’s ability to meet short-term obligations.</a:t>
            </a:r>
            <a:endParaRPr lang="en-GB" sz="2000">
              <a:solidFill>
                <a:schemeClr val="tx2"/>
              </a:solidFill>
              <a:ea typeface="Calibri"/>
              <a:cs typeface="Calibri"/>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71077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82DAD-77F8-B8B2-ECBE-865CAF485CAD}"/>
              </a:ext>
            </a:extLst>
          </p:cNvPr>
          <p:cNvSpPr>
            <a:spLocks noGrp="1"/>
          </p:cNvSpPr>
          <p:nvPr>
            <p:ph type="title"/>
          </p:nvPr>
        </p:nvSpPr>
        <p:spPr>
          <a:xfrm>
            <a:off x="6094105" y="802955"/>
            <a:ext cx="4977976" cy="978518"/>
          </a:xfrm>
        </p:spPr>
        <p:txBody>
          <a:bodyPr>
            <a:normAutofit fontScale="90000"/>
          </a:bodyPr>
          <a:lstStyle/>
          <a:p>
            <a:br>
              <a:rPr lang="en-GB" sz="3600" b="1">
                <a:solidFill>
                  <a:schemeClr val="tx2"/>
                </a:solidFill>
                <a:latin typeface="Calibri"/>
                <a:ea typeface="Calibri"/>
                <a:cs typeface="Calibri"/>
              </a:rPr>
            </a:br>
            <a:r>
              <a:rPr lang="en-GB" sz="3600" b="1">
                <a:solidFill>
                  <a:schemeClr val="tx2"/>
                </a:solidFill>
                <a:latin typeface="Calibri"/>
                <a:ea typeface="Calibri"/>
                <a:cs typeface="Calibri"/>
              </a:rPr>
              <a:t>Definition</a:t>
            </a:r>
            <a:endParaRPr lang="en-GB" sz="3600">
              <a:solidFill>
                <a:schemeClr val="tx2"/>
              </a:solidFill>
              <a:latin typeface="Calibri"/>
              <a:ea typeface="Calibri"/>
              <a:cs typeface="Calibri"/>
            </a:endParaRPr>
          </a:p>
          <a:p>
            <a:endParaRPr lang="en-GB" sz="3600">
              <a:solidFill>
                <a:schemeClr val="tx2"/>
              </a:solidFill>
              <a:latin typeface="Calibri Light"/>
              <a:ea typeface="Calibri Light"/>
              <a:cs typeface="Calibri Light"/>
            </a:endParaRPr>
          </a:p>
        </p:txBody>
      </p:sp>
      <p:pic>
        <p:nvPicPr>
          <p:cNvPr id="7" name="Graphic 6" descr="Money">
            <a:extLst>
              <a:ext uri="{FF2B5EF4-FFF2-40B4-BE49-F238E27FC236}">
                <a16:creationId xmlns:a16="http://schemas.microsoft.com/office/drawing/2014/main" id="{452D1252-7D1F-076E-27F5-8A6A6F2A5A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79DBA37-D105-732C-AA95-EA4E1DE0831E}"/>
              </a:ext>
            </a:extLst>
          </p:cNvPr>
          <p:cNvSpPr>
            <a:spLocks noGrp="1"/>
          </p:cNvSpPr>
          <p:nvPr>
            <p:ph idx="1"/>
          </p:nvPr>
        </p:nvSpPr>
        <p:spPr>
          <a:xfrm>
            <a:off x="6090574" y="1814374"/>
            <a:ext cx="4977578" cy="4246597"/>
          </a:xfrm>
        </p:spPr>
        <p:txBody>
          <a:bodyPr vert="horz" lIns="91440" tIns="45720" rIns="91440" bIns="45720" rtlCol="0" anchor="ctr">
            <a:noAutofit/>
          </a:bodyPr>
          <a:lstStyle/>
          <a:p>
            <a:r>
              <a:rPr lang="en-GB" sz="2400">
                <a:solidFill>
                  <a:schemeClr val="tx2"/>
                </a:solidFill>
              </a:rPr>
              <a:t>Cash management involves managing the availability and usage of cash to:</a:t>
            </a:r>
            <a:endParaRPr lang="en-US" sz="2400">
              <a:solidFill>
                <a:schemeClr val="tx2"/>
              </a:solidFill>
              <a:ea typeface="Calibri"/>
              <a:cs typeface="Calibri"/>
            </a:endParaRPr>
          </a:p>
          <a:p>
            <a:pPr>
              <a:buFont typeface="Arial" panose="020B0604020202020204" pitchFamily="34" charset="0"/>
              <a:buChar char="•"/>
            </a:pPr>
            <a:r>
              <a:rPr lang="en-GB" sz="2400">
                <a:solidFill>
                  <a:schemeClr val="tx2"/>
                </a:solidFill>
              </a:rPr>
              <a:t>Maintain sufficient liquidity for day-to-day operations.</a:t>
            </a:r>
            <a:endParaRPr lang="en-GB" sz="2400">
              <a:solidFill>
                <a:schemeClr val="tx2"/>
              </a:solidFill>
              <a:ea typeface="Calibri"/>
              <a:cs typeface="Calibri"/>
            </a:endParaRPr>
          </a:p>
          <a:p>
            <a:pPr>
              <a:buFont typeface="Arial" panose="020B0604020202020204" pitchFamily="34" charset="0"/>
              <a:buChar char="•"/>
            </a:pPr>
            <a:r>
              <a:rPr lang="en-GB" sz="2400">
                <a:solidFill>
                  <a:schemeClr val="tx2"/>
                </a:solidFill>
              </a:rPr>
              <a:t>Minimize idle cash (which earns little or no return).</a:t>
            </a:r>
            <a:endParaRPr lang="en-GB" sz="2400">
              <a:solidFill>
                <a:schemeClr val="tx2"/>
              </a:solidFill>
              <a:ea typeface="Calibri"/>
              <a:cs typeface="Calibri"/>
            </a:endParaRPr>
          </a:p>
          <a:p>
            <a:pPr>
              <a:buFont typeface="Arial" panose="020B0604020202020204" pitchFamily="34" charset="0"/>
              <a:buChar char="•"/>
            </a:pPr>
            <a:r>
              <a:rPr lang="en-GB" sz="2400">
                <a:solidFill>
                  <a:schemeClr val="tx2"/>
                </a:solidFill>
              </a:rPr>
              <a:t>Optimize cash flow to reduce financing costs and maximize profitability.</a:t>
            </a:r>
            <a:endParaRPr lang="en-GB" sz="2400">
              <a:solidFill>
                <a:schemeClr val="tx2"/>
              </a:solidFill>
              <a:ea typeface="Calibri"/>
              <a:cs typeface="Calibri"/>
            </a:endParaRPr>
          </a:p>
          <a:p>
            <a:pPr marL="0" indent="0">
              <a:buNone/>
            </a:pPr>
            <a:endParaRPr lang="en-GB" sz="2400">
              <a:solidFill>
                <a:schemeClr val="tx2"/>
              </a:solidFill>
              <a:ea typeface="Calibri"/>
              <a:cs typeface="Calibri"/>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699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09C3C-3A6E-4E7C-2021-A6538E54EC9E}"/>
              </a:ext>
            </a:extLst>
          </p:cNvPr>
          <p:cNvSpPr>
            <a:spLocks noGrp="1"/>
          </p:cNvSpPr>
          <p:nvPr>
            <p:ph type="title"/>
          </p:nvPr>
        </p:nvSpPr>
        <p:spPr/>
        <p:txBody>
          <a:bodyPr/>
          <a:lstStyle/>
          <a:p>
            <a:pPr algn="ctr"/>
            <a:r>
              <a:rPr lang="en-GB" sz="4800" b="1">
                <a:latin typeface="Calibri"/>
                <a:ea typeface="Calibri"/>
                <a:cs typeface="Calibri"/>
              </a:rPr>
              <a:t>Key Objectives</a:t>
            </a:r>
            <a:endParaRPr lang="en-GB" sz="4800">
              <a:latin typeface="Calibri"/>
              <a:ea typeface="Calibri"/>
              <a:cs typeface="Calibri"/>
            </a:endParaRPr>
          </a:p>
          <a:p>
            <a:endParaRPr lang="en-GB">
              <a:ea typeface="Calibri Light"/>
              <a:cs typeface="Calibri Light"/>
            </a:endParaRPr>
          </a:p>
        </p:txBody>
      </p:sp>
      <p:graphicFrame>
        <p:nvGraphicFramePr>
          <p:cNvPr id="5" name="Content Placeholder 2">
            <a:extLst>
              <a:ext uri="{FF2B5EF4-FFF2-40B4-BE49-F238E27FC236}">
                <a16:creationId xmlns:a16="http://schemas.microsoft.com/office/drawing/2014/main" id="{3C59D0D8-876A-AEC2-4C15-B609EC0E4A3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868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8DC1A90C-B049-53A6-FC61-084A194A62BD}"/>
              </a:ext>
            </a:extLst>
          </p:cNvPr>
          <p:cNvPicPr>
            <a:picLocks noChangeAspect="1"/>
          </p:cNvPicPr>
          <p:nvPr/>
        </p:nvPicPr>
        <p:blipFill>
          <a:blip r:embed="rId2"/>
          <a:srcRect l="31870" r="15548"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EEA7-16CD-1F53-B7D4-5CFE29C5FFBC}"/>
              </a:ext>
            </a:extLst>
          </p:cNvPr>
          <p:cNvSpPr>
            <a:spLocks noGrp="1"/>
          </p:cNvSpPr>
          <p:nvPr>
            <p:ph type="title"/>
          </p:nvPr>
        </p:nvSpPr>
        <p:spPr>
          <a:xfrm>
            <a:off x="6115317" y="405685"/>
            <a:ext cx="5464968" cy="1559301"/>
          </a:xfrm>
        </p:spPr>
        <p:txBody>
          <a:bodyPr>
            <a:normAutofit/>
          </a:bodyPr>
          <a:lstStyle/>
          <a:p>
            <a:r>
              <a:rPr lang="en-GB" sz="4000" b="1">
                <a:latin typeface="Calibri"/>
                <a:ea typeface="Calibri"/>
                <a:cs typeface="Calibri"/>
              </a:rPr>
              <a:t>Techniques and Tools</a:t>
            </a:r>
            <a:endParaRPr lang="en-GB" sz="4000">
              <a:latin typeface="Calibri"/>
              <a:ea typeface="Calibri"/>
              <a:cs typeface="Calibri"/>
            </a:endParaRPr>
          </a:p>
          <a:p>
            <a:endParaRPr lang="en-GB" sz="4000">
              <a:ea typeface="Calibri Light"/>
              <a:cs typeface="Calibri Light"/>
            </a:endParaRPr>
          </a:p>
        </p:txBody>
      </p:sp>
      <p:sp>
        <p:nvSpPr>
          <p:cNvPr id="3" name="Content Placeholder 2">
            <a:extLst>
              <a:ext uri="{FF2B5EF4-FFF2-40B4-BE49-F238E27FC236}">
                <a16:creationId xmlns:a16="http://schemas.microsoft.com/office/drawing/2014/main" id="{C0FCA049-2635-0C66-E60D-80896A641D7C}"/>
              </a:ext>
            </a:extLst>
          </p:cNvPr>
          <p:cNvSpPr>
            <a:spLocks noGrp="1"/>
          </p:cNvSpPr>
          <p:nvPr>
            <p:ph idx="1"/>
          </p:nvPr>
        </p:nvSpPr>
        <p:spPr>
          <a:xfrm>
            <a:off x="5648054" y="1965203"/>
            <a:ext cx="6361584" cy="4274875"/>
          </a:xfrm>
        </p:spPr>
        <p:txBody>
          <a:bodyPr vert="horz" lIns="91440" tIns="45720" rIns="91440" bIns="45720" rtlCol="0" anchor="ctr">
            <a:normAutofit lnSpcReduction="10000"/>
          </a:bodyPr>
          <a:lstStyle/>
          <a:p>
            <a:endParaRPr lang="en-GB" sz="2400" b="1"/>
          </a:p>
          <a:p>
            <a:r>
              <a:rPr lang="en-GB" sz="2400" b="1"/>
              <a:t>Cash budgeting:</a:t>
            </a:r>
            <a:r>
              <a:rPr lang="en-GB" sz="2400"/>
              <a:t> Forecasting cash inflows and outflows.</a:t>
            </a:r>
            <a:endParaRPr lang="en-GB" sz="2400">
              <a:ea typeface="Calibri"/>
              <a:cs typeface="Calibri"/>
            </a:endParaRPr>
          </a:p>
          <a:p>
            <a:pPr>
              <a:buFont typeface="Arial" panose="020B0604020202020204" pitchFamily="34" charset="0"/>
              <a:buChar char="•"/>
            </a:pPr>
            <a:r>
              <a:rPr lang="en-GB" sz="2400" b="1"/>
              <a:t>Float management:</a:t>
            </a:r>
            <a:r>
              <a:rPr lang="en-GB" sz="2400"/>
              <a:t> Reducing the time between cash collection and availability.</a:t>
            </a:r>
            <a:endParaRPr lang="en-GB" sz="2400">
              <a:ea typeface="Calibri"/>
              <a:cs typeface="Calibri"/>
            </a:endParaRPr>
          </a:p>
          <a:p>
            <a:pPr>
              <a:buFont typeface="Arial" panose="020B0604020202020204" pitchFamily="34" charset="0"/>
              <a:buChar char="•"/>
            </a:pPr>
            <a:r>
              <a:rPr lang="en-GB" sz="2400" b="1"/>
              <a:t>Short-term investments:</a:t>
            </a:r>
            <a:r>
              <a:rPr lang="en-GB" sz="2400"/>
              <a:t> Placing excess cash in marketable securities.</a:t>
            </a:r>
            <a:endParaRPr lang="en-GB" sz="2400">
              <a:ea typeface="Calibri"/>
              <a:cs typeface="Calibri"/>
            </a:endParaRPr>
          </a:p>
          <a:p>
            <a:pPr>
              <a:buFont typeface="Arial" panose="020B0604020202020204" pitchFamily="34" charset="0"/>
              <a:buChar char="•"/>
            </a:pPr>
            <a:r>
              <a:rPr lang="en-GB" sz="2400" b="1"/>
              <a:t>Credit and collection policies:</a:t>
            </a:r>
            <a:r>
              <a:rPr lang="en-GB" sz="2400"/>
              <a:t> Speeding up receivables.</a:t>
            </a:r>
            <a:endParaRPr lang="en-GB" sz="2400">
              <a:ea typeface="Calibri"/>
              <a:cs typeface="Calibri"/>
            </a:endParaRPr>
          </a:p>
          <a:p>
            <a:pPr>
              <a:buFont typeface="Arial" panose="020B0604020202020204" pitchFamily="34" charset="0"/>
              <a:buChar char="•"/>
            </a:pPr>
            <a:r>
              <a:rPr lang="en-GB" sz="2400" b="1"/>
              <a:t>Payment scheduling:</a:t>
            </a:r>
            <a:r>
              <a:rPr lang="en-GB" sz="2400"/>
              <a:t> Optimizing timing of payables.</a:t>
            </a:r>
            <a:endParaRPr lang="en-GB" sz="2400">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3863623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3BE19-A707-7D13-7E1B-084F6F48D4B7}"/>
              </a:ext>
            </a:extLst>
          </p:cNvPr>
          <p:cNvSpPr>
            <a:spLocks noGrp="1"/>
          </p:cNvSpPr>
          <p:nvPr>
            <p:ph type="title"/>
          </p:nvPr>
        </p:nvSpPr>
        <p:spPr/>
        <p:txBody>
          <a:bodyPr/>
          <a:lstStyle/>
          <a:p>
            <a:pPr algn="ctr"/>
            <a:r>
              <a:rPr lang="en-GB" sz="6600" b="1">
                <a:latin typeface="Calibri"/>
                <a:ea typeface="Calibri"/>
                <a:cs typeface="Calibri"/>
              </a:rPr>
              <a:t>Importance</a:t>
            </a:r>
            <a:endParaRPr lang="en-GB" sz="6600">
              <a:latin typeface="Calibri"/>
              <a:ea typeface="Calibri"/>
              <a:cs typeface="Calibri"/>
            </a:endParaRPr>
          </a:p>
          <a:p>
            <a:endParaRPr lang="en-GB">
              <a:ea typeface="Calibri Light"/>
              <a:cs typeface="Calibri Light"/>
            </a:endParaRPr>
          </a:p>
        </p:txBody>
      </p:sp>
      <p:graphicFrame>
        <p:nvGraphicFramePr>
          <p:cNvPr id="12" name="Content Placeholder 2">
            <a:extLst>
              <a:ext uri="{FF2B5EF4-FFF2-40B4-BE49-F238E27FC236}">
                <a16:creationId xmlns:a16="http://schemas.microsoft.com/office/drawing/2014/main" id="{D968CD91-A1B6-925D-B2DA-CC5DE020B429}"/>
              </a:ext>
            </a:extLst>
          </p:cNvPr>
          <p:cNvGraphicFramePr>
            <a:graphicFrameLocks noGrp="1"/>
          </p:cNvGraphicFramePr>
          <p:nvPr>
            <p:ph idx="1"/>
            <p:extLst>
              <p:ext uri="{D42A27DB-BD31-4B8C-83A1-F6EECF244321}">
                <p14:modId xmlns:p14="http://schemas.microsoft.com/office/powerpoint/2010/main" val="3594593960"/>
              </p:ext>
            </p:extLst>
          </p:nvPr>
        </p:nvGraphicFramePr>
        <p:xfrm>
          <a:off x="838200" y="171779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5359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ffice building overlayed with stock market graphs">
            <a:extLst>
              <a:ext uri="{FF2B5EF4-FFF2-40B4-BE49-F238E27FC236}">
                <a16:creationId xmlns:a16="http://schemas.microsoft.com/office/drawing/2014/main" id="{531593BC-BF66-244C-6582-64D2683E55DC}"/>
              </a:ext>
            </a:extLst>
          </p:cNvPr>
          <p:cNvPicPr>
            <a:picLocks noChangeAspect="1"/>
          </p:cNvPicPr>
          <p:nvPr/>
        </p:nvPicPr>
        <p:blipFill>
          <a:blip r:embed="rId2"/>
          <a:srcRect l="42406" r="5096" b="9"/>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8DCC7-A7E7-8357-33B6-C4824A5874C3}"/>
              </a:ext>
            </a:extLst>
          </p:cNvPr>
          <p:cNvSpPr>
            <a:spLocks noGrp="1"/>
          </p:cNvSpPr>
          <p:nvPr>
            <p:ph type="title"/>
          </p:nvPr>
        </p:nvSpPr>
        <p:spPr>
          <a:xfrm>
            <a:off x="6115317" y="405685"/>
            <a:ext cx="5464968" cy="1559301"/>
          </a:xfrm>
        </p:spPr>
        <p:txBody>
          <a:bodyPr>
            <a:normAutofit/>
          </a:bodyPr>
          <a:lstStyle/>
          <a:p>
            <a:r>
              <a:rPr lang="en-GB" sz="4000" b="1">
                <a:latin typeface="Calibri"/>
                <a:ea typeface="Calibri"/>
                <a:cs typeface="Calibri"/>
              </a:rPr>
              <a:t>Risk Management in Cash Handling</a:t>
            </a:r>
            <a:endParaRPr lang="en-GB" sz="4000">
              <a:latin typeface="Calibri"/>
              <a:ea typeface="Calibri"/>
              <a:cs typeface="Calibri"/>
            </a:endParaRPr>
          </a:p>
          <a:p>
            <a:endParaRPr lang="en-GB" sz="4000">
              <a:ea typeface="Calibri Light"/>
              <a:cs typeface="Calibri Light"/>
            </a:endParaRPr>
          </a:p>
        </p:txBody>
      </p:sp>
      <p:sp>
        <p:nvSpPr>
          <p:cNvPr id="3" name="Content Placeholder 2">
            <a:extLst>
              <a:ext uri="{FF2B5EF4-FFF2-40B4-BE49-F238E27FC236}">
                <a16:creationId xmlns:a16="http://schemas.microsoft.com/office/drawing/2014/main" id="{43829AFF-2E84-78E2-620D-9F463E0DB492}"/>
              </a:ext>
            </a:extLst>
          </p:cNvPr>
          <p:cNvSpPr>
            <a:spLocks noGrp="1"/>
          </p:cNvSpPr>
          <p:nvPr>
            <p:ph idx="1"/>
          </p:nvPr>
        </p:nvSpPr>
        <p:spPr>
          <a:xfrm>
            <a:off x="5676809" y="2398144"/>
            <a:ext cx="6361583" cy="3841934"/>
          </a:xfrm>
        </p:spPr>
        <p:txBody>
          <a:bodyPr vert="horz" lIns="91440" tIns="45720" rIns="91440" bIns="45720" rtlCol="0" anchor="ctr">
            <a:normAutofit/>
          </a:bodyPr>
          <a:lstStyle/>
          <a:p>
            <a:r>
              <a:rPr lang="en-GB" sz="2400" b="1"/>
              <a:t>Foreign Exchange Risk:</a:t>
            </a:r>
            <a:r>
              <a:rPr lang="en-GB" sz="2400"/>
              <a:t> For multinational firms, managing currency exposure via hedging instruments (forwards, options).</a:t>
            </a:r>
            <a:endParaRPr lang="en-GB" sz="2400">
              <a:ea typeface="Calibri"/>
              <a:cs typeface="Calibri"/>
            </a:endParaRPr>
          </a:p>
          <a:p>
            <a:pPr>
              <a:buFont typeface="Arial" panose="020B0604020202020204" pitchFamily="34" charset="0"/>
              <a:buChar char="•"/>
            </a:pPr>
            <a:r>
              <a:rPr lang="en-GB" sz="2400" b="1"/>
              <a:t>Interest Rate Risk:</a:t>
            </a:r>
            <a:r>
              <a:rPr lang="en-GB" sz="2400"/>
              <a:t> Impact on short-term investments and borrowing costs.</a:t>
            </a:r>
            <a:endParaRPr lang="en-GB" sz="2400">
              <a:ea typeface="Calibri"/>
              <a:cs typeface="Calibri"/>
            </a:endParaRPr>
          </a:p>
          <a:p>
            <a:pPr>
              <a:buFont typeface="Arial" panose="020B0604020202020204" pitchFamily="34" charset="0"/>
              <a:buChar char="•"/>
            </a:pPr>
            <a:r>
              <a:rPr lang="en-GB" sz="2400" b="1"/>
              <a:t>Counterparty Risk:</a:t>
            </a:r>
            <a:r>
              <a:rPr lang="en-GB" sz="2400"/>
              <a:t> Ensuring security of deposits and investments in marketable securities.</a:t>
            </a:r>
            <a:endParaRPr lang="en-GB" sz="2400">
              <a:ea typeface="Calibri"/>
              <a:cs typeface="Calibri"/>
            </a:endParaRPr>
          </a:p>
          <a:p>
            <a:pPr marL="0" indent="0">
              <a:buNone/>
            </a:pPr>
            <a:endParaRPr lang="en-GB" sz="2000">
              <a:ea typeface="Calibri"/>
              <a:cs typeface="Calibri"/>
            </a:endParaRPr>
          </a:p>
        </p:txBody>
      </p:sp>
    </p:spTree>
    <p:extLst>
      <p:ext uri="{BB962C8B-B14F-4D97-AF65-F5344CB8AC3E}">
        <p14:creationId xmlns:p14="http://schemas.microsoft.com/office/powerpoint/2010/main" val="149434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FC255-3132-DF65-85E6-ED3AA863D469}"/>
              </a:ext>
            </a:extLst>
          </p:cNvPr>
          <p:cNvSpPr>
            <a:spLocks noGrp="1"/>
          </p:cNvSpPr>
          <p:nvPr>
            <p:ph type="title"/>
          </p:nvPr>
        </p:nvSpPr>
        <p:spPr>
          <a:xfrm>
            <a:off x="5868557" y="1138036"/>
            <a:ext cx="5444382" cy="1402470"/>
          </a:xfrm>
        </p:spPr>
        <p:txBody>
          <a:bodyPr anchor="t">
            <a:normAutofit/>
          </a:bodyPr>
          <a:lstStyle/>
          <a:p>
            <a:r>
              <a:rPr lang="en-GB" sz="3200" b="1">
                <a:latin typeface="Calibri"/>
                <a:ea typeface="Calibri"/>
                <a:cs typeface="Calibri"/>
              </a:rPr>
              <a:t>Optimization Techniques</a:t>
            </a:r>
            <a:endParaRPr lang="en-GB" sz="3200">
              <a:latin typeface="Calibri"/>
              <a:ea typeface="Calibri"/>
              <a:cs typeface="Calibri"/>
            </a:endParaRPr>
          </a:p>
          <a:p>
            <a:endParaRPr lang="en-GB" sz="3200">
              <a:ea typeface="Calibri Light"/>
              <a:cs typeface="Calibri Light"/>
            </a:endParaRPr>
          </a:p>
        </p:txBody>
      </p:sp>
      <p:pic>
        <p:nvPicPr>
          <p:cNvPr id="5" name="Picture 4" descr="A digital stock market graph">
            <a:extLst>
              <a:ext uri="{FF2B5EF4-FFF2-40B4-BE49-F238E27FC236}">
                <a16:creationId xmlns:a16="http://schemas.microsoft.com/office/drawing/2014/main" id="{13629460-9EF6-BF57-4550-6C5B98C334B7}"/>
              </a:ext>
            </a:extLst>
          </p:cNvPr>
          <p:cNvPicPr>
            <a:picLocks noChangeAspect="1"/>
          </p:cNvPicPr>
          <p:nvPr/>
        </p:nvPicPr>
        <p:blipFill>
          <a:blip r:embed="rId2"/>
          <a:srcRect l="40494" r="8415" b="-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3EDEE8-6842-303B-6E6C-ADDD57B4DC71}"/>
              </a:ext>
            </a:extLst>
          </p:cNvPr>
          <p:cNvSpPr>
            <a:spLocks noGrp="1"/>
          </p:cNvSpPr>
          <p:nvPr>
            <p:ph idx="1"/>
          </p:nvPr>
        </p:nvSpPr>
        <p:spPr>
          <a:xfrm>
            <a:off x="5868557" y="1961705"/>
            <a:ext cx="6285457" cy="4180678"/>
          </a:xfrm>
        </p:spPr>
        <p:txBody>
          <a:bodyPr vert="horz" lIns="91440" tIns="45720" rIns="91440" bIns="45720" rtlCol="0" anchor="t">
            <a:noAutofit/>
          </a:bodyPr>
          <a:lstStyle/>
          <a:p>
            <a:pPr marL="0" indent="0">
              <a:buNone/>
            </a:pPr>
            <a:endParaRPr lang="en-GB" sz="2000" b="1"/>
          </a:p>
          <a:p>
            <a:r>
              <a:rPr lang="en-GB" sz="2400" b="1"/>
              <a:t>Centralized vs Decentralized Cash Pools:</a:t>
            </a:r>
            <a:r>
              <a:rPr lang="en-GB" sz="2400"/>
              <a:t> Multinational corporations often use </a:t>
            </a:r>
            <a:r>
              <a:rPr lang="en-GB" sz="2400" b="1"/>
              <a:t>cash pooling</a:t>
            </a:r>
            <a:r>
              <a:rPr lang="en-GB" sz="2400"/>
              <a:t> or </a:t>
            </a:r>
            <a:r>
              <a:rPr lang="en-GB" sz="2400" b="1"/>
              <a:t>notional pooling</a:t>
            </a:r>
            <a:r>
              <a:rPr lang="en-GB" sz="2400"/>
              <a:t> to optimize global liquidity.</a:t>
            </a:r>
            <a:endParaRPr lang="en-GB" sz="2400">
              <a:ea typeface="Calibri"/>
              <a:cs typeface="Calibri"/>
            </a:endParaRPr>
          </a:p>
          <a:p>
            <a:pPr>
              <a:buFont typeface="Arial" panose="020B0604020202020204" pitchFamily="34" charset="0"/>
              <a:buChar char="•"/>
            </a:pPr>
            <a:r>
              <a:rPr lang="en-GB" sz="2400" b="1"/>
              <a:t>Dynamic Discounting:</a:t>
            </a:r>
            <a:r>
              <a:rPr lang="en-GB" sz="2400"/>
              <a:t> Leveraging surplus cash to negotiate early payment discounts with suppliers.</a:t>
            </a:r>
            <a:endParaRPr lang="en-GB" sz="2400">
              <a:ea typeface="Calibri"/>
              <a:cs typeface="Calibri"/>
            </a:endParaRPr>
          </a:p>
          <a:p>
            <a:pPr>
              <a:buFont typeface="Arial" panose="020B0604020202020204" pitchFamily="34" charset="0"/>
              <a:buChar char="•"/>
            </a:pPr>
            <a:r>
              <a:rPr lang="en-GB" sz="2400" b="1"/>
              <a:t>Treasury Management Systems (TMS):</a:t>
            </a:r>
            <a:r>
              <a:rPr lang="en-GB" sz="2400"/>
              <a:t> Advanced software for real-time cash visibility and automated decision-making.</a:t>
            </a:r>
            <a:endParaRPr lang="en-GB" sz="2400">
              <a:ea typeface="Calibri"/>
              <a:cs typeface="Calibri"/>
            </a:endParaRPr>
          </a:p>
          <a:p>
            <a:endParaRPr lang="en-GB" sz="2000"/>
          </a:p>
        </p:txBody>
      </p:sp>
    </p:spTree>
    <p:extLst>
      <p:ext uri="{BB962C8B-B14F-4D97-AF65-F5344CB8AC3E}">
        <p14:creationId xmlns:p14="http://schemas.microsoft.com/office/powerpoint/2010/main" val="2531499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graphs and numbers in 3D">
            <a:extLst>
              <a:ext uri="{FF2B5EF4-FFF2-40B4-BE49-F238E27FC236}">
                <a16:creationId xmlns:a16="http://schemas.microsoft.com/office/drawing/2014/main" id="{1D126E7E-6E2B-4494-C5ED-D9460CCCBBEF}"/>
              </a:ext>
            </a:extLst>
          </p:cNvPr>
          <p:cNvPicPr>
            <a:picLocks noChangeAspect="1"/>
          </p:cNvPicPr>
          <p:nvPr/>
        </p:nvPicPr>
        <p:blipFill>
          <a:blip r:embed="rId2"/>
          <a:srcRect l="28533" r="18843" b="-1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C1C3F-6D96-AEB4-1A52-DDC4FD33C5D3}"/>
              </a:ext>
            </a:extLst>
          </p:cNvPr>
          <p:cNvSpPr>
            <a:spLocks noGrp="1"/>
          </p:cNvSpPr>
          <p:nvPr>
            <p:ph type="title"/>
          </p:nvPr>
        </p:nvSpPr>
        <p:spPr>
          <a:xfrm>
            <a:off x="6115317" y="405685"/>
            <a:ext cx="5464968" cy="1559301"/>
          </a:xfrm>
        </p:spPr>
        <p:txBody>
          <a:bodyPr>
            <a:normAutofit/>
          </a:bodyPr>
          <a:lstStyle/>
          <a:p>
            <a:r>
              <a:rPr lang="en-GB" sz="4000" b="1">
                <a:latin typeface="Calibri"/>
                <a:ea typeface="Calibri"/>
                <a:cs typeface="Calibri"/>
              </a:rPr>
              <a:t>Emerging Trends</a:t>
            </a:r>
            <a:endParaRPr lang="en-GB" sz="4000">
              <a:latin typeface="Calibri"/>
              <a:ea typeface="Calibri"/>
              <a:cs typeface="Calibri"/>
            </a:endParaRPr>
          </a:p>
          <a:p>
            <a:endParaRPr lang="en-GB" sz="4000">
              <a:ea typeface="Calibri Light"/>
              <a:cs typeface="Calibri Light"/>
            </a:endParaRPr>
          </a:p>
        </p:txBody>
      </p:sp>
      <p:sp>
        <p:nvSpPr>
          <p:cNvPr id="3" name="Content Placeholder 2">
            <a:extLst>
              <a:ext uri="{FF2B5EF4-FFF2-40B4-BE49-F238E27FC236}">
                <a16:creationId xmlns:a16="http://schemas.microsoft.com/office/drawing/2014/main" id="{ACB9495C-F638-9975-DDAB-5EC38845C29E}"/>
              </a:ext>
            </a:extLst>
          </p:cNvPr>
          <p:cNvSpPr>
            <a:spLocks noGrp="1"/>
          </p:cNvSpPr>
          <p:nvPr>
            <p:ph idx="1"/>
          </p:nvPr>
        </p:nvSpPr>
        <p:spPr>
          <a:xfrm>
            <a:off x="5737183" y="2296314"/>
            <a:ext cx="6209864" cy="3943764"/>
          </a:xfrm>
        </p:spPr>
        <p:txBody>
          <a:bodyPr vert="horz" lIns="91440" tIns="45720" rIns="91440" bIns="45720" rtlCol="0" anchor="ctr">
            <a:normAutofit/>
          </a:bodyPr>
          <a:lstStyle/>
          <a:p>
            <a:r>
              <a:rPr lang="en-GB" b="1"/>
              <a:t>AI-driven Cash Forecasting:</a:t>
            </a:r>
            <a:r>
              <a:rPr lang="en-GB"/>
              <a:t> Predictive analytics for real-time liquidity planning.</a:t>
            </a:r>
            <a:endParaRPr lang="en-GB">
              <a:ea typeface="Calibri"/>
              <a:cs typeface="Calibri"/>
            </a:endParaRPr>
          </a:p>
          <a:p>
            <a:pPr>
              <a:buFont typeface="Arial" panose="020B0604020202020204" pitchFamily="34" charset="0"/>
              <a:buChar char="•"/>
            </a:pPr>
            <a:r>
              <a:rPr lang="en-GB" b="1"/>
              <a:t>Blockchain in Payments:</a:t>
            </a:r>
            <a:r>
              <a:rPr lang="en-GB"/>
              <a:t> Faster settlement and reduced fraud risk.</a:t>
            </a:r>
            <a:endParaRPr lang="en-GB">
              <a:ea typeface="Calibri"/>
              <a:cs typeface="Calibri"/>
            </a:endParaRPr>
          </a:p>
          <a:p>
            <a:pPr>
              <a:buFont typeface="Arial" panose="020B0604020202020204" pitchFamily="34" charset="0"/>
              <a:buChar char="•"/>
            </a:pPr>
            <a:r>
              <a:rPr lang="en-GB" b="1"/>
              <a:t>ESG-linked Cash Strategies:</a:t>
            </a:r>
            <a:r>
              <a:rPr lang="en-GB"/>
              <a:t> Aligning liquidity decisions with sustainability goals.</a:t>
            </a:r>
            <a:endParaRPr lang="en-GB">
              <a:ea typeface="Calibri"/>
              <a:cs typeface="Calibri"/>
            </a:endParaRPr>
          </a:p>
          <a:p>
            <a:pPr marL="0" indent="0">
              <a:buNone/>
            </a:pPr>
            <a:endParaRPr lang="en-GB" sz="2400">
              <a:ea typeface="Calibri"/>
              <a:cs typeface="Calibri"/>
            </a:endParaRPr>
          </a:p>
        </p:txBody>
      </p:sp>
    </p:spTree>
    <p:extLst>
      <p:ext uri="{BB962C8B-B14F-4D97-AF65-F5344CB8AC3E}">
        <p14:creationId xmlns:p14="http://schemas.microsoft.com/office/powerpoint/2010/main" val="2716903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58172B1-5D1A-D3AA-01B2-4E30874EED62}"/>
              </a:ext>
            </a:extLst>
          </p:cNvPr>
          <p:cNvSpPr>
            <a:spLocks noGrp="1"/>
          </p:cNvSpPr>
          <p:nvPr>
            <p:ph type="title"/>
          </p:nvPr>
        </p:nvSpPr>
        <p:spPr>
          <a:xfrm>
            <a:off x="1087557" y="446626"/>
            <a:ext cx="9833548" cy="1066802"/>
          </a:xfrm>
        </p:spPr>
        <p:txBody>
          <a:bodyPr anchor="b">
            <a:normAutofit/>
          </a:bodyPr>
          <a:lstStyle/>
          <a:p>
            <a:pPr>
              <a:spcBef>
                <a:spcPts val="1000"/>
              </a:spcBef>
            </a:pPr>
            <a:br>
              <a:rPr lang="en-US" sz="3300" b="1">
                <a:solidFill>
                  <a:schemeClr val="tx2"/>
                </a:solidFill>
                <a:latin typeface="Calibri"/>
                <a:ea typeface="Calibri"/>
                <a:cs typeface="Calibri"/>
              </a:rPr>
            </a:br>
            <a:r>
              <a:rPr lang="en-US" sz="3300" b="1">
                <a:solidFill>
                  <a:schemeClr val="tx2"/>
                </a:solidFill>
                <a:latin typeface="Calibri"/>
                <a:ea typeface="Calibri"/>
                <a:cs typeface="Calibri"/>
              </a:rPr>
              <a:t>The Most Simple Version of Cash Management Model</a:t>
            </a:r>
            <a:endParaRPr lang="en-US" sz="3300" b="1">
              <a:solidFill>
                <a:schemeClr val="tx2"/>
              </a:solidFill>
              <a:ea typeface="Calibri Light" panose="020F0302020204030204"/>
              <a:cs typeface="Calibri Light" panose="020F0302020204030204"/>
            </a:endParaRPr>
          </a:p>
          <a:p>
            <a:endParaRPr lang="en-US" sz="3300">
              <a:solidFill>
                <a:schemeClr val="tx2"/>
              </a:solidFill>
              <a:ea typeface="Calibri Light"/>
              <a:cs typeface="Calibri Light"/>
            </a:endParaRP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A611790-3451-0002-939C-B7C88149DE74}"/>
              </a:ext>
            </a:extLst>
          </p:cNvPr>
          <p:cNvSpPr>
            <a:spLocks noGrp="1"/>
          </p:cNvSpPr>
          <p:nvPr>
            <p:ph idx="1"/>
          </p:nvPr>
        </p:nvSpPr>
        <p:spPr>
          <a:xfrm>
            <a:off x="607051" y="1226647"/>
            <a:ext cx="11170641" cy="5213841"/>
          </a:xfrm>
        </p:spPr>
        <p:txBody>
          <a:bodyPr vert="horz" lIns="91440" tIns="45720" rIns="91440" bIns="45720" rtlCol="0" anchor="ctr">
            <a:noAutofit/>
          </a:bodyPr>
          <a:lstStyle/>
          <a:p>
            <a:r>
              <a:rPr lang="en-US" sz="2400">
                <a:solidFill>
                  <a:schemeClr val="tx2"/>
                </a:solidFill>
                <a:ea typeface="+mn-lt"/>
                <a:cs typeface="+mn-lt"/>
              </a:rPr>
              <a:t>This simple cash model assumes that all business cash is kept in an </a:t>
            </a:r>
            <a:r>
              <a:rPr lang="en-US" sz="2400" b="1">
                <a:solidFill>
                  <a:schemeClr val="tx2"/>
                </a:solidFill>
                <a:ea typeface="+mn-lt"/>
                <a:cs typeface="+mn-lt"/>
              </a:rPr>
              <a:t>interest-yielding deposit account</a:t>
            </a:r>
            <a:r>
              <a:rPr lang="en-US" sz="2400">
                <a:solidFill>
                  <a:schemeClr val="tx2"/>
                </a:solidFill>
                <a:ea typeface="+mn-lt"/>
                <a:cs typeface="+mn-lt"/>
              </a:rPr>
              <a:t>.</a:t>
            </a:r>
            <a:endParaRPr lang="en-US" sz="2400">
              <a:solidFill>
                <a:schemeClr val="tx2"/>
              </a:solidFill>
              <a:ea typeface="Calibri"/>
              <a:cs typeface="Calibri"/>
            </a:endParaRPr>
          </a:p>
          <a:p>
            <a:r>
              <a:rPr lang="en-US" sz="2400" b="1">
                <a:solidFill>
                  <a:schemeClr val="tx2"/>
                </a:solidFill>
                <a:ea typeface="+mn-lt"/>
                <a:cs typeface="+mn-lt"/>
              </a:rPr>
              <a:t>Withdrawals</a:t>
            </a:r>
            <a:r>
              <a:rPr lang="en-US" sz="2400">
                <a:solidFill>
                  <a:schemeClr val="tx2"/>
                </a:solidFill>
                <a:ea typeface="+mn-lt"/>
                <a:cs typeface="+mn-lt"/>
              </a:rPr>
              <a:t> can be made from this account </a:t>
            </a:r>
            <a:r>
              <a:rPr lang="en-US" sz="2400" b="1">
                <a:solidFill>
                  <a:schemeClr val="tx2"/>
                </a:solidFill>
                <a:ea typeface="+mn-lt"/>
                <a:cs typeface="+mn-lt"/>
              </a:rPr>
              <a:t>as needed</a:t>
            </a:r>
            <a:r>
              <a:rPr lang="en-US" sz="2400">
                <a:solidFill>
                  <a:schemeClr val="tx2"/>
                </a:solidFill>
                <a:ea typeface="+mn-lt"/>
                <a:cs typeface="+mn-lt"/>
              </a:rPr>
              <a:t>.</a:t>
            </a:r>
          </a:p>
          <a:p>
            <a:r>
              <a:rPr lang="en-US" sz="2400">
                <a:solidFill>
                  <a:schemeClr val="tx2"/>
                </a:solidFill>
                <a:ea typeface="+mn-lt"/>
                <a:cs typeface="+mn-lt"/>
              </a:rPr>
              <a:t>All </a:t>
            </a:r>
            <a:r>
              <a:rPr lang="en-US" sz="2400" b="1">
                <a:solidFill>
                  <a:schemeClr val="tx2"/>
                </a:solidFill>
                <a:ea typeface="+mn-lt"/>
                <a:cs typeface="+mn-lt"/>
              </a:rPr>
              <a:t>receipts</a:t>
            </a:r>
            <a:r>
              <a:rPr lang="en-US" sz="2400">
                <a:solidFill>
                  <a:schemeClr val="tx2"/>
                </a:solidFill>
                <a:ea typeface="+mn-lt"/>
                <a:cs typeface="+mn-lt"/>
              </a:rPr>
              <a:t> are deposited </a:t>
            </a:r>
            <a:r>
              <a:rPr lang="en-US" sz="2400" b="1">
                <a:solidFill>
                  <a:schemeClr val="tx2"/>
                </a:solidFill>
                <a:ea typeface="+mn-lt"/>
                <a:cs typeface="+mn-lt"/>
              </a:rPr>
              <a:t>immediately</a:t>
            </a:r>
            <a:r>
              <a:rPr lang="en-US" sz="2400">
                <a:solidFill>
                  <a:schemeClr val="tx2"/>
                </a:solidFill>
                <a:ea typeface="+mn-lt"/>
                <a:cs typeface="+mn-lt"/>
              </a:rPr>
              <a:t> into the account.</a:t>
            </a:r>
            <a:endParaRPr lang="en-US" sz="2400">
              <a:solidFill>
                <a:schemeClr val="tx2"/>
              </a:solidFill>
              <a:ea typeface="Calibri"/>
              <a:cs typeface="Calibri"/>
            </a:endParaRPr>
          </a:p>
          <a:p>
            <a:r>
              <a:rPr lang="en-US" sz="2400" b="1">
                <a:solidFill>
                  <a:schemeClr val="tx2"/>
                </a:solidFill>
                <a:ea typeface="+mn-lt"/>
                <a:cs typeface="+mn-lt"/>
              </a:rPr>
              <a:t>Cash usage</a:t>
            </a:r>
            <a:r>
              <a:rPr lang="en-US" sz="2400">
                <a:solidFill>
                  <a:schemeClr val="tx2"/>
                </a:solidFill>
                <a:ea typeface="+mn-lt"/>
                <a:cs typeface="+mn-lt"/>
              </a:rPr>
              <a:t> is assumed to be </a:t>
            </a:r>
            <a:r>
              <a:rPr lang="en-US" sz="2400" b="1">
                <a:solidFill>
                  <a:schemeClr val="tx2"/>
                </a:solidFill>
                <a:ea typeface="+mn-lt"/>
                <a:cs typeface="+mn-lt"/>
              </a:rPr>
              <a:t>linear over time</a:t>
            </a:r>
            <a:r>
              <a:rPr lang="en-US" sz="2400">
                <a:solidFill>
                  <a:schemeClr val="tx2"/>
                </a:solidFill>
                <a:ea typeface="+mn-lt"/>
                <a:cs typeface="+mn-lt"/>
              </a:rPr>
              <a:t>.</a:t>
            </a:r>
          </a:p>
          <a:p>
            <a:r>
              <a:rPr lang="en-US" sz="2400">
                <a:solidFill>
                  <a:schemeClr val="tx2"/>
                </a:solidFill>
                <a:ea typeface="+mn-lt"/>
                <a:cs typeface="+mn-lt"/>
              </a:rPr>
              <a:t>The model determines the </a:t>
            </a:r>
            <a:r>
              <a:rPr lang="en-US" sz="2400" b="1">
                <a:solidFill>
                  <a:schemeClr val="tx2"/>
                </a:solidFill>
                <a:ea typeface="+mn-lt"/>
                <a:cs typeface="+mn-lt"/>
              </a:rPr>
              <a:t>optimal withdrawal amount</a:t>
            </a:r>
            <a:r>
              <a:rPr lang="en-US" sz="2400">
                <a:solidFill>
                  <a:schemeClr val="tx2"/>
                </a:solidFill>
                <a:ea typeface="+mn-lt"/>
                <a:cs typeface="+mn-lt"/>
              </a:rPr>
              <a:t> from the deposit to balance:</a:t>
            </a:r>
            <a:endParaRPr lang="en-US" sz="2400">
              <a:solidFill>
                <a:schemeClr val="tx2"/>
              </a:solidFill>
              <a:ea typeface="Calibri"/>
              <a:cs typeface="Calibri"/>
            </a:endParaRPr>
          </a:p>
          <a:p>
            <a:r>
              <a:rPr lang="en-US" sz="2400">
                <a:solidFill>
                  <a:schemeClr val="tx2"/>
                </a:solidFill>
                <a:ea typeface="+mn-lt"/>
                <a:cs typeface="+mn-lt"/>
              </a:rPr>
              <a:t>The </a:t>
            </a:r>
            <a:r>
              <a:rPr lang="en-US" sz="2400" b="1">
                <a:solidFill>
                  <a:schemeClr val="tx2"/>
                </a:solidFill>
                <a:ea typeface="+mn-lt"/>
                <a:cs typeface="+mn-lt"/>
              </a:rPr>
              <a:t>costs of making withdrawals</a:t>
            </a:r>
            <a:r>
              <a:rPr lang="en-US" sz="2400">
                <a:solidFill>
                  <a:schemeClr val="tx2"/>
                </a:solidFill>
                <a:ea typeface="+mn-lt"/>
                <a:cs typeface="+mn-lt"/>
              </a:rPr>
              <a:t>, and</a:t>
            </a:r>
            <a:endParaRPr lang="en-US" sz="2400">
              <a:solidFill>
                <a:schemeClr val="tx2"/>
              </a:solidFill>
              <a:ea typeface="Calibri"/>
              <a:cs typeface="Calibri"/>
            </a:endParaRPr>
          </a:p>
          <a:p>
            <a:r>
              <a:rPr lang="en-US" sz="2400">
                <a:solidFill>
                  <a:schemeClr val="tx2"/>
                </a:solidFill>
                <a:ea typeface="+mn-lt"/>
                <a:cs typeface="+mn-lt"/>
              </a:rPr>
              <a:t>The </a:t>
            </a:r>
            <a:r>
              <a:rPr lang="en-US" sz="2400" b="1">
                <a:solidFill>
                  <a:schemeClr val="tx2"/>
                </a:solidFill>
                <a:ea typeface="+mn-lt"/>
                <a:cs typeface="+mn-lt"/>
              </a:rPr>
              <a:t>interest (and related returns) forgone</a:t>
            </a:r>
            <a:r>
              <a:rPr lang="en-US" sz="2400">
                <a:solidFill>
                  <a:schemeClr val="tx2"/>
                </a:solidFill>
                <a:ea typeface="+mn-lt"/>
                <a:cs typeface="+mn-lt"/>
              </a:rPr>
              <a:t> by holding cash instead of leaving funds on deposit.</a:t>
            </a:r>
            <a:endParaRPr lang="en-US" sz="2400">
              <a:solidFill>
                <a:schemeClr val="tx2"/>
              </a:solidFill>
              <a:ea typeface="Calibri"/>
              <a:cs typeface="Calibri"/>
            </a:endParaRPr>
          </a:p>
          <a:p>
            <a:r>
              <a:rPr lang="en-US" sz="2400">
                <a:solidFill>
                  <a:schemeClr val="tx2"/>
                </a:solidFill>
                <a:ea typeface="+mn-lt"/>
                <a:cs typeface="+mn-lt"/>
              </a:rPr>
              <a:t>The goal is to </a:t>
            </a:r>
            <a:r>
              <a:rPr lang="en-US" sz="2400" b="1">
                <a:solidFill>
                  <a:schemeClr val="tx2"/>
                </a:solidFill>
                <a:ea typeface="+mn-lt"/>
                <a:cs typeface="+mn-lt"/>
              </a:rPr>
              <a:t>minimize total costs</a:t>
            </a:r>
            <a:r>
              <a:rPr lang="en-US" sz="2400">
                <a:solidFill>
                  <a:schemeClr val="tx2"/>
                </a:solidFill>
                <a:ea typeface="+mn-lt"/>
                <a:cs typeface="+mn-lt"/>
              </a:rPr>
              <a:t> by achieving an optimal balance between withdrawal expenses and forgone interest.</a:t>
            </a:r>
          </a:p>
          <a:p>
            <a:endParaRPr lang="en-US" sz="1600">
              <a:solidFill>
                <a:schemeClr val="tx2"/>
              </a:solidFill>
              <a:ea typeface="Calibri"/>
              <a:cs typeface="Calibri"/>
            </a:endParaRPr>
          </a:p>
        </p:txBody>
      </p:sp>
    </p:spTree>
    <p:extLst>
      <p:ext uri="{BB962C8B-B14F-4D97-AF65-F5344CB8AC3E}">
        <p14:creationId xmlns:p14="http://schemas.microsoft.com/office/powerpoint/2010/main" val="4048932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57C44B82-3884-3E80-5ED0-E7CBD2A962FD}"/>
              </a:ext>
            </a:extLst>
          </p:cNvPr>
          <p:cNvPicPr>
            <a:picLocks noChangeAspect="1"/>
          </p:cNvPicPr>
          <p:nvPr/>
        </p:nvPicPr>
        <p:blipFill>
          <a:blip r:embed="rId2"/>
          <a:stretch>
            <a:fillRect/>
          </a:stretch>
        </p:blipFill>
        <p:spPr>
          <a:xfrm>
            <a:off x="457200" y="1316012"/>
            <a:ext cx="11277600" cy="4712644"/>
          </a:xfrm>
          <a:prstGeom prst="rect">
            <a:avLst/>
          </a:prstGeom>
        </p:spPr>
      </p:pic>
      <p:sp>
        <p:nvSpPr>
          <p:cNvPr id="3" name="TextBox 2">
            <a:extLst>
              <a:ext uri="{FF2B5EF4-FFF2-40B4-BE49-F238E27FC236}">
                <a16:creationId xmlns:a16="http://schemas.microsoft.com/office/drawing/2014/main" id="{CFCF25ED-A504-241B-7E5A-19F4E9749235}"/>
              </a:ext>
            </a:extLst>
          </p:cNvPr>
          <p:cNvSpPr txBox="1"/>
          <p:nvPr/>
        </p:nvSpPr>
        <p:spPr>
          <a:xfrm>
            <a:off x="3048000" y="220579"/>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prstClr val="black"/>
                </a:solidFill>
                <a:effectLst/>
                <a:uLnTx/>
                <a:uFillTx/>
                <a:latin typeface="Calibri"/>
                <a:ea typeface="Arial"/>
                <a:cs typeface="Arial"/>
              </a:rPr>
              <a:t>The model can be stated as:​</a:t>
            </a:r>
            <a:endParaRPr kumimoji="0" lang="en-US" sz="36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4584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AA1E3728-14C1-0864-B2BD-9331286B8B5C}"/>
              </a:ext>
            </a:extLst>
          </p:cNvPr>
          <p:cNvPicPr>
            <a:picLocks noChangeAspect="1"/>
          </p:cNvPicPr>
          <p:nvPr/>
        </p:nvPicPr>
        <p:blipFill>
          <a:blip r:embed="rId2"/>
          <a:stretch>
            <a:fillRect/>
          </a:stretch>
        </p:blipFill>
        <p:spPr>
          <a:xfrm>
            <a:off x="457200" y="338963"/>
            <a:ext cx="11277600" cy="6259448"/>
          </a:xfrm>
          <a:prstGeom prst="rect">
            <a:avLst/>
          </a:prstGeom>
        </p:spPr>
      </p:pic>
    </p:spTree>
    <p:extLst>
      <p:ext uri="{BB962C8B-B14F-4D97-AF65-F5344CB8AC3E}">
        <p14:creationId xmlns:p14="http://schemas.microsoft.com/office/powerpoint/2010/main" val="2976932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22252-A590-E1B7-3206-B1D901E52DF8}"/>
              </a:ext>
            </a:extLst>
          </p:cNvPr>
          <p:cNvSpPr>
            <a:spLocks noGrp="1"/>
          </p:cNvSpPr>
          <p:nvPr>
            <p:ph type="title"/>
          </p:nvPr>
        </p:nvSpPr>
        <p:spPr>
          <a:xfrm>
            <a:off x="838200" y="365125"/>
            <a:ext cx="10515600" cy="1325563"/>
          </a:xfrm>
        </p:spPr>
        <p:txBody>
          <a:bodyPr>
            <a:normAutofit/>
          </a:bodyPr>
          <a:lstStyle/>
          <a:p>
            <a:pPr algn="ctr"/>
            <a:r>
              <a:rPr lang="en-GB" sz="4800" b="1">
                <a:latin typeface="Calibri"/>
                <a:ea typeface="Calibri"/>
                <a:cs typeface="Calibri"/>
              </a:rPr>
              <a:t>Baumol model </a:t>
            </a:r>
            <a:endParaRPr lang="en-US"/>
          </a:p>
          <a:p>
            <a:endParaRPr lang="en-GB" sz="5400" b="1">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014524-4694-41AF-4191-B6CF718BFC28}"/>
              </a:ext>
            </a:extLst>
          </p:cNvPr>
          <p:cNvSpPr>
            <a:spLocks noGrp="1"/>
          </p:cNvSpPr>
          <p:nvPr>
            <p:ph idx="1"/>
          </p:nvPr>
        </p:nvSpPr>
        <p:spPr>
          <a:xfrm>
            <a:off x="277484" y="1814366"/>
            <a:ext cx="11651410" cy="4898940"/>
          </a:xfrm>
        </p:spPr>
        <p:txBody>
          <a:bodyPr vert="horz" lIns="91440" tIns="45720" rIns="91440" bIns="45720" rtlCol="0" anchor="t">
            <a:normAutofit/>
          </a:bodyPr>
          <a:lstStyle/>
          <a:p>
            <a:r>
              <a:rPr lang="en-GB" sz="2000">
                <a:ea typeface="+mn-lt"/>
                <a:cs typeface="+mn-lt"/>
              </a:rPr>
              <a:t>The basic objective of the Baumol model is to determine the minimum cost amount of cash conversion and the lost opportunity cost. It is a model that provides for cost efficient transactional balances and assumes that the demand for cash can be predicated with certainty and determines the optimal conversion size. Total conversion cost per period can be calculated with the help of the following formula: </a:t>
            </a:r>
            <a:endParaRPr lang="en-US" sz="2000">
              <a:ea typeface="+mn-lt"/>
              <a:cs typeface="+mn-lt"/>
            </a:endParaRPr>
          </a:p>
          <a:p>
            <a:r>
              <a:rPr lang="en-GB" sz="2000">
                <a:ea typeface="+mn-lt"/>
                <a:cs typeface="+mn-lt"/>
              </a:rPr>
              <a:t>t= Tb C </a:t>
            </a:r>
          </a:p>
          <a:p>
            <a:r>
              <a:rPr lang="en-GB" sz="2000">
                <a:ea typeface="+mn-lt"/>
                <a:cs typeface="+mn-lt"/>
              </a:rPr>
              <a:t>where, T = Total transaction cash needs for the period b = Cost per conversion C = Value of marketable securities </a:t>
            </a:r>
            <a:endParaRPr lang="en-GB" sz="2000">
              <a:ea typeface="Calibri"/>
              <a:cs typeface="Calibri"/>
            </a:endParaRPr>
          </a:p>
          <a:p>
            <a:r>
              <a:rPr lang="en-GB" sz="2000">
                <a:ea typeface="+mn-lt"/>
                <a:cs typeface="+mn-lt"/>
              </a:rPr>
              <a:t>Opportunity cost can be calculated with the help of the following formula; </a:t>
            </a:r>
          </a:p>
          <a:p>
            <a:r>
              <a:rPr lang="en-GB" sz="2000" err="1">
                <a:ea typeface="+mn-lt"/>
                <a:cs typeface="+mn-lt"/>
              </a:rPr>
              <a:t>i</a:t>
            </a:r>
            <a:r>
              <a:rPr lang="en-GB" sz="2000">
                <a:ea typeface="+mn-lt"/>
                <a:cs typeface="+mn-lt"/>
              </a:rPr>
              <a:t> = C 2 </a:t>
            </a:r>
          </a:p>
          <a:p>
            <a:r>
              <a:rPr lang="en-GB" sz="2000">
                <a:ea typeface="+mn-lt"/>
                <a:cs typeface="+mn-lt"/>
              </a:rPr>
              <a:t>where, </a:t>
            </a:r>
            <a:r>
              <a:rPr lang="en-GB" sz="2000" err="1">
                <a:ea typeface="+mn-lt"/>
                <a:cs typeface="+mn-lt"/>
              </a:rPr>
              <a:t>i</a:t>
            </a:r>
            <a:r>
              <a:rPr lang="en-GB" sz="2000">
                <a:ea typeface="+mn-lt"/>
                <a:cs typeface="+mn-lt"/>
              </a:rPr>
              <a:t> = interest rate earned C/2 = Average cash balance Optimal cash conversion can be calculated with the help of the following formula; </a:t>
            </a:r>
          </a:p>
          <a:p>
            <a:r>
              <a:rPr lang="en-GB" sz="2000">
                <a:ea typeface="+mn-lt"/>
                <a:cs typeface="+mn-lt"/>
              </a:rPr>
              <a:t>C = 2bT </a:t>
            </a:r>
            <a:r>
              <a:rPr lang="en-GB" sz="2000" err="1">
                <a:ea typeface="+mn-lt"/>
                <a:cs typeface="+mn-lt"/>
              </a:rPr>
              <a:t>i</a:t>
            </a:r>
            <a:r>
              <a:rPr lang="en-GB" sz="2000">
                <a:ea typeface="+mn-lt"/>
                <a:cs typeface="+mn-lt"/>
              </a:rPr>
              <a:t> </a:t>
            </a:r>
          </a:p>
          <a:p>
            <a:r>
              <a:rPr lang="en-GB" sz="2000">
                <a:ea typeface="+mn-lt"/>
                <a:cs typeface="+mn-lt"/>
              </a:rPr>
              <a:t>where, C = Optimal conversion amount b = Cost of conversion into cash per lot or transaction T = Projected cash requirement </a:t>
            </a:r>
            <a:r>
              <a:rPr lang="en-GB" sz="2000" err="1">
                <a:ea typeface="+mn-lt"/>
                <a:cs typeface="+mn-lt"/>
              </a:rPr>
              <a:t>i</a:t>
            </a:r>
            <a:r>
              <a:rPr lang="en-GB" sz="2000">
                <a:ea typeface="+mn-lt"/>
                <a:cs typeface="+mn-lt"/>
              </a:rPr>
              <a:t> = interest rate earned</a:t>
            </a:r>
            <a:endParaRPr lang="en-GB" sz="2000">
              <a:ea typeface="Calibri"/>
              <a:cs typeface="Calibri"/>
            </a:endParaRPr>
          </a:p>
        </p:txBody>
      </p:sp>
    </p:spTree>
    <p:extLst>
      <p:ext uri="{BB962C8B-B14F-4D97-AF65-F5344CB8AC3E}">
        <p14:creationId xmlns:p14="http://schemas.microsoft.com/office/powerpoint/2010/main" val="2252824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4E57AA3-C93E-8A61-2E98-030FB2A382C3}"/>
              </a:ext>
            </a:extLst>
          </p:cNvPr>
          <p:cNvSpPr>
            <a:spLocks noGrp="1"/>
          </p:cNvSpPr>
          <p:nvPr>
            <p:ph type="title"/>
          </p:nvPr>
        </p:nvSpPr>
        <p:spPr>
          <a:xfrm>
            <a:off x="640080" y="1243013"/>
            <a:ext cx="3855720" cy="4371974"/>
          </a:xfrm>
        </p:spPr>
        <p:txBody>
          <a:bodyPr>
            <a:normAutofit/>
          </a:bodyPr>
          <a:lstStyle/>
          <a:p>
            <a:r>
              <a:rPr lang="en-GB" sz="3600" b="1">
                <a:solidFill>
                  <a:schemeClr val="tx2"/>
                </a:solidFill>
                <a:latin typeface="Calibri"/>
                <a:ea typeface="Calibri"/>
                <a:cs typeface="Calibri"/>
              </a:rPr>
              <a:t>Miller-Orr model </a:t>
            </a:r>
            <a:endParaRPr lang="en-US" sz="3600" b="1">
              <a:solidFill>
                <a:schemeClr val="tx2"/>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6AEA46A-F6B3-73ED-498A-1C03BD075FB9}"/>
              </a:ext>
            </a:extLst>
          </p:cNvPr>
          <p:cNvSpPr>
            <a:spLocks noGrp="1"/>
          </p:cNvSpPr>
          <p:nvPr>
            <p:ph idx="1"/>
          </p:nvPr>
        </p:nvSpPr>
        <p:spPr>
          <a:xfrm>
            <a:off x="5467710" y="502747"/>
            <a:ext cx="6500808" cy="6006745"/>
          </a:xfrm>
        </p:spPr>
        <p:txBody>
          <a:bodyPr vert="horz" lIns="91440" tIns="45720" rIns="91440" bIns="45720" rtlCol="0" anchor="ctr">
            <a:normAutofit/>
          </a:bodyPr>
          <a:lstStyle/>
          <a:p>
            <a:r>
              <a:rPr lang="en-GB" sz="2400">
                <a:solidFill>
                  <a:schemeClr val="tx2"/>
                </a:solidFill>
                <a:ea typeface="+mn-lt"/>
                <a:cs typeface="+mn-lt"/>
              </a:rPr>
              <a:t>This model was suggested by Miller Orr. </a:t>
            </a:r>
          </a:p>
          <a:p>
            <a:r>
              <a:rPr lang="en-GB" sz="2400">
                <a:solidFill>
                  <a:schemeClr val="tx2"/>
                </a:solidFill>
                <a:ea typeface="+mn-lt"/>
                <a:cs typeface="+mn-lt"/>
              </a:rPr>
              <a:t>This model is to determine the optimum cash balance level which minimises the cost of management of cash. </a:t>
            </a:r>
          </a:p>
          <a:p>
            <a:r>
              <a:rPr lang="en-GB" sz="2400">
                <a:solidFill>
                  <a:schemeClr val="tx2"/>
                </a:solidFill>
                <a:ea typeface="+mn-lt"/>
                <a:cs typeface="+mn-lt"/>
              </a:rPr>
              <a:t>Miller-Orr Model can be calculated with the help of the following formula; </a:t>
            </a:r>
          </a:p>
          <a:p>
            <a:r>
              <a:rPr lang="en-GB" sz="2400">
                <a:solidFill>
                  <a:schemeClr val="tx2"/>
                </a:solidFill>
                <a:ea typeface="+mn-lt"/>
                <a:cs typeface="+mn-lt"/>
              </a:rPr>
              <a:t>C = </a:t>
            </a:r>
            <a:r>
              <a:rPr lang="en-GB" sz="2400" err="1">
                <a:solidFill>
                  <a:schemeClr val="tx2"/>
                </a:solidFill>
                <a:ea typeface="+mn-lt"/>
                <a:cs typeface="+mn-lt"/>
              </a:rPr>
              <a:t>bE</a:t>
            </a:r>
            <a:r>
              <a:rPr lang="en-GB" sz="2400">
                <a:solidFill>
                  <a:schemeClr val="tx2"/>
                </a:solidFill>
                <a:ea typeface="+mn-lt"/>
                <a:cs typeface="+mn-lt"/>
              </a:rPr>
              <a:t> (N) t + </a:t>
            </a:r>
            <a:r>
              <a:rPr lang="en-GB" sz="2400" err="1">
                <a:solidFill>
                  <a:schemeClr val="tx2"/>
                </a:solidFill>
                <a:ea typeface="+mn-lt"/>
                <a:cs typeface="+mn-lt"/>
              </a:rPr>
              <a:t>iE</a:t>
            </a:r>
            <a:r>
              <a:rPr lang="en-GB" sz="2400">
                <a:solidFill>
                  <a:schemeClr val="tx2"/>
                </a:solidFill>
                <a:ea typeface="+mn-lt"/>
                <a:cs typeface="+mn-lt"/>
              </a:rPr>
              <a:t> (M) </a:t>
            </a:r>
          </a:p>
          <a:p>
            <a:r>
              <a:rPr lang="en-GB" sz="2400">
                <a:solidFill>
                  <a:schemeClr val="tx2"/>
                </a:solidFill>
                <a:ea typeface="+mn-lt"/>
                <a:cs typeface="+mn-lt"/>
              </a:rPr>
              <a:t>where, C = Total cost of cash management </a:t>
            </a:r>
          </a:p>
          <a:p>
            <a:r>
              <a:rPr lang="en-GB" sz="2400">
                <a:solidFill>
                  <a:schemeClr val="tx2"/>
                </a:solidFill>
                <a:ea typeface="+mn-lt"/>
                <a:cs typeface="+mn-lt"/>
              </a:rPr>
              <a:t>b = fixed cost per conversion </a:t>
            </a:r>
          </a:p>
          <a:p>
            <a:r>
              <a:rPr lang="en-GB" sz="2400">
                <a:solidFill>
                  <a:schemeClr val="tx2"/>
                </a:solidFill>
                <a:ea typeface="+mn-lt"/>
                <a:cs typeface="+mn-lt"/>
              </a:rPr>
              <a:t>E(M) = expected average daily cash balance </a:t>
            </a:r>
          </a:p>
          <a:p>
            <a:r>
              <a:rPr lang="en-GB" sz="2400">
                <a:solidFill>
                  <a:schemeClr val="tx2"/>
                </a:solidFill>
                <a:ea typeface="+mn-lt"/>
                <a:cs typeface="+mn-lt"/>
              </a:rPr>
              <a:t>E (N) = expected number of conversion </a:t>
            </a:r>
          </a:p>
          <a:p>
            <a:r>
              <a:rPr lang="en-GB" sz="2400">
                <a:solidFill>
                  <a:schemeClr val="tx2"/>
                </a:solidFill>
                <a:ea typeface="+mn-lt"/>
                <a:cs typeface="+mn-lt"/>
              </a:rPr>
              <a:t>t = Number of days in the period </a:t>
            </a:r>
          </a:p>
          <a:p>
            <a:r>
              <a:rPr lang="en-GB" sz="2400" err="1">
                <a:solidFill>
                  <a:schemeClr val="tx2"/>
                </a:solidFill>
                <a:ea typeface="+mn-lt"/>
                <a:cs typeface="+mn-lt"/>
              </a:rPr>
              <a:t>i</a:t>
            </a:r>
            <a:r>
              <a:rPr lang="en-GB" sz="2400">
                <a:solidFill>
                  <a:schemeClr val="tx2"/>
                </a:solidFill>
                <a:ea typeface="+mn-lt"/>
                <a:cs typeface="+mn-lt"/>
              </a:rPr>
              <a:t> = lost opportunity cost</a:t>
            </a:r>
            <a:endParaRPr lang="en-GB" sz="2400">
              <a:solidFill>
                <a:schemeClr val="tx2"/>
              </a:solidFill>
              <a:ea typeface="Calibri"/>
              <a:cs typeface="Calibri"/>
            </a:endParaRPr>
          </a:p>
        </p:txBody>
      </p:sp>
    </p:spTree>
    <p:extLst>
      <p:ext uri="{BB962C8B-B14F-4D97-AF65-F5344CB8AC3E}">
        <p14:creationId xmlns:p14="http://schemas.microsoft.com/office/powerpoint/2010/main" val="2898620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EB841-3AE9-DB6F-31A3-290C2AAAD270}"/>
              </a:ext>
            </a:extLst>
          </p:cNvPr>
          <p:cNvSpPr>
            <a:spLocks noGrp="1"/>
          </p:cNvSpPr>
          <p:nvPr>
            <p:ph type="title"/>
          </p:nvPr>
        </p:nvSpPr>
        <p:spPr>
          <a:xfrm>
            <a:off x="1371599" y="294538"/>
            <a:ext cx="9895951" cy="1033669"/>
          </a:xfrm>
        </p:spPr>
        <p:txBody>
          <a:bodyPr>
            <a:normAutofit/>
          </a:bodyPr>
          <a:lstStyle/>
          <a:p>
            <a:r>
              <a:rPr lang="en-US" sz="4000" b="1">
                <a:solidFill>
                  <a:srgbClr val="FFFFFF"/>
                </a:solidFill>
                <a:latin typeface="Calibri"/>
                <a:ea typeface="Calibri"/>
                <a:cs typeface="Calibri"/>
              </a:rPr>
              <a:t>Orgler’s Model </a:t>
            </a:r>
            <a:endParaRPr lang="en-GB" sz="4000" b="1">
              <a:solidFill>
                <a:srgbClr val="FFFFFF"/>
              </a:solidFill>
              <a:latin typeface="Calibri"/>
              <a:ea typeface="Calibri"/>
              <a:cs typeface="Calibri"/>
            </a:endParaRPr>
          </a:p>
          <a:p>
            <a:endParaRPr lang="en-GB" sz="4000" b="1">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7FC4439E-EBD0-D6BA-7A2B-B77A3ACCE0C6}"/>
              </a:ext>
            </a:extLst>
          </p:cNvPr>
          <p:cNvSpPr>
            <a:spLocks noGrp="1"/>
          </p:cNvSpPr>
          <p:nvPr>
            <p:ph idx="1"/>
          </p:nvPr>
        </p:nvSpPr>
        <p:spPr>
          <a:xfrm>
            <a:off x="1371599" y="2016273"/>
            <a:ext cx="9724031" cy="3985282"/>
          </a:xfrm>
        </p:spPr>
        <p:txBody>
          <a:bodyPr vert="horz" lIns="91440" tIns="45720" rIns="91440" bIns="45720" rtlCol="0" anchor="ctr">
            <a:noAutofit/>
          </a:bodyPr>
          <a:lstStyle/>
          <a:p>
            <a:r>
              <a:rPr lang="en-US" sz="3200" err="1">
                <a:ea typeface="+mn-lt"/>
                <a:cs typeface="+mn-lt"/>
              </a:rPr>
              <a:t>Orgler</a:t>
            </a:r>
            <a:r>
              <a:rPr lang="en-US" sz="3200">
                <a:ea typeface="+mn-lt"/>
                <a:cs typeface="+mn-lt"/>
              </a:rPr>
              <a:t> model provides for integration of cash management with production and other aspects of the business concern. </a:t>
            </a:r>
            <a:endParaRPr lang="en-US" sz="3200">
              <a:ea typeface="Calibri" panose="020F0502020204030204"/>
              <a:cs typeface="Calibri" panose="020F0502020204030204"/>
            </a:endParaRPr>
          </a:p>
          <a:p>
            <a:r>
              <a:rPr lang="en-US" sz="3200">
                <a:ea typeface="+mn-lt"/>
                <a:cs typeface="+mn-lt"/>
              </a:rPr>
              <a:t>Multiple linear programming is used to determine the optimal cash management. </a:t>
            </a:r>
          </a:p>
          <a:p>
            <a:r>
              <a:rPr lang="en-US" sz="3200" err="1">
                <a:ea typeface="+mn-lt"/>
                <a:cs typeface="+mn-lt"/>
              </a:rPr>
              <a:t>Orgler’s</a:t>
            </a:r>
            <a:r>
              <a:rPr lang="en-US" sz="3200">
                <a:ea typeface="+mn-lt"/>
                <a:cs typeface="+mn-lt"/>
              </a:rPr>
              <a:t> model is formulated, based on the set of objectives of the firm and </a:t>
            </a:r>
            <a:r>
              <a:rPr lang="en-US" sz="3200" err="1">
                <a:ea typeface="+mn-lt"/>
                <a:cs typeface="+mn-lt"/>
              </a:rPr>
              <a:t>specifing</a:t>
            </a:r>
            <a:r>
              <a:rPr lang="en-US" sz="3200">
                <a:ea typeface="+mn-lt"/>
                <a:cs typeface="+mn-lt"/>
              </a:rPr>
              <a:t> the set of constrains of the firm. </a:t>
            </a:r>
            <a:endParaRPr lang="en-US" sz="3200">
              <a:ea typeface="Calibri"/>
              <a:cs typeface="Calibri"/>
            </a:endParaRPr>
          </a:p>
        </p:txBody>
      </p:sp>
    </p:spTree>
    <p:extLst>
      <p:ext uri="{BB962C8B-B14F-4D97-AF65-F5344CB8AC3E}">
        <p14:creationId xmlns:p14="http://schemas.microsoft.com/office/powerpoint/2010/main" val="3534061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per with numbers and text&#10;&#10;AI-generated content may be incorrect.">
            <a:extLst>
              <a:ext uri="{FF2B5EF4-FFF2-40B4-BE49-F238E27FC236}">
                <a16:creationId xmlns:a16="http://schemas.microsoft.com/office/drawing/2014/main" id="{B11C11C1-5647-FDD0-624C-30C916C0563F}"/>
              </a:ext>
            </a:extLst>
          </p:cNvPr>
          <p:cNvPicPr>
            <a:picLocks noChangeAspect="1"/>
          </p:cNvPicPr>
          <p:nvPr/>
        </p:nvPicPr>
        <p:blipFill>
          <a:blip r:embed="rId2"/>
          <a:stretch>
            <a:fillRect/>
          </a:stretch>
        </p:blipFill>
        <p:spPr>
          <a:xfrm>
            <a:off x="170988" y="140899"/>
            <a:ext cx="11907532" cy="6518694"/>
          </a:xfrm>
          <a:prstGeom prst="rect">
            <a:avLst/>
          </a:prstGeom>
        </p:spPr>
      </p:pic>
    </p:spTree>
    <p:extLst>
      <p:ext uri="{BB962C8B-B14F-4D97-AF65-F5344CB8AC3E}">
        <p14:creationId xmlns:p14="http://schemas.microsoft.com/office/powerpoint/2010/main" val="3708676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paper with text and numbers&#10;&#10;AI-generated content may be incorrect.">
            <a:extLst>
              <a:ext uri="{FF2B5EF4-FFF2-40B4-BE49-F238E27FC236}">
                <a16:creationId xmlns:a16="http://schemas.microsoft.com/office/drawing/2014/main" id="{672C3271-F429-FC4C-C363-BDFAC0C7422A}"/>
              </a:ext>
            </a:extLst>
          </p:cNvPr>
          <p:cNvPicPr>
            <a:picLocks noChangeAspect="1"/>
          </p:cNvPicPr>
          <p:nvPr/>
        </p:nvPicPr>
        <p:blipFill>
          <a:blip r:embed="rId2"/>
          <a:stretch>
            <a:fillRect/>
          </a:stretch>
        </p:blipFill>
        <p:spPr>
          <a:xfrm>
            <a:off x="150127" y="126521"/>
            <a:ext cx="11920501" cy="6590580"/>
          </a:xfrm>
          <a:prstGeom prst="rect">
            <a:avLst/>
          </a:prstGeom>
        </p:spPr>
      </p:pic>
    </p:spTree>
    <p:extLst>
      <p:ext uri="{BB962C8B-B14F-4D97-AF65-F5344CB8AC3E}">
        <p14:creationId xmlns:p14="http://schemas.microsoft.com/office/powerpoint/2010/main" val="416564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close-up of a paper&#10;&#10;AI-generated content may be incorrect.">
            <a:extLst>
              <a:ext uri="{FF2B5EF4-FFF2-40B4-BE49-F238E27FC236}">
                <a16:creationId xmlns:a16="http://schemas.microsoft.com/office/drawing/2014/main" id="{4745D134-D909-D99A-DBF3-E082ABEA5AF4}"/>
              </a:ext>
            </a:extLst>
          </p:cNvPr>
          <p:cNvPicPr>
            <a:picLocks noChangeAspect="1"/>
          </p:cNvPicPr>
          <p:nvPr/>
        </p:nvPicPr>
        <p:blipFill>
          <a:blip r:embed="rId2"/>
          <a:stretch>
            <a:fillRect/>
          </a:stretch>
        </p:blipFill>
        <p:spPr>
          <a:xfrm>
            <a:off x="118712" y="182193"/>
            <a:ext cx="11888312" cy="6459238"/>
          </a:xfrm>
          <a:prstGeom prst="rect">
            <a:avLst/>
          </a:prstGeom>
        </p:spPr>
      </p:pic>
    </p:spTree>
    <p:extLst>
      <p:ext uri="{BB962C8B-B14F-4D97-AF65-F5344CB8AC3E}">
        <p14:creationId xmlns:p14="http://schemas.microsoft.com/office/powerpoint/2010/main" val="2326620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F3298-75FC-31E2-CBF0-5B3960064508}"/>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Cash Surplus</a:t>
            </a:r>
            <a:endParaRPr lang="en-US" sz="4000" b="1">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B2C6907A-4854-513C-BC68-A12BE1DEBA43}"/>
              </a:ext>
            </a:extLst>
          </p:cNvPr>
          <p:cNvGraphicFramePr>
            <a:graphicFrameLocks noGrp="1"/>
          </p:cNvGraphicFramePr>
          <p:nvPr>
            <p:ph idx="1"/>
            <p:extLst>
              <p:ext uri="{D42A27DB-BD31-4B8C-83A1-F6EECF244321}">
                <p14:modId xmlns:p14="http://schemas.microsoft.com/office/powerpoint/2010/main" val="905667533"/>
              </p:ext>
            </p:extLst>
          </p:nvPr>
        </p:nvGraphicFramePr>
        <p:xfrm>
          <a:off x="4435248" y="130797"/>
          <a:ext cx="7491855" cy="65768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6434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ACB-D19C-B243-E0C4-46DE44FF834D}"/>
              </a:ext>
            </a:extLst>
          </p:cNvPr>
          <p:cNvSpPr>
            <a:spLocks noGrp="1"/>
          </p:cNvSpPr>
          <p:nvPr>
            <p:ph type="title"/>
          </p:nvPr>
        </p:nvSpPr>
        <p:spPr/>
        <p:txBody>
          <a:bodyPr>
            <a:normAutofit/>
          </a:bodyPr>
          <a:lstStyle/>
          <a:p>
            <a:pPr algn="ctr"/>
            <a:r>
              <a:rPr lang="en-US" sz="5400" b="1"/>
              <a:t>Cash Surplus Management</a:t>
            </a:r>
            <a:endParaRPr lang="en-US" sz="5400">
              <a:ea typeface="Calibri Light"/>
              <a:cs typeface="Calibri Light"/>
            </a:endParaRPr>
          </a:p>
        </p:txBody>
      </p:sp>
      <p:sp>
        <p:nvSpPr>
          <p:cNvPr id="3" name="Content Placeholder 2">
            <a:extLst>
              <a:ext uri="{FF2B5EF4-FFF2-40B4-BE49-F238E27FC236}">
                <a16:creationId xmlns:a16="http://schemas.microsoft.com/office/drawing/2014/main" id="{EF14A478-F4AE-CC27-9D33-2CACADC4337F}"/>
              </a:ext>
            </a:extLst>
          </p:cNvPr>
          <p:cNvSpPr>
            <a:spLocks noGrp="1"/>
          </p:cNvSpPr>
          <p:nvPr>
            <p:ph idx="1"/>
          </p:nvPr>
        </p:nvSpPr>
        <p:spPr/>
        <p:txBody>
          <a:bodyPr vert="horz" lIns="91440" tIns="45720" rIns="91440" bIns="45720" rtlCol="0" anchor="t">
            <a:normAutofit/>
          </a:bodyPr>
          <a:lstStyle/>
          <a:p>
            <a:r>
              <a:rPr lang="en-US" sz="3200" b="1"/>
              <a:t>Options for Managing Temporary Cash Surpluses</a:t>
            </a:r>
            <a:endParaRPr lang="en-US" sz="3200">
              <a:ea typeface="Calibri" panose="020F0502020204030204"/>
              <a:cs typeface="Calibri" panose="020F0502020204030204"/>
            </a:endParaRPr>
          </a:p>
          <a:p>
            <a:r>
              <a:rPr lang="en-US" sz="3200" b="1">
                <a:ea typeface="+mn-lt"/>
                <a:cs typeface="+mn-lt"/>
              </a:rPr>
              <a:t>Interest-yielding deposits</a:t>
            </a:r>
            <a:r>
              <a:rPr lang="en-US" sz="3200">
                <a:ea typeface="+mn-lt"/>
                <a:cs typeface="+mn-lt"/>
              </a:rPr>
              <a:t>:</a:t>
            </a:r>
            <a:endParaRPr lang="en-US" sz="3200">
              <a:ea typeface="Calibri"/>
              <a:cs typeface="Calibri"/>
            </a:endParaRPr>
          </a:p>
          <a:p>
            <a:pPr lvl="1"/>
            <a:r>
              <a:rPr lang="en-US" sz="2800">
                <a:ea typeface="+mn-lt"/>
                <a:cs typeface="+mn-lt"/>
              </a:rPr>
              <a:t>Place funds in deposit accounts that earn interest</a:t>
            </a:r>
            <a:endParaRPr lang="en-US" sz="2800">
              <a:ea typeface="Calibri"/>
              <a:cs typeface="Calibri"/>
            </a:endParaRPr>
          </a:p>
          <a:p>
            <a:pPr lvl="1"/>
            <a:r>
              <a:rPr lang="en-US" sz="2800">
                <a:ea typeface="+mn-lt"/>
                <a:cs typeface="+mn-lt"/>
              </a:rPr>
              <a:t>Higher returns often require notice periods (e.g., 30 days)</a:t>
            </a:r>
            <a:endParaRPr lang="en-US" sz="2800">
              <a:ea typeface="Calibri"/>
              <a:cs typeface="Calibri"/>
            </a:endParaRPr>
          </a:p>
          <a:p>
            <a:pPr lvl="1"/>
            <a:r>
              <a:rPr lang="en-US" sz="2800">
                <a:ea typeface="+mn-lt"/>
                <a:cs typeface="+mn-lt"/>
              </a:rPr>
              <a:t>Assess how long funds will remain unused to avoid liquidity issues</a:t>
            </a:r>
            <a:endParaRPr lang="en-US" sz="2800">
              <a:ea typeface="Calibri"/>
              <a:cs typeface="Calibri"/>
            </a:endParaRPr>
          </a:p>
          <a:p>
            <a:r>
              <a:rPr lang="en-US" sz="3200" b="1">
                <a:ea typeface="+mn-lt"/>
                <a:cs typeface="+mn-lt"/>
              </a:rPr>
              <a:t>Buying marketable investments</a:t>
            </a:r>
            <a:r>
              <a:rPr lang="en-US" sz="3200">
                <a:ea typeface="+mn-lt"/>
                <a:cs typeface="+mn-lt"/>
              </a:rPr>
              <a:t>:</a:t>
            </a:r>
            <a:endParaRPr lang="en-US" sz="3200">
              <a:ea typeface="Calibri"/>
              <a:cs typeface="Calibri"/>
            </a:endParaRPr>
          </a:p>
          <a:p>
            <a:pPr lvl="1"/>
            <a:r>
              <a:rPr lang="en-US" sz="2800">
                <a:ea typeface="+mn-lt"/>
                <a:cs typeface="+mn-lt"/>
              </a:rPr>
              <a:t>Choose easily liquidated assets (e.g., listed securities)</a:t>
            </a:r>
            <a:endParaRPr lang="en-US" sz="2800">
              <a:ea typeface="Calibri"/>
              <a:cs typeface="Calibri"/>
            </a:endParaRPr>
          </a:p>
          <a:p>
            <a:pPr lvl="1"/>
            <a:r>
              <a:rPr lang="en-US" sz="2800">
                <a:ea typeface="+mn-lt"/>
                <a:cs typeface="+mn-lt"/>
              </a:rPr>
              <a:t>Avoid high-risk options like equities due to potential price volatility</a:t>
            </a:r>
            <a:endParaRPr lang="en-US" sz="2800">
              <a:ea typeface="Calibri"/>
              <a:cs typeface="Calibri"/>
            </a:endParaRPr>
          </a:p>
          <a:p>
            <a:endParaRPr lang="en-US" sz="3200">
              <a:ea typeface="Calibri"/>
              <a:cs typeface="Calibri"/>
            </a:endParaRPr>
          </a:p>
        </p:txBody>
      </p:sp>
    </p:spTree>
    <p:extLst>
      <p:ext uri="{BB962C8B-B14F-4D97-AF65-F5344CB8AC3E}">
        <p14:creationId xmlns:p14="http://schemas.microsoft.com/office/powerpoint/2010/main" val="2172713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2F95466-A35E-8324-CAA0-3E26B2FCF263}"/>
              </a:ext>
            </a:extLst>
          </p:cNvPr>
          <p:cNvPicPr>
            <a:picLocks noChangeAspect="1"/>
          </p:cNvPicPr>
          <p:nvPr/>
        </p:nvPicPr>
        <p:blipFill>
          <a:blip r:embed="rId2"/>
          <a:stretch>
            <a:fillRect/>
          </a:stretch>
        </p:blipFill>
        <p:spPr>
          <a:xfrm>
            <a:off x="361567" y="76200"/>
            <a:ext cx="11411333" cy="5292796"/>
          </a:xfrm>
          <a:prstGeom prst="rect">
            <a:avLst/>
          </a:prstGeom>
        </p:spPr>
      </p:pic>
      <p:pic>
        <p:nvPicPr>
          <p:cNvPr id="5" name="Picture 4">
            <a:extLst>
              <a:ext uri="{FF2B5EF4-FFF2-40B4-BE49-F238E27FC236}">
                <a16:creationId xmlns:a16="http://schemas.microsoft.com/office/drawing/2014/main" id="{E4D0C281-5FBB-4256-F89F-E10835AA39E0}"/>
              </a:ext>
            </a:extLst>
          </p:cNvPr>
          <p:cNvPicPr>
            <a:picLocks noChangeAspect="1"/>
          </p:cNvPicPr>
          <p:nvPr/>
        </p:nvPicPr>
        <p:blipFill>
          <a:blip r:embed="rId3"/>
          <a:stretch>
            <a:fillRect/>
          </a:stretch>
        </p:blipFill>
        <p:spPr>
          <a:xfrm>
            <a:off x="361567" y="5369852"/>
            <a:ext cx="11468100" cy="1290014"/>
          </a:xfrm>
          <a:prstGeom prst="rect">
            <a:avLst/>
          </a:prstGeom>
        </p:spPr>
      </p:pic>
    </p:spTree>
    <p:extLst>
      <p:ext uri="{BB962C8B-B14F-4D97-AF65-F5344CB8AC3E}">
        <p14:creationId xmlns:p14="http://schemas.microsoft.com/office/powerpoint/2010/main" val="3835994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3F3CD4-F61C-81D8-DC43-C43F2667155E}"/>
              </a:ext>
            </a:extLst>
          </p:cNvPr>
          <p:cNvPicPr>
            <a:picLocks noChangeAspect="1"/>
          </p:cNvPicPr>
          <p:nvPr/>
        </p:nvPicPr>
        <p:blipFill>
          <a:blip r:embed="rId2"/>
          <a:stretch>
            <a:fillRect/>
          </a:stretch>
        </p:blipFill>
        <p:spPr>
          <a:xfrm>
            <a:off x="176122" y="125553"/>
            <a:ext cx="11851958" cy="6628208"/>
          </a:xfrm>
          <a:prstGeom prst="rect">
            <a:avLst/>
          </a:prstGeom>
        </p:spPr>
      </p:pic>
    </p:spTree>
    <p:extLst>
      <p:ext uri="{BB962C8B-B14F-4D97-AF65-F5344CB8AC3E}">
        <p14:creationId xmlns:p14="http://schemas.microsoft.com/office/powerpoint/2010/main" val="20758460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69A1-6F57-998F-D157-43DD101460BC}"/>
              </a:ext>
            </a:extLst>
          </p:cNvPr>
          <p:cNvSpPr>
            <a:spLocks noGrp="1"/>
          </p:cNvSpPr>
          <p:nvPr>
            <p:ph type="title"/>
          </p:nvPr>
        </p:nvSpPr>
        <p:spPr/>
        <p:txBody>
          <a:bodyPr/>
          <a:lstStyle/>
          <a:p>
            <a:pPr algn="ctr">
              <a:spcBef>
                <a:spcPts val="1000"/>
              </a:spcBef>
            </a:pPr>
            <a:r>
              <a:rPr lang="en-GB" sz="4800" b="1">
                <a:latin typeface="Calibri"/>
                <a:ea typeface="Calibri"/>
                <a:cs typeface="Calibri"/>
              </a:rPr>
              <a:t>Key Insight</a:t>
            </a:r>
            <a:endParaRPr lang="en-US" sz="48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F3171438-9C8C-AA21-9ACB-FFA72AB7CAD3}"/>
              </a:ext>
            </a:extLst>
          </p:cNvPr>
          <p:cNvSpPr>
            <a:spLocks noGrp="1"/>
          </p:cNvSpPr>
          <p:nvPr>
            <p:ph idx="1"/>
          </p:nvPr>
        </p:nvSpPr>
        <p:spPr/>
        <p:txBody>
          <a:bodyPr vert="horz" lIns="91440" tIns="45720" rIns="91440" bIns="45720" rtlCol="0" anchor="t">
            <a:normAutofit/>
          </a:bodyPr>
          <a:lstStyle/>
          <a:p>
            <a:r>
              <a:rPr lang="en-GB"/>
              <a:t>Advanced cash management is about </a:t>
            </a:r>
            <a:r>
              <a:rPr lang="en-GB" b="1"/>
              <a:t>balancing liquidity and return under uncertainty</a:t>
            </a:r>
            <a:r>
              <a:rPr lang="en-GB"/>
              <a:t>, using technology, analytics, and strategic planning.</a:t>
            </a:r>
            <a:endParaRPr lang="en-US"/>
          </a:p>
          <a:p>
            <a:endParaRPr lang="en-GB"/>
          </a:p>
        </p:txBody>
      </p:sp>
    </p:spTree>
    <p:extLst>
      <p:ext uri="{BB962C8B-B14F-4D97-AF65-F5344CB8AC3E}">
        <p14:creationId xmlns:p14="http://schemas.microsoft.com/office/powerpoint/2010/main" val="676423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ardboard boxes on conveyor belt">
            <a:extLst>
              <a:ext uri="{FF2B5EF4-FFF2-40B4-BE49-F238E27FC236}">
                <a16:creationId xmlns:a16="http://schemas.microsoft.com/office/drawing/2014/main" id="{F2E215FD-DDF5-C749-5046-33527E10EC14}"/>
              </a:ext>
            </a:extLst>
          </p:cNvPr>
          <p:cNvPicPr>
            <a:picLocks noChangeAspect="1"/>
          </p:cNvPicPr>
          <p:nvPr/>
        </p:nvPicPr>
        <p:blipFill>
          <a:blip r:embed="rId2"/>
          <a:srcRect l="25064" r="15757"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D06A6-3D56-5D78-ABC9-6E73B26778E9}"/>
              </a:ext>
            </a:extLst>
          </p:cNvPr>
          <p:cNvSpPr>
            <a:spLocks noGrp="1"/>
          </p:cNvSpPr>
          <p:nvPr>
            <p:ph type="title"/>
          </p:nvPr>
        </p:nvSpPr>
        <p:spPr>
          <a:xfrm>
            <a:off x="761801" y="328512"/>
            <a:ext cx="4778387" cy="1628970"/>
          </a:xfrm>
        </p:spPr>
        <p:txBody>
          <a:bodyPr anchor="ctr">
            <a:normAutofit/>
          </a:bodyPr>
          <a:lstStyle/>
          <a:p>
            <a:pPr>
              <a:spcBef>
                <a:spcPts val="1000"/>
              </a:spcBef>
            </a:pPr>
            <a:br>
              <a:rPr lang="en-GB" sz="4000" b="1">
                <a:latin typeface="Calibri"/>
                <a:ea typeface="Calibri"/>
                <a:cs typeface="Calibri"/>
              </a:rPr>
            </a:br>
            <a:r>
              <a:rPr lang="en-GB" sz="4000" b="1">
                <a:latin typeface="Calibri"/>
                <a:ea typeface="Calibri"/>
                <a:cs typeface="Calibri"/>
              </a:rPr>
              <a:t>Inventory</a:t>
            </a:r>
            <a:endParaRPr lang="en-US" sz="4000">
              <a:latin typeface="Calibri"/>
              <a:ea typeface="Calibri"/>
              <a:cs typeface="Calibri"/>
            </a:endParaRPr>
          </a:p>
          <a:p>
            <a:endParaRPr lang="en-GB" sz="4000">
              <a:ea typeface="Calibri Light"/>
              <a:cs typeface="Calibri Light"/>
            </a:endParaRPr>
          </a:p>
        </p:txBody>
      </p:sp>
      <p:sp>
        <p:nvSpPr>
          <p:cNvPr id="3" name="Content Placeholder 2">
            <a:extLst>
              <a:ext uri="{FF2B5EF4-FFF2-40B4-BE49-F238E27FC236}">
                <a16:creationId xmlns:a16="http://schemas.microsoft.com/office/drawing/2014/main" id="{9F949DDF-8E24-FA77-49FB-00BA4CC639D7}"/>
              </a:ext>
            </a:extLst>
          </p:cNvPr>
          <p:cNvSpPr>
            <a:spLocks noGrp="1"/>
          </p:cNvSpPr>
          <p:nvPr>
            <p:ph idx="1"/>
          </p:nvPr>
        </p:nvSpPr>
        <p:spPr>
          <a:xfrm>
            <a:off x="272971" y="2482363"/>
            <a:ext cx="5608661" cy="3776703"/>
          </a:xfrm>
        </p:spPr>
        <p:txBody>
          <a:bodyPr vert="horz" lIns="91440" tIns="45720" rIns="91440" bIns="45720" rtlCol="0" anchor="ctr">
            <a:normAutofit/>
          </a:bodyPr>
          <a:lstStyle/>
          <a:p>
            <a:r>
              <a:rPr lang="en-GB" sz="1800"/>
              <a:t>Inventory refers to the </a:t>
            </a:r>
            <a:r>
              <a:rPr lang="en-GB" sz="1800" b="1"/>
              <a:t>stock of goods and materials</a:t>
            </a:r>
            <a:r>
              <a:rPr lang="en-GB" sz="1800"/>
              <a:t> that a business holds for the purpose of resale or production. It includes:</a:t>
            </a:r>
            <a:endParaRPr lang="en-US" sz="1800">
              <a:ea typeface="Calibri"/>
              <a:cs typeface="Calibri"/>
            </a:endParaRPr>
          </a:p>
          <a:p>
            <a:pPr>
              <a:buFont typeface="Arial" panose="020B0604020202020204" pitchFamily="34" charset="0"/>
              <a:buChar char="•"/>
            </a:pPr>
            <a:r>
              <a:rPr lang="en-GB" sz="1800" b="1"/>
              <a:t>Raw materials</a:t>
            </a:r>
            <a:r>
              <a:rPr lang="en-GB" sz="1800"/>
              <a:t>: Inputs for production.</a:t>
            </a:r>
            <a:endParaRPr lang="en-GB" sz="1800">
              <a:ea typeface="Calibri"/>
              <a:cs typeface="Calibri"/>
            </a:endParaRPr>
          </a:p>
          <a:p>
            <a:pPr>
              <a:buFont typeface="Arial" panose="020B0604020202020204" pitchFamily="34" charset="0"/>
              <a:buChar char="•"/>
            </a:pPr>
            <a:r>
              <a:rPr lang="en-GB" sz="1800" b="1"/>
              <a:t>Work-in-progress (WIP)</a:t>
            </a:r>
            <a:r>
              <a:rPr lang="en-GB" sz="1800"/>
              <a:t>: Partially finished goods.</a:t>
            </a:r>
            <a:endParaRPr lang="en-GB" sz="1800">
              <a:ea typeface="Calibri"/>
              <a:cs typeface="Calibri"/>
            </a:endParaRPr>
          </a:p>
          <a:p>
            <a:pPr>
              <a:buFont typeface="Arial" panose="020B0604020202020204" pitchFamily="34" charset="0"/>
              <a:buChar char="•"/>
            </a:pPr>
            <a:r>
              <a:rPr lang="en-GB" sz="1800" b="1"/>
              <a:t>Finished goods</a:t>
            </a:r>
            <a:r>
              <a:rPr lang="en-GB" sz="1800"/>
              <a:t>: Products ready for sale.</a:t>
            </a:r>
            <a:endParaRPr lang="en-GB" sz="1800">
              <a:ea typeface="Calibri"/>
              <a:cs typeface="Calibri"/>
            </a:endParaRPr>
          </a:p>
          <a:p>
            <a:pPr>
              <a:buFont typeface="Arial" panose="020B0604020202020204" pitchFamily="34" charset="0"/>
              <a:buChar char="•"/>
            </a:pPr>
            <a:r>
              <a:rPr lang="en-GB" sz="1800" b="1"/>
              <a:t>Maintenance, repair, and operating (MRO) supplies</a:t>
            </a:r>
            <a:r>
              <a:rPr lang="en-GB" sz="1800"/>
              <a:t>: Items needed for operations.</a:t>
            </a:r>
            <a:endParaRPr lang="en-GB" sz="1800">
              <a:ea typeface="Calibri"/>
              <a:cs typeface="Calibri"/>
            </a:endParaRPr>
          </a:p>
          <a:p>
            <a:r>
              <a:rPr lang="en-GB" sz="1800"/>
              <a:t>Inventory is a </a:t>
            </a:r>
            <a:r>
              <a:rPr lang="en-GB" sz="1800" b="1"/>
              <a:t>current asset</a:t>
            </a:r>
            <a:r>
              <a:rPr lang="en-GB" sz="1800"/>
              <a:t> on the balance sheet and plays a key role in meeting customer demand and ensuring smooth production.</a:t>
            </a:r>
            <a:endParaRPr lang="en-GB" sz="1800">
              <a:ea typeface="Calibri"/>
              <a:cs typeface="Calibri"/>
            </a:endParaRPr>
          </a:p>
          <a:p>
            <a:endParaRPr lang="en-GB" sz="1600"/>
          </a:p>
        </p:txBody>
      </p:sp>
    </p:spTree>
    <p:extLst>
      <p:ext uri="{BB962C8B-B14F-4D97-AF65-F5344CB8AC3E}">
        <p14:creationId xmlns:p14="http://schemas.microsoft.com/office/powerpoint/2010/main" val="19482750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3A2BD-6DA3-198D-4169-544672E86A4F}"/>
              </a:ext>
            </a:extLst>
          </p:cNvPr>
          <p:cNvSpPr>
            <a:spLocks noGrp="1"/>
          </p:cNvSpPr>
          <p:nvPr>
            <p:ph type="title"/>
          </p:nvPr>
        </p:nvSpPr>
        <p:spPr>
          <a:xfrm>
            <a:off x="6896344" y="489507"/>
            <a:ext cx="4838456" cy="915049"/>
          </a:xfrm>
        </p:spPr>
        <p:txBody>
          <a:bodyPr anchor="b">
            <a:normAutofit/>
          </a:bodyPr>
          <a:lstStyle/>
          <a:p>
            <a:pPr>
              <a:spcBef>
                <a:spcPts val="1000"/>
              </a:spcBef>
            </a:pPr>
            <a:r>
              <a:rPr lang="en-GB" sz="2800" b="1">
                <a:latin typeface="Calibri"/>
                <a:ea typeface="Calibri"/>
                <a:cs typeface="Calibri"/>
              </a:rPr>
              <a:t>Inventory Management</a:t>
            </a:r>
            <a:endParaRPr lang="en-US" sz="2800">
              <a:latin typeface="Calibri"/>
              <a:ea typeface="Calibri"/>
              <a:cs typeface="Calibri"/>
            </a:endParaRPr>
          </a:p>
          <a:p>
            <a:endParaRPr lang="en-GB" sz="2800">
              <a:ea typeface="Calibri Light"/>
              <a:cs typeface="Calibri Light"/>
            </a:endParaRPr>
          </a:p>
        </p:txBody>
      </p:sp>
      <p:pic>
        <p:nvPicPr>
          <p:cNvPr id="5" name="Picture 4" descr="Boxes On Rack In Warehouse">
            <a:extLst>
              <a:ext uri="{FF2B5EF4-FFF2-40B4-BE49-F238E27FC236}">
                <a16:creationId xmlns:a16="http://schemas.microsoft.com/office/drawing/2014/main" id="{C27733C9-DE72-091F-BB8C-738FEE6D0AB1}"/>
              </a:ext>
            </a:extLst>
          </p:cNvPr>
          <p:cNvPicPr>
            <a:picLocks noChangeAspect="1"/>
          </p:cNvPicPr>
          <p:nvPr/>
        </p:nvPicPr>
        <p:blipFill>
          <a:blip r:embed="rId2"/>
          <a:srcRect l="12167" r="3434" b="6"/>
          <a:stretch>
            <a:fillRect/>
          </a:stretch>
        </p:blipFill>
        <p:spPr>
          <a:xfrm>
            <a:off x="20" y="431"/>
            <a:ext cx="6073696" cy="6408311"/>
          </a:xfrm>
          <a:prstGeom prst="rect">
            <a:avLst/>
          </a:prstGeom>
        </p:spPr>
      </p:pic>
      <p:sp>
        <p:nvSpPr>
          <p:cNvPr id="3" name="Content Placeholder 2">
            <a:extLst>
              <a:ext uri="{FF2B5EF4-FFF2-40B4-BE49-F238E27FC236}">
                <a16:creationId xmlns:a16="http://schemas.microsoft.com/office/drawing/2014/main" id="{753C0650-C105-116E-FB34-A09F076879CE}"/>
              </a:ext>
            </a:extLst>
          </p:cNvPr>
          <p:cNvSpPr>
            <a:spLocks noGrp="1"/>
          </p:cNvSpPr>
          <p:nvPr>
            <p:ph idx="1"/>
          </p:nvPr>
        </p:nvSpPr>
        <p:spPr>
          <a:xfrm>
            <a:off x="6251740" y="1390860"/>
            <a:ext cx="5593058" cy="5003239"/>
          </a:xfrm>
        </p:spPr>
        <p:txBody>
          <a:bodyPr vert="horz" lIns="91440" tIns="45720" rIns="91440" bIns="45720" rtlCol="0" anchor="t">
            <a:noAutofit/>
          </a:bodyPr>
          <a:lstStyle/>
          <a:p>
            <a:pPr marL="0" indent="0">
              <a:buNone/>
            </a:pPr>
            <a:endParaRPr lang="en-GB" sz="1400">
              <a:ea typeface="Calibri" panose="020F0502020204030204"/>
              <a:cs typeface="Calibri" panose="020F0502020204030204"/>
            </a:endParaRPr>
          </a:p>
          <a:p>
            <a:r>
              <a:rPr lang="en-GB" sz="2400"/>
              <a:t>Inventory management is the </a:t>
            </a:r>
            <a:r>
              <a:rPr lang="en-GB" sz="2400" b="1"/>
              <a:t>systematic process of ordering, storing, and using inventory</a:t>
            </a:r>
            <a:r>
              <a:rPr lang="en-GB" sz="2400"/>
              <a:t> efficiently. </a:t>
            </a:r>
            <a:endParaRPr lang="en-US" sz="2400">
              <a:ea typeface="Calibri"/>
              <a:cs typeface="Calibri"/>
            </a:endParaRPr>
          </a:p>
          <a:p>
            <a:r>
              <a:rPr lang="en-GB" sz="2400"/>
              <a:t>Its goals are:</a:t>
            </a:r>
            <a:endParaRPr lang="en-US" sz="2400">
              <a:ea typeface="Calibri"/>
              <a:cs typeface="Calibri"/>
            </a:endParaRPr>
          </a:p>
          <a:p>
            <a:pPr>
              <a:buFont typeface="Arial" panose="020B0604020202020204" pitchFamily="34" charset="0"/>
              <a:buChar char="•"/>
            </a:pPr>
            <a:r>
              <a:rPr lang="en-GB" sz="2400" b="1"/>
              <a:t>Ensure availability</a:t>
            </a:r>
            <a:r>
              <a:rPr lang="en-GB" sz="2400"/>
              <a:t>: Enough stock to meet demand without delays.</a:t>
            </a:r>
            <a:endParaRPr lang="en-GB" sz="2400">
              <a:ea typeface="Calibri"/>
              <a:cs typeface="Calibri"/>
            </a:endParaRPr>
          </a:p>
          <a:p>
            <a:pPr>
              <a:buFont typeface="Arial" panose="020B0604020202020204" pitchFamily="34" charset="0"/>
              <a:buChar char="•"/>
            </a:pPr>
            <a:r>
              <a:rPr lang="en-GB" sz="2400" b="1"/>
              <a:t>Minimize costs</a:t>
            </a:r>
            <a:r>
              <a:rPr lang="en-GB" sz="2400"/>
              <a:t>: Reduce holding, ordering, and shortage costs.</a:t>
            </a:r>
            <a:endParaRPr lang="en-GB" sz="2400">
              <a:ea typeface="Calibri"/>
              <a:cs typeface="Calibri"/>
            </a:endParaRPr>
          </a:p>
          <a:p>
            <a:pPr>
              <a:buFont typeface="Arial" panose="020B0604020202020204" pitchFamily="34" charset="0"/>
              <a:buChar char="•"/>
            </a:pPr>
            <a:r>
              <a:rPr lang="en-GB" sz="2400" b="1"/>
              <a:t>Optimize turnover</a:t>
            </a:r>
            <a:r>
              <a:rPr lang="en-GB" sz="2400"/>
              <a:t>: Balance between excess and insufficient inventory.</a:t>
            </a:r>
            <a:endParaRPr lang="en-GB" sz="2400">
              <a:ea typeface="Calibri"/>
              <a:cs typeface="Calibri"/>
            </a:endParaRPr>
          </a:p>
          <a:p>
            <a:pPr marL="0" indent="0">
              <a:buNone/>
            </a:pPr>
            <a:endParaRPr lang="en-GB" sz="1600">
              <a:ea typeface="Calibri"/>
              <a:cs typeface="Calibri"/>
            </a:endParaRP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7403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19B7-46E7-66C0-6D4E-3AA713FCF420}"/>
              </a:ext>
            </a:extLst>
          </p:cNvPr>
          <p:cNvSpPr>
            <a:spLocks noGrp="1"/>
          </p:cNvSpPr>
          <p:nvPr>
            <p:ph type="title"/>
          </p:nvPr>
        </p:nvSpPr>
        <p:spPr/>
        <p:txBody>
          <a:bodyPr/>
          <a:lstStyle/>
          <a:p>
            <a:pPr algn="ctr">
              <a:spcBef>
                <a:spcPts val="1000"/>
              </a:spcBef>
            </a:pPr>
            <a:br>
              <a:rPr lang="en-GB" b="1">
                <a:latin typeface="Calibri"/>
                <a:ea typeface="Calibri"/>
                <a:cs typeface="Calibri"/>
              </a:rPr>
            </a:br>
            <a:r>
              <a:rPr lang="en-GB" b="1">
                <a:latin typeface="Calibri"/>
                <a:ea typeface="Calibri"/>
                <a:cs typeface="Calibri"/>
              </a:rPr>
              <a:t>Key Activities of</a:t>
            </a:r>
            <a:r>
              <a:rPr lang="en-GB" sz="2400" b="1">
                <a:latin typeface="Calibri"/>
                <a:ea typeface="Calibri"/>
                <a:cs typeface="Calibri"/>
              </a:rPr>
              <a:t> </a:t>
            </a:r>
            <a:r>
              <a:rPr lang="en-GB" b="1">
                <a:latin typeface="Calibri"/>
                <a:ea typeface="Calibri"/>
                <a:cs typeface="Calibri"/>
              </a:rPr>
              <a:t>Inventory Management</a:t>
            </a:r>
            <a:endParaRPr lang="en-GB">
              <a:latin typeface="Calibri"/>
              <a:ea typeface="Calibri"/>
              <a:cs typeface="Calibri"/>
            </a:endParaRPr>
          </a:p>
          <a:p>
            <a:pPr marL="285750" indent="-285750">
              <a:spcBef>
                <a:spcPts val="1000"/>
              </a:spcBef>
              <a:buFont typeface="Arial"/>
              <a:buChar char="•"/>
            </a:pPr>
            <a:endParaRPr lang="en-GB" sz="2400" b="1">
              <a:latin typeface="Calibri"/>
              <a:ea typeface="Calibri"/>
              <a:cs typeface="Calibri"/>
            </a:endParaRPr>
          </a:p>
          <a:p>
            <a:endParaRPr lang="en-US">
              <a:ea typeface="Calibri Light"/>
              <a:cs typeface="Calibri Light"/>
            </a:endParaRPr>
          </a:p>
        </p:txBody>
      </p:sp>
      <p:graphicFrame>
        <p:nvGraphicFramePr>
          <p:cNvPr id="7" name="Content Placeholder 2">
            <a:extLst>
              <a:ext uri="{FF2B5EF4-FFF2-40B4-BE49-F238E27FC236}">
                <a16:creationId xmlns:a16="http://schemas.microsoft.com/office/drawing/2014/main" id="{60A8348A-2E6F-9084-275E-BA7F92A3147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4811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5EF59-76AA-6548-4929-4257AF8D7C84}"/>
              </a:ext>
            </a:extLst>
          </p:cNvPr>
          <p:cNvSpPr>
            <a:spLocks noGrp="1"/>
          </p:cNvSpPr>
          <p:nvPr>
            <p:ph type="title"/>
          </p:nvPr>
        </p:nvSpPr>
        <p:spPr>
          <a:xfrm>
            <a:off x="8643193" y="489507"/>
            <a:ext cx="3091607" cy="1655483"/>
          </a:xfrm>
        </p:spPr>
        <p:txBody>
          <a:bodyPr anchor="b">
            <a:normAutofit/>
          </a:bodyPr>
          <a:lstStyle/>
          <a:p>
            <a:r>
              <a:rPr lang="en-GB" sz="4000" b="1">
                <a:latin typeface="Calibri"/>
                <a:ea typeface="Calibri"/>
                <a:cs typeface="Calibri"/>
              </a:rPr>
              <a:t>Why it matters</a:t>
            </a:r>
            <a:endParaRPr lang="en-GB" sz="4000">
              <a:latin typeface="Calibri"/>
              <a:ea typeface="Calibri"/>
              <a:cs typeface="Calibri"/>
            </a:endParaRPr>
          </a:p>
          <a:p>
            <a:endParaRPr lang="en-GB" sz="4000">
              <a:ea typeface="Calibri Light"/>
              <a:cs typeface="Calibri Light"/>
            </a:endParaRPr>
          </a:p>
        </p:txBody>
      </p:sp>
      <p:pic>
        <p:nvPicPr>
          <p:cNvPr id="5" name="Picture 4" descr="Wood human figure">
            <a:extLst>
              <a:ext uri="{FF2B5EF4-FFF2-40B4-BE49-F238E27FC236}">
                <a16:creationId xmlns:a16="http://schemas.microsoft.com/office/drawing/2014/main" id="{C56A67A4-E9E9-678D-BE3E-DB79E5F6B295}"/>
              </a:ext>
            </a:extLst>
          </p:cNvPr>
          <p:cNvPicPr>
            <a:picLocks noChangeAspect="1"/>
          </p:cNvPicPr>
          <p:nvPr/>
        </p:nvPicPr>
        <p:blipFill>
          <a:blip r:embed="rId2"/>
          <a:srcRect r="15601" b="6"/>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03934BAD-2AA3-2D88-90F3-C4948DBD4237}"/>
              </a:ext>
            </a:extLst>
          </p:cNvPr>
          <p:cNvSpPr>
            <a:spLocks noGrp="1"/>
          </p:cNvSpPr>
          <p:nvPr>
            <p:ph idx="1"/>
          </p:nvPr>
        </p:nvSpPr>
        <p:spPr>
          <a:xfrm>
            <a:off x="8643193" y="2418408"/>
            <a:ext cx="2942813" cy="3540265"/>
          </a:xfrm>
        </p:spPr>
        <p:txBody>
          <a:bodyPr vert="horz" lIns="91440" tIns="45720" rIns="91440" bIns="45720" rtlCol="0">
            <a:normAutofit/>
          </a:bodyPr>
          <a:lstStyle/>
          <a:p>
            <a:r>
              <a:rPr lang="en-GB" sz="2000"/>
              <a:t>✅ Effective inventory management - </a:t>
            </a:r>
            <a:endParaRPr lang="en-US" sz="2000">
              <a:ea typeface="Calibri"/>
              <a:cs typeface="Calibri"/>
            </a:endParaRPr>
          </a:p>
          <a:p>
            <a:r>
              <a:rPr lang="en-GB" sz="2000"/>
              <a:t>improves </a:t>
            </a:r>
            <a:r>
              <a:rPr lang="en-GB" sz="2000" b="1"/>
              <a:t>cash flow</a:t>
            </a:r>
            <a:endParaRPr lang="en-GB" sz="2000">
              <a:ea typeface="Calibri"/>
              <a:cs typeface="Calibri"/>
            </a:endParaRPr>
          </a:p>
          <a:p>
            <a:r>
              <a:rPr lang="en-GB" sz="2000"/>
              <a:t>reduces </a:t>
            </a:r>
            <a:r>
              <a:rPr lang="en-GB" sz="2000" b="1"/>
              <a:t>waste</a:t>
            </a:r>
            <a:r>
              <a:rPr lang="en-GB" sz="2000"/>
              <a:t> </a:t>
            </a:r>
          </a:p>
          <a:p>
            <a:r>
              <a:rPr lang="en-GB" sz="2000"/>
              <a:t>enhances </a:t>
            </a:r>
            <a:r>
              <a:rPr lang="en-GB" sz="2000" b="1"/>
              <a:t>customer satisfaction</a:t>
            </a:r>
            <a:r>
              <a:rPr lang="en-GB" sz="2000"/>
              <a:t>.</a:t>
            </a:r>
            <a:endParaRPr lang="en-GB" sz="2000">
              <a:ea typeface="Calibri"/>
              <a:cs typeface="Calibri"/>
            </a:endParaRP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1074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FD73A49-CF59-9DA7-D3F6-81824B3AD948}"/>
              </a:ext>
            </a:extLst>
          </p:cNvPr>
          <p:cNvPicPr>
            <a:picLocks noChangeAspect="1"/>
          </p:cNvPicPr>
          <p:nvPr/>
        </p:nvPicPr>
        <p:blipFill>
          <a:blip r:embed="rId2"/>
          <a:stretch>
            <a:fillRect/>
          </a:stretch>
        </p:blipFill>
        <p:spPr>
          <a:xfrm>
            <a:off x="457200" y="1286256"/>
            <a:ext cx="11277600" cy="4285487"/>
          </a:xfrm>
          <a:prstGeom prst="rect">
            <a:avLst/>
          </a:prstGeom>
        </p:spPr>
      </p:pic>
    </p:spTree>
    <p:extLst>
      <p:ext uri="{BB962C8B-B14F-4D97-AF65-F5344CB8AC3E}">
        <p14:creationId xmlns:p14="http://schemas.microsoft.com/office/powerpoint/2010/main" val="3261987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A1FDA-EF87-C1CF-D9C4-BE2F05D1822E}"/>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Excess Inventory</a:t>
            </a:r>
            <a:endParaRPr lang="en-GB" sz="4000" b="1">
              <a:solidFill>
                <a:srgbClr val="FFFFFF"/>
              </a:solidFill>
              <a:ea typeface="Calibri Light"/>
              <a:cs typeface="Calibri Light"/>
            </a:endParaRPr>
          </a:p>
        </p:txBody>
      </p:sp>
      <p:sp>
        <p:nvSpPr>
          <p:cNvPr id="31" name="Content Placeholder 2">
            <a:extLst>
              <a:ext uri="{FF2B5EF4-FFF2-40B4-BE49-F238E27FC236}">
                <a16:creationId xmlns:a16="http://schemas.microsoft.com/office/drawing/2014/main" id="{3F94398C-BB53-8A1C-7C52-B3A768B9CF9A}"/>
              </a:ext>
            </a:extLst>
          </p:cNvPr>
          <p:cNvSpPr>
            <a:spLocks noGrp="1"/>
          </p:cNvSpPr>
          <p:nvPr>
            <p:ph idx="1"/>
          </p:nvPr>
        </p:nvSpPr>
        <p:spPr>
          <a:xfrm>
            <a:off x="5827098" y="202595"/>
            <a:ext cx="6088522" cy="6428360"/>
          </a:xfrm>
        </p:spPr>
        <p:txBody>
          <a:bodyPr vert="horz" lIns="91440" tIns="45720" rIns="91440" bIns="45720" rtlCol="0" anchor="ctr">
            <a:normAutofit/>
          </a:bodyPr>
          <a:lstStyle/>
          <a:p>
            <a:r>
              <a:rPr lang="en-GB" sz="1800" b="1" u="sng">
                <a:solidFill>
                  <a:srgbClr val="C00000"/>
                </a:solidFill>
              </a:rPr>
              <a:t>Costs:</a:t>
            </a:r>
            <a:endParaRPr lang="en-GB" sz="1800" b="1" u="sng">
              <a:solidFill>
                <a:srgbClr val="C00000"/>
              </a:solidFill>
              <a:ea typeface="Calibri"/>
              <a:cs typeface="Calibri"/>
            </a:endParaRPr>
          </a:p>
          <a:p>
            <a:pPr>
              <a:buFont typeface="Arial" panose="020B0604020202020204" pitchFamily="34" charset="0"/>
              <a:buChar char="•"/>
            </a:pPr>
            <a:r>
              <a:rPr lang="en-GB" sz="1800" b="1"/>
              <a:t>Storage Costs:</a:t>
            </a:r>
            <a:r>
              <a:rPr lang="en-GB" sz="1800"/>
              <a:t> Higher warehousing expenses (rent, utilities, insurance).</a:t>
            </a:r>
            <a:endParaRPr lang="en-GB" sz="1800">
              <a:ea typeface="Calibri"/>
              <a:cs typeface="Calibri"/>
            </a:endParaRPr>
          </a:p>
          <a:p>
            <a:pPr>
              <a:buFont typeface="Arial" panose="020B0604020202020204" pitchFamily="34" charset="0"/>
              <a:buChar char="•"/>
            </a:pPr>
            <a:r>
              <a:rPr lang="en-GB" sz="1800" b="1"/>
              <a:t>Capital Costs:</a:t>
            </a:r>
            <a:r>
              <a:rPr lang="en-GB" sz="1800"/>
              <a:t> Funds tied up in inventory reduce liquidity and increase opportunity cost.</a:t>
            </a:r>
            <a:endParaRPr lang="en-GB" sz="1800">
              <a:ea typeface="Calibri"/>
              <a:cs typeface="Calibri"/>
            </a:endParaRPr>
          </a:p>
          <a:p>
            <a:pPr>
              <a:buFont typeface="Arial" panose="020B0604020202020204" pitchFamily="34" charset="0"/>
              <a:buChar char="•"/>
            </a:pPr>
            <a:r>
              <a:rPr lang="en-GB" sz="1800" b="1"/>
              <a:t>Obsolescence &amp; Depreciation:</a:t>
            </a:r>
            <a:r>
              <a:rPr lang="en-GB" sz="1800"/>
              <a:t> Risk of products becoming outdated or losing value.</a:t>
            </a:r>
            <a:endParaRPr lang="en-GB" sz="1800">
              <a:ea typeface="Calibri"/>
              <a:cs typeface="Calibri"/>
            </a:endParaRPr>
          </a:p>
          <a:p>
            <a:pPr>
              <a:buFont typeface="Arial" panose="020B0604020202020204" pitchFamily="34" charset="0"/>
              <a:buChar char="•"/>
            </a:pPr>
            <a:r>
              <a:rPr lang="en-GB" sz="1800" b="1"/>
              <a:t>Handling Costs:</a:t>
            </a:r>
            <a:r>
              <a:rPr lang="en-GB" sz="1800"/>
              <a:t> Increased </a:t>
            </a:r>
            <a:r>
              <a:rPr lang="en-GB" sz="1800" err="1"/>
              <a:t>labor</a:t>
            </a:r>
            <a:r>
              <a:rPr lang="en-GB" sz="1800"/>
              <a:t> and equipment for managing large stock.</a:t>
            </a:r>
            <a:endParaRPr lang="en-GB" sz="1800">
              <a:ea typeface="Calibri"/>
              <a:cs typeface="Calibri"/>
            </a:endParaRPr>
          </a:p>
          <a:p>
            <a:pPr>
              <a:buFont typeface="Arial" panose="020B0604020202020204" pitchFamily="34" charset="0"/>
              <a:buChar char="•"/>
            </a:pPr>
            <a:r>
              <a:rPr lang="en-GB" sz="1800" b="1"/>
              <a:t>Shrinkage:</a:t>
            </a:r>
            <a:r>
              <a:rPr lang="en-GB" sz="1800"/>
              <a:t> Higher risk of theft, damage, or spoilage.</a:t>
            </a:r>
            <a:endParaRPr lang="en-GB" sz="1800">
              <a:ea typeface="Calibri"/>
              <a:cs typeface="Calibri"/>
            </a:endParaRPr>
          </a:p>
          <a:p>
            <a:r>
              <a:rPr lang="en-GB" sz="1800" b="1" u="sng">
                <a:solidFill>
                  <a:srgbClr val="C00000"/>
                </a:solidFill>
              </a:rPr>
              <a:t>Risks:</a:t>
            </a:r>
            <a:endParaRPr lang="en-GB" sz="1800" b="1" u="sng">
              <a:solidFill>
                <a:srgbClr val="C00000"/>
              </a:solidFill>
              <a:ea typeface="Calibri"/>
              <a:cs typeface="Calibri"/>
            </a:endParaRPr>
          </a:p>
          <a:p>
            <a:pPr>
              <a:buFont typeface="Arial" panose="020B0604020202020204" pitchFamily="34" charset="0"/>
              <a:buChar char="•"/>
            </a:pPr>
            <a:r>
              <a:rPr lang="en-GB" sz="1800" b="1"/>
              <a:t>Liquidity Risk:</a:t>
            </a:r>
            <a:r>
              <a:rPr lang="en-GB" sz="1800"/>
              <a:t> Cash locked in inventory may lead to borrowing or missed investment opportunities.</a:t>
            </a:r>
            <a:endParaRPr lang="en-GB" sz="1800">
              <a:ea typeface="Calibri"/>
              <a:cs typeface="Calibri"/>
            </a:endParaRPr>
          </a:p>
          <a:p>
            <a:pPr>
              <a:buFont typeface="Arial" panose="020B0604020202020204" pitchFamily="34" charset="0"/>
              <a:buChar char="•"/>
            </a:pPr>
            <a:r>
              <a:rPr lang="en-GB" sz="1800" b="1"/>
              <a:t>Price Decline Risk:</a:t>
            </a:r>
            <a:r>
              <a:rPr lang="en-GB" sz="1800"/>
              <a:t> If market prices fall, excess stock loses value.</a:t>
            </a:r>
            <a:endParaRPr lang="en-GB" sz="1800">
              <a:ea typeface="Calibri"/>
              <a:cs typeface="Calibri"/>
            </a:endParaRPr>
          </a:p>
          <a:p>
            <a:pPr>
              <a:buFont typeface="Arial" panose="020B0604020202020204" pitchFamily="34" charset="0"/>
              <a:buChar char="•"/>
            </a:pPr>
            <a:r>
              <a:rPr lang="en-GB" sz="1800" b="1"/>
              <a:t>Demand Uncertainty:</a:t>
            </a:r>
            <a:r>
              <a:rPr lang="en-GB" sz="1800"/>
              <a:t> If demand drops, excess inventory becomes dead stock.</a:t>
            </a:r>
            <a:endParaRPr lang="en-GB" sz="1800">
              <a:ea typeface="Calibri"/>
              <a:cs typeface="Calibri"/>
            </a:endParaRPr>
          </a:p>
          <a:p>
            <a:endParaRPr lang="en-GB" sz="1700"/>
          </a:p>
        </p:txBody>
      </p:sp>
    </p:spTree>
    <p:extLst>
      <p:ext uri="{BB962C8B-B14F-4D97-AF65-F5344CB8AC3E}">
        <p14:creationId xmlns:p14="http://schemas.microsoft.com/office/powerpoint/2010/main" val="736657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4CDF-02BE-68F0-432F-B3264875A9B4}"/>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Insufficient Inventory</a:t>
            </a:r>
            <a:endParaRPr lang="en-US" sz="4000" b="1">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D752874D-5AE7-D6A1-B87C-6ECA5095FFF5}"/>
              </a:ext>
            </a:extLst>
          </p:cNvPr>
          <p:cNvSpPr>
            <a:spLocks noGrp="1"/>
          </p:cNvSpPr>
          <p:nvPr>
            <p:ph idx="1"/>
          </p:nvPr>
        </p:nvSpPr>
        <p:spPr>
          <a:xfrm>
            <a:off x="5755536" y="146274"/>
            <a:ext cx="6170785" cy="6696233"/>
          </a:xfrm>
        </p:spPr>
        <p:txBody>
          <a:bodyPr vert="horz" lIns="91440" tIns="45720" rIns="91440" bIns="45720" rtlCol="0" anchor="ctr">
            <a:normAutofit/>
          </a:bodyPr>
          <a:lstStyle/>
          <a:p>
            <a:r>
              <a:rPr lang="en-GB" sz="2000" b="1" u="sng">
                <a:solidFill>
                  <a:srgbClr val="C00000"/>
                </a:solidFill>
              </a:rPr>
              <a:t>Costs:</a:t>
            </a:r>
            <a:endParaRPr lang="en-GB" sz="2000" b="1" u="sng">
              <a:solidFill>
                <a:srgbClr val="C00000"/>
              </a:solidFill>
              <a:ea typeface="Calibri"/>
              <a:cs typeface="Calibri"/>
            </a:endParaRPr>
          </a:p>
          <a:p>
            <a:pPr>
              <a:buFont typeface="Arial" panose="020B0604020202020204" pitchFamily="34" charset="0"/>
              <a:buChar char="•"/>
            </a:pPr>
            <a:r>
              <a:rPr lang="en-GB" sz="2000" b="1"/>
              <a:t>Stockout Costs:</a:t>
            </a:r>
            <a:r>
              <a:rPr lang="en-GB" sz="2000"/>
              <a:t> Lost sales and revenue due to inability to meet demand.</a:t>
            </a:r>
            <a:endParaRPr lang="en-GB" sz="2000">
              <a:ea typeface="Calibri"/>
              <a:cs typeface="Calibri"/>
            </a:endParaRPr>
          </a:p>
          <a:p>
            <a:pPr>
              <a:buFont typeface="Arial" panose="020B0604020202020204" pitchFamily="34" charset="0"/>
              <a:buChar char="•"/>
            </a:pPr>
            <a:r>
              <a:rPr lang="en-GB" sz="2000" b="1"/>
              <a:t>Expedited Shipping Costs:</a:t>
            </a:r>
            <a:r>
              <a:rPr lang="en-GB" sz="2000"/>
              <a:t> Rush orders to replenish stock increase logistics expenses.</a:t>
            </a:r>
            <a:endParaRPr lang="en-GB" sz="2000">
              <a:ea typeface="Calibri"/>
              <a:cs typeface="Calibri"/>
            </a:endParaRPr>
          </a:p>
          <a:p>
            <a:pPr>
              <a:buFont typeface="Arial" panose="020B0604020202020204" pitchFamily="34" charset="0"/>
              <a:buChar char="•"/>
            </a:pPr>
            <a:r>
              <a:rPr lang="en-GB" sz="2000" b="1"/>
              <a:t>Production Disruption:</a:t>
            </a:r>
            <a:r>
              <a:rPr lang="en-GB" sz="2000"/>
              <a:t> Idle </a:t>
            </a:r>
            <a:r>
              <a:rPr lang="en-GB" sz="2000" err="1"/>
              <a:t>labor</a:t>
            </a:r>
            <a:r>
              <a:rPr lang="en-GB" sz="2000"/>
              <a:t> and machinery if raw materials run out.</a:t>
            </a:r>
            <a:endParaRPr lang="en-GB" sz="2000">
              <a:ea typeface="Calibri"/>
              <a:cs typeface="Calibri"/>
            </a:endParaRPr>
          </a:p>
          <a:p>
            <a:pPr>
              <a:buFont typeface="Arial" panose="020B0604020202020204" pitchFamily="34" charset="0"/>
              <a:buChar char="•"/>
            </a:pPr>
            <a:r>
              <a:rPr lang="en-GB" sz="2000" b="1"/>
              <a:t>Customer Dissatisfaction:</a:t>
            </a:r>
            <a:r>
              <a:rPr lang="en-GB" sz="2000"/>
              <a:t> Damaged reputation and potential loss of future business.</a:t>
            </a:r>
            <a:endParaRPr lang="en-GB" sz="2000">
              <a:ea typeface="Calibri"/>
              <a:cs typeface="Calibri"/>
            </a:endParaRPr>
          </a:p>
          <a:p>
            <a:r>
              <a:rPr lang="en-GB" sz="2000" b="1" u="sng">
                <a:solidFill>
                  <a:srgbClr val="C00000"/>
                </a:solidFill>
              </a:rPr>
              <a:t>Risks:</a:t>
            </a:r>
            <a:endParaRPr lang="en-GB" sz="2000" b="1" u="sng">
              <a:solidFill>
                <a:srgbClr val="C00000"/>
              </a:solidFill>
              <a:ea typeface="Calibri"/>
              <a:cs typeface="Calibri"/>
            </a:endParaRPr>
          </a:p>
          <a:p>
            <a:pPr>
              <a:buFont typeface="Arial" panose="020B0604020202020204" pitchFamily="34" charset="0"/>
              <a:buChar char="•"/>
            </a:pPr>
            <a:r>
              <a:rPr lang="en-GB" sz="2000" b="1"/>
              <a:t>Market Share Loss:</a:t>
            </a:r>
            <a:r>
              <a:rPr lang="en-GB" sz="2000"/>
              <a:t> Competitors may capture unmet demand.</a:t>
            </a:r>
            <a:endParaRPr lang="en-GB" sz="2000">
              <a:ea typeface="Calibri"/>
              <a:cs typeface="Calibri"/>
            </a:endParaRPr>
          </a:p>
          <a:p>
            <a:pPr>
              <a:buFont typeface="Arial" panose="020B0604020202020204" pitchFamily="34" charset="0"/>
              <a:buChar char="•"/>
            </a:pPr>
            <a:r>
              <a:rPr lang="en-GB" sz="2000" b="1"/>
              <a:t>Operational Risk:</a:t>
            </a:r>
            <a:r>
              <a:rPr lang="en-GB" sz="2000"/>
              <a:t> Interruptions in supply chain and production schedules.</a:t>
            </a:r>
            <a:endParaRPr lang="en-GB" sz="2000">
              <a:ea typeface="Calibri"/>
              <a:cs typeface="Calibri"/>
            </a:endParaRPr>
          </a:p>
          <a:p>
            <a:pPr>
              <a:buFont typeface="Arial" panose="020B0604020202020204" pitchFamily="34" charset="0"/>
              <a:buChar char="•"/>
            </a:pPr>
            <a:r>
              <a:rPr lang="en-GB" sz="2000" b="1"/>
              <a:t>Price Volatility Risk:</a:t>
            </a:r>
            <a:r>
              <a:rPr lang="en-GB" sz="2000"/>
              <a:t> Emergency purchases at higher prices during shortages.</a:t>
            </a:r>
            <a:endParaRPr lang="en-GB" sz="2000">
              <a:ea typeface="Calibri"/>
              <a:cs typeface="Calibri"/>
            </a:endParaRPr>
          </a:p>
          <a:p>
            <a:endParaRPr lang="en-GB" sz="1900"/>
          </a:p>
        </p:txBody>
      </p:sp>
    </p:spTree>
    <p:extLst>
      <p:ext uri="{BB962C8B-B14F-4D97-AF65-F5344CB8AC3E}">
        <p14:creationId xmlns:p14="http://schemas.microsoft.com/office/powerpoint/2010/main" val="11160081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51F7AD0-5260-D8E4-3981-0B74C5F9B65B}"/>
              </a:ext>
            </a:extLst>
          </p:cNvPr>
          <p:cNvPicPr>
            <a:picLocks noChangeAspect="1"/>
          </p:cNvPicPr>
          <p:nvPr/>
        </p:nvPicPr>
        <p:blipFill>
          <a:blip r:embed="rId2"/>
          <a:stretch>
            <a:fillRect/>
          </a:stretch>
        </p:blipFill>
        <p:spPr>
          <a:xfrm>
            <a:off x="457200" y="211033"/>
            <a:ext cx="11277600" cy="6355724"/>
          </a:xfrm>
          <a:prstGeom prst="rect">
            <a:avLst/>
          </a:prstGeom>
        </p:spPr>
      </p:pic>
    </p:spTree>
    <p:extLst>
      <p:ext uri="{BB962C8B-B14F-4D97-AF65-F5344CB8AC3E}">
        <p14:creationId xmlns:p14="http://schemas.microsoft.com/office/powerpoint/2010/main" val="12050659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ECADC3F-5F44-33D9-B0C6-72C0055E7F4F}"/>
              </a:ext>
            </a:extLst>
          </p:cNvPr>
          <p:cNvPicPr>
            <a:picLocks noChangeAspect="1"/>
          </p:cNvPicPr>
          <p:nvPr/>
        </p:nvPicPr>
        <p:blipFill>
          <a:blip r:embed="rId2"/>
          <a:srcRect l="11377" r="14269" b="6250"/>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428A2-2EA2-F231-5E43-0E147AFE726D}"/>
              </a:ext>
            </a:extLst>
          </p:cNvPr>
          <p:cNvSpPr>
            <a:spLocks noGrp="1"/>
          </p:cNvSpPr>
          <p:nvPr>
            <p:ph type="title"/>
          </p:nvPr>
        </p:nvSpPr>
        <p:spPr>
          <a:xfrm>
            <a:off x="7531610" y="365125"/>
            <a:ext cx="3822189" cy="1899912"/>
          </a:xfrm>
        </p:spPr>
        <p:txBody>
          <a:bodyPr>
            <a:normAutofit/>
          </a:bodyPr>
          <a:lstStyle/>
          <a:p>
            <a:r>
              <a:rPr lang="en-GB" sz="4000" b="1">
                <a:latin typeface="Calibri"/>
                <a:ea typeface="Calibri"/>
                <a:cs typeface="Calibri"/>
              </a:rPr>
              <a:t>Advanced Insight</a:t>
            </a:r>
            <a:endParaRPr lang="en-US" sz="4000">
              <a:ea typeface="Calibri Light"/>
              <a:cs typeface="Calibri Light"/>
            </a:endParaRPr>
          </a:p>
        </p:txBody>
      </p:sp>
      <p:sp>
        <p:nvSpPr>
          <p:cNvPr id="3" name="Content Placeholder 2">
            <a:extLst>
              <a:ext uri="{FF2B5EF4-FFF2-40B4-BE49-F238E27FC236}">
                <a16:creationId xmlns:a16="http://schemas.microsoft.com/office/drawing/2014/main" id="{774B115C-4D53-360F-CA12-31540CEAEC16}"/>
              </a:ext>
            </a:extLst>
          </p:cNvPr>
          <p:cNvSpPr>
            <a:spLocks noGrp="1"/>
          </p:cNvSpPr>
          <p:nvPr>
            <p:ph idx="1"/>
          </p:nvPr>
        </p:nvSpPr>
        <p:spPr>
          <a:xfrm>
            <a:off x="6697724" y="1902239"/>
            <a:ext cx="5015508" cy="4274724"/>
          </a:xfrm>
        </p:spPr>
        <p:txBody>
          <a:bodyPr vert="horz" lIns="91440" tIns="45720" rIns="91440" bIns="45720" rtlCol="0" anchor="t">
            <a:normAutofit/>
          </a:bodyPr>
          <a:lstStyle/>
          <a:p>
            <a:r>
              <a:rPr lang="en-GB" sz="2400"/>
              <a:t>The optimal inventory level balances these opposing risks using techniques like </a:t>
            </a:r>
            <a:r>
              <a:rPr lang="en-GB" sz="2400" b="1"/>
              <a:t>Economic Order Quantity (EOQ)</a:t>
            </a:r>
            <a:r>
              <a:rPr lang="en-GB" sz="2400"/>
              <a:t>, </a:t>
            </a:r>
            <a:r>
              <a:rPr lang="en-GB" sz="2400" b="1"/>
              <a:t>Just-in-Time (JIT)</a:t>
            </a:r>
            <a:r>
              <a:rPr lang="en-GB" sz="2400"/>
              <a:t>, and </a:t>
            </a:r>
            <a:r>
              <a:rPr lang="en-GB" sz="2400" b="1"/>
              <a:t>ABC analysis</a:t>
            </a:r>
            <a:r>
              <a:rPr lang="en-GB" sz="2400"/>
              <a:t>. </a:t>
            </a:r>
            <a:endParaRPr lang="en-US" sz="2400">
              <a:ea typeface="Calibri"/>
              <a:cs typeface="Calibri"/>
            </a:endParaRPr>
          </a:p>
          <a:p>
            <a:r>
              <a:rPr lang="en-GB" sz="2400"/>
              <a:t>Excess inventory </a:t>
            </a:r>
            <a:r>
              <a:rPr lang="en-GB" sz="2400" err="1"/>
              <a:t>favors</a:t>
            </a:r>
            <a:r>
              <a:rPr lang="en-GB" sz="2400"/>
              <a:t> stability but sacrifices efficiency, while insufficient inventory </a:t>
            </a:r>
            <a:r>
              <a:rPr lang="en-GB" sz="2400" err="1"/>
              <a:t>favors</a:t>
            </a:r>
            <a:r>
              <a:rPr lang="en-GB" sz="2400"/>
              <a:t> lean operations but risks service failure.</a:t>
            </a:r>
            <a:endParaRPr lang="en-GB" sz="2400">
              <a:ea typeface="Calibri"/>
              <a:cs typeface="Calibri"/>
            </a:endParaRPr>
          </a:p>
        </p:txBody>
      </p:sp>
    </p:spTree>
    <p:extLst>
      <p:ext uri="{BB962C8B-B14F-4D97-AF65-F5344CB8AC3E}">
        <p14:creationId xmlns:p14="http://schemas.microsoft.com/office/powerpoint/2010/main" val="36865965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35159-FF88-BEB8-124F-6A39EA30D9F2}"/>
              </a:ext>
            </a:extLst>
          </p:cNvPr>
          <p:cNvSpPr>
            <a:spLocks noGrp="1"/>
          </p:cNvSpPr>
          <p:nvPr>
            <p:ph type="title"/>
          </p:nvPr>
        </p:nvSpPr>
        <p:spPr/>
        <p:txBody>
          <a:bodyPr/>
          <a:lstStyle/>
          <a:p>
            <a:pPr algn="ctr">
              <a:spcBef>
                <a:spcPts val="1000"/>
              </a:spcBef>
            </a:pPr>
            <a:r>
              <a:rPr lang="en-GB" sz="3600" b="1">
                <a:latin typeface="Calibri"/>
                <a:ea typeface="Calibri"/>
                <a:cs typeface="Calibri"/>
              </a:rPr>
              <a:t>Inventory Optimization: Balancing Costs and Risks</a:t>
            </a:r>
            <a:endParaRPr lang="en-US" sz="36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F2DE918C-27C0-DBCE-8E10-BE080FCB315E}"/>
              </a:ext>
            </a:extLst>
          </p:cNvPr>
          <p:cNvSpPr>
            <a:spLocks noGrp="1"/>
          </p:cNvSpPr>
          <p:nvPr>
            <p:ph idx="1"/>
          </p:nvPr>
        </p:nvSpPr>
        <p:spPr/>
        <p:txBody>
          <a:bodyPr vert="horz" lIns="91440" tIns="45720" rIns="91440" bIns="45720" rtlCol="0" anchor="t">
            <a:normAutofit/>
          </a:bodyPr>
          <a:lstStyle/>
          <a:p>
            <a:r>
              <a:rPr lang="en-GB"/>
              <a:t>Inventory management is a strategic function that directly influences a firm’s liquidity, profitability, and customer satisfaction. </a:t>
            </a:r>
            <a:endParaRPr lang="en-US"/>
          </a:p>
          <a:p>
            <a:r>
              <a:rPr lang="en-GB"/>
              <a:t>Excess inventory ties up capital and increases holding costs, while insufficient inventory risks stockouts, lost sales, and operational disruptions. </a:t>
            </a:r>
            <a:endParaRPr lang="en-US"/>
          </a:p>
          <a:p>
            <a:r>
              <a:rPr lang="en-GB"/>
              <a:t>To mitigate these opposing risks, firms employ </a:t>
            </a:r>
            <a:r>
              <a:rPr lang="en-GB" b="1"/>
              <a:t>inventory optimization models</a:t>
            </a:r>
            <a:r>
              <a:rPr lang="en-GB"/>
              <a:t> that integrate quantitative techniques and real-time data analytics.</a:t>
            </a:r>
            <a:endParaRPr lang="en-US">
              <a:ea typeface="Calibri"/>
              <a:cs typeface="Calibri"/>
            </a:endParaRPr>
          </a:p>
          <a:p>
            <a:endParaRPr lang="en-GB"/>
          </a:p>
        </p:txBody>
      </p:sp>
    </p:spTree>
    <p:extLst>
      <p:ext uri="{BB962C8B-B14F-4D97-AF65-F5344CB8AC3E}">
        <p14:creationId xmlns:p14="http://schemas.microsoft.com/office/powerpoint/2010/main" val="29055292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E99DA-DBE1-09BF-5885-37CCD7B34673}"/>
              </a:ext>
            </a:extLst>
          </p:cNvPr>
          <p:cNvSpPr>
            <a:spLocks noGrp="1"/>
          </p:cNvSpPr>
          <p:nvPr>
            <p:ph type="title"/>
          </p:nvPr>
        </p:nvSpPr>
        <p:spPr>
          <a:xfrm>
            <a:off x="1371599" y="294538"/>
            <a:ext cx="9895951" cy="1033669"/>
          </a:xfrm>
        </p:spPr>
        <p:txBody>
          <a:bodyPr>
            <a:normAutofit/>
          </a:bodyPr>
          <a:lstStyle/>
          <a:p>
            <a:pPr>
              <a:spcBef>
                <a:spcPts val="1000"/>
              </a:spcBef>
            </a:pPr>
            <a:r>
              <a:rPr lang="en-GB" sz="4000" b="1">
                <a:solidFill>
                  <a:srgbClr val="FFFFFF"/>
                </a:solidFill>
                <a:latin typeface="Calibri"/>
                <a:ea typeface="Calibri"/>
                <a:cs typeface="Calibri"/>
              </a:rPr>
              <a:t>1. Economic Order Quantity (EOQ)</a:t>
            </a:r>
            <a:endParaRPr lang="en-US" sz="4000">
              <a:solidFill>
                <a:srgbClr val="FFFFFF"/>
              </a:solidFill>
              <a:latin typeface="Calibri"/>
              <a:ea typeface="Calibri"/>
              <a:cs typeface="Calibri"/>
            </a:endParaRPr>
          </a:p>
          <a:p>
            <a:endParaRPr lang="en-GB"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12423B5D-071C-9397-EF01-08B0CA52DC0A}"/>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a:t>EOQ is a foundational model that minimizes the total cost of inventory by balancing </a:t>
            </a:r>
            <a:r>
              <a:rPr lang="en-GB" b="1"/>
              <a:t>ordering costs</a:t>
            </a:r>
            <a:r>
              <a:rPr lang="en-GB"/>
              <a:t> and </a:t>
            </a:r>
            <a:r>
              <a:rPr lang="en-GB" b="1"/>
              <a:t>holding costs</a:t>
            </a:r>
            <a:r>
              <a:rPr lang="en-GB"/>
              <a:t>. By determining the optimal order size, firms avoid excessive stock accumulation while reducing frequent replenishment expenses. </a:t>
            </a:r>
            <a:endParaRPr lang="en-US">
              <a:ea typeface="Calibri"/>
              <a:cs typeface="Calibri"/>
            </a:endParaRPr>
          </a:p>
          <a:p>
            <a:r>
              <a:rPr lang="en-GB"/>
              <a:t>This model assumes stable demand and lead time, making it suitable for predictable environments.</a:t>
            </a:r>
            <a:endParaRPr lang="en-US">
              <a:ea typeface="Calibri"/>
              <a:cs typeface="Calibri"/>
            </a:endParaRPr>
          </a:p>
          <a:p>
            <a:endParaRPr lang="en-GB" sz="2000"/>
          </a:p>
        </p:txBody>
      </p:sp>
    </p:spTree>
    <p:extLst>
      <p:ext uri="{BB962C8B-B14F-4D97-AF65-F5344CB8AC3E}">
        <p14:creationId xmlns:p14="http://schemas.microsoft.com/office/powerpoint/2010/main" val="25700987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9DC187B-DFFE-B20A-F513-6303CD5E8C0C}"/>
              </a:ext>
            </a:extLst>
          </p:cNvPr>
          <p:cNvPicPr>
            <a:picLocks noChangeAspect="1"/>
          </p:cNvPicPr>
          <p:nvPr/>
        </p:nvPicPr>
        <p:blipFill>
          <a:blip r:embed="rId2"/>
          <a:stretch>
            <a:fillRect/>
          </a:stretch>
        </p:blipFill>
        <p:spPr>
          <a:xfrm>
            <a:off x="282459" y="168564"/>
            <a:ext cx="11384628" cy="6543963"/>
          </a:xfrm>
          <a:prstGeom prst="rect">
            <a:avLst/>
          </a:prstGeom>
        </p:spPr>
      </p:pic>
    </p:spTree>
    <p:extLst>
      <p:ext uri="{BB962C8B-B14F-4D97-AF65-F5344CB8AC3E}">
        <p14:creationId xmlns:p14="http://schemas.microsoft.com/office/powerpoint/2010/main" val="5712641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EE95AD2-239A-1657-B0D6-976D04393C3E}"/>
              </a:ext>
            </a:extLst>
          </p:cNvPr>
          <p:cNvPicPr>
            <a:picLocks noChangeAspect="1"/>
          </p:cNvPicPr>
          <p:nvPr/>
        </p:nvPicPr>
        <p:blipFill>
          <a:blip r:embed="rId2"/>
          <a:stretch>
            <a:fillRect/>
          </a:stretch>
        </p:blipFill>
        <p:spPr>
          <a:xfrm>
            <a:off x="457200" y="778764"/>
            <a:ext cx="11277600" cy="5300471"/>
          </a:xfrm>
          <a:prstGeom prst="rect">
            <a:avLst/>
          </a:prstGeom>
        </p:spPr>
      </p:pic>
    </p:spTree>
    <p:extLst>
      <p:ext uri="{BB962C8B-B14F-4D97-AF65-F5344CB8AC3E}">
        <p14:creationId xmlns:p14="http://schemas.microsoft.com/office/powerpoint/2010/main" val="1022301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safety stock&#10;&#10;AI-generated content may be incorrect.">
            <a:extLst>
              <a:ext uri="{FF2B5EF4-FFF2-40B4-BE49-F238E27FC236}">
                <a16:creationId xmlns:a16="http://schemas.microsoft.com/office/drawing/2014/main" id="{DC6CDADA-DC84-B8F2-62BA-EE71D22FFDEB}"/>
              </a:ext>
            </a:extLst>
          </p:cNvPr>
          <p:cNvPicPr>
            <a:picLocks noChangeAspect="1"/>
          </p:cNvPicPr>
          <p:nvPr/>
        </p:nvPicPr>
        <p:blipFill>
          <a:blip r:embed="rId2"/>
          <a:stretch>
            <a:fillRect/>
          </a:stretch>
        </p:blipFill>
        <p:spPr>
          <a:xfrm>
            <a:off x="457200" y="722377"/>
            <a:ext cx="11277600" cy="5413246"/>
          </a:xfrm>
          <a:prstGeom prst="rect">
            <a:avLst/>
          </a:prstGeom>
        </p:spPr>
      </p:pic>
    </p:spTree>
    <p:extLst>
      <p:ext uri="{BB962C8B-B14F-4D97-AF65-F5344CB8AC3E}">
        <p14:creationId xmlns:p14="http://schemas.microsoft.com/office/powerpoint/2010/main" val="39999915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E01FBFB-D4CC-2ABC-08D2-36B73A946EC9}"/>
              </a:ext>
            </a:extLst>
          </p:cNvPr>
          <p:cNvPicPr>
            <a:picLocks noChangeAspect="1"/>
          </p:cNvPicPr>
          <p:nvPr/>
        </p:nvPicPr>
        <p:blipFill>
          <a:blip r:embed="rId2"/>
          <a:stretch>
            <a:fillRect/>
          </a:stretch>
        </p:blipFill>
        <p:spPr>
          <a:xfrm>
            <a:off x="504616" y="182193"/>
            <a:ext cx="11240060" cy="6482155"/>
          </a:xfrm>
          <a:prstGeom prst="rect">
            <a:avLst/>
          </a:prstGeom>
        </p:spPr>
      </p:pic>
    </p:spTree>
    <p:extLst>
      <p:ext uri="{BB962C8B-B14F-4D97-AF65-F5344CB8AC3E}">
        <p14:creationId xmlns:p14="http://schemas.microsoft.com/office/powerpoint/2010/main" val="10003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math problem with numbers&#10;&#10;AI-generated content may be incorrect.">
            <a:extLst>
              <a:ext uri="{FF2B5EF4-FFF2-40B4-BE49-F238E27FC236}">
                <a16:creationId xmlns:a16="http://schemas.microsoft.com/office/drawing/2014/main" id="{FDAE8D34-1EB1-C36A-E93D-1BAD77A768F5}"/>
              </a:ext>
            </a:extLst>
          </p:cNvPr>
          <p:cNvPicPr>
            <a:picLocks noChangeAspect="1"/>
          </p:cNvPicPr>
          <p:nvPr/>
        </p:nvPicPr>
        <p:blipFill>
          <a:blip r:embed="rId2"/>
          <a:stretch>
            <a:fillRect/>
          </a:stretch>
        </p:blipFill>
        <p:spPr>
          <a:xfrm>
            <a:off x="457200" y="582295"/>
            <a:ext cx="11277600" cy="5804534"/>
          </a:xfrm>
          <a:prstGeom prst="rect">
            <a:avLst/>
          </a:prstGeom>
        </p:spPr>
      </p:pic>
    </p:spTree>
    <p:extLst>
      <p:ext uri="{BB962C8B-B14F-4D97-AF65-F5344CB8AC3E}">
        <p14:creationId xmlns:p14="http://schemas.microsoft.com/office/powerpoint/2010/main" val="5454814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47603-26B6-5744-FC2B-9BA2BFFBFBFD}"/>
              </a:ext>
            </a:extLst>
          </p:cNvPr>
          <p:cNvSpPr>
            <a:spLocks noGrp="1"/>
          </p:cNvSpPr>
          <p:nvPr>
            <p:ph type="title"/>
          </p:nvPr>
        </p:nvSpPr>
        <p:spPr>
          <a:xfrm>
            <a:off x="1371599" y="294538"/>
            <a:ext cx="9895951" cy="1033669"/>
          </a:xfrm>
        </p:spPr>
        <p:txBody>
          <a:bodyPr>
            <a:normAutofit/>
          </a:bodyPr>
          <a:lstStyle/>
          <a:p>
            <a:pPr>
              <a:spcBef>
                <a:spcPts val="1000"/>
              </a:spcBef>
            </a:pPr>
            <a:r>
              <a:rPr lang="en-GB" sz="4000" b="1">
                <a:solidFill>
                  <a:srgbClr val="FFFFFF"/>
                </a:solidFill>
                <a:latin typeface="Calibri"/>
                <a:ea typeface="Calibri"/>
                <a:cs typeface="Calibri"/>
              </a:rPr>
              <a:t>2. Just-in-Time (JIT)</a:t>
            </a:r>
            <a:endParaRPr lang="en-US" sz="4000">
              <a:solidFill>
                <a:srgbClr val="FFFFFF"/>
              </a:solidFill>
              <a:latin typeface="Calibri"/>
              <a:ea typeface="Calibri"/>
              <a:cs typeface="Calibri"/>
            </a:endParaRPr>
          </a:p>
          <a:p>
            <a:endParaRPr lang="en-GB"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9C638CEB-8174-C6C3-E712-82471664ADDE}"/>
              </a:ext>
            </a:extLst>
          </p:cNvPr>
          <p:cNvSpPr>
            <a:spLocks noGrp="1"/>
          </p:cNvSpPr>
          <p:nvPr>
            <p:ph idx="1"/>
          </p:nvPr>
        </p:nvSpPr>
        <p:spPr>
          <a:xfrm>
            <a:off x="729915" y="2111942"/>
            <a:ext cx="10927188" cy="3889613"/>
          </a:xfrm>
        </p:spPr>
        <p:txBody>
          <a:bodyPr vert="horz" lIns="91440" tIns="45720" rIns="91440" bIns="45720" rtlCol="0" anchor="ctr">
            <a:normAutofit/>
          </a:bodyPr>
          <a:lstStyle/>
          <a:p>
            <a:r>
              <a:rPr lang="en-GB" sz="3200"/>
              <a:t>JIT focuses on minimizing inventory levels by synchronizing production with demand. </a:t>
            </a:r>
            <a:endParaRPr lang="en-US" sz="3200">
              <a:ea typeface="Calibri"/>
              <a:cs typeface="Calibri"/>
            </a:endParaRPr>
          </a:p>
          <a:p>
            <a:r>
              <a:rPr lang="en-GB" sz="3200"/>
              <a:t>It reduces holding costs and obsolescence risk but requires robust supplier relationships and accurate forecasting. </a:t>
            </a:r>
            <a:endParaRPr lang="en-US" sz="3200">
              <a:ea typeface="Calibri"/>
              <a:cs typeface="Calibri"/>
            </a:endParaRPr>
          </a:p>
          <a:p>
            <a:r>
              <a:rPr lang="en-GB" sz="3200"/>
              <a:t>While JIT mitigates excess inventory risk, it exposes firms to supply chain disruptions if not managed carefully.</a:t>
            </a:r>
            <a:endParaRPr lang="en-US"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16410958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graph&#10;&#10;AI-generated content may be incorrect.">
            <a:extLst>
              <a:ext uri="{FF2B5EF4-FFF2-40B4-BE49-F238E27FC236}">
                <a16:creationId xmlns:a16="http://schemas.microsoft.com/office/drawing/2014/main" id="{49913117-BAB0-16DE-03D1-09AA1FF006C0}"/>
              </a:ext>
            </a:extLst>
          </p:cNvPr>
          <p:cNvPicPr>
            <a:picLocks noChangeAspect="1"/>
          </p:cNvPicPr>
          <p:nvPr/>
        </p:nvPicPr>
        <p:blipFill>
          <a:blip r:embed="rId2"/>
          <a:stretch>
            <a:fillRect/>
          </a:stretch>
        </p:blipFill>
        <p:spPr>
          <a:xfrm>
            <a:off x="457200" y="360511"/>
            <a:ext cx="11277600" cy="6216352"/>
          </a:xfrm>
          <a:prstGeom prst="rect">
            <a:avLst/>
          </a:prstGeom>
        </p:spPr>
      </p:pic>
    </p:spTree>
    <p:extLst>
      <p:ext uri="{BB962C8B-B14F-4D97-AF65-F5344CB8AC3E}">
        <p14:creationId xmlns:p14="http://schemas.microsoft.com/office/powerpoint/2010/main" val="17326998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55241-1F7E-4C6F-A5AF-81508DDEED88}"/>
              </a:ext>
            </a:extLst>
          </p:cNvPr>
          <p:cNvSpPr>
            <a:spLocks noGrp="1"/>
          </p:cNvSpPr>
          <p:nvPr>
            <p:ph type="title"/>
          </p:nvPr>
        </p:nvSpPr>
        <p:spPr/>
        <p:txBody>
          <a:bodyPr/>
          <a:lstStyle/>
          <a:p>
            <a:pPr algn="ctr"/>
            <a:r>
              <a:rPr lang="en-US" sz="4800" b="1">
                <a:ea typeface="Calibri Light"/>
                <a:cs typeface="Calibri Light"/>
              </a:rPr>
              <a:t>JIT Practices IN UK </a:t>
            </a:r>
            <a:endParaRPr lang="en-US" sz="4800">
              <a:ea typeface="Calibri Light"/>
              <a:cs typeface="Calibri Light"/>
            </a:endParaRPr>
          </a:p>
          <a:p>
            <a:endParaRPr lang="en-US">
              <a:ea typeface="Calibri Light"/>
              <a:cs typeface="Calibri Light"/>
            </a:endParaRPr>
          </a:p>
        </p:txBody>
      </p:sp>
      <p:sp>
        <p:nvSpPr>
          <p:cNvPr id="3" name="Content Placeholder 2">
            <a:extLst>
              <a:ext uri="{FF2B5EF4-FFF2-40B4-BE49-F238E27FC236}">
                <a16:creationId xmlns:a16="http://schemas.microsoft.com/office/drawing/2014/main" id="{8F2DA09D-0FB1-347D-AB56-A45363692D29}"/>
              </a:ext>
            </a:extLst>
          </p:cNvPr>
          <p:cNvSpPr>
            <a:spLocks noGrp="1"/>
          </p:cNvSpPr>
          <p:nvPr>
            <p:ph idx="1"/>
          </p:nvPr>
        </p:nvSpPr>
        <p:spPr>
          <a:xfrm>
            <a:off x="838200" y="1502834"/>
            <a:ext cx="10515600" cy="4996920"/>
          </a:xfrm>
        </p:spPr>
        <p:txBody>
          <a:bodyPr vert="horz" lIns="91440" tIns="45720" rIns="91440" bIns="45720" rtlCol="0" anchor="t">
            <a:noAutofit/>
          </a:bodyPr>
          <a:lstStyle/>
          <a:p>
            <a:r>
              <a:rPr lang="en-US" sz="3600">
                <a:ea typeface="Calibri"/>
                <a:cs typeface="Calibri"/>
              </a:rPr>
              <a:t>Honda Motor Europe Limited, the UK manufacturing arm of the Japanese car business, has a manufacturing plant in Swindon, in the west of England. Here it operates a well-developed JIT system. For example, engines made by Honda in Japan arrive every two minutes by Lorry and just two hours before they are used in production. This is fairly typical of all of the typical 200 suppliers of components and materials to the Swindon plant.</a:t>
            </a:r>
          </a:p>
        </p:txBody>
      </p:sp>
    </p:spTree>
    <p:extLst>
      <p:ext uri="{BB962C8B-B14F-4D97-AF65-F5344CB8AC3E}">
        <p14:creationId xmlns:p14="http://schemas.microsoft.com/office/powerpoint/2010/main" val="7411352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683FD-BFA4-C0FE-8A02-B7FBEBC9BC88}"/>
              </a:ext>
            </a:extLst>
          </p:cNvPr>
          <p:cNvSpPr>
            <a:spLocks noGrp="1"/>
          </p:cNvSpPr>
          <p:nvPr>
            <p:ph type="title"/>
          </p:nvPr>
        </p:nvSpPr>
        <p:spPr/>
        <p:txBody>
          <a:bodyPr/>
          <a:lstStyle/>
          <a:p>
            <a:pPr algn="ctr"/>
            <a:r>
              <a:rPr lang="en-US" b="1">
                <a:ea typeface="Calibri Light"/>
                <a:cs typeface="Calibri Light"/>
              </a:rPr>
              <a:t>JIT Practices IN UK </a:t>
            </a:r>
            <a:endParaRPr lang="en-US"/>
          </a:p>
        </p:txBody>
      </p:sp>
      <p:sp>
        <p:nvSpPr>
          <p:cNvPr id="3" name="Content Placeholder 2">
            <a:extLst>
              <a:ext uri="{FF2B5EF4-FFF2-40B4-BE49-F238E27FC236}">
                <a16:creationId xmlns:a16="http://schemas.microsoft.com/office/drawing/2014/main" id="{19F43074-5D6A-FA8F-7FCB-9BFD4CB357B4}"/>
              </a:ext>
            </a:extLst>
          </p:cNvPr>
          <p:cNvSpPr>
            <a:spLocks noGrp="1"/>
          </p:cNvSpPr>
          <p:nvPr>
            <p:ph idx="1"/>
          </p:nvPr>
        </p:nvSpPr>
        <p:spPr/>
        <p:txBody>
          <a:bodyPr vert="horz" lIns="91440" tIns="45720" rIns="91440" bIns="45720" rtlCol="0" anchor="t">
            <a:noAutofit/>
          </a:bodyPr>
          <a:lstStyle/>
          <a:p>
            <a:r>
              <a:rPr lang="en-US" sz="3200">
                <a:ea typeface="Calibri"/>
                <a:cs typeface="Calibri"/>
              </a:rPr>
              <a:t>Alliance Boots, the UK's largest Healthcare recently has improved the inventories management at its stores. The business is  </a:t>
            </a:r>
            <a:r>
              <a:rPr lang="en-US" sz="3200" err="1">
                <a:ea typeface="Calibri"/>
                <a:cs typeface="Calibri"/>
              </a:rPr>
              <a:t>wrking</a:t>
            </a:r>
            <a:r>
              <a:rPr lang="en-US" sz="3200">
                <a:ea typeface="Calibri"/>
                <a:cs typeface="Calibri"/>
              </a:rPr>
              <a:t> with a JIT system where there is a daily delivery of inventories from its one central warehouse in Nottingham to each retail branch. Nearly all of the inventories lines are placed directly on to the sales shelves, not into a branch stores area. The business says that this brings significant savings of stores staff time and leads to significantly lower levels of inventories being held, without any lessening of the service offered to customers.  </a:t>
            </a:r>
          </a:p>
          <a:p>
            <a:endParaRPr lang="en-US" sz="3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41355211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226A-27B5-15BF-14E6-06A51CDF28E7}"/>
              </a:ext>
            </a:extLst>
          </p:cNvPr>
          <p:cNvSpPr>
            <a:spLocks noGrp="1"/>
          </p:cNvSpPr>
          <p:nvPr>
            <p:ph type="title"/>
          </p:nvPr>
        </p:nvSpPr>
        <p:spPr/>
        <p:txBody>
          <a:bodyPr/>
          <a:lstStyle/>
          <a:p>
            <a:pPr algn="ctr"/>
            <a:r>
              <a:rPr lang="en-US" sz="5400" b="1">
                <a:ea typeface="Calibri Light"/>
                <a:cs typeface="Calibri Light"/>
              </a:rPr>
              <a:t>JIT Practices IN UK </a:t>
            </a:r>
            <a:endParaRPr lang="en-GB" sz="5400">
              <a:ea typeface="Calibri Light"/>
              <a:cs typeface="Calibri Light"/>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9938F055-4951-7351-889A-1FC95D6E471A}"/>
              </a:ext>
            </a:extLst>
          </p:cNvPr>
          <p:cNvSpPr>
            <a:spLocks noGrp="1"/>
          </p:cNvSpPr>
          <p:nvPr>
            <p:ph idx="1"/>
          </p:nvPr>
        </p:nvSpPr>
        <p:spPr>
          <a:xfrm>
            <a:off x="838200" y="1460500"/>
            <a:ext cx="10515600" cy="5023380"/>
          </a:xfrm>
        </p:spPr>
        <p:txBody>
          <a:bodyPr vert="horz" lIns="91440" tIns="45720" rIns="91440" bIns="45720" rtlCol="0" anchor="t">
            <a:noAutofit/>
          </a:bodyPr>
          <a:lstStyle/>
          <a:p>
            <a:r>
              <a:rPr lang="en-US" sz="3200">
                <a:ea typeface="Calibri"/>
                <a:cs typeface="Calibri"/>
              </a:rPr>
              <a:t>Nissan Motors UK Ltd, the UK manufacturing arm of the Japanese car manufacturer, has a plant in Sutherland, in the north-east of England. Here it used to operate a well-developed JIT system for virtually all of its inventory items. However, by using only local suppliers, it had cut itself off from the opportunity to exploit low-cost suppliers, particularly ones in China. More recently, it has drawn back from its total adherence to JIT, but this has led the business to feel that it now needs o hold buffer inventories to guard against disruption of supply arising from transport problems of sourcing </a:t>
            </a:r>
            <a:r>
              <a:rPr lang="en-US" sz="3200" err="1">
                <a:ea typeface="Calibri"/>
                <a:cs typeface="Calibri"/>
              </a:rPr>
              <a:t>aprts</a:t>
            </a:r>
            <a:r>
              <a:rPr lang="en-US" sz="3200">
                <a:ea typeface="Calibri"/>
                <a:cs typeface="Calibri"/>
              </a:rPr>
              <a:t> from the Far East. </a:t>
            </a:r>
          </a:p>
          <a:p>
            <a:endParaRPr lang="en-GB" sz="4000">
              <a:ea typeface="Calibri"/>
              <a:cs typeface="Calibri"/>
            </a:endParaRPr>
          </a:p>
        </p:txBody>
      </p:sp>
    </p:spTree>
    <p:extLst>
      <p:ext uri="{BB962C8B-B14F-4D97-AF65-F5344CB8AC3E}">
        <p14:creationId xmlns:p14="http://schemas.microsoft.com/office/powerpoint/2010/main" val="31666973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B39D3-88C1-8F30-08CF-3D4C4D5F62C6}"/>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3. ABC Analysis</a:t>
            </a:r>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5F14947C-C833-A591-E69C-AC1CAA5E7063}"/>
              </a:ext>
            </a:extLst>
          </p:cNvPr>
          <p:cNvSpPr>
            <a:spLocks noGrp="1"/>
          </p:cNvSpPr>
          <p:nvPr>
            <p:ph idx="1"/>
          </p:nvPr>
        </p:nvSpPr>
        <p:spPr>
          <a:xfrm>
            <a:off x="752833" y="2066107"/>
            <a:ext cx="10812601" cy="3935448"/>
          </a:xfrm>
        </p:spPr>
        <p:txBody>
          <a:bodyPr vert="horz" lIns="91440" tIns="45720" rIns="91440" bIns="45720" rtlCol="0" anchor="ctr">
            <a:normAutofit/>
          </a:bodyPr>
          <a:lstStyle/>
          <a:p>
            <a:r>
              <a:rPr lang="en-GB" sz="3200"/>
              <a:t>ABC categorization prioritizes inventory items based on value and usage frequency. High-value items (A) receive tighter control, while low-value items (C) are managed with less rigor. </a:t>
            </a:r>
            <a:endParaRPr lang="en-GB" sz="3200">
              <a:ea typeface="Calibri"/>
              <a:cs typeface="Calibri"/>
            </a:endParaRPr>
          </a:p>
          <a:p>
            <a:r>
              <a:rPr lang="en-GB" sz="3200"/>
              <a:t>This approach optimizes resource allocation and reduces both excess and shortage risks by focusing on critical stock.</a:t>
            </a:r>
            <a:endParaRPr lang="en-GB" sz="3200">
              <a:ea typeface="Calibri" panose="020F0502020204030204"/>
              <a:cs typeface="Calibri" panose="020F0502020204030204"/>
            </a:endParaRPr>
          </a:p>
          <a:p>
            <a:endParaRPr lang="en-GB" sz="3200">
              <a:ea typeface="Calibri" panose="020F0502020204030204"/>
              <a:cs typeface="Calibri" panose="020F0502020204030204"/>
            </a:endParaRPr>
          </a:p>
        </p:txBody>
      </p:sp>
    </p:spTree>
    <p:extLst>
      <p:ext uri="{BB962C8B-B14F-4D97-AF65-F5344CB8AC3E}">
        <p14:creationId xmlns:p14="http://schemas.microsoft.com/office/powerpoint/2010/main" val="17085703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E34C1B2-CB8E-7F36-F7AB-A56B9DDD84A9}"/>
              </a:ext>
            </a:extLst>
          </p:cNvPr>
          <p:cNvPicPr>
            <a:picLocks noChangeAspect="1"/>
          </p:cNvPicPr>
          <p:nvPr/>
        </p:nvPicPr>
        <p:blipFill>
          <a:blip r:embed="rId2"/>
          <a:stretch>
            <a:fillRect/>
          </a:stretch>
        </p:blipFill>
        <p:spPr>
          <a:xfrm>
            <a:off x="394096" y="240242"/>
            <a:ext cx="11560728" cy="6414558"/>
          </a:xfrm>
          <a:prstGeom prst="rect">
            <a:avLst/>
          </a:prstGeom>
        </p:spPr>
      </p:pic>
    </p:spTree>
    <p:extLst>
      <p:ext uri="{BB962C8B-B14F-4D97-AF65-F5344CB8AC3E}">
        <p14:creationId xmlns:p14="http://schemas.microsoft.com/office/powerpoint/2010/main" val="26202326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7768B93C-F400-5361-C7A3-805C6554B89D}"/>
              </a:ext>
            </a:extLst>
          </p:cNvPr>
          <p:cNvPicPr>
            <a:picLocks noChangeAspect="1"/>
          </p:cNvPicPr>
          <p:nvPr/>
        </p:nvPicPr>
        <p:blipFill>
          <a:blip r:embed="rId2"/>
          <a:stretch>
            <a:fillRect/>
          </a:stretch>
        </p:blipFill>
        <p:spPr>
          <a:xfrm>
            <a:off x="240242" y="499365"/>
            <a:ext cx="11780308" cy="6102686"/>
          </a:xfrm>
          <a:prstGeom prst="rect">
            <a:avLst/>
          </a:prstGeom>
        </p:spPr>
      </p:pic>
    </p:spTree>
    <p:extLst>
      <p:ext uri="{BB962C8B-B14F-4D97-AF65-F5344CB8AC3E}">
        <p14:creationId xmlns:p14="http://schemas.microsoft.com/office/powerpoint/2010/main" val="11045486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9F11AC4-E3EF-DC71-ABAA-2F81381CF4FC}"/>
              </a:ext>
            </a:extLst>
          </p:cNvPr>
          <p:cNvPicPr>
            <a:picLocks noChangeAspect="1"/>
          </p:cNvPicPr>
          <p:nvPr/>
        </p:nvPicPr>
        <p:blipFill>
          <a:blip r:embed="rId2"/>
          <a:stretch>
            <a:fillRect/>
          </a:stretch>
        </p:blipFill>
        <p:spPr>
          <a:xfrm>
            <a:off x="217412" y="102659"/>
            <a:ext cx="11814430" cy="6620932"/>
          </a:xfrm>
          <a:prstGeom prst="rect">
            <a:avLst/>
          </a:prstGeom>
        </p:spPr>
      </p:pic>
    </p:spTree>
    <p:extLst>
      <p:ext uri="{BB962C8B-B14F-4D97-AF65-F5344CB8AC3E}">
        <p14:creationId xmlns:p14="http://schemas.microsoft.com/office/powerpoint/2010/main" val="30210422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4BD49-ACC0-11FE-1064-892CD382BA3B}"/>
              </a:ext>
            </a:extLst>
          </p:cNvPr>
          <p:cNvSpPr>
            <a:spLocks noGrp="1"/>
          </p:cNvSpPr>
          <p:nvPr>
            <p:ph type="title"/>
          </p:nvPr>
        </p:nvSpPr>
        <p:spPr>
          <a:xfrm>
            <a:off x="1371599" y="294538"/>
            <a:ext cx="9895951" cy="1033669"/>
          </a:xfrm>
        </p:spPr>
        <p:txBody>
          <a:bodyPr>
            <a:normAutofit/>
          </a:bodyPr>
          <a:lstStyle/>
          <a:p>
            <a:pPr>
              <a:spcBef>
                <a:spcPts val="1000"/>
              </a:spcBef>
            </a:pPr>
            <a:r>
              <a:rPr lang="en-GB" sz="4000" b="1">
                <a:solidFill>
                  <a:srgbClr val="FFFFFF"/>
                </a:solidFill>
                <a:latin typeface="Calibri"/>
                <a:ea typeface="Calibri"/>
                <a:cs typeface="Calibri"/>
              </a:rPr>
              <a:t>4. Safety Stock and Service Level Models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A8B3CE0A-4817-B3A3-79C1-CB4364F436E5}"/>
              </a:ext>
            </a:extLst>
          </p:cNvPr>
          <p:cNvSpPr>
            <a:spLocks noGrp="1"/>
          </p:cNvSpPr>
          <p:nvPr>
            <p:ph idx="1"/>
          </p:nvPr>
        </p:nvSpPr>
        <p:spPr>
          <a:xfrm>
            <a:off x="603870" y="1940062"/>
            <a:ext cx="10984481" cy="4061493"/>
          </a:xfrm>
        </p:spPr>
        <p:txBody>
          <a:bodyPr vert="horz" lIns="91440" tIns="45720" rIns="91440" bIns="45720" rtlCol="0" anchor="ctr">
            <a:normAutofit/>
          </a:bodyPr>
          <a:lstStyle/>
          <a:p>
            <a:r>
              <a:rPr lang="en-GB" sz="3200">
                <a:ea typeface="Calibri"/>
                <a:cs typeface="Calibri"/>
              </a:rPr>
              <a:t>To counter uncertainty in demand and lead time, firms maintain </a:t>
            </a:r>
            <a:r>
              <a:rPr lang="en-GB" sz="3200" b="1">
                <a:ea typeface="Calibri"/>
                <a:cs typeface="Calibri"/>
              </a:rPr>
              <a:t>safety stock</a:t>
            </a:r>
            <a:r>
              <a:rPr lang="en-GB" sz="3200">
                <a:ea typeface="Calibri"/>
                <a:cs typeface="Calibri"/>
              </a:rPr>
              <a:t> calculated using probabilistic models. </a:t>
            </a:r>
            <a:endParaRPr lang="en-US" sz="3200">
              <a:ea typeface="Calibri"/>
              <a:cs typeface="Calibri"/>
            </a:endParaRPr>
          </a:p>
          <a:p>
            <a:r>
              <a:rPr lang="en-GB" sz="3200">
                <a:ea typeface="Calibri"/>
                <a:cs typeface="Calibri"/>
              </a:rPr>
              <a:t>Service level targets (e.g., 95%) ensure customer satisfaction while controlling excess inventory. </a:t>
            </a:r>
            <a:endParaRPr lang="en-US" sz="3200">
              <a:ea typeface="Calibri"/>
              <a:cs typeface="Calibri"/>
            </a:endParaRPr>
          </a:p>
          <a:p>
            <a:r>
              <a:rPr lang="en-GB" sz="3200">
                <a:ea typeface="Calibri"/>
                <a:cs typeface="Calibri"/>
              </a:rPr>
              <a:t>Advanced models incorporate variability and forecast errors to fine-tune safety stock levels.</a:t>
            </a:r>
            <a:endParaRPr lang="en-US" sz="3200">
              <a:ea typeface="Calibri"/>
              <a:cs typeface="Calibri"/>
            </a:endParaRPr>
          </a:p>
        </p:txBody>
      </p:sp>
    </p:spTree>
    <p:extLst>
      <p:ext uri="{BB962C8B-B14F-4D97-AF65-F5344CB8AC3E}">
        <p14:creationId xmlns:p14="http://schemas.microsoft.com/office/powerpoint/2010/main" val="18102453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A4639D6-4A83-6E24-2428-B29BF52E989C}"/>
              </a:ext>
            </a:extLst>
          </p:cNvPr>
          <p:cNvPicPr>
            <a:picLocks noChangeAspect="1"/>
          </p:cNvPicPr>
          <p:nvPr/>
        </p:nvPicPr>
        <p:blipFill>
          <a:blip r:embed="rId2"/>
          <a:stretch>
            <a:fillRect/>
          </a:stretch>
        </p:blipFill>
        <p:spPr>
          <a:xfrm>
            <a:off x="335995" y="457200"/>
            <a:ext cx="11657513" cy="5943600"/>
          </a:xfrm>
          <a:prstGeom prst="rect">
            <a:avLst/>
          </a:prstGeom>
        </p:spPr>
      </p:pic>
    </p:spTree>
    <p:extLst>
      <p:ext uri="{BB962C8B-B14F-4D97-AF65-F5344CB8AC3E}">
        <p14:creationId xmlns:p14="http://schemas.microsoft.com/office/powerpoint/2010/main" val="21404844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numbers&#10;&#10;AI-generated content may be incorrect.">
            <a:extLst>
              <a:ext uri="{FF2B5EF4-FFF2-40B4-BE49-F238E27FC236}">
                <a16:creationId xmlns:a16="http://schemas.microsoft.com/office/drawing/2014/main" id="{2055BBB2-AEB2-694E-CA63-258751ABEBC2}"/>
              </a:ext>
            </a:extLst>
          </p:cNvPr>
          <p:cNvPicPr>
            <a:picLocks noChangeAspect="1"/>
          </p:cNvPicPr>
          <p:nvPr/>
        </p:nvPicPr>
        <p:blipFill>
          <a:blip r:embed="rId2"/>
          <a:stretch>
            <a:fillRect/>
          </a:stretch>
        </p:blipFill>
        <p:spPr>
          <a:xfrm>
            <a:off x="457200" y="1441324"/>
            <a:ext cx="11277600" cy="3975352"/>
          </a:xfrm>
          <a:prstGeom prst="rect">
            <a:avLst/>
          </a:prstGeom>
        </p:spPr>
      </p:pic>
    </p:spTree>
    <p:extLst>
      <p:ext uri="{BB962C8B-B14F-4D97-AF65-F5344CB8AC3E}">
        <p14:creationId xmlns:p14="http://schemas.microsoft.com/office/powerpoint/2010/main" val="23926993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EEF60-526C-BA99-780C-C2A637E0C412}"/>
              </a:ext>
            </a:extLst>
          </p:cNvPr>
          <p:cNvSpPr>
            <a:spLocks noGrp="1"/>
          </p:cNvSpPr>
          <p:nvPr>
            <p:ph type="title"/>
          </p:nvPr>
        </p:nvSpPr>
        <p:spPr>
          <a:xfrm>
            <a:off x="1371599" y="294538"/>
            <a:ext cx="9895951" cy="1033669"/>
          </a:xfrm>
        </p:spPr>
        <p:txBody>
          <a:bodyPr>
            <a:normAutofit/>
          </a:bodyPr>
          <a:lstStyle/>
          <a:p>
            <a:pPr>
              <a:spcBef>
                <a:spcPts val="1000"/>
              </a:spcBef>
            </a:pPr>
            <a:br>
              <a:rPr lang="en-GB" sz="3400" b="1">
                <a:solidFill>
                  <a:srgbClr val="FFFFFF"/>
                </a:solidFill>
                <a:latin typeface="Calibri"/>
                <a:ea typeface="Calibri"/>
                <a:cs typeface="Calibri"/>
              </a:rPr>
            </a:br>
            <a:r>
              <a:rPr lang="en-GB" sz="3400" b="1">
                <a:solidFill>
                  <a:srgbClr val="FFFFFF"/>
                </a:solidFill>
                <a:latin typeface="Calibri"/>
                <a:ea typeface="Calibri"/>
                <a:cs typeface="Calibri"/>
              </a:rPr>
              <a:t>5. Technology-Driven Optimization</a:t>
            </a:r>
            <a:endParaRPr lang="en-US" sz="3400">
              <a:solidFill>
                <a:srgbClr val="FFFFFF"/>
              </a:solidFill>
              <a:latin typeface="Calibri"/>
              <a:ea typeface="Calibri"/>
              <a:cs typeface="Calibri"/>
            </a:endParaRPr>
          </a:p>
          <a:p>
            <a:endParaRPr lang="en-GB" sz="34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55177A85-86AF-6048-685C-2581131B6D3C}"/>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3200"/>
              <a:t>Modern firms leverage </a:t>
            </a:r>
            <a:r>
              <a:rPr lang="en-GB" sz="3200" b="1"/>
              <a:t>AI-driven demand forecasting</a:t>
            </a:r>
            <a:r>
              <a:rPr lang="en-GB" sz="3200"/>
              <a:t>, </a:t>
            </a:r>
            <a:r>
              <a:rPr lang="en-GB" sz="3200" b="1"/>
              <a:t>dynamic replenishment algorithms</a:t>
            </a:r>
            <a:r>
              <a:rPr lang="en-GB" sz="3200"/>
              <a:t>, and </a:t>
            </a:r>
            <a:r>
              <a:rPr lang="en-GB" sz="3200" b="1"/>
              <a:t>real-time inventory tracking</a:t>
            </a:r>
            <a:r>
              <a:rPr lang="en-GB" sz="3200"/>
              <a:t>. </a:t>
            </a:r>
            <a:endParaRPr lang="en-US" sz="3200">
              <a:ea typeface="Calibri"/>
              <a:cs typeface="Calibri"/>
            </a:endParaRPr>
          </a:p>
          <a:p>
            <a:r>
              <a:rPr lang="en-GB" sz="3200"/>
              <a:t>These tools enable adaptive inventory policies that respond to market volatility, reducing both obsolescence and stockout risks.</a:t>
            </a:r>
            <a:endParaRPr lang="en-US"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23431151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8207C-7187-0DEF-8AFF-3CB69D4CA322}"/>
              </a:ext>
            </a:extLst>
          </p:cNvPr>
          <p:cNvSpPr>
            <a:spLocks noGrp="1"/>
          </p:cNvSpPr>
          <p:nvPr>
            <p:ph type="title"/>
          </p:nvPr>
        </p:nvSpPr>
        <p:spPr>
          <a:xfrm>
            <a:off x="1371599" y="294538"/>
            <a:ext cx="9895951" cy="1033669"/>
          </a:xfrm>
        </p:spPr>
        <p:txBody>
          <a:bodyPr>
            <a:normAutofit/>
          </a:bodyPr>
          <a:lstStyle/>
          <a:p>
            <a:pPr>
              <a:spcBef>
                <a:spcPts val="1000"/>
              </a:spcBef>
            </a:pPr>
            <a:r>
              <a:rPr lang="en-GB" sz="4000" b="1">
                <a:solidFill>
                  <a:srgbClr val="FFFFFF"/>
                </a:solidFill>
                <a:latin typeface="Calibri"/>
                <a:ea typeface="Calibri"/>
                <a:cs typeface="Calibri"/>
              </a:rPr>
              <a:t>Strategic Impact</a:t>
            </a:r>
            <a:endParaRPr lang="en-US" sz="4000">
              <a:solidFill>
                <a:srgbClr val="FFFFFF"/>
              </a:solidFill>
              <a:latin typeface="Calibri"/>
              <a:ea typeface="Calibri"/>
              <a:cs typeface="Calibri"/>
            </a:endParaRPr>
          </a:p>
          <a:p>
            <a:endParaRPr lang="en-GB"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AFEB97C0-741A-B703-8B85-1C78A4771735}"/>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3200"/>
              <a:t>Inventory optimization models transform inventory from a passive cost </a:t>
            </a:r>
            <a:r>
              <a:rPr lang="en-GB" sz="3200" err="1"/>
              <a:t>center</a:t>
            </a:r>
            <a:r>
              <a:rPr lang="en-GB" sz="3200"/>
              <a:t> into a strategic asset. </a:t>
            </a:r>
            <a:endParaRPr lang="en-US" sz="3200">
              <a:ea typeface="Calibri"/>
              <a:cs typeface="Calibri"/>
            </a:endParaRPr>
          </a:p>
          <a:p>
            <a:r>
              <a:rPr lang="en-GB" sz="3200"/>
              <a:t>By balancing liquidity, operational continuity, and customer service, firms achieve resilience and competitive advantage in uncertain markets.</a:t>
            </a:r>
            <a:endParaRPr lang="en-US" sz="3200">
              <a:ea typeface="Calibri"/>
              <a:cs typeface="Calibri"/>
            </a:endParaRPr>
          </a:p>
          <a:p>
            <a:pPr marL="0" indent="0">
              <a:buNone/>
            </a:pPr>
            <a:endParaRPr lang="en-GB" sz="3200">
              <a:ea typeface="Calibri"/>
              <a:cs typeface="Calibri"/>
            </a:endParaRPr>
          </a:p>
        </p:txBody>
      </p:sp>
    </p:spTree>
    <p:extLst>
      <p:ext uri="{BB962C8B-B14F-4D97-AF65-F5344CB8AC3E}">
        <p14:creationId xmlns:p14="http://schemas.microsoft.com/office/powerpoint/2010/main" val="27851802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1541F-0A30-5C8A-0215-DBEBA352DD4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Trade Receivables</a:t>
            </a:r>
            <a:endParaRPr lang="en-US" sz="4000" b="1">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1A4639A5-2BE3-F13B-156F-F8530FF97A7C}"/>
              </a:ext>
            </a:extLst>
          </p:cNvPr>
          <p:cNvSpPr>
            <a:spLocks noGrp="1"/>
          </p:cNvSpPr>
          <p:nvPr>
            <p:ph idx="1"/>
          </p:nvPr>
        </p:nvSpPr>
        <p:spPr>
          <a:xfrm>
            <a:off x="1371599" y="2318197"/>
            <a:ext cx="9724031" cy="3683358"/>
          </a:xfrm>
        </p:spPr>
        <p:txBody>
          <a:bodyPr vert="horz" lIns="91440" tIns="45720" rIns="91440" bIns="45720" rtlCol="0" anchor="ctr">
            <a:noAutofit/>
          </a:bodyPr>
          <a:lstStyle/>
          <a:p>
            <a:r>
              <a:rPr lang="en-GB" sz="2400">
                <a:ea typeface="+mn-lt"/>
                <a:cs typeface="+mn-lt"/>
              </a:rPr>
              <a:t>Trade receivables are amounts owed to a business by its customers for goods or services that have been delivered but not yet paid for. They are recorded as </a:t>
            </a:r>
            <a:r>
              <a:rPr lang="en-GB" sz="2400" b="1">
                <a:ea typeface="+mn-lt"/>
                <a:cs typeface="+mn-lt"/>
              </a:rPr>
              <a:t>current assets</a:t>
            </a:r>
            <a:r>
              <a:rPr lang="en-GB" sz="2400">
                <a:ea typeface="+mn-lt"/>
                <a:cs typeface="+mn-lt"/>
              </a:rPr>
              <a:t> on the balance sheet because they are expected to be collected within a short period (usually within 12 months).</a:t>
            </a:r>
            <a:endParaRPr lang="en-GB" sz="2400">
              <a:ea typeface="Calibri" panose="020F0502020204030204"/>
              <a:cs typeface="Calibri" panose="020F0502020204030204"/>
            </a:endParaRPr>
          </a:p>
          <a:p>
            <a:r>
              <a:rPr lang="en-GB" sz="2400" b="1">
                <a:ea typeface="+mn-lt"/>
                <a:cs typeface="+mn-lt"/>
              </a:rPr>
              <a:t>Origin</a:t>
            </a:r>
            <a:r>
              <a:rPr lang="en-GB" sz="2400">
                <a:ea typeface="+mn-lt"/>
                <a:cs typeface="+mn-lt"/>
              </a:rPr>
              <a:t>: They arise from credit sales (when a company sells goods/services on account rather than requiring immediate payment).</a:t>
            </a:r>
            <a:endParaRPr lang="en-GB" sz="2400">
              <a:ea typeface="Calibri"/>
              <a:cs typeface="Calibri"/>
            </a:endParaRPr>
          </a:p>
          <a:p>
            <a:r>
              <a:rPr lang="en-GB" sz="2400" b="1">
                <a:ea typeface="+mn-lt"/>
                <a:cs typeface="+mn-lt"/>
              </a:rPr>
              <a:t>Examples</a:t>
            </a:r>
            <a:r>
              <a:rPr lang="en-GB" sz="2400">
                <a:ea typeface="+mn-lt"/>
                <a:cs typeface="+mn-lt"/>
              </a:rPr>
              <a:t>: Customer invoices, outstanding payments for delivered products.</a:t>
            </a:r>
            <a:endParaRPr lang="en-GB" sz="2400">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12358016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12D46-0CC9-C22D-8AEB-3928016BDA50}"/>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Trade Receivables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7B875441-E6AB-AC17-F5DB-63DF3818D1B7}"/>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3200" b="1">
                <a:ea typeface="Calibri"/>
                <a:cs typeface="Calibri"/>
              </a:rPr>
              <a:t>Accounting Treatment</a:t>
            </a:r>
            <a:r>
              <a:rPr lang="en-GB" sz="3200">
                <a:ea typeface="Calibri"/>
                <a:cs typeface="Calibri"/>
              </a:rPr>
              <a:t>: Listed under “Accounts Receivable” in financial statements.</a:t>
            </a:r>
          </a:p>
          <a:p>
            <a:r>
              <a:rPr lang="en-GB" sz="3200" b="1">
                <a:ea typeface="Calibri"/>
                <a:cs typeface="Calibri"/>
              </a:rPr>
              <a:t>Importance</a:t>
            </a:r>
            <a:r>
              <a:rPr lang="en-GB" sz="3200">
                <a:ea typeface="Calibri"/>
                <a:cs typeface="Calibri"/>
              </a:rPr>
              <a:t>: Indicates how much money the company expects to receivesoon, impacting cash flow and liquidity.</a:t>
            </a:r>
          </a:p>
          <a:p>
            <a:pPr marL="0" indent="0">
              <a:buNone/>
            </a:pPr>
            <a:endParaRPr lang="en-US" sz="3200">
              <a:ea typeface="Calibri"/>
              <a:cs typeface="Calibri"/>
            </a:endParaRPr>
          </a:p>
        </p:txBody>
      </p:sp>
    </p:spTree>
    <p:extLst>
      <p:ext uri="{BB962C8B-B14F-4D97-AF65-F5344CB8AC3E}">
        <p14:creationId xmlns:p14="http://schemas.microsoft.com/office/powerpoint/2010/main" val="3000839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867D0-8A32-7978-591D-13C8029560D7}"/>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Managing Trade Receivables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32E4C332-0D56-F402-9639-51D13EDB1C32}"/>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ea typeface="+mn-lt"/>
                <a:cs typeface="+mn-lt"/>
              </a:rPr>
              <a:t>Managing trade receivables is crucial for maintaining healthy cash flow and minimizing credit risk. Here are the main strategies businesses use:</a:t>
            </a:r>
          </a:p>
          <a:p>
            <a:r>
              <a:rPr lang="en-US" sz="2000" b="1"/>
              <a:t>1. Credit Policy</a:t>
            </a:r>
            <a:endParaRPr lang="en-US" sz="2000">
              <a:ea typeface="Calibri"/>
              <a:cs typeface="Calibri"/>
            </a:endParaRPr>
          </a:p>
          <a:p>
            <a:r>
              <a:rPr lang="en-US" sz="2000">
                <a:ea typeface="+mn-lt"/>
                <a:cs typeface="+mn-lt"/>
              </a:rPr>
              <a:t>Set clear rules for granting credit (e.g., credit limits, payment terms).</a:t>
            </a:r>
            <a:endParaRPr lang="en-US" sz="2000"/>
          </a:p>
          <a:p>
            <a:r>
              <a:rPr lang="en-US" sz="2000">
                <a:ea typeface="+mn-lt"/>
                <a:cs typeface="+mn-lt"/>
              </a:rPr>
              <a:t>Assess customer creditworthiness before extending credit.</a:t>
            </a:r>
            <a:endParaRPr lang="en-US" sz="2000"/>
          </a:p>
          <a:p>
            <a:r>
              <a:rPr lang="en-US" sz="2000" b="1"/>
              <a:t>2. Invoicing and Documentation</a:t>
            </a:r>
            <a:endParaRPr lang="en-US" sz="2000"/>
          </a:p>
          <a:p>
            <a:r>
              <a:rPr lang="en-US" sz="2000">
                <a:ea typeface="+mn-lt"/>
                <a:cs typeface="+mn-lt"/>
              </a:rPr>
              <a:t>Issue invoices promptly and accurately.</a:t>
            </a:r>
            <a:endParaRPr lang="en-US" sz="2000"/>
          </a:p>
          <a:p>
            <a:r>
              <a:rPr lang="en-US" sz="2000">
                <a:ea typeface="+mn-lt"/>
                <a:cs typeface="+mn-lt"/>
              </a:rPr>
              <a:t>Include clear payment terms (e.g., “Net 30 days”).</a:t>
            </a:r>
            <a:endParaRPr lang="en-US" sz="2000"/>
          </a:p>
          <a:p>
            <a:endParaRPr lang="en-US" sz="2000">
              <a:ea typeface="Calibri"/>
              <a:cs typeface="Calibri"/>
            </a:endParaRPr>
          </a:p>
        </p:txBody>
      </p:sp>
    </p:spTree>
    <p:extLst>
      <p:ext uri="{BB962C8B-B14F-4D97-AF65-F5344CB8AC3E}">
        <p14:creationId xmlns:p14="http://schemas.microsoft.com/office/powerpoint/2010/main" val="165184803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F001B-A266-AD07-6DAF-27DD05ABED49}"/>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Managing Trade Receivables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5F459AE8-1827-EA93-414D-EDD66F6BEB9D}"/>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b="1"/>
              <a:t>3. Monitoring and Aging Analysis</a:t>
            </a:r>
            <a:endParaRPr lang="en-US">
              <a:ea typeface="Calibri" panose="020F0502020204030204"/>
              <a:cs typeface="Calibri" panose="020F0502020204030204"/>
            </a:endParaRPr>
          </a:p>
          <a:p>
            <a:r>
              <a:rPr lang="en-US">
                <a:ea typeface="+mn-lt"/>
                <a:cs typeface="+mn-lt"/>
              </a:rPr>
              <a:t>Use an </a:t>
            </a:r>
            <a:r>
              <a:rPr lang="en-US" b="1">
                <a:ea typeface="+mn-lt"/>
                <a:cs typeface="+mn-lt"/>
              </a:rPr>
              <a:t>Aging Schedule</a:t>
            </a:r>
            <a:r>
              <a:rPr lang="en-US">
                <a:ea typeface="+mn-lt"/>
                <a:cs typeface="+mn-lt"/>
              </a:rPr>
              <a:t> to track overdue accounts: </a:t>
            </a:r>
            <a:endParaRPr lang="en-US">
              <a:ea typeface="Calibri"/>
              <a:cs typeface="Calibri"/>
            </a:endParaRPr>
          </a:p>
          <a:p>
            <a:pPr lvl="1"/>
            <a:r>
              <a:rPr lang="en-US" sz="2800">
                <a:ea typeface="+mn-lt"/>
                <a:cs typeface="+mn-lt"/>
              </a:rPr>
              <a:t>0–30 days</a:t>
            </a:r>
            <a:endParaRPr lang="en-US" sz="2800">
              <a:ea typeface="Calibri"/>
              <a:cs typeface="Calibri"/>
            </a:endParaRPr>
          </a:p>
          <a:p>
            <a:pPr lvl="1"/>
            <a:r>
              <a:rPr lang="en-US" sz="2800">
                <a:ea typeface="+mn-lt"/>
                <a:cs typeface="+mn-lt"/>
              </a:rPr>
              <a:t>31–60 days</a:t>
            </a:r>
            <a:endParaRPr lang="en-US" sz="2800">
              <a:ea typeface="Calibri"/>
              <a:cs typeface="Calibri"/>
            </a:endParaRPr>
          </a:p>
          <a:p>
            <a:pPr lvl="1"/>
            <a:r>
              <a:rPr lang="en-US" sz="2800">
                <a:ea typeface="+mn-lt"/>
                <a:cs typeface="+mn-lt"/>
              </a:rPr>
              <a:t>61–90 days</a:t>
            </a:r>
            <a:endParaRPr lang="en-US" sz="2800">
              <a:ea typeface="Calibri"/>
              <a:cs typeface="Calibri"/>
            </a:endParaRPr>
          </a:p>
          <a:p>
            <a:pPr lvl="1"/>
            <a:r>
              <a:rPr lang="en-US" sz="2800">
                <a:ea typeface="+mn-lt"/>
                <a:cs typeface="+mn-lt"/>
              </a:rPr>
              <a:t>Over 90 days</a:t>
            </a:r>
            <a:endParaRPr lang="en-US" sz="2800">
              <a:ea typeface="Calibri"/>
              <a:cs typeface="Calibri"/>
            </a:endParaRPr>
          </a:p>
          <a:p>
            <a:r>
              <a:rPr lang="en-US">
                <a:ea typeface="+mn-lt"/>
                <a:cs typeface="+mn-lt"/>
              </a:rPr>
              <a:t>Helps identify slow-paying customers early.</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3220588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002B-3459-6BEF-5C71-F19485DF7477}"/>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Managing Trade Receivables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0D2BB808-8AFD-B59A-8A02-165711E58770}"/>
              </a:ext>
            </a:extLst>
          </p:cNvPr>
          <p:cNvSpPr>
            <a:spLocks noGrp="1"/>
          </p:cNvSpPr>
          <p:nvPr>
            <p:ph idx="1"/>
          </p:nvPr>
        </p:nvSpPr>
        <p:spPr>
          <a:xfrm>
            <a:off x="1371599" y="2023462"/>
            <a:ext cx="9724031" cy="3978093"/>
          </a:xfrm>
        </p:spPr>
        <p:txBody>
          <a:bodyPr vert="horz" lIns="91440" tIns="45720" rIns="91440" bIns="45720" rtlCol="0" anchor="ctr">
            <a:normAutofit/>
          </a:bodyPr>
          <a:lstStyle/>
          <a:p>
            <a:r>
              <a:rPr lang="en-US" b="1"/>
              <a:t>4. Collection Procedures</a:t>
            </a:r>
            <a:endParaRPr lang="en-US">
              <a:ea typeface="Calibri" panose="020F0502020204030204"/>
              <a:cs typeface="Calibri" panose="020F0502020204030204"/>
            </a:endParaRPr>
          </a:p>
          <a:p>
            <a:r>
              <a:rPr lang="en-US">
                <a:ea typeface="+mn-lt"/>
                <a:cs typeface="+mn-lt"/>
              </a:rPr>
              <a:t>Send reminders before and after due dates.</a:t>
            </a:r>
            <a:endParaRPr lang="en-US">
              <a:ea typeface="Calibri"/>
              <a:cs typeface="Calibri"/>
            </a:endParaRPr>
          </a:p>
          <a:p>
            <a:r>
              <a:rPr lang="en-US">
                <a:ea typeface="+mn-lt"/>
                <a:cs typeface="+mn-lt"/>
              </a:rPr>
              <a:t>Escalate to phone calls or collection agencies if necessary.</a:t>
            </a:r>
            <a:endParaRPr lang="en-US">
              <a:ea typeface="Calibri"/>
              <a:cs typeface="Calibri"/>
            </a:endParaRPr>
          </a:p>
          <a:p>
            <a:r>
              <a:rPr lang="en-US" b="1"/>
              <a:t>5. Discounts and Penalties</a:t>
            </a:r>
            <a:endParaRPr lang="en-US">
              <a:ea typeface="Calibri"/>
              <a:cs typeface="Calibri"/>
            </a:endParaRPr>
          </a:p>
          <a:p>
            <a:r>
              <a:rPr lang="en-US">
                <a:ea typeface="+mn-lt"/>
                <a:cs typeface="+mn-lt"/>
              </a:rPr>
              <a:t>Offer </a:t>
            </a:r>
            <a:r>
              <a:rPr lang="en-US" b="1">
                <a:ea typeface="+mn-lt"/>
                <a:cs typeface="+mn-lt"/>
              </a:rPr>
              <a:t>early payment discounts</a:t>
            </a:r>
            <a:r>
              <a:rPr lang="en-US">
                <a:ea typeface="+mn-lt"/>
                <a:cs typeface="+mn-lt"/>
              </a:rPr>
              <a:t> (e.g., 2% off if paid within 10 days).</a:t>
            </a:r>
            <a:endParaRPr lang="en-US">
              <a:ea typeface="Calibri"/>
              <a:cs typeface="Calibri"/>
            </a:endParaRPr>
          </a:p>
          <a:p>
            <a:r>
              <a:rPr lang="en-US">
                <a:ea typeface="+mn-lt"/>
                <a:cs typeface="+mn-lt"/>
              </a:rPr>
              <a:t>Apply </a:t>
            </a:r>
            <a:r>
              <a:rPr lang="en-US" b="1">
                <a:ea typeface="+mn-lt"/>
                <a:cs typeface="+mn-lt"/>
              </a:rPr>
              <a:t>late payment penalties</a:t>
            </a:r>
            <a:r>
              <a:rPr lang="en-US">
                <a:ea typeface="+mn-lt"/>
                <a:cs typeface="+mn-lt"/>
              </a:rPr>
              <a:t> to discourage delays.</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21882164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D4783-05EC-BD16-4824-6C398290CCCA}"/>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Managing Trade Receivables</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EDE2D3C8-73F8-54A9-5B4B-95106408B6E8}"/>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endParaRPr lang="en-US" sz="2000" b="1">
              <a:ea typeface="Calibri" panose="020F0502020204030204"/>
              <a:cs typeface="Calibri" panose="020F0502020204030204"/>
            </a:endParaRPr>
          </a:p>
          <a:p>
            <a:r>
              <a:rPr lang="en-US" b="1"/>
              <a:t>6. Provision for Bad Debts</a:t>
            </a:r>
            <a:endParaRPr lang="en-US">
              <a:ea typeface="Calibri" panose="020F0502020204030204"/>
              <a:cs typeface="Calibri" panose="020F0502020204030204"/>
            </a:endParaRPr>
          </a:p>
          <a:p>
            <a:r>
              <a:rPr lang="en-US">
                <a:ea typeface="+mn-lt"/>
                <a:cs typeface="+mn-lt"/>
              </a:rPr>
              <a:t>Estimate and record an allowance for doubtful accounts.</a:t>
            </a:r>
            <a:endParaRPr lang="en-US">
              <a:ea typeface="Calibri"/>
              <a:cs typeface="Calibri"/>
            </a:endParaRPr>
          </a:p>
          <a:p>
            <a:r>
              <a:rPr lang="en-US">
                <a:ea typeface="+mn-lt"/>
                <a:cs typeface="+mn-lt"/>
              </a:rPr>
              <a:t>Write off uncollectible debts when necessary.</a:t>
            </a:r>
            <a:endParaRPr lang="en-US">
              <a:ea typeface="Calibri"/>
              <a:cs typeface="Calibri"/>
            </a:endParaRPr>
          </a:p>
          <a:p>
            <a:r>
              <a:rPr lang="en-US" b="1"/>
              <a:t>7. Technology and Automation</a:t>
            </a:r>
            <a:endParaRPr lang="en-US">
              <a:ea typeface="Calibri"/>
              <a:cs typeface="Calibri"/>
            </a:endParaRPr>
          </a:p>
          <a:p>
            <a:r>
              <a:rPr lang="en-US">
                <a:ea typeface="+mn-lt"/>
                <a:cs typeface="+mn-lt"/>
              </a:rPr>
              <a:t>Use accounting software or ERP systems for tracking and reminders.</a:t>
            </a:r>
            <a:endParaRPr lang="en-US">
              <a:ea typeface="Calibri"/>
              <a:cs typeface="Calibri"/>
            </a:endParaRPr>
          </a:p>
          <a:p>
            <a:r>
              <a:rPr lang="en-US">
                <a:ea typeface="+mn-lt"/>
                <a:cs typeface="+mn-lt"/>
              </a:rPr>
              <a:t>Automate invoicing and payment follow-ups.</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21665633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241F5B4-BBFB-43C7-4C56-896D55A0A925}"/>
              </a:ext>
            </a:extLst>
          </p:cNvPr>
          <p:cNvPicPr>
            <a:picLocks noChangeAspect="1"/>
          </p:cNvPicPr>
          <p:nvPr/>
        </p:nvPicPr>
        <p:blipFill>
          <a:blip r:embed="rId2"/>
          <a:stretch>
            <a:fillRect/>
          </a:stretch>
        </p:blipFill>
        <p:spPr>
          <a:xfrm>
            <a:off x="279400" y="188341"/>
            <a:ext cx="11614150" cy="5113909"/>
          </a:xfrm>
          <a:prstGeom prst="rect">
            <a:avLst/>
          </a:prstGeom>
        </p:spPr>
      </p:pic>
      <p:pic>
        <p:nvPicPr>
          <p:cNvPr id="5" name="Picture 4">
            <a:extLst>
              <a:ext uri="{FF2B5EF4-FFF2-40B4-BE49-F238E27FC236}">
                <a16:creationId xmlns:a16="http://schemas.microsoft.com/office/drawing/2014/main" id="{2949F61F-3877-AEE0-FB02-83F47F82D801}"/>
              </a:ext>
            </a:extLst>
          </p:cNvPr>
          <p:cNvPicPr>
            <a:picLocks noChangeAspect="1"/>
          </p:cNvPicPr>
          <p:nvPr/>
        </p:nvPicPr>
        <p:blipFill>
          <a:blip r:embed="rId3"/>
          <a:stretch>
            <a:fillRect/>
          </a:stretch>
        </p:blipFill>
        <p:spPr>
          <a:xfrm>
            <a:off x="279400" y="5353191"/>
            <a:ext cx="11614150" cy="1316468"/>
          </a:xfrm>
          <a:prstGeom prst="rect">
            <a:avLst/>
          </a:prstGeom>
        </p:spPr>
      </p:pic>
    </p:spTree>
    <p:extLst>
      <p:ext uri="{BB962C8B-B14F-4D97-AF65-F5344CB8AC3E}">
        <p14:creationId xmlns:p14="http://schemas.microsoft.com/office/powerpoint/2010/main" val="38693440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12D9435-4A55-B0B1-78B0-7517B9036C96}"/>
              </a:ext>
            </a:extLst>
          </p:cNvPr>
          <p:cNvPicPr>
            <a:picLocks noChangeAspect="1"/>
          </p:cNvPicPr>
          <p:nvPr/>
        </p:nvPicPr>
        <p:blipFill>
          <a:blip r:embed="rId2"/>
          <a:stretch>
            <a:fillRect/>
          </a:stretch>
        </p:blipFill>
        <p:spPr>
          <a:xfrm>
            <a:off x="395555" y="174661"/>
            <a:ext cx="11455685" cy="6554912"/>
          </a:xfrm>
          <a:prstGeom prst="rect">
            <a:avLst/>
          </a:prstGeom>
        </p:spPr>
      </p:pic>
    </p:spTree>
    <p:extLst>
      <p:ext uri="{BB962C8B-B14F-4D97-AF65-F5344CB8AC3E}">
        <p14:creationId xmlns:p14="http://schemas.microsoft.com/office/powerpoint/2010/main" val="30335046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8B6A6D-E033-EA8E-EFDB-317CEED6A5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B6726-139B-5250-FE98-3627A1D9F4F9}"/>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Bank Overdraft </a:t>
            </a:r>
          </a:p>
        </p:txBody>
      </p:sp>
      <p:sp>
        <p:nvSpPr>
          <p:cNvPr id="3" name="Content Placeholder 2">
            <a:extLst>
              <a:ext uri="{FF2B5EF4-FFF2-40B4-BE49-F238E27FC236}">
                <a16:creationId xmlns:a16="http://schemas.microsoft.com/office/drawing/2014/main" id="{9960F507-1064-CDAE-D23E-C4340F69A0B3}"/>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a:ea typeface="+mn-lt"/>
                <a:cs typeface="+mn-lt"/>
              </a:rPr>
              <a:t>A </a:t>
            </a:r>
            <a:r>
              <a:rPr lang="en-US" b="1">
                <a:ea typeface="+mn-lt"/>
                <a:cs typeface="+mn-lt"/>
              </a:rPr>
              <a:t>bank overdraft</a:t>
            </a:r>
            <a:r>
              <a:rPr lang="en-US">
                <a:ea typeface="+mn-lt"/>
                <a:cs typeface="+mn-lt"/>
              </a:rPr>
              <a:t> is a short-term credit facility </a:t>
            </a:r>
            <a:r>
              <a:rPr lang="en-US" b="1">
                <a:ea typeface="+mn-lt"/>
                <a:cs typeface="+mn-lt"/>
              </a:rPr>
              <a:t>(Short-Term Financing) </a:t>
            </a:r>
            <a:r>
              <a:rPr lang="en-US">
                <a:ea typeface="+mn-lt"/>
                <a:cs typeface="+mn-lt"/>
              </a:rPr>
              <a:t>provided by a bank that allows a business or individual to withdraw more money than is available in their current account, up to an agreed limit. </a:t>
            </a:r>
            <a:endParaRPr lang="en-US">
              <a:ea typeface="Calibri"/>
              <a:cs typeface="Calibri"/>
            </a:endParaRPr>
          </a:p>
          <a:p>
            <a:r>
              <a:rPr lang="en-US">
                <a:ea typeface="+mn-lt"/>
                <a:cs typeface="+mn-lt"/>
              </a:rPr>
              <a:t>It’s commonly used to manage cash flow and cover short-term working capital needs.</a:t>
            </a:r>
            <a:endParaRPr lang="en-US">
              <a:ea typeface="Calibri"/>
              <a:cs typeface="Calibri"/>
            </a:endParaRPr>
          </a:p>
        </p:txBody>
      </p:sp>
    </p:spTree>
    <p:extLst>
      <p:ext uri="{BB962C8B-B14F-4D97-AF65-F5344CB8AC3E}">
        <p14:creationId xmlns:p14="http://schemas.microsoft.com/office/powerpoint/2010/main" val="35346398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96E084-8DD3-45E7-510B-0A9D7BB3E57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9C42F-5D86-7964-E209-47B220C05614}"/>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Advantages</a:t>
            </a:r>
          </a:p>
        </p:txBody>
      </p:sp>
      <p:sp>
        <p:nvSpPr>
          <p:cNvPr id="3" name="Content Placeholder 2">
            <a:extLst>
              <a:ext uri="{FF2B5EF4-FFF2-40B4-BE49-F238E27FC236}">
                <a16:creationId xmlns:a16="http://schemas.microsoft.com/office/drawing/2014/main" id="{0442359B-E6BF-1E45-94DA-8724859E1C94}"/>
              </a:ext>
            </a:extLst>
          </p:cNvPr>
          <p:cNvSpPr>
            <a:spLocks noGrp="1"/>
          </p:cNvSpPr>
          <p:nvPr>
            <p:ph idx="1"/>
          </p:nvPr>
        </p:nvSpPr>
        <p:spPr>
          <a:xfrm>
            <a:off x="603870" y="1905686"/>
            <a:ext cx="11007399" cy="4095869"/>
          </a:xfrm>
        </p:spPr>
        <p:txBody>
          <a:bodyPr vert="horz" lIns="91440" tIns="45720" rIns="91440" bIns="45720" rtlCol="0" anchor="ctr">
            <a:normAutofit/>
          </a:bodyPr>
          <a:lstStyle/>
          <a:p>
            <a:r>
              <a:rPr lang="en-US" sz="2400" b="1"/>
              <a:t>Flexibility</a:t>
            </a:r>
            <a:r>
              <a:rPr lang="en-US" sz="2400">
                <a:ea typeface="+mn-lt"/>
                <a:cs typeface="+mn-lt"/>
              </a:rPr>
              <a:t>: You only borrow what you need, when you need it.</a:t>
            </a:r>
            <a:endParaRPr lang="en-US" sz="2400">
              <a:ea typeface="Calibri"/>
              <a:cs typeface="Calibri"/>
            </a:endParaRPr>
          </a:p>
          <a:p>
            <a:r>
              <a:rPr lang="en-US" sz="2400" b="1">
                <a:ea typeface="+mn-lt"/>
                <a:cs typeface="+mn-lt"/>
              </a:rPr>
              <a:t>Quick Access</a:t>
            </a:r>
            <a:r>
              <a:rPr lang="en-US" sz="2400">
                <a:ea typeface="+mn-lt"/>
                <a:cs typeface="+mn-lt"/>
              </a:rPr>
              <a:t>: Funds are readily available without lengthy approval processes.</a:t>
            </a:r>
            <a:endParaRPr lang="en-US" sz="2400">
              <a:ea typeface="Calibri"/>
              <a:cs typeface="Calibri"/>
            </a:endParaRPr>
          </a:p>
          <a:p>
            <a:r>
              <a:rPr lang="en-US" sz="2400" b="1">
                <a:ea typeface="+mn-lt"/>
                <a:cs typeface="+mn-lt"/>
              </a:rPr>
              <a:t>Interest on Usage Only</a:t>
            </a:r>
            <a:r>
              <a:rPr lang="en-US" sz="2400">
                <a:ea typeface="+mn-lt"/>
                <a:cs typeface="+mn-lt"/>
              </a:rPr>
              <a:t>: Interest is charged only on the amount overdrawn, not the entire limit.</a:t>
            </a:r>
            <a:endParaRPr lang="en-US" sz="2400">
              <a:ea typeface="Calibri"/>
              <a:cs typeface="Calibri"/>
            </a:endParaRPr>
          </a:p>
          <a:p>
            <a:r>
              <a:rPr lang="en-US" sz="2400" b="1">
                <a:ea typeface="+mn-lt"/>
                <a:cs typeface="+mn-lt"/>
              </a:rPr>
              <a:t>No Collateral Required (Sometimes)</a:t>
            </a:r>
            <a:r>
              <a:rPr lang="en-US" sz="2400">
                <a:ea typeface="+mn-lt"/>
                <a:cs typeface="+mn-lt"/>
              </a:rPr>
              <a:t>: Many overdrafts are unsecured, especially for businesses with good credit.</a:t>
            </a:r>
            <a:endParaRPr lang="en-US" sz="2400">
              <a:ea typeface="Calibri"/>
              <a:cs typeface="Calibri"/>
            </a:endParaRPr>
          </a:p>
          <a:p>
            <a:r>
              <a:rPr lang="en-US" sz="2400" b="1">
                <a:ea typeface="+mn-lt"/>
                <a:cs typeface="+mn-lt"/>
              </a:rPr>
              <a:t>Helps Manage Cash Flow</a:t>
            </a:r>
            <a:r>
              <a:rPr lang="en-US" sz="2400">
                <a:ea typeface="+mn-lt"/>
                <a:cs typeface="+mn-lt"/>
              </a:rPr>
              <a:t>: Useful for covering temporary shortfalls, like delayed receivables or seasonal expenses.</a:t>
            </a:r>
            <a:endParaRPr lang="en-US" sz="2400">
              <a:ea typeface="Calibri"/>
              <a:cs typeface="Calibri"/>
            </a:endParaRPr>
          </a:p>
          <a:p>
            <a:endParaRPr lang="en-US" sz="2000">
              <a:ea typeface="Calibri"/>
              <a:cs typeface="Calibri"/>
            </a:endParaRPr>
          </a:p>
        </p:txBody>
      </p:sp>
    </p:spTree>
    <p:extLst>
      <p:ext uri="{BB962C8B-B14F-4D97-AF65-F5344CB8AC3E}">
        <p14:creationId xmlns:p14="http://schemas.microsoft.com/office/powerpoint/2010/main" val="85649223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F6D8DC-5686-87E4-5416-53CF2513034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14C94-3C19-650C-1775-AC3CF38CA7F0}"/>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Disadvantages</a:t>
            </a:r>
            <a:endParaRPr lang="en-US" sz="4000">
              <a:solidFill>
                <a:srgbClr val="FFFFFF"/>
              </a:solidFill>
            </a:endParaRPr>
          </a:p>
        </p:txBody>
      </p:sp>
      <p:sp>
        <p:nvSpPr>
          <p:cNvPr id="3" name="Content Placeholder 2">
            <a:extLst>
              <a:ext uri="{FF2B5EF4-FFF2-40B4-BE49-F238E27FC236}">
                <a16:creationId xmlns:a16="http://schemas.microsoft.com/office/drawing/2014/main" id="{1F6A3916-17E2-98F7-CF2E-9F3067E30A9B}"/>
              </a:ext>
            </a:extLst>
          </p:cNvPr>
          <p:cNvSpPr>
            <a:spLocks noGrp="1"/>
          </p:cNvSpPr>
          <p:nvPr>
            <p:ph idx="1"/>
          </p:nvPr>
        </p:nvSpPr>
        <p:spPr>
          <a:xfrm>
            <a:off x="363239" y="1825476"/>
            <a:ext cx="11511578" cy="4176079"/>
          </a:xfrm>
        </p:spPr>
        <p:txBody>
          <a:bodyPr vert="horz" lIns="91440" tIns="45720" rIns="91440" bIns="45720" rtlCol="0" anchor="ctr">
            <a:noAutofit/>
          </a:bodyPr>
          <a:lstStyle/>
          <a:p>
            <a:endParaRPr lang="en-US" sz="2000" b="1">
              <a:ea typeface="+mn-lt"/>
              <a:cs typeface="+mn-lt"/>
            </a:endParaRPr>
          </a:p>
          <a:p>
            <a:r>
              <a:rPr lang="en-US" b="1">
                <a:ea typeface="+mn-lt"/>
                <a:cs typeface="+mn-lt"/>
              </a:rPr>
              <a:t>High Interest Rates</a:t>
            </a:r>
            <a:r>
              <a:rPr lang="en-US">
                <a:ea typeface="+mn-lt"/>
                <a:cs typeface="+mn-lt"/>
              </a:rPr>
              <a:t>: Often higher than long-term loans.</a:t>
            </a:r>
            <a:endParaRPr lang="en-US">
              <a:ea typeface="Calibri"/>
              <a:cs typeface="Calibri"/>
            </a:endParaRPr>
          </a:p>
          <a:p>
            <a:r>
              <a:rPr lang="en-US" b="1">
                <a:ea typeface="+mn-lt"/>
                <a:cs typeface="+mn-lt"/>
              </a:rPr>
              <a:t>Repayable on Demand</a:t>
            </a:r>
            <a:r>
              <a:rPr lang="en-US">
                <a:ea typeface="+mn-lt"/>
                <a:cs typeface="+mn-lt"/>
              </a:rPr>
              <a:t>: The bank can cancel the facility at any time.</a:t>
            </a:r>
            <a:endParaRPr lang="en-US">
              <a:ea typeface="Calibri"/>
              <a:cs typeface="Calibri"/>
            </a:endParaRPr>
          </a:p>
          <a:p>
            <a:r>
              <a:rPr lang="en-US" b="1">
                <a:ea typeface="+mn-lt"/>
                <a:cs typeface="+mn-lt"/>
              </a:rPr>
              <a:t>Limited Amount</a:t>
            </a:r>
            <a:r>
              <a:rPr lang="en-US">
                <a:ea typeface="+mn-lt"/>
                <a:cs typeface="+mn-lt"/>
              </a:rPr>
              <a:t>: Not suitable for large or long-term funding needs.</a:t>
            </a:r>
            <a:endParaRPr lang="en-US">
              <a:ea typeface="Calibri"/>
              <a:cs typeface="Calibri"/>
            </a:endParaRPr>
          </a:p>
          <a:p>
            <a:r>
              <a:rPr lang="en-US" b="1">
                <a:ea typeface="+mn-lt"/>
                <a:cs typeface="+mn-lt"/>
              </a:rPr>
              <a:t>Fees and Penalties</a:t>
            </a:r>
            <a:r>
              <a:rPr lang="en-US">
                <a:ea typeface="+mn-lt"/>
                <a:cs typeface="+mn-lt"/>
              </a:rPr>
              <a:t>: Over-limit or late repayment can incur extra charges.</a:t>
            </a:r>
            <a:endParaRPr lang="en-US">
              <a:ea typeface="Calibri"/>
              <a:cs typeface="Calibri"/>
            </a:endParaRPr>
          </a:p>
          <a:p>
            <a:r>
              <a:rPr lang="en-US" b="1">
                <a:ea typeface="+mn-lt"/>
                <a:cs typeface="+mn-lt"/>
              </a:rPr>
              <a:t>May Affect Credit Rating</a:t>
            </a:r>
            <a:r>
              <a:rPr lang="en-US">
                <a:ea typeface="+mn-lt"/>
                <a:cs typeface="+mn-lt"/>
              </a:rPr>
              <a:t>: Frequent or excessive use might signal poor financial health.</a:t>
            </a: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11104083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3D72E4-C8D6-7BC1-6D37-EFCA2AA3E670}"/>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5B74A1D-AA4C-7A59-D703-37DACF60B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1E574BA-E815-FFDC-0AE0-293F5177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8B1EAE1-216A-B500-8B97-E584197D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CD202C0E-FD98-3750-54E4-C6CA2411B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EF60C379-EB79-84E4-AEDA-788B70C6F9FC}"/>
              </a:ext>
            </a:extLst>
          </p:cNvPr>
          <p:cNvPicPr>
            <a:picLocks noChangeAspect="1"/>
          </p:cNvPicPr>
          <p:nvPr/>
        </p:nvPicPr>
        <p:blipFill>
          <a:blip r:embed="rId2"/>
          <a:srcRect b="240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6201285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6FE2B-7998-4C90-2ABC-CAF4464A921B}"/>
              </a:ext>
            </a:extLst>
          </p:cNvPr>
          <p:cNvSpPr>
            <a:spLocks noGrp="1"/>
          </p:cNvSpPr>
          <p:nvPr>
            <p:ph type="title"/>
          </p:nvPr>
        </p:nvSpPr>
        <p:spPr>
          <a:xfrm>
            <a:off x="1371599" y="294538"/>
            <a:ext cx="9895951" cy="1033669"/>
          </a:xfrm>
        </p:spPr>
        <p:txBody>
          <a:bodyPr>
            <a:normAutofit/>
          </a:bodyPr>
          <a:lstStyle/>
          <a:p>
            <a:pPr>
              <a:spcBef>
                <a:spcPts val="1000"/>
              </a:spcBef>
            </a:pPr>
            <a:r>
              <a:rPr lang="en-GB" sz="4000" b="1">
                <a:solidFill>
                  <a:srgbClr val="FFFFFF"/>
                </a:solidFill>
                <a:latin typeface="Calibri"/>
                <a:ea typeface="Calibri"/>
                <a:cs typeface="Calibri"/>
              </a:rPr>
              <a:t>Trade Payables</a:t>
            </a:r>
            <a:endParaRPr lang="en-US" sz="4000">
              <a:solidFill>
                <a:srgbClr val="FFFFFF"/>
              </a:solidFill>
            </a:endParaRPr>
          </a:p>
          <a:p>
            <a:endParaRPr lang="en-GB"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3D96F27A-2F80-43EC-14DF-18346A44840F}"/>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a:ea typeface="+mn-lt"/>
                <a:cs typeface="+mn-lt"/>
              </a:rPr>
              <a:t>Trade payables are the amounts a business owes to its suppliers for goods or services purchased on credit. </a:t>
            </a:r>
          </a:p>
          <a:p>
            <a:r>
              <a:rPr lang="en-GB">
                <a:ea typeface="+mn-lt"/>
                <a:cs typeface="+mn-lt"/>
              </a:rPr>
              <a:t>They represent </a:t>
            </a:r>
            <a:r>
              <a:rPr lang="en-GB" b="1">
                <a:ea typeface="+mn-lt"/>
                <a:cs typeface="+mn-lt"/>
              </a:rPr>
              <a:t>short-term liabilities</a:t>
            </a:r>
            <a:r>
              <a:rPr lang="en-GB">
                <a:ea typeface="+mn-lt"/>
                <a:cs typeface="+mn-lt"/>
              </a:rPr>
              <a:t> on the balance sheet because the company is obligated to pay these amounts within a specific period (usually 30–90 days).</a:t>
            </a:r>
            <a:endParaRPr lang="en-GB">
              <a:ea typeface="Calibri"/>
              <a:cs typeface="Calibri"/>
            </a:endParaRPr>
          </a:p>
          <a:p>
            <a:r>
              <a:rPr lang="en-US" b="1">
                <a:ea typeface="Calibri"/>
                <a:cs typeface="Calibri"/>
              </a:rPr>
              <a:t>Example</a:t>
            </a:r>
            <a:endParaRPr lang="en-US">
              <a:ea typeface="Calibri"/>
              <a:cs typeface="Calibri"/>
            </a:endParaRPr>
          </a:p>
          <a:p>
            <a:r>
              <a:rPr lang="en-US">
                <a:ea typeface="Calibri"/>
                <a:cs typeface="Calibri"/>
              </a:rPr>
              <a:t>If a retailer buys $10,000 worth of goods from a supplier on 60-daycredit terms, the $10,000 becomes a </a:t>
            </a:r>
            <a:r>
              <a:rPr lang="en-US" b="1">
                <a:ea typeface="Calibri"/>
                <a:cs typeface="Calibri"/>
              </a:rPr>
              <a:t>trade paya</a:t>
            </a:r>
            <a:endParaRPr lang="en-GB"/>
          </a:p>
          <a:p>
            <a:pPr marL="0" indent="0">
              <a:buNone/>
            </a:pPr>
            <a:endParaRPr lang="en-GB">
              <a:ea typeface="Calibri"/>
              <a:cs typeface="Calibri"/>
            </a:endParaRPr>
          </a:p>
        </p:txBody>
      </p:sp>
    </p:spTree>
    <p:extLst>
      <p:ext uri="{BB962C8B-B14F-4D97-AF65-F5344CB8AC3E}">
        <p14:creationId xmlns:p14="http://schemas.microsoft.com/office/powerpoint/2010/main" val="20326325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A92E1-C736-E691-C141-4513A5432BC4}"/>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Calibri"/>
                <a:ea typeface="Calibri"/>
                <a:cs typeface="Calibri"/>
              </a:rPr>
              <a:t>Key Characteristics</a:t>
            </a:r>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FEC9E62E-A50B-DD0A-683E-08E8ABA5B2E2}"/>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400" b="1">
                <a:ea typeface="Calibri"/>
                <a:cs typeface="Calibri"/>
              </a:rPr>
              <a:t>Nature</a:t>
            </a:r>
            <a:r>
              <a:rPr lang="en-GB" sz="2400">
                <a:ea typeface="Calibri"/>
                <a:cs typeface="Calibri"/>
              </a:rPr>
              <a:t>: Current liability (part of working capital).</a:t>
            </a:r>
            <a:endParaRPr lang="en-GB" sz="2400" b="1">
              <a:ea typeface="Calibri"/>
              <a:cs typeface="Calibri"/>
            </a:endParaRPr>
          </a:p>
          <a:p>
            <a:r>
              <a:rPr lang="en-GB" sz="2400" b="1">
                <a:ea typeface="Calibri"/>
                <a:cs typeface="Calibri"/>
              </a:rPr>
              <a:t>Origin</a:t>
            </a:r>
            <a:r>
              <a:rPr lang="en-GB" sz="2400">
                <a:ea typeface="Calibri"/>
                <a:cs typeface="Calibri"/>
              </a:rPr>
              <a:t>: Arises from credit purchases of inventory, raw materials, or services.</a:t>
            </a:r>
          </a:p>
          <a:p>
            <a:r>
              <a:rPr lang="en-GB" sz="2400" b="1">
                <a:ea typeface="Calibri"/>
                <a:cs typeface="Calibri"/>
              </a:rPr>
              <a:t>Settlement</a:t>
            </a:r>
            <a:r>
              <a:rPr lang="en-GB" sz="2400">
                <a:ea typeface="Calibri"/>
                <a:cs typeface="Calibri"/>
              </a:rPr>
              <a:t>: Typically paid in cash or bank transfer within agreed credit terms.</a:t>
            </a:r>
          </a:p>
          <a:p>
            <a:r>
              <a:rPr lang="en-GB" sz="2400" b="1">
                <a:ea typeface="Calibri"/>
                <a:cs typeface="Calibri"/>
              </a:rPr>
              <a:t>Impact</a:t>
            </a:r>
            <a:r>
              <a:rPr lang="en-GB" sz="2400">
                <a:ea typeface="Calibri"/>
                <a:cs typeface="Calibri"/>
              </a:rPr>
              <a:t>: Increases when a company buys on credit; decreases when payments are made.</a:t>
            </a:r>
          </a:p>
          <a:p>
            <a:pPr marL="0" indent="0">
              <a:buNone/>
            </a:pPr>
            <a:endParaRPr lang="en-US" sz="2400">
              <a:ea typeface="Calibri"/>
              <a:cs typeface="Calibri"/>
            </a:endParaRPr>
          </a:p>
        </p:txBody>
      </p:sp>
    </p:spTree>
    <p:extLst>
      <p:ext uri="{BB962C8B-B14F-4D97-AF65-F5344CB8AC3E}">
        <p14:creationId xmlns:p14="http://schemas.microsoft.com/office/powerpoint/2010/main" val="36623145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83137-FCD0-BA2E-F36F-D0C9C8203EAE}"/>
              </a:ext>
            </a:extLst>
          </p:cNvPr>
          <p:cNvSpPr>
            <a:spLocks noGrp="1"/>
          </p:cNvSpPr>
          <p:nvPr>
            <p:ph type="title"/>
          </p:nvPr>
        </p:nvSpPr>
        <p:spPr>
          <a:xfrm>
            <a:off x="1371599" y="294538"/>
            <a:ext cx="9895951" cy="1033669"/>
          </a:xfrm>
        </p:spPr>
        <p:txBody>
          <a:bodyPr>
            <a:normAutofit/>
          </a:bodyPr>
          <a:lstStyle/>
          <a:p>
            <a:pPr>
              <a:spcBef>
                <a:spcPts val="1000"/>
              </a:spcBef>
            </a:pPr>
            <a:r>
              <a:rPr lang="en-US" sz="4000" b="1">
                <a:solidFill>
                  <a:srgbClr val="FFFFFF"/>
                </a:solidFill>
                <a:latin typeface="Calibri"/>
                <a:ea typeface="Calibri"/>
                <a:cs typeface="Calibri"/>
              </a:rPr>
              <a:t>Why Important in Finance Management</a:t>
            </a:r>
            <a:endParaRPr lang="en-US" sz="4000">
              <a:solidFill>
                <a:srgbClr val="FFFFFF"/>
              </a:solidFill>
              <a:latin typeface="Calibri"/>
              <a:ea typeface="Calibri"/>
              <a:cs typeface="Calibri"/>
            </a:endParaRPr>
          </a:p>
          <a:p>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64C7C721-7BB3-8DB6-86C1-4E862676F723}"/>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3200" b="1">
                <a:ea typeface="+mn-lt"/>
                <a:cs typeface="+mn-lt"/>
              </a:rPr>
              <a:t>Cash Flow Control</a:t>
            </a:r>
            <a:r>
              <a:rPr lang="en-US" sz="3200">
                <a:ea typeface="+mn-lt"/>
                <a:cs typeface="+mn-lt"/>
              </a:rPr>
              <a:t>: Managing trade payables helps maintain liquidity.</a:t>
            </a:r>
            <a:endParaRPr lang="en-US" sz="3200">
              <a:ea typeface="Calibri"/>
              <a:cs typeface="Calibri"/>
            </a:endParaRPr>
          </a:p>
          <a:p>
            <a:r>
              <a:rPr lang="en-US" sz="3200" b="1">
                <a:ea typeface="+mn-lt"/>
                <a:cs typeface="+mn-lt"/>
              </a:rPr>
              <a:t>Credit Relationships</a:t>
            </a:r>
            <a:r>
              <a:rPr lang="en-US" sz="3200">
                <a:ea typeface="+mn-lt"/>
                <a:cs typeface="+mn-lt"/>
              </a:rPr>
              <a:t>: Timely payments build trust with suppliers.</a:t>
            </a:r>
            <a:endParaRPr lang="en-US" sz="3200">
              <a:ea typeface="Calibri"/>
              <a:cs typeface="Calibri"/>
            </a:endParaRPr>
          </a:p>
          <a:p>
            <a:r>
              <a:rPr lang="en-US" sz="3200" b="1">
                <a:ea typeface="+mn-lt"/>
                <a:cs typeface="+mn-lt"/>
              </a:rPr>
              <a:t>Working Capital Optimization</a:t>
            </a:r>
            <a:r>
              <a:rPr lang="en-US" sz="3200">
                <a:ea typeface="+mn-lt"/>
                <a:cs typeface="+mn-lt"/>
              </a:rPr>
              <a:t>: Balancing payables and receivables is crucial for financial health.</a:t>
            </a:r>
            <a:endParaRPr lang="en-US" sz="3200">
              <a:ea typeface="Calibri"/>
              <a:cs typeface="Calibri"/>
            </a:endParaRPr>
          </a:p>
        </p:txBody>
      </p:sp>
    </p:spTree>
    <p:extLst>
      <p:ext uri="{BB962C8B-B14F-4D97-AF65-F5344CB8AC3E}">
        <p14:creationId xmlns:p14="http://schemas.microsoft.com/office/powerpoint/2010/main" val="414715048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09FCE-705E-D442-5181-47458A40E2CF}"/>
              </a:ext>
            </a:extLst>
          </p:cNvPr>
          <p:cNvSpPr>
            <a:spLocks noGrp="1"/>
          </p:cNvSpPr>
          <p:nvPr>
            <p:ph type="title"/>
          </p:nvPr>
        </p:nvSpPr>
        <p:spPr>
          <a:xfrm>
            <a:off x="1371599" y="294538"/>
            <a:ext cx="9895951" cy="1033669"/>
          </a:xfrm>
        </p:spPr>
        <p:txBody>
          <a:bodyPr>
            <a:normAutofit/>
          </a:bodyPr>
          <a:lstStyle/>
          <a:p>
            <a:r>
              <a:rPr lang="en-US" sz="4000" b="1">
                <a:solidFill>
                  <a:srgbClr val="FFFFFF"/>
                </a:solidFill>
                <a:latin typeface="Calibri"/>
                <a:ea typeface="Calibri"/>
                <a:cs typeface="Calibri"/>
              </a:rPr>
              <a:t>Real-World Example</a:t>
            </a:r>
            <a:endParaRPr lang="en-US" sz="4000">
              <a:solidFill>
                <a:srgbClr val="FFFFFF"/>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140C4A4D-FA2B-9BB4-9DBF-C95BC28F9548}"/>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b="1">
                <a:ea typeface="+mn-lt"/>
                <a:cs typeface="+mn-lt"/>
              </a:rPr>
              <a:t>Retail Sector</a:t>
            </a:r>
            <a:r>
              <a:rPr lang="en-US">
                <a:ea typeface="+mn-lt"/>
                <a:cs typeface="+mn-lt"/>
              </a:rPr>
              <a:t>: Supermarkets often use trade credit to stock shelves without upfront payment, freeing cash for marketing. However, late payments can lead to supply chain disruptions.</a:t>
            </a:r>
            <a:endParaRPr lang="en-US">
              <a:ea typeface="Calibri" panose="020F0502020204030204"/>
              <a:cs typeface="Calibri" panose="020F0502020204030204"/>
            </a:endParaRPr>
          </a:p>
          <a:p>
            <a:r>
              <a:rPr lang="en-US" b="1">
                <a:ea typeface="+mn-lt"/>
                <a:cs typeface="+mn-lt"/>
              </a:rPr>
              <a:t>Manufacturing</a:t>
            </a:r>
            <a:r>
              <a:rPr lang="en-US">
                <a:ea typeface="+mn-lt"/>
                <a:cs typeface="+mn-lt"/>
              </a:rPr>
              <a:t>: A factory paying upfront for raw materials may miss chances to invest in automation due to cash constraints.</a:t>
            </a:r>
            <a:endParaRPr lang="en-US">
              <a:ea typeface="Calibri"/>
              <a:cs typeface="Calibri"/>
            </a:endParaRPr>
          </a:p>
          <a:p>
            <a:pPr marL="0" indent="0">
              <a:buNone/>
            </a:pPr>
            <a:endParaRPr lang="en-US">
              <a:ea typeface="Calibri"/>
              <a:cs typeface="Calibri"/>
            </a:endParaRPr>
          </a:p>
        </p:txBody>
      </p:sp>
    </p:spTree>
    <p:extLst>
      <p:ext uri="{BB962C8B-B14F-4D97-AF65-F5344CB8AC3E}">
        <p14:creationId xmlns:p14="http://schemas.microsoft.com/office/powerpoint/2010/main" val="332034083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hart&#10;&#10;AI-generated content may be incorrect.">
            <a:extLst>
              <a:ext uri="{FF2B5EF4-FFF2-40B4-BE49-F238E27FC236}">
                <a16:creationId xmlns:a16="http://schemas.microsoft.com/office/drawing/2014/main" id="{7AA5AA6B-2AA9-7241-0C12-BA726248F791}"/>
              </a:ext>
            </a:extLst>
          </p:cNvPr>
          <p:cNvPicPr>
            <a:picLocks noChangeAspect="1"/>
          </p:cNvPicPr>
          <p:nvPr/>
        </p:nvPicPr>
        <p:blipFill>
          <a:blip r:embed="rId2"/>
          <a:stretch>
            <a:fillRect/>
          </a:stretch>
        </p:blipFill>
        <p:spPr>
          <a:xfrm>
            <a:off x="325122" y="147817"/>
            <a:ext cx="11633425" cy="6550907"/>
          </a:xfrm>
          <a:prstGeom prst="rect">
            <a:avLst/>
          </a:prstGeom>
        </p:spPr>
      </p:pic>
    </p:spTree>
    <p:extLst>
      <p:ext uri="{BB962C8B-B14F-4D97-AF65-F5344CB8AC3E}">
        <p14:creationId xmlns:p14="http://schemas.microsoft.com/office/powerpoint/2010/main" val="304206855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9E82366-9A5B-4FE0-F30B-75F6C8780987}"/>
              </a:ext>
            </a:extLst>
          </p:cNvPr>
          <p:cNvPicPr>
            <a:picLocks noChangeAspect="1"/>
          </p:cNvPicPr>
          <p:nvPr/>
        </p:nvPicPr>
        <p:blipFill>
          <a:blip r:embed="rId2"/>
          <a:stretch>
            <a:fillRect/>
          </a:stretch>
        </p:blipFill>
        <p:spPr>
          <a:xfrm>
            <a:off x="369095" y="457200"/>
            <a:ext cx="11671523" cy="5943600"/>
          </a:xfrm>
          <a:prstGeom prst="rect">
            <a:avLst/>
          </a:prstGeom>
        </p:spPr>
      </p:pic>
    </p:spTree>
    <p:extLst>
      <p:ext uri="{BB962C8B-B14F-4D97-AF65-F5344CB8AC3E}">
        <p14:creationId xmlns:p14="http://schemas.microsoft.com/office/powerpoint/2010/main" val="187952605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BD75BC3-F583-71F6-05FB-BDEC4B65F70C}"/>
              </a:ext>
            </a:extLst>
          </p:cNvPr>
          <p:cNvPicPr>
            <a:picLocks noChangeAspect="1"/>
          </p:cNvPicPr>
          <p:nvPr/>
        </p:nvPicPr>
        <p:blipFill>
          <a:blip r:embed="rId2"/>
          <a:stretch>
            <a:fillRect/>
          </a:stretch>
        </p:blipFill>
        <p:spPr>
          <a:xfrm>
            <a:off x="263548" y="457200"/>
            <a:ext cx="10645084" cy="5943600"/>
          </a:xfrm>
          <a:prstGeom prst="rect">
            <a:avLst/>
          </a:prstGeom>
        </p:spPr>
      </p:pic>
    </p:spTree>
    <p:extLst>
      <p:ext uri="{BB962C8B-B14F-4D97-AF65-F5344CB8AC3E}">
        <p14:creationId xmlns:p14="http://schemas.microsoft.com/office/powerpoint/2010/main" val="32058903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redit card&#10;&#10;AI-generated content may be incorrect.">
            <a:extLst>
              <a:ext uri="{FF2B5EF4-FFF2-40B4-BE49-F238E27FC236}">
                <a16:creationId xmlns:a16="http://schemas.microsoft.com/office/drawing/2014/main" id="{083A0C48-14B4-7EE4-326B-47286609E1A0}"/>
              </a:ext>
            </a:extLst>
          </p:cNvPr>
          <p:cNvPicPr>
            <a:picLocks noChangeAspect="1"/>
          </p:cNvPicPr>
          <p:nvPr/>
        </p:nvPicPr>
        <p:blipFill>
          <a:blip r:embed="rId2"/>
          <a:stretch>
            <a:fillRect/>
          </a:stretch>
        </p:blipFill>
        <p:spPr>
          <a:xfrm>
            <a:off x="457200" y="947928"/>
            <a:ext cx="11277600" cy="4962143"/>
          </a:xfrm>
          <a:prstGeom prst="rect">
            <a:avLst/>
          </a:prstGeom>
        </p:spPr>
      </p:pic>
    </p:spTree>
    <p:extLst>
      <p:ext uri="{BB962C8B-B14F-4D97-AF65-F5344CB8AC3E}">
        <p14:creationId xmlns:p14="http://schemas.microsoft.com/office/powerpoint/2010/main" val="3139902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77</Slides>
  <Notes>0</Notes>
  <HiddenSlides>0</HiddenSlides>
  <ScaleCrop>false</ScaleCrop>
  <HeadingPairs>
    <vt:vector size="4" baseType="variant">
      <vt:variant>
        <vt:lpstr>Theme</vt:lpstr>
      </vt:variant>
      <vt:variant>
        <vt:i4>4</vt:i4>
      </vt:variant>
      <vt:variant>
        <vt:lpstr>Slide Titles</vt:lpstr>
      </vt:variant>
      <vt:variant>
        <vt:i4>77</vt:i4>
      </vt:variant>
    </vt:vector>
  </HeadingPairs>
  <TitlesOfParts>
    <vt:vector size="81" baseType="lpstr">
      <vt:lpstr>Office Theme</vt:lpstr>
      <vt:lpstr>Office Theme</vt:lpstr>
      <vt:lpstr>Office Theme</vt:lpstr>
      <vt:lpstr>Office Theme</vt:lpstr>
      <vt:lpstr>Session: 4</vt:lpstr>
      <vt:lpstr>Learning Outcomes of the Session </vt:lpstr>
      <vt:lpstr>Lesson Plan  </vt:lpstr>
      <vt:lpstr>Exercises</vt:lpstr>
      <vt:lpstr>PowerPoint Presentation</vt:lpstr>
      <vt:lpstr>Cash Management: Context</vt:lpstr>
      <vt:lpstr> Definition </vt:lpstr>
      <vt:lpstr>Key Objectives </vt:lpstr>
      <vt:lpstr>Techniques and Tools </vt:lpstr>
      <vt:lpstr>Importance </vt:lpstr>
      <vt:lpstr>Risk Management in Cash Handling </vt:lpstr>
      <vt:lpstr>Optimization Techniques </vt:lpstr>
      <vt:lpstr>Emerging Trends </vt:lpstr>
      <vt:lpstr> The Most Simple Version of Cash Management Model </vt:lpstr>
      <vt:lpstr>PowerPoint Presentation</vt:lpstr>
      <vt:lpstr>PowerPoint Presentation</vt:lpstr>
      <vt:lpstr>Baumol model  </vt:lpstr>
      <vt:lpstr>Miller-Orr model </vt:lpstr>
      <vt:lpstr>Orgler’s Model  </vt:lpstr>
      <vt:lpstr>PowerPoint Presentation</vt:lpstr>
      <vt:lpstr>PowerPoint Presentation</vt:lpstr>
      <vt:lpstr>PowerPoint Presentation</vt:lpstr>
      <vt:lpstr>Cash Surplus</vt:lpstr>
      <vt:lpstr>Cash Surplus Management</vt:lpstr>
      <vt:lpstr>PowerPoint Presentation</vt:lpstr>
      <vt:lpstr>PowerPoint Presentation</vt:lpstr>
      <vt:lpstr>Key Insight </vt:lpstr>
      <vt:lpstr> Inventory </vt:lpstr>
      <vt:lpstr>Inventory Management </vt:lpstr>
      <vt:lpstr> Key Activities of Inventory Management  </vt:lpstr>
      <vt:lpstr>Why it matters </vt:lpstr>
      <vt:lpstr>PowerPoint Presentation</vt:lpstr>
      <vt:lpstr>Excess Inventory</vt:lpstr>
      <vt:lpstr>Insufficient Inventory</vt:lpstr>
      <vt:lpstr>PowerPoint Presentation</vt:lpstr>
      <vt:lpstr>Advanced Insight</vt:lpstr>
      <vt:lpstr>Inventory Optimization: Balancing Costs and Risks </vt:lpstr>
      <vt:lpstr>1. Economic Order Quantity (EOQ) </vt:lpstr>
      <vt:lpstr>PowerPoint Presentation</vt:lpstr>
      <vt:lpstr>PowerPoint Presentation</vt:lpstr>
      <vt:lpstr>PowerPoint Presentation</vt:lpstr>
      <vt:lpstr>PowerPoint Presentation</vt:lpstr>
      <vt:lpstr>PowerPoint Presentation</vt:lpstr>
      <vt:lpstr>2. Just-in-Time (JIT) </vt:lpstr>
      <vt:lpstr>PowerPoint Presentation</vt:lpstr>
      <vt:lpstr>JIT Practices IN UK  </vt:lpstr>
      <vt:lpstr>JIT Practices IN UK </vt:lpstr>
      <vt:lpstr>JIT Practices IN UK  </vt:lpstr>
      <vt:lpstr>3. ABC Analysis</vt:lpstr>
      <vt:lpstr>PowerPoint Presentation</vt:lpstr>
      <vt:lpstr>PowerPoint Presentation</vt:lpstr>
      <vt:lpstr>PowerPoint Presentation</vt:lpstr>
      <vt:lpstr>4. Safety Stock and Service Level Models </vt:lpstr>
      <vt:lpstr>PowerPoint Presentation</vt:lpstr>
      <vt:lpstr>PowerPoint Presentation</vt:lpstr>
      <vt:lpstr> 5. Technology-Driven Optimization </vt:lpstr>
      <vt:lpstr>Strategic Impact </vt:lpstr>
      <vt:lpstr>Trade Receivables</vt:lpstr>
      <vt:lpstr>Trade Receivables </vt:lpstr>
      <vt:lpstr>Managing Trade Receivables </vt:lpstr>
      <vt:lpstr>Managing Trade Receivables </vt:lpstr>
      <vt:lpstr>Managing Trade Receivables </vt:lpstr>
      <vt:lpstr>Managing Trade Receivables </vt:lpstr>
      <vt:lpstr>PowerPoint Presentation</vt:lpstr>
      <vt:lpstr>PowerPoint Presentation</vt:lpstr>
      <vt:lpstr>Bank Overdraft </vt:lpstr>
      <vt:lpstr>Advantages</vt:lpstr>
      <vt:lpstr>Disadvantages</vt:lpstr>
      <vt:lpstr>PowerPoint Presentation</vt:lpstr>
      <vt:lpstr>Trade Payables </vt:lpstr>
      <vt:lpstr>Key Characteristics</vt:lpstr>
      <vt:lpstr>Why Important in Finance Management </vt:lpstr>
      <vt:lpstr>Real-World Example</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revision>1</cp:revision>
  <dcterms:created xsi:type="dcterms:W3CDTF">2025-11-12T14:59:39Z</dcterms:created>
  <dcterms:modified xsi:type="dcterms:W3CDTF">2026-01-22T13:00:28Z</dcterms:modified>
</cp:coreProperties>
</file>