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7"/>
  </p:notesMasterIdLst>
  <p:handoutMasterIdLst>
    <p:handoutMasterId r:id="rId18"/>
  </p:handoutMasterIdLst>
  <p:sldIdLst>
    <p:sldId id="282" r:id="rId5"/>
    <p:sldId id="293" r:id="rId6"/>
    <p:sldId id="294" r:id="rId7"/>
    <p:sldId id="295" r:id="rId8"/>
    <p:sldId id="296" r:id="rId9"/>
    <p:sldId id="297" r:id="rId10"/>
    <p:sldId id="298" r:id="rId11"/>
    <p:sldId id="290" r:id="rId12"/>
    <p:sldId id="289" r:id="rId13"/>
    <p:sldId id="302" r:id="rId14"/>
    <p:sldId id="303" r:id="rId15"/>
    <p:sldId id="30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E9639D4-E3E2-4D34-9284-5A2195B3D0D7}">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6" autoAdjust="0"/>
    <p:restoredTop sz="94631" autoAdjust="0"/>
  </p:normalViewPr>
  <p:slideViewPr>
    <p:cSldViewPr snapToGrid="0">
      <p:cViewPr varScale="1">
        <p:scale>
          <a:sx n="97" d="100"/>
          <a:sy n="97" d="100"/>
        </p:scale>
        <p:origin x="68" y="244"/>
      </p:cViewPr>
      <p:guideLst/>
    </p:cSldViewPr>
  </p:slideViewPr>
  <p:outlineViewPr>
    <p:cViewPr>
      <p:scale>
        <a:sx n="33" d="100"/>
        <a:sy n="33" d="100"/>
      </p:scale>
      <p:origin x="0" y="-696"/>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28B81B-BFF8-4242-A446-BA958E0C7E5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19ADBC4-FB23-45E9-8F8F-BE327F5EA1BF}">
      <dgm:prSet custT="1"/>
      <dgm:spPr/>
      <dgm:t>
        <a:bodyPr/>
        <a:lstStyle/>
        <a:p>
          <a:r>
            <a:rPr lang="en-GB" sz="2000" b="0" i="0" dirty="0">
              <a:latin typeface="+mn-lt"/>
            </a:rPr>
            <a:t>Formulation is the process of gathering and integrating diverse information to develop a concise account of the nature and aetiology of the problems affecting a person's mental health to guide idiographic treatment design and other decision-making. </a:t>
          </a:r>
          <a:endParaRPr lang="en-US" sz="2000" dirty="0">
            <a:latin typeface="+mn-lt"/>
          </a:endParaRPr>
        </a:p>
      </dgm:t>
    </dgm:pt>
    <dgm:pt modelId="{FA082482-624C-4D5D-BAFC-055FED530E20}" type="parTrans" cxnId="{7C5D080C-8774-40F6-9CD2-F112B9159F6A}">
      <dgm:prSet/>
      <dgm:spPr/>
      <dgm:t>
        <a:bodyPr/>
        <a:lstStyle/>
        <a:p>
          <a:endParaRPr lang="en-US"/>
        </a:p>
      </dgm:t>
    </dgm:pt>
    <dgm:pt modelId="{05F20045-E12F-4ADA-BD97-94D4DBFAF951}" type="sibTrans" cxnId="{7C5D080C-8774-40F6-9CD2-F112B9159F6A}">
      <dgm:prSet/>
      <dgm:spPr/>
      <dgm:t>
        <a:bodyPr/>
        <a:lstStyle/>
        <a:p>
          <a:endParaRPr lang="en-US"/>
        </a:p>
      </dgm:t>
    </dgm:pt>
    <dgm:pt modelId="{92E61D28-A85C-47F4-9B51-F4D55485606E}">
      <dgm:prSet custT="1"/>
      <dgm:spPr/>
      <dgm:t>
        <a:bodyPr/>
        <a:lstStyle/>
        <a:p>
          <a:r>
            <a:rPr lang="en-GB" sz="2000" b="0" i="0" dirty="0"/>
            <a:t>Formulation is a </a:t>
          </a:r>
          <a:r>
            <a:rPr lang="en-GB" sz="2000" b="1" i="0" dirty="0"/>
            <a:t>core competency </a:t>
          </a:r>
          <a:r>
            <a:rPr lang="en-GB" sz="2000" b="0" i="0" dirty="0"/>
            <a:t>in mental health practice, including </a:t>
          </a:r>
          <a:r>
            <a:rPr lang="en-GB" sz="2000" b="1" i="0" dirty="0"/>
            <a:t>forensic mental health</a:t>
          </a:r>
          <a:r>
            <a:rPr lang="en-GB" sz="2000" b="0" i="0" dirty="0"/>
            <a:t>; however, there is no single agreement concerning the details of how it should be carried out or evaluated. This is because it is a relatively new concept within Forensic practice (Hart et al., 2011).</a:t>
          </a:r>
          <a:endParaRPr lang="en-US" sz="2000" dirty="0"/>
        </a:p>
      </dgm:t>
    </dgm:pt>
    <dgm:pt modelId="{6DE19275-CE8F-4034-A93C-EC8BCEF97303}" type="parTrans" cxnId="{BF80EF81-2ED4-436D-8943-322448FD46D8}">
      <dgm:prSet/>
      <dgm:spPr/>
      <dgm:t>
        <a:bodyPr/>
        <a:lstStyle/>
        <a:p>
          <a:endParaRPr lang="en-US"/>
        </a:p>
      </dgm:t>
    </dgm:pt>
    <dgm:pt modelId="{6752F803-30EA-4590-81ED-C78E9B849F65}" type="sibTrans" cxnId="{BF80EF81-2ED4-436D-8943-322448FD46D8}">
      <dgm:prSet/>
      <dgm:spPr/>
      <dgm:t>
        <a:bodyPr/>
        <a:lstStyle/>
        <a:p>
          <a:endParaRPr lang="en-US"/>
        </a:p>
      </dgm:t>
    </dgm:pt>
    <dgm:pt modelId="{E688610D-C204-4BB1-9338-6DBF14AA9BC6}" type="pres">
      <dgm:prSet presAssocID="{5F28B81B-BFF8-4242-A446-BA958E0C7E58}" presName="root" presStyleCnt="0">
        <dgm:presLayoutVars>
          <dgm:dir/>
          <dgm:resizeHandles val="exact"/>
        </dgm:presLayoutVars>
      </dgm:prSet>
      <dgm:spPr/>
    </dgm:pt>
    <dgm:pt modelId="{BB2D7436-9B07-4598-ADBC-2CB39AFF537D}" type="pres">
      <dgm:prSet presAssocID="{D19ADBC4-FB23-45E9-8F8F-BE327F5EA1BF}" presName="compNode" presStyleCnt="0"/>
      <dgm:spPr/>
    </dgm:pt>
    <dgm:pt modelId="{5343F5E1-0805-4226-A00E-F027D18A6DB6}" type="pres">
      <dgm:prSet presAssocID="{D19ADBC4-FB23-45E9-8F8F-BE327F5EA1BF}" presName="bgRect" presStyleLbl="bgShp" presStyleIdx="0" presStyleCnt="2"/>
      <dgm:spPr/>
    </dgm:pt>
    <dgm:pt modelId="{5F9F59B7-4FFC-424C-B0BC-815F4A428543}" type="pres">
      <dgm:prSet presAssocID="{D19ADBC4-FB23-45E9-8F8F-BE327F5EA1B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566A8340-8925-42A5-8372-543EEAAB2AEA}" type="pres">
      <dgm:prSet presAssocID="{D19ADBC4-FB23-45E9-8F8F-BE327F5EA1BF}" presName="spaceRect" presStyleCnt="0"/>
      <dgm:spPr/>
    </dgm:pt>
    <dgm:pt modelId="{02732206-2101-4CCD-9FC4-643E2B472C1F}" type="pres">
      <dgm:prSet presAssocID="{D19ADBC4-FB23-45E9-8F8F-BE327F5EA1BF}" presName="parTx" presStyleLbl="revTx" presStyleIdx="0" presStyleCnt="2">
        <dgm:presLayoutVars>
          <dgm:chMax val="0"/>
          <dgm:chPref val="0"/>
        </dgm:presLayoutVars>
      </dgm:prSet>
      <dgm:spPr/>
    </dgm:pt>
    <dgm:pt modelId="{7DE55F15-65AD-4E3E-B227-F651AAA6C783}" type="pres">
      <dgm:prSet presAssocID="{05F20045-E12F-4ADA-BD97-94D4DBFAF951}" presName="sibTrans" presStyleCnt="0"/>
      <dgm:spPr/>
    </dgm:pt>
    <dgm:pt modelId="{660DEF9F-77DC-41AF-A2C4-CA09614805C8}" type="pres">
      <dgm:prSet presAssocID="{92E61D28-A85C-47F4-9B51-F4D55485606E}" presName="compNode" presStyleCnt="0"/>
      <dgm:spPr/>
    </dgm:pt>
    <dgm:pt modelId="{03E9D17A-32AB-44BA-BFDA-5DCC5BFE33F5}" type="pres">
      <dgm:prSet presAssocID="{92E61D28-A85C-47F4-9B51-F4D55485606E}" presName="bgRect" presStyleLbl="bgShp" presStyleIdx="1" presStyleCnt="2"/>
      <dgm:spPr/>
    </dgm:pt>
    <dgm:pt modelId="{96AA5270-DE68-438A-BFAF-6B2CD75A6AEF}" type="pres">
      <dgm:prSet presAssocID="{92E61D28-A85C-47F4-9B51-F4D55485606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6B41A051-FAFD-44F4-9160-8D9FF2C9D0D2}" type="pres">
      <dgm:prSet presAssocID="{92E61D28-A85C-47F4-9B51-F4D55485606E}" presName="spaceRect" presStyleCnt="0"/>
      <dgm:spPr/>
    </dgm:pt>
    <dgm:pt modelId="{6F6AE452-B1FA-486E-B7C8-3F83C79E4AD1}" type="pres">
      <dgm:prSet presAssocID="{92E61D28-A85C-47F4-9B51-F4D55485606E}" presName="parTx" presStyleLbl="revTx" presStyleIdx="1" presStyleCnt="2">
        <dgm:presLayoutVars>
          <dgm:chMax val="0"/>
          <dgm:chPref val="0"/>
        </dgm:presLayoutVars>
      </dgm:prSet>
      <dgm:spPr/>
    </dgm:pt>
  </dgm:ptLst>
  <dgm:cxnLst>
    <dgm:cxn modelId="{7C5D080C-8774-40F6-9CD2-F112B9159F6A}" srcId="{5F28B81B-BFF8-4242-A446-BA958E0C7E58}" destId="{D19ADBC4-FB23-45E9-8F8F-BE327F5EA1BF}" srcOrd="0" destOrd="0" parTransId="{FA082482-624C-4D5D-BAFC-055FED530E20}" sibTransId="{05F20045-E12F-4ADA-BD97-94D4DBFAF951}"/>
    <dgm:cxn modelId="{7F3DCA2C-C53A-4896-B388-6EFF62DE16F6}" type="presOf" srcId="{5F28B81B-BFF8-4242-A446-BA958E0C7E58}" destId="{E688610D-C204-4BB1-9338-6DBF14AA9BC6}" srcOrd="0" destOrd="0" presId="urn:microsoft.com/office/officeart/2018/2/layout/IconVerticalSolidList"/>
    <dgm:cxn modelId="{73464235-0AEE-4E08-B475-AD76266DCA3E}" type="presOf" srcId="{D19ADBC4-FB23-45E9-8F8F-BE327F5EA1BF}" destId="{02732206-2101-4CCD-9FC4-643E2B472C1F}" srcOrd="0" destOrd="0" presId="urn:microsoft.com/office/officeart/2018/2/layout/IconVerticalSolidList"/>
    <dgm:cxn modelId="{1077BF7C-B1EC-4918-B60A-60B5C179613C}" type="presOf" srcId="{92E61D28-A85C-47F4-9B51-F4D55485606E}" destId="{6F6AE452-B1FA-486E-B7C8-3F83C79E4AD1}" srcOrd="0" destOrd="0" presId="urn:microsoft.com/office/officeart/2018/2/layout/IconVerticalSolidList"/>
    <dgm:cxn modelId="{BF80EF81-2ED4-436D-8943-322448FD46D8}" srcId="{5F28B81B-BFF8-4242-A446-BA958E0C7E58}" destId="{92E61D28-A85C-47F4-9B51-F4D55485606E}" srcOrd="1" destOrd="0" parTransId="{6DE19275-CE8F-4034-A93C-EC8BCEF97303}" sibTransId="{6752F803-30EA-4590-81ED-C78E9B849F65}"/>
    <dgm:cxn modelId="{4D451982-030B-43E8-881C-E4885BEAA0E9}" type="presParOf" srcId="{E688610D-C204-4BB1-9338-6DBF14AA9BC6}" destId="{BB2D7436-9B07-4598-ADBC-2CB39AFF537D}" srcOrd="0" destOrd="0" presId="urn:microsoft.com/office/officeart/2018/2/layout/IconVerticalSolidList"/>
    <dgm:cxn modelId="{C52444D1-8290-45BA-B4E5-D8C504824AEB}" type="presParOf" srcId="{BB2D7436-9B07-4598-ADBC-2CB39AFF537D}" destId="{5343F5E1-0805-4226-A00E-F027D18A6DB6}" srcOrd="0" destOrd="0" presId="urn:microsoft.com/office/officeart/2018/2/layout/IconVerticalSolidList"/>
    <dgm:cxn modelId="{984739A1-947F-45B5-9B71-E86E7C213BFA}" type="presParOf" srcId="{BB2D7436-9B07-4598-ADBC-2CB39AFF537D}" destId="{5F9F59B7-4FFC-424C-B0BC-815F4A428543}" srcOrd="1" destOrd="0" presId="urn:microsoft.com/office/officeart/2018/2/layout/IconVerticalSolidList"/>
    <dgm:cxn modelId="{FF310A4B-EC22-4E4E-ABCE-9A4EDCC9AA8F}" type="presParOf" srcId="{BB2D7436-9B07-4598-ADBC-2CB39AFF537D}" destId="{566A8340-8925-42A5-8372-543EEAAB2AEA}" srcOrd="2" destOrd="0" presId="urn:microsoft.com/office/officeart/2018/2/layout/IconVerticalSolidList"/>
    <dgm:cxn modelId="{FF0E8F14-4F20-4588-AF84-F4CEEE2388F1}" type="presParOf" srcId="{BB2D7436-9B07-4598-ADBC-2CB39AFF537D}" destId="{02732206-2101-4CCD-9FC4-643E2B472C1F}" srcOrd="3" destOrd="0" presId="urn:microsoft.com/office/officeart/2018/2/layout/IconVerticalSolidList"/>
    <dgm:cxn modelId="{89515C74-AB1A-400A-8A73-66BBCD78B8B2}" type="presParOf" srcId="{E688610D-C204-4BB1-9338-6DBF14AA9BC6}" destId="{7DE55F15-65AD-4E3E-B227-F651AAA6C783}" srcOrd="1" destOrd="0" presId="urn:microsoft.com/office/officeart/2018/2/layout/IconVerticalSolidList"/>
    <dgm:cxn modelId="{EAA19514-BB91-4C03-84F5-BE9F8B8DD53A}" type="presParOf" srcId="{E688610D-C204-4BB1-9338-6DBF14AA9BC6}" destId="{660DEF9F-77DC-41AF-A2C4-CA09614805C8}" srcOrd="2" destOrd="0" presId="urn:microsoft.com/office/officeart/2018/2/layout/IconVerticalSolidList"/>
    <dgm:cxn modelId="{61C5AC99-8DDB-4C56-A0BD-1B4A267564E4}" type="presParOf" srcId="{660DEF9F-77DC-41AF-A2C4-CA09614805C8}" destId="{03E9D17A-32AB-44BA-BFDA-5DCC5BFE33F5}" srcOrd="0" destOrd="0" presId="urn:microsoft.com/office/officeart/2018/2/layout/IconVerticalSolidList"/>
    <dgm:cxn modelId="{9ACEA959-6DED-4C33-A110-6D3CC270B312}" type="presParOf" srcId="{660DEF9F-77DC-41AF-A2C4-CA09614805C8}" destId="{96AA5270-DE68-438A-BFAF-6B2CD75A6AEF}" srcOrd="1" destOrd="0" presId="urn:microsoft.com/office/officeart/2018/2/layout/IconVerticalSolidList"/>
    <dgm:cxn modelId="{4B9C52CC-C397-432E-B6F1-497E12435E08}" type="presParOf" srcId="{660DEF9F-77DC-41AF-A2C4-CA09614805C8}" destId="{6B41A051-FAFD-44F4-9160-8D9FF2C9D0D2}" srcOrd="2" destOrd="0" presId="urn:microsoft.com/office/officeart/2018/2/layout/IconVerticalSolidList"/>
    <dgm:cxn modelId="{470E2719-1679-4920-B22B-141C811252E2}" type="presParOf" srcId="{660DEF9F-77DC-41AF-A2C4-CA09614805C8}" destId="{6F6AE452-B1FA-486E-B7C8-3F83C79E4A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07BD41-8B22-454D-96A9-235F94DA3704}" type="doc">
      <dgm:prSet loTypeId="urn:microsoft.com/office/officeart/2005/8/layout/hierarchy1" loCatId="hierarchy" qsTypeId="urn:microsoft.com/office/officeart/2005/8/quickstyle/simple2" qsCatId="simple" csTypeId="urn:microsoft.com/office/officeart/2005/8/colors/accent2_2" csCatId="accent2" phldr="1"/>
      <dgm:spPr/>
      <dgm:t>
        <a:bodyPr/>
        <a:lstStyle/>
        <a:p>
          <a:endParaRPr lang="en-US"/>
        </a:p>
      </dgm:t>
    </dgm:pt>
    <dgm:pt modelId="{A78A515F-5149-4B78-BCFE-769F5FDAE8A7}">
      <dgm:prSet/>
      <dgm:spPr/>
      <dgm:t>
        <a:bodyPr/>
        <a:lstStyle/>
        <a:p>
          <a:r>
            <a:rPr lang="en-GB" dirty="0"/>
            <a:t>However, within the past decade, case formulation has become an explicit part of work in many forensic services, where it is used to gain an understanding of each offender’s criminal behaviour, clinical problems and </a:t>
          </a:r>
          <a:r>
            <a:rPr lang="en-GB" b="1" dirty="0"/>
            <a:t>criminogenic needs </a:t>
          </a:r>
          <a:r>
            <a:rPr lang="en-GB" dirty="0"/>
            <a:t>(Joseph &amp; Benefield, 2012). </a:t>
          </a:r>
          <a:endParaRPr lang="en-US" dirty="0"/>
        </a:p>
      </dgm:t>
    </dgm:pt>
    <dgm:pt modelId="{87B434DD-F2B1-4400-8F92-55E944308D24}" type="parTrans" cxnId="{59F11827-E526-440E-B161-87A151CEF9BB}">
      <dgm:prSet/>
      <dgm:spPr/>
      <dgm:t>
        <a:bodyPr/>
        <a:lstStyle/>
        <a:p>
          <a:endParaRPr lang="en-US"/>
        </a:p>
      </dgm:t>
    </dgm:pt>
    <dgm:pt modelId="{07EB0B6D-94C9-497F-9AA0-A09EC57FC21B}" type="sibTrans" cxnId="{59F11827-E526-440E-B161-87A151CEF9BB}">
      <dgm:prSet/>
      <dgm:spPr/>
      <dgm:t>
        <a:bodyPr/>
        <a:lstStyle/>
        <a:p>
          <a:endParaRPr lang="en-US"/>
        </a:p>
      </dgm:t>
    </dgm:pt>
    <dgm:pt modelId="{284BFFA7-B658-477A-B08D-7E1523DCFE2C}">
      <dgm:prSet/>
      <dgm:spPr/>
      <dgm:t>
        <a:bodyPr/>
        <a:lstStyle/>
        <a:p>
          <a:r>
            <a:rPr lang="en-GB" dirty="0"/>
            <a:t>This understanding is typically used to devise a tailored management and treatment plan for each offender, with the aim of reducing their risk of re-offending and improving their psychological wellbeing (Minoudis et al., 2013).</a:t>
          </a:r>
          <a:endParaRPr lang="en-US" dirty="0"/>
        </a:p>
      </dgm:t>
    </dgm:pt>
    <dgm:pt modelId="{2482E1AF-AF17-45A0-978D-FE7D01A84DC8}" type="parTrans" cxnId="{884663A0-FD14-4FEE-887D-62CF00BF1379}">
      <dgm:prSet/>
      <dgm:spPr/>
      <dgm:t>
        <a:bodyPr/>
        <a:lstStyle/>
        <a:p>
          <a:endParaRPr lang="en-US"/>
        </a:p>
      </dgm:t>
    </dgm:pt>
    <dgm:pt modelId="{83216487-20B1-4E88-94E0-DA46A449DE5E}" type="sibTrans" cxnId="{884663A0-FD14-4FEE-887D-62CF00BF1379}">
      <dgm:prSet/>
      <dgm:spPr/>
      <dgm:t>
        <a:bodyPr/>
        <a:lstStyle/>
        <a:p>
          <a:endParaRPr lang="en-US"/>
        </a:p>
      </dgm:t>
    </dgm:pt>
    <dgm:pt modelId="{8F49449B-30D4-4189-A610-52D254341222}" type="pres">
      <dgm:prSet presAssocID="{7C07BD41-8B22-454D-96A9-235F94DA3704}" presName="hierChild1" presStyleCnt="0">
        <dgm:presLayoutVars>
          <dgm:chPref val="1"/>
          <dgm:dir/>
          <dgm:animOne val="branch"/>
          <dgm:animLvl val="lvl"/>
          <dgm:resizeHandles/>
        </dgm:presLayoutVars>
      </dgm:prSet>
      <dgm:spPr/>
    </dgm:pt>
    <dgm:pt modelId="{AEF48717-481F-45E1-B143-C614FB8F3078}" type="pres">
      <dgm:prSet presAssocID="{A78A515F-5149-4B78-BCFE-769F5FDAE8A7}" presName="hierRoot1" presStyleCnt="0"/>
      <dgm:spPr/>
    </dgm:pt>
    <dgm:pt modelId="{D6F08BB3-DDEB-45EF-AAD5-80417F25C7C2}" type="pres">
      <dgm:prSet presAssocID="{A78A515F-5149-4B78-BCFE-769F5FDAE8A7}" presName="composite" presStyleCnt="0"/>
      <dgm:spPr/>
    </dgm:pt>
    <dgm:pt modelId="{4D238BCD-F060-4F1F-B68A-43783CD34DDD}" type="pres">
      <dgm:prSet presAssocID="{A78A515F-5149-4B78-BCFE-769F5FDAE8A7}" presName="background" presStyleLbl="node0" presStyleIdx="0" presStyleCnt="2"/>
      <dgm:spPr/>
    </dgm:pt>
    <dgm:pt modelId="{43684F59-DE9C-4B2F-8D44-1571D7E5C173}" type="pres">
      <dgm:prSet presAssocID="{A78A515F-5149-4B78-BCFE-769F5FDAE8A7}" presName="text" presStyleLbl="fgAcc0" presStyleIdx="0" presStyleCnt="2">
        <dgm:presLayoutVars>
          <dgm:chPref val="3"/>
        </dgm:presLayoutVars>
      </dgm:prSet>
      <dgm:spPr/>
    </dgm:pt>
    <dgm:pt modelId="{5C0AC0D6-C675-4D0A-A04E-5A136E27CFCA}" type="pres">
      <dgm:prSet presAssocID="{A78A515F-5149-4B78-BCFE-769F5FDAE8A7}" presName="hierChild2" presStyleCnt="0"/>
      <dgm:spPr/>
    </dgm:pt>
    <dgm:pt modelId="{668F7C9F-01BF-47CF-9DFB-00B9CFDDB22F}" type="pres">
      <dgm:prSet presAssocID="{284BFFA7-B658-477A-B08D-7E1523DCFE2C}" presName="hierRoot1" presStyleCnt="0"/>
      <dgm:spPr/>
    </dgm:pt>
    <dgm:pt modelId="{F043A006-B473-4E75-98DB-BD520F977167}" type="pres">
      <dgm:prSet presAssocID="{284BFFA7-B658-477A-B08D-7E1523DCFE2C}" presName="composite" presStyleCnt="0"/>
      <dgm:spPr/>
    </dgm:pt>
    <dgm:pt modelId="{A00EB65A-3068-4A47-B73F-C59527CB53F6}" type="pres">
      <dgm:prSet presAssocID="{284BFFA7-B658-477A-B08D-7E1523DCFE2C}" presName="background" presStyleLbl="node0" presStyleIdx="1" presStyleCnt="2"/>
      <dgm:spPr/>
    </dgm:pt>
    <dgm:pt modelId="{A9CFA2F8-2792-4583-90A6-3E5104EED3E1}" type="pres">
      <dgm:prSet presAssocID="{284BFFA7-B658-477A-B08D-7E1523DCFE2C}" presName="text" presStyleLbl="fgAcc0" presStyleIdx="1" presStyleCnt="2">
        <dgm:presLayoutVars>
          <dgm:chPref val="3"/>
        </dgm:presLayoutVars>
      </dgm:prSet>
      <dgm:spPr/>
    </dgm:pt>
    <dgm:pt modelId="{E6D0AFCC-5966-4E4A-B3E1-BCC13F454BA8}" type="pres">
      <dgm:prSet presAssocID="{284BFFA7-B658-477A-B08D-7E1523DCFE2C}" presName="hierChild2" presStyleCnt="0"/>
      <dgm:spPr/>
    </dgm:pt>
  </dgm:ptLst>
  <dgm:cxnLst>
    <dgm:cxn modelId="{E3DC1318-0EC8-4042-B0BE-6BCF252EDE35}" type="presOf" srcId="{7C07BD41-8B22-454D-96A9-235F94DA3704}" destId="{8F49449B-30D4-4189-A610-52D254341222}" srcOrd="0" destOrd="0" presId="urn:microsoft.com/office/officeart/2005/8/layout/hierarchy1"/>
    <dgm:cxn modelId="{59F11827-E526-440E-B161-87A151CEF9BB}" srcId="{7C07BD41-8B22-454D-96A9-235F94DA3704}" destId="{A78A515F-5149-4B78-BCFE-769F5FDAE8A7}" srcOrd="0" destOrd="0" parTransId="{87B434DD-F2B1-4400-8F92-55E944308D24}" sibTransId="{07EB0B6D-94C9-497F-9AA0-A09EC57FC21B}"/>
    <dgm:cxn modelId="{D1FA2F4B-6612-45A5-9F09-4A2804A4FC6B}" type="presOf" srcId="{A78A515F-5149-4B78-BCFE-769F5FDAE8A7}" destId="{43684F59-DE9C-4B2F-8D44-1571D7E5C173}" srcOrd="0" destOrd="0" presId="urn:microsoft.com/office/officeart/2005/8/layout/hierarchy1"/>
    <dgm:cxn modelId="{884663A0-FD14-4FEE-887D-62CF00BF1379}" srcId="{7C07BD41-8B22-454D-96A9-235F94DA3704}" destId="{284BFFA7-B658-477A-B08D-7E1523DCFE2C}" srcOrd="1" destOrd="0" parTransId="{2482E1AF-AF17-45A0-978D-FE7D01A84DC8}" sibTransId="{83216487-20B1-4E88-94E0-DA46A449DE5E}"/>
    <dgm:cxn modelId="{1F695AAC-2A6C-4FE3-8C6A-FD439BC9B5E3}" type="presOf" srcId="{284BFFA7-B658-477A-B08D-7E1523DCFE2C}" destId="{A9CFA2F8-2792-4583-90A6-3E5104EED3E1}" srcOrd="0" destOrd="0" presId="urn:microsoft.com/office/officeart/2005/8/layout/hierarchy1"/>
    <dgm:cxn modelId="{67D28A1E-DC2C-44C7-B3EC-45464580CF15}" type="presParOf" srcId="{8F49449B-30D4-4189-A610-52D254341222}" destId="{AEF48717-481F-45E1-B143-C614FB8F3078}" srcOrd="0" destOrd="0" presId="urn:microsoft.com/office/officeart/2005/8/layout/hierarchy1"/>
    <dgm:cxn modelId="{0F74E1C7-3439-4586-89E6-4F94A78D978F}" type="presParOf" srcId="{AEF48717-481F-45E1-B143-C614FB8F3078}" destId="{D6F08BB3-DDEB-45EF-AAD5-80417F25C7C2}" srcOrd="0" destOrd="0" presId="urn:microsoft.com/office/officeart/2005/8/layout/hierarchy1"/>
    <dgm:cxn modelId="{73E68E3A-F6C0-4E47-AA53-932B096FE46A}" type="presParOf" srcId="{D6F08BB3-DDEB-45EF-AAD5-80417F25C7C2}" destId="{4D238BCD-F060-4F1F-B68A-43783CD34DDD}" srcOrd="0" destOrd="0" presId="urn:microsoft.com/office/officeart/2005/8/layout/hierarchy1"/>
    <dgm:cxn modelId="{603B08E4-A5CF-4D64-BE1A-81853918EDE2}" type="presParOf" srcId="{D6F08BB3-DDEB-45EF-AAD5-80417F25C7C2}" destId="{43684F59-DE9C-4B2F-8D44-1571D7E5C173}" srcOrd="1" destOrd="0" presId="urn:microsoft.com/office/officeart/2005/8/layout/hierarchy1"/>
    <dgm:cxn modelId="{C06D9F5C-1469-4AF7-8439-237D2DD35A60}" type="presParOf" srcId="{AEF48717-481F-45E1-B143-C614FB8F3078}" destId="{5C0AC0D6-C675-4D0A-A04E-5A136E27CFCA}" srcOrd="1" destOrd="0" presId="urn:microsoft.com/office/officeart/2005/8/layout/hierarchy1"/>
    <dgm:cxn modelId="{79D4E991-0FB0-46C3-814C-A2AB867E9864}" type="presParOf" srcId="{8F49449B-30D4-4189-A610-52D254341222}" destId="{668F7C9F-01BF-47CF-9DFB-00B9CFDDB22F}" srcOrd="1" destOrd="0" presId="urn:microsoft.com/office/officeart/2005/8/layout/hierarchy1"/>
    <dgm:cxn modelId="{6EB7F081-C7E1-4C34-A801-1ADF2E566D26}" type="presParOf" srcId="{668F7C9F-01BF-47CF-9DFB-00B9CFDDB22F}" destId="{F043A006-B473-4E75-98DB-BD520F977167}" srcOrd="0" destOrd="0" presId="urn:microsoft.com/office/officeart/2005/8/layout/hierarchy1"/>
    <dgm:cxn modelId="{B6CD1A50-08B3-4D28-AD7A-DB5E39B9EE06}" type="presParOf" srcId="{F043A006-B473-4E75-98DB-BD520F977167}" destId="{A00EB65A-3068-4A47-B73F-C59527CB53F6}" srcOrd="0" destOrd="0" presId="urn:microsoft.com/office/officeart/2005/8/layout/hierarchy1"/>
    <dgm:cxn modelId="{100F9177-24CD-46C8-8A57-D3E882C5F857}" type="presParOf" srcId="{F043A006-B473-4E75-98DB-BD520F977167}" destId="{A9CFA2F8-2792-4583-90A6-3E5104EED3E1}" srcOrd="1" destOrd="0" presId="urn:microsoft.com/office/officeart/2005/8/layout/hierarchy1"/>
    <dgm:cxn modelId="{FBBDCCAE-9057-4317-AB2B-1D9B5765F17C}" type="presParOf" srcId="{668F7C9F-01BF-47CF-9DFB-00B9CFDDB22F}" destId="{E6D0AFCC-5966-4E4A-B3E1-BCC13F454BA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DA5D9D-F0F7-4729-8665-D9DCF4457884}" type="doc">
      <dgm:prSet loTypeId="urn:microsoft.com/office/officeart/2005/8/layout/process1" loCatId="process" qsTypeId="urn:microsoft.com/office/officeart/2005/8/quickstyle/simple2" qsCatId="simple" csTypeId="urn:microsoft.com/office/officeart/2005/8/colors/accent2_2" csCatId="accent2" phldr="1"/>
      <dgm:spPr/>
      <dgm:t>
        <a:bodyPr/>
        <a:lstStyle/>
        <a:p>
          <a:endParaRPr lang="en-US"/>
        </a:p>
      </dgm:t>
    </dgm:pt>
    <dgm:pt modelId="{AA97F549-6C36-4B0A-BE5B-E4B25BA555D2}">
      <dgm:prSet custT="1"/>
      <dgm:spPr>
        <a:solidFill>
          <a:schemeClr val="accent2">
            <a:lumMod val="20000"/>
            <a:lumOff val="80000"/>
          </a:schemeClr>
        </a:solidFill>
      </dgm:spPr>
      <dgm:t>
        <a:bodyPr/>
        <a:lstStyle/>
        <a:p>
          <a:r>
            <a:rPr lang="en-GB" sz="1600" dirty="0">
              <a:solidFill>
                <a:schemeClr val="tx1"/>
              </a:solidFill>
            </a:rPr>
            <a:t>Formulation-focused consultation meetings are typically led by a psychologist or caseworker and attended by an individual member of forensic staff or a team of forensic staff. </a:t>
          </a:r>
          <a:endParaRPr lang="en-US" sz="1600" dirty="0">
            <a:solidFill>
              <a:schemeClr val="tx1"/>
            </a:solidFill>
          </a:endParaRPr>
        </a:p>
      </dgm:t>
    </dgm:pt>
    <dgm:pt modelId="{AC6A1798-5830-4871-A2D0-8B18A7E2A3C3}" type="parTrans" cxnId="{EE18DAC9-1F05-4560-BA83-D4CDE1AB7F3B}">
      <dgm:prSet/>
      <dgm:spPr/>
      <dgm:t>
        <a:bodyPr/>
        <a:lstStyle/>
        <a:p>
          <a:endParaRPr lang="en-US"/>
        </a:p>
      </dgm:t>
    </dgm:pt>
    <dgm:pt modelId="{A00652EC-7108-4A42-86CC-17B893935A77}" type="sibTrans" cxnId="{EE18DAC9-1F05-4560-BA83-D4CDE1AB7F3B}">
      <dgm:prSet/>
      <dgm:spPr/>
      <dgm:t>
        <a:bodyPr/>
        <a:lstStyle/>
        <a:p>
          <a:endParaRPr lang="en-US"/>
        </a:p>
      </dgm:t>
    </dgm:pt>
    <dgm:pt modelId="{3C39D142-7815-443E-88AE-9C828E256DDF}">
      <dgm:prSet custT="1"/>
      <dgm:spPr>
        <a:solidFill>
          <a:schemeClr val="accent2">
            <a:lumMod val="20000"/>
            <a:lumOff val="80000"/>
          </a:schemeClr>
        </a:solidFill>
      </dgm:spPr>
      <dgm:t>
        <a:bodyPr/>
        <a:lstStyle/>
        <a:p>
          <a:r>
            <a:rPr lang="en-GB" sz="1600" dirty="0">
              <a:solidFill>
                <a:schemeClr val="tx1"/>
              </a:solidFill>
            </a:rPr>
            <a:t>Self-report questionnaires, qualitative interviews and structured assessment tools are used to gain a detailed account of the offending behaviour. </a:t>
          </a:r>
          <a:endParaRPr lang="en-US" sz="1600" dirty="0">
            <a:solidFill>
              <a:schemeClr val="tx1"/>
            </a:solidFill>
          </a:endParaRPr>
        </a:p>
      </dgm:t>
    </dgm:pt>
    <dgm:pt modelId="{36ED1CFC-1240-4932-8A86-69E4C02ECF20}" type="parTrans" cxnId="{ECAA167D-E665-4351-A545-81176B969CD2}">
      <dgm:prSet/>
      <dgm:spPr/>
      <dgm:t>
        <a:bodyPr/>
        <a:lstStyle/>
        <a:p>
          <a:endParaRPr lang="en-US"/>
        </a:p>
      </dgm:t>
    </dgm:pt>
    <dgm:pt modelId="{FAD0CF02-ECE6-4A35-A09B-FD616B6B8E09}" type="sibTrans" cxnId="{ECAA167D-E665-4351-A545-81176B969CD2}">
      <dgm:prSet/>
      <dgm:spPr/>
      <dgm:t>
        <a:bodyPr/>
        <a:lstStyle/>
        <a:p>
          <a:endParaRPr lang="en-US"/>
        </a:p>
      </dgm:t>
    </dgm:pt>
    <dgm:pt modelId="{F1094020-0D60-4ED9-B427-9A368905F713}">
      <dgm:prSet custT="1"/>
      <dgm:spPr>
        <a:solidFill>
          <a:schemeClr val="accent2">
            <a:lumMod val="20000"/>
            <a:lumOff val="80000"/>
          </a:schemeClr>
        </a:solidFill>
      </dgm:spPr>
      <dgm:t>
        <a:bodyPr/>
        <a:lstStyle/>
        <a:p>
          <a:r>
            <a:rPr lang="en-GB" sz="1600" dirty="0">
              <a:solidFill>
                <a:schemeClr val="tx1"/>
              </a:solidFill>
            </a:rPr>
            <a:t>Several studies indicate that formulation-focused consultation meetings increases staff understanding of offenders. Improvements are also reported in staff knowledge, staff confidence in managing offenders, staff motivation to work with offenders and satisfaction with pathway plans (Knauer et al., 2017).</a:t>
          </a:r>
          <a:endParaRPr lang="en-US" sz="1600" dirty="0">
            <a:solidFill>
              <a:schemeClr val="tx1"/>
            </a:solidFill>
          </a:endParaRPr>
        </a:p>
      </dgm:t>
    </dgm:pt>
    <dgm:pt modelId="{A2288B61-DAC9-46BD-98EE-2F5C82B7BF59}" type="parTrans" cxnId="{C5D6DB80-099A-4793-BD46-86E62CC95278}">
      <dgm:prSet/>
      <dgm:spPr/>
      <dgm:t>
        <a:bodyPr/>
        <a:lstStyle/>
        <a:p>
          <a:endParaRPr lang="en-US"/>
        </a:p>
      </dgm:t>
    </dgm:pt>
    <dgm:pt modelId="{DFC592FE-4221-405A-8B7A-51229926CB4D}" type="sibTrans" cxnId="{C5D6DB80-099A-4793-BD46-86E62CC95278}">
      <dgm:prSet/>
      <dgm:spPr/>
      <dgm:t>
        <a:bodyPr/>
        <a:lstStyle/>
        <a:p>
          <a:endParaRPr lang="en-US"/>
        </a:p>
      </dgm:t>
    </dgm:pt>
    <dgm:pt modelId="{256B9DDE-E7B3-4DCD-AF6C-DBEFF4CC08E9}">
      <dgm:prSet/>
      <dgm:spPr>
        <a:solidFill>
          <a:schemeClr val="accent2">
            <a:lumMod val="20000"/>
            <a:lumOff val="80000"/>
          </a:schemeClr>
        </a:solidFill>
      </dgm:spPr>
      <dgm:t>
        <a:bodyPr/>
        <a:lstStyle/>
        <a:p>
          <a:r>
            <a:rPr lang="en-GB" dirty="0">
              <a:solidFill>
                <a:schemeClr val="tx1"/>
              </a:solidFill>
            </a:rPr>
            <a:t>Improvements are noted in staff capability of working with personality disordered offenders for example (Ramsden et al., 2014), providing psychological understanding, team consistency and increased awareness (McMullan et al., 2014).</a:t>
          </a:r>
          <a:endParaRPr lang="en-US" dirty="0">
            <a:solidFill>
              <a:schemeClr val="tx1"/>
            </a:solidFill>
          </a:endParaRPr>
        </a:p>
      </dgm:t>
    </dgm:pt>
    <dgm:pt modelId="{654FD08D-9140-4C85-BF53-88D7E8A10239}" type="parTrans" cxnId="{5C76688E-05C7-4F14-908B-F4E973CB31C5}">
      <dgm:prSet/>
      <dgm:spPr/>
      <dgm:t>
        <a:bodyPr/>
        <a:lstStyle/>
        <a:p>
          <a:endParaRPr lang="en-US"/>
        </a:p>
      </dgm:t>
    </dgm:pt>
    <dgm:pt modelId="{D3194A87-11B9-4334-A352-2377F41E3360}" type="sibTrans" cxnId="{5C76688E-05C7-4F14-908B-F4E973CB31C5}">
      <dgm:prSet/>
      <dgm:spPr/>
      <dgm:t>
        <a:bodyPr/>
        <a:lstStyle/>
        <a:p>
          <a:endParaRPr lang="en-US"/>
        </a:p>
      </dgm:t>
    </dgm:pt>
    <dgm:pt modelId="{20B69D30-E426-4766-94FF-5BCF1011B8B7}" type="pres">
      <dgm:prSet presAssocID="{08DA5D9D-F0F7-4729-8665-D9DCF4457884}" presName="Name0" presStyleCnt="0">
        <dgm:presLayoutVars>
          <dgm:dir/>
          <dgm:resizeHandles val="exact"/>
        </dgm:presLayoutVars>
      </dgm:prSet>
      <dgm:spPr/>
    </dgm:pt>
    <dgm:pt modelId="{60E7ABA0-9AEF-46BE-B603-51F6082FD854}" type="pres">
      <dgm:prSet presAssocID="{AA97F549-6C36-4B0A-BE5B-E4B25BA555D2}" presName="node" presStyleLbl="node1" presStyleIdx="0" presStyleCnt="4">
        <dgm:presLayoutVars>
          <dgm:bulletEnabled val="1"/>
        </dgm:presLayoutVars>
      </dgm:prSet>
      <dgm:spPr/>
    </dgm:pt>
    <dgm:pt modelId="{5BF96224-0835-4B98-8680-7AC2B62F0DC7}" type="pres">
      <dgm:prSet presAssocID="{A00652EC-7108-4A42-86CC-17B893935A77}" presName="sibTrans" presStyleLbl="sibTrans2D1" presStyleIdx="0" presStyleCnt="3"/>
      <dgm:spPr/>
    </dgm:pt>
    <dgm:pt modelId="{F00D734C-E3A8-4318-9944-9C83436D4195}" type="pres">
      <dgm:prSet presAssocID="{A00652EC-7108-4A42-86CC-17B893935A77}" presName="connectorText" presStyleLbl="sibTrans2D1" presStyleIdx="0" presStyleCnt="3"/>
      <dgm:spPr/>
    </dgm:pt>
    <dgm:pt modelId="{2308C759-0D72-4340-B915-E0F7C2382026}" type="pres">
      <dgm:prSet presAssocID="{3C39D142-7815-443E-88AE-9C828E256DDF}" presName="node" presStyleLbl="node1" presStyleIdx="1" presStyleCnt="4">
        <dgm:presLayoutVars>
          <dgm:bulletEnabled val="1"/>
        </dgm:presLayoutVars>
      </dgm:prSet>
      <dgm:spPr/>
    </dgm:pt>
    <dgm:pt modelId="{F7CC9DF0-10D5-43F4-AA98-9051B1EE0E08}" type="pres">
      <dgm:prSet presAssocID="{FAD0CF02-ECE6-4A35-A09B-FD616B6B8E09}" presName="sibTrans" presStyleLbl="sibTrans2D1" presStyleIdx="1" presStyleCnt="3"/>
      <dgm:spPr/>
    </dgm:pt>
    <dgm:pt modelId="{3B22F39F-CA87-4EA9-8457-0941629430DB}" type="pres">
      <dgm:prSet presAssocID="{FAD0CF02-ECE6-4A35-A09B-FD616B6B8E09}" presName="connectorText" presStyleLbl="sibTrans2D1" presStyleIdx="1" presStyleCnt="3"/>
      <dgm:spPr/>
    </dgm:pt>
    <dgm:pt modelId="{4DD64855-349D-4B20-860F-60A598F919FF}" type="pres">
      <dgm:prSet presAssocID="{F1094020-0D60-4ED9-B427-9A368905F713}" presName="node" presStyleLbl="node1" presStyleIdx="2" presStyleCnt="4">
        <dgm:presLayoutVars>
          <dgm:bulletEnabled val="1"/>
        </dgm:presLayoutVars>
      </dgm:prSet>
      <dgm:spPr/>
    </dgm:pt>
    <dgm:pt modelId="{5BE42450-EEA1-4348-B29F-0666CB8595B6}" type="pres">
      <dgm:prSet presAssocID="{DFC592FE-4221-405A-8B7A-51229926CB4D}" presName="sibTrans" presStyleLbl="sibTrans2D1" presStyleIdx="2" presStyleCnt="3"/>
      <dgm:spPr/>
    </dgm:pt>
    <dgm:pt modelId="{410955FB-61EF-41DD-8D1A-95B8BFD68772}" type="pres">
      <dgm:prSet presAssocID="{DFC592FE-4221-405A-8B7A-51229926CB4D}" presName="connectorText" presStyleLbl="sibTrans2D1" presStyleIdx="2" presStyleCnt="3"/>
      <dgm:spPr/>
    </dgm:pt>
    <dgm:pt modelId="{BCE3D5D9-8833-4824-96E0-F0687866A817}" type="pres">
      <dgm:prSet presAssocID="{256B9DDE-E7B3-4DCD-AF6C-DBEFF4CC08E9}" presName="node" presStyleLbl="node1" presStyleIdx="3" presStyleCnt="4">
        <dgm:presLayoutVars>
          <dgm:bulletEnabled val="1"/>
        </dgm:presLayoutVars>
      </dgm:prSet>
      <dgm:spPr/>
    </dgm:pt>
  </dgm:ptLst>
  <dgm:cxnLst>
    <dgm:cxn modelId="{83B50704-839C-462D-9E37-54E6628201E1}" type="presOf" srcId="{AA97F549-6C36-4B0A-BE5B-E4B25BA555D2}" destId="{60E7ABA0-9AEF-46BE-B603-51F6082FD854}" srcOrd="0" destOrd="0" presId="urn:microsoft.com/office/officeart/2005/8/layout/process1"/>
    <dgm:cxn modelId="{0104A00F-4695-41BB-A7CE-0BD10EFC68C2}" type="presOf" srcId="{DFC592FE-4221-405A-8B7A-51229926CB4D}" destId="{5BE42450-EEA1-4348-B29F-0666CB8595B6}" srcOrd="0" destOrd="0" presId="urn:microsoft.com/office/officeart/2005/8/layout/process1"/>
    <dgm:cxn modelId="{16326E30-B1E2-4AD2-86C5-DD5E9FDB5034}" type="presOf" srcId="{A00652EC-7108-4A42-86CC-17B893935A77}" destId="{5BF96224-0835-4B98-8680-7AC2B62F0DC7}" srcOrd="0" destOrd="0" presId="urn:microsoft.com/office/officeart/2005/8/layout/process1"/>
    <dgm:cxn modelId="{0B8FD23E-5351-491E-BE2B-B46DD3494668}" type="presOf" srcId="{DFC592FE-4221-405A-8B7A-51229926CB4D}" destId="{410955FB-61EF-41DD-8D1A-95B8BFD68772}" srcOrd="1" destOrd="0" presId="urn:microsoft.com/office/officeart/2005/8/layout/process1"/>
    <dgm:cxn modelId="{C9698761-4204-4A82-98EC-8BBE1E3C07C4}" type="presOf" srcId="{08DA5D9D-F0F7-4729-8665-D9DCF4457884}" destId="{20B69D30-E426-4766-94FF-5BCF1011B8B7}" srcOrd="0" destOrd="0" presId="urn:microsoft.com/office/officeart/2005/8/layout/process1"/>
    <dgm:cxn modelId="{ECAA167D-E665-4351-A545-81176B969CD2}" srcId="{08DA5D9D-F0F7-4729-8665-D9DCF4457884}" destId="{3C39D142-7815-443E-88AE-9C828E256DDF}" srcOrd="1" destOrd="0" parTransId="{36ED1CFC-1240-4932-8A86-69E4C02ECF20}" sibTransId="{FAD0CF02-ECE6-4A35-A09B-FD616B6B8E09}"/>
    <dgm:cxn modelId="{C5D6DB80-099A-4793-BD46-86E62CC95278}" srcId="{08DA5D9D-F0F7-4729-8665-D9DCF4457884}" destId="{F1094020-0D60-4ED9-B427-9A368905F713}" srcOrd="2" destOrd="0" parTransId="{A2288B61-DAC9-46BD-98EE-2F5C82B7BF59}" sibTransId="{DFC592FE-4221-405A-8B7A-51229926CB4D}"/>
    <dgm:cxn modelId="{48DBC981-FCB1-40BB-9538-377C923B162B}" type="presOf" srcId="{3C39D142-7815-443E-88AE-9C828E256DDF}" destId="{2308C759-0D72-4340-B915-E0F7C2382026}" srcOrd="0" destOrd="0" presId="urn:microsoft.com/office/officeart/2005/8/layout/process1"/>
    <dgm:cxn modelId="{5C76688E-05C7-4F14-908B-F4E973CB31C5}" srcId="{08DA5D9D-F0F7-4729-8665-D9DCF4457884}" destId="{256B9DDE-E7B3-4DCD-AF6C-DBEFF4CC08E9}" srcOrd="3" destOrd="0" parTransId="{654FD08D-9140-4C85-BF53-88D7E8A10239}" sibTransId="{D3194A87-11B9-4334-A352-2377F41E3360}"/>
    <dgm:cxn modelId="{7A9C8394-16BA-42BD-A79F-AA62DBCE6984}" type="presOf" srcId="{A00652EC-7108-4A42-86CC-17B893935A77}" destId="{F00D734C-E3A8-4318-9944-9C83436D4195}" srcOrd="1" destOrd="0" presId="urn:microsoft.com/office/officeart/2005/8/layout/process1"/>
    <dgm:cxn modelId="{3C535595-448C-4365-94EF-770E4BCC2FF2}" type="presOf" srcId="{FAD0CF02-ECE6-4A35-A09B-FD616B6B8E09}" destId="{3B22F39F-CA87-4EA9-8457-0941629430DB}" srcOrd="1" destOrd="0" presId="urn:microsoft.com/office/officeart/2005/8/layout/process1"/>
    <dgm:cxn modelId="{087AD795-0389-4DEC-879A-7F8B73A7E0F5}" type="presOf" srcId="{F1094020-0D60-4ED9-B427-9A368905F713}" destId="{4DD64855-349D-4B20-860F-60A598F919FF}" srcOrd="0" destOrd="0" presId="urn:microsoft.com/office/officeart/2005/8/layout/process1"/>
    <dgm:cxn modelId="{EE18DAC9-1F05-4560-BA83-D4CDE1AB7F3B}" srcId="{08DA5D9D-F0F7-4729-8665-D9DCF4457884}" destId="{AA97F549-6C36-4B0A-BE5B-E4B25BA555D2}" srcOrd="0" destOrd="0" parTransId="{AC6A1798-5830-4871-A2D0-8B18A7E2A3C3}" sibTransId="{A00652EC-7108-4A42-86CC-17B893935A77}"/>
    <dgm:cxn modelId="{8C221AD1-2E18-4ABD-BECF-F19BA6F440B1}" type="presOf" srcId="{256B9DDE-E7B3-4DCD-AF6C-DBEFF4CC08E9}" destId="{BCE3D5D9-8833-4824-96E0-F0687866A817}" srcOrd="0" destOrd="0" presId="urn:microsoft.com/office/officeart/2005/8/layout/process1"/>
    <dgm:cxn modelId="{7CE625ED-15B6-42A3-B221-3B709D43FA2C}" type="presOf" srcId="{FAD0CF02-ECE6-4A35-A09B-FD616B6B8E09}" destId="{F7CC9DF0-10D5-43F4-AA98-9051B1EE0E08}" srcOrd="0" destOrd="0" presId="urn:microsoft.com/office/officeart/2005/8/layout/process1"/>
    <dgm:cxn modelId="{352484A5-FA72-4CC0-8E69-6FB2C16FC919}" type="presParOf" srcId="{20B69D30-E426-4766-94FF-5BCF1011B8B7}" destId="{60E7ABA0-9AEF-46BE-B603-51F6082FD854}" srcOrd="0" destOrd="0" presId="urn:microsoft.com/office/officeart/2005/8/layout/process1"/>
    <dgm:cxn modelId="{452F66AD-19E9-4EA4-A867-6F415932322B}" type="presParOf" srcId="{20B69D30-E426-4766-94FF-5BCF1011B8B7}" destId="{5BF96224-0835-4B98-8680-7AC2B62F0DC7}" srcOrd="1" destOrd="0" presId="urn:microsoft.com/office/officeart/2005/8/layout/process1"/>
    <dgm:cxn modelId="{65E98B93-0354-432C-9158-3198ED860CB3}" type="presParOf" srcId="{5BF96224-0835-4B98-8680-7AC2B62F0DC7}" destId="{F00D734C-E3A8-4318-9944-9C83436D4195}" srcOrd="0" destOrd="0" presId="urn:microsoft.com/office/officeart/2005/8/layout/process1"/>
    <dgm:cxn modelId="{8DA6EAF3-DEC8-4E0B-A9D7-C7F9F4FF82F0}" type="presParOf" srcId="{20B69D30-E426-4766-94FF-5BCF1011B8B7}" destId="{2308C759-0D72-4340-B915-E0F7C2382026}" srcOrd="2" destOrd="0" presId="urn:microsoft.com/office/officeart/2005/8/layout/process1"/>
    <dgm:cxn modelId="{A954D8DB-754A-43A6-9A29-833C20298B3F}" type="presParOf" srcId="{20B69D30-E426-4766-94FF-5BCF1011B8B7}" destId="{F7CC9DF0-10D5-43F4-AA98-9051B1EE0E08}" srcOrd="3" destOrd="0" presId="urn:microsoft.com/office/officeart/2005/8/layout/process1"/>
    <dgm:cxn modelId="{3A31155C-BFF7-4F0A-9DD1-97860C5787ED}" type="presParOf" srcId="{F7CC9DF0-10D5-43F4-AA98-9051B1EE0E08}" destId="{3B22F39F-CA87-4EA9-8457-0941629430DB}" srcOrd="0" destOrd="0" presId="urn:microsoft.com/office/officeart/2005/8/layout/process1"/>
    <dgm:cxn modelId="{CDD17E6D-2F78-4E2B-984D-A7724D08DB6D}" type="presParOf" srcId="{20B69D30-E426-4766-94FF-5BCF1011B8B7}" destId="{4DD64855-349D-4B20-860F-60A598F919FF}" srcOrd="4" destOrd="0" presId="urn:microsoft.com/office/officeart/2005/8/layout/process1"/>
    <dgm:cxn modelId="{B5A67A5E-3187-489B-9047-05D07923D30F}" type="presParOf" srcId="{20B69D30-E426-4766-94FF-5BCF1011B8B7}" destId="{5BE42450-EEA1-4348-B29F-0666CB8595B6}" srcOrd="5" destOrd="0" presId="urn:microsoft.com/office/officeart/2005/8/layout/process1"/>
    <dgm:cxn modelId="{C12A6013-6C45-4822-96CC-37CCC90362B9}" type="presParOf" srcId="{5BE42450-EEA1-4348-B29F-0666CB8595B6}" destId="{410955FB-61EF-41DD-8D1A-95B8BFD68772}" srcOrd="0" destOrd="0" presId="urn:microsoft.com/office/officeart/2005/8/layout/process1"/>
    <dgm:cxn modelId="{B50DB503-F6B6-45AA-840C-E15D97A9C1BC}" type="presParOf" srcId="{20B69D30-E426-4766-94FF-5BCF1011B8B7}" destId="{BCE3D5D9-8833-4824-96E0-F0687866A817}"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8D1948-C80F-4F91-AD85-3D2D5572C3F7}" type="doc">
      <dgm:prSet loTypeId="urn:microsoft.com/office/officeart/2005/8/layout/process4" loCatId="process" qsTypeId="urn:microsoft.com/office/officeart/2005/8/quickstyle/simple2" qsCatId="simple" csTypeId="urn:microsoft.com/office/officeart/2005/8/colors/accent1_2" csCatId="accent1" phldr="1"/>
      <dgm:spPr/>
      <dgm:t>
        <a:bodyPr/>
        <a:lstStyle/>
        <a:p>
          <a:endParaRPr lang="en-US"/>
        </a:p>
      </dgm:t>
    </dgm:pt>
    <dgm:pt modelId="{37B6D286-5297-4A80-856C-91B8CA15AF12}">
      <dgm:prSet/>
      <dgm:spPr>
        <a:solidFill>
          <a:schemeClr val="accent2">
            <a:lumMod val="20000"/>
            <a:lumOff val="80000"/>
          </a:schemeClr>
        </a:solidFill>
      </dgm:spPr>
      <dgm:t>
        <a:bodyPr/>
        <a:lstStyle/>
        <a:p>
          <a:r>
            <a:rPr lang="en-GB" b="0" i="0" dirty="0">
              <a:solidFill>
                <a:schemeClr val="tx1"/>
              </a:solidFill>
            </a:rPr>
            <a:t>One primary aim of any case formulation is to </a:t>
          </a:r>
          <a:r>
            <a:rPr lang="en-GB" b="1" i="0" dirty="0">
              <a:solidFill>
                <a:schemeClr val="tx1"/>
              </a:solidFill>
            </a:rPr>
            <a:t>inform intervention</a:t>
          </a:r>
          <a:r>
            <a:rPr lang="en-GB" b="0" i="0" dirty="0">
              <a:solidFill>
                <a:schemeClr val="tx1"/>
              </a:solidFill>
            </a:rPr>
            <a:t> (Bieling and </a:t>
          </a:r>
          <a:r>
            <a:rPr lang="en-GB" b="0" i="0" dirty="0" err="1">
              <a:solidFill>
                <a:schemeClr val="tx1"/>
              </a:solidFill>
            </a:rPr>
            <a:t>Kuyken</a:t>
          </a:r>
          <a:r>
            <a:rPr lang="en-GB" b="0" i="0" dirty="0">
              <a:solidFill>
                <a:schemeClr val="tx1"/>
              </a:solidFill>
            </a:rPr>
            <a:t>, 2003), by helping the practitioner to develop a </a:t>
          </a:r>
          <a:r>
            <a:rPr lang="en-GB" b="1" i="0" dirty="0">
              <a:solidFill>
                <a:schemeClr val="tx1"/>
              </a:solidFill>
            </a:rPr>
            <a:t>better therapeutic relationship </a:t>
          </a:r>
          <a:r>
            <a:rPr lang="en-GB" b="0" i="0" dirty="0">
              <a:solidFill>
                <a:schemeClr val="tx1"/>
              </a:solidFill>
            </a:rPr>
            <a:t>(Sim </a:t>
          </a:r>
          <a:r>
            <a:rPr lang="en-GB" b="0" i="1" dirty="0">
              <a:solidFill>
                <a:schemeClr val="tx1"/>
              </a:solidFill>
            </a:rPr>
            <a:t>et al.</a:t>
          </a:r>
          <a:r>
            <a:rPr lang="en-GB" b="0" i="0" dirty="0">
              <a:solidFill>
                <a:schemeClr val="tx1"/>
              </a:solidFill>
            </a:rPr>
            <a:t>, 2005) and by providing a reference point from which to </a:t>
          </a:r>
          <a:r>
            <a:rPr lang="en-GB" b="1" i="0" dirty="0">
              <a:solidFill>
                <a:schemeClr val="tx1"/>
              </a:solidFill>
            </a:rPr>
            <a:t>evaluate treatment progress </a:t>
          </a:r>
          <a:r>
            <a:rPr lang="en-GB" b="0" i="0" dirty="0">
              <a:solidFill>
                <a:schemeClr val="tx1"/>
              </a:solidFill>
            </a:rPr>
            <a:t>(Davies </a:t>
          </a:r>
          <a:r>
            <a:rPr lang="en-GB" b="0" i="1" dirty="0">
              <a:solidFill>
                <a:schemeClr val="tx1"/>
              </a:solidFill>
            </a:rPr>
            <a:t>et al.</a:t>
          </a:r>
          <a:r>
            <a:rPr lang="en-GB" b="0" i="0" dirty="0">
              <a:solidFill>
                <a:schemeClr val="tx1"/>
              </a:solidFill>
            </a:rPr>
            <a:t>, 2010). </a:t>
          </a:r>
          <a:endParaRPr lang="en-US" dirty="0">
            <a:solidFill>
              <a:schemeClr val="tx1"/>
            </a:solidFill>
          </a:endParaRPr>
        </a:p>
      </dgm:t>
    </dgm:pt>
    <dgm:pt modelId="{3EE81A15-E897-44CA-8C08-BA7504B59F40}" type="parTrans" cxnId="{C8D669EA-0960-4CCA-B3EA-F152FC98FFB7}">
      <dgm:prSet/>
      <dgm:spPr/>
      <dgm:t>
        <a:bodyPr/>
        <a:lstStyle/>
        <a:p>
          <a:endParaRPr lang="en-US"/>
        </a:p>
      </dgm:t>
    </dgm:pt>
    <dgm:pt modelId="{43F1616E-6B33-4872-9ACA-528BC2D1B7A9}" type="sibTrans" cxnId="{C8D669EA-0960-4CCA-B3EA-F152FC98FFB7}">
      <dgm:prSet/>
      <dgm:spPr/>
      <dgm:t>
        <a:bodyPr/>
        <a:lstStyle/>
        <a:p>
          <a:endParaRPr lang="en-US"/>
        </a:p>
      </dgm:t>
    </dgm:pt>
    <dgm:pt modelId="{FBF2E882-79BD-4C33-ADBE-F1FA5C117013}">
      <dgm:prSet/>
      <dgm:spPr>
        <a:solidFill>
          <a:schemeClr val="accent1">
            <a:lumMod val="20000"/>
            <a:lumOff val="80000"/>
          </a:schemeClr>
        </a:solidFill>
      </dgm:spPr>
      <dgm:t>
        <a:bodyPr/>
        <a:lstStyle/>
        <a:p>
          <a:r>
            <a:rPr lang="en-GB" b="0" i="0" dirty="0">
              <a:solidFill>
                <a:schemeClr val="tx1"/>
              </a:solidFill>
            </a:rPr>
            <a:t>It enables practitioners to develop a coherent set of </a:t>
          </a:r>
          <a:r>
            <a:rPr lang="en-GB" b="1" i="0" dirty="0">
              <a:solidFill>
                <a:schemeClr val="tx1"/>
              </a:solidFill>
            </a:rPr>
            <a:t>explanatory inferences </a:t>
          </a:r>
          <a:r>
            <a:rPr lang="en-GB" b="0" i="0" dirty="0">
              <a:solidFill>
                <a:schemeClr val="tx1"/>
              </a:solidFill>
            </a:rPr>
            <a:t>(based on theory) that describe and explain why the person has a particular problem at a particular time in a way that can </a:t>
          </a:r>
          <a:r>
            <a:rPr lang="en-GB" b="1" i="0" dirty="0">
              <a:solidFill>
                <a:schemeClr val="tx1"/>
              </a:solidFill>
            </a:rPr>
            <a:t>usefully identify possible interventions</a:t>
          </a:r>
          <a:r>
            <a:rPr lang="en-GB" b="0" i="0" dirty="0">
              <a:solidFill>
                <a:schemeClr val="tx1"/>
              </a:solidFill>
            </a:rPr>
            <a:t> (</a:t>
          </a:r>
          <a:r>
            <a:rPr lang="en-GB" b="0" i="0" dirty="0" err="1">
              <a:solidFill>
                <a:schemeClr val="tx1"/>
              </a:solidFill>
            </a:rPr>
            <a:t>Kuyken</a:t>
          </a:r>
          <a:r>
            <a:rPr lang="en-GB" b="0" i="0" dirty="0">
              <a:solidFill>
                <a:schemeClr val="tx1"/>
              </a:solidFill>
            </a:rPr>
            <a:t>, 2006).</a:t>
          </a:r>
          <a:endParaRPr lang="en-US" dirty="0">
            <a:solidFill>
              <a:schemeClr val="tx1"/>
            </a:solidFill>
          </a:endParaRPr>
        </a:p>
      </dgm:t>
    </dgm:pt>
    <dgm:pt modelId="{4648485F-819B-45A7-B364-44FA8F2D8834}" type="parTrans" cxnId="{31D87AAB-FB3A-4225-A1CE-271D94E6DE78}">
      <dgm:prSet/>
      <dgm:spPr/>
      <dgm:t>
        <a:bodyPr/>
        <a:lstStyle/>
        <a:p>
          <a:endParaRPr lang="en-US"/>
        </a:p>
      </dgm:t>
    </dgm:pt>
    <dgm:pt modelId="{3F67E690-C12F-4054-B576-FAD40CC5FF06}" type="sibTrans" cxnId="{31D87AAB-FB3A-4225-A1CE-271D94E6DE78}">
      <dgm:prSet/>
      <dgm:spPr/>
      <dgm:t>
        <a:bodyPr/>
        <a:lstStyle/>
        <a:p>
          <a:endParaRPr lang="en-US"/>
        </a:p>
      </dgm:t>
    </dgm:pt>
    <dgm:pt modelId="{ABC9F6FC-6B31-4123-AB9C-F6652EC321CB}" type="pres">
      <dgm:prSet presAssocID="{008D1948-C80F-4F91-AD85-3D2D5572C3F7}" presName="Name0" presStyleCnt="0">
        <dgm:presLayoutVars>
          <dgm:dir/>
          <dgm:animLvl val="lvl"/>
          <dgm:resizeHandles val="exact"/>
        </dgm:presLayoutVars>
      </dgm:prSet>
      <dgm:spPr/>
    </dgm:pt>
    <dgm:pt modelId="{AEB247A5-5A2C-47A3-841C-EF16BC1AD340}" type="pres">
      <dgm:prSet presAssocID="{FBF2E882-79BD-4C33-ADBE-F1FA5C117013}" presName="boxAndChildren" presStyleCnt="0"/>
      <dgm:spPr/>
    </dgm:pt>
    <dgm:pt modelId="{A929EE65-34DE-4692-85C1-C6993F970E2F}" type="pres">
      <dgm:prSet presAssocID="{FBF2E882-79BD-4C33-ADBE-F1FA5C117013}" presName="parentTextBox" presStyleLbl="node1" presStyleIdx="0" presStyleCnt="2"/>
      <dgm:spPr/>
    </dgm:pt>
    <dgm:pt modelId="{E3BBD9DE-6ECA-4C34-8B9C-CD9AC6B42DFA}" type="pres">
      <dgm:prSet presAssocID="{43F1616E-6B33-4872-9ACA-528BC2D1B7A9}" presName="sp" presStyleCnt="0"/>
      <dgm:spPr/>
    </dgm:pt>
    <dgm:pt modelId="{88478A96-C4F1-4406-9AB2-ADBBB27AF1D7}" type="pres">
      <dgm:prSet presAssocID="{37B6D286-5297-4A80-856C-91B8CA15AF12}" presName="arrowAndChildren" presStyleCnt="0"/>
      <dgm:spPr/>
    </dgm:pt>
    <dgm:pt modelId="{5815EC89-50F2-4A36-8E67-397A2DAAA543}" type="pres">
      <dgm:prSet presAssocID="{37B6D286-5297-4A80-856C-91B8CA15AF12}" presName="parentTextArrow" presStyleLbl="node1" presStyleIdx="1" presStyleCnt="2"/>
      <dgm:spPr/>
    </dgm:pt>
  </dgm:ptLst>
  <dgm:cxnLst>
    <dgm:cxn modelId="{F0B73639-4DDE-4702-AB28-A7C2F1CD4EDE}" type="presOf" srcId="{008D1948-C80F-4F91-AD85-3D2D5572C3F7}" destId="{ABC9F6FC-6B31-4123-AB9C-F6652EC321CB}" srcOrd="0" destOrd="0" presId="urn:microsoft.com/office/officeart/2005/8/layout/process4"/>
    <dgm:cxn modelId="{15BCB97C-0478-46BE-8C57-83AF565830B8}" type="presOf" srcId="{37B6D286-5297-4A80-856C-91B8CA15AF12}" destId="{5815EC89-50F2-4A36-8E67-397A2DAAA543}" srcOrd="0" destOrd="0" presId="urn:microsoft.com/office/officeart/2005/8/layout/process4"/>
    <dgm:cxn modelId="{9C5C229A-9769-42D3-9E13-00051A412D04}" type="presOf" srcId="{FBF2E882-79BD-4C33-ADBE-F1FA5C117013}" destId="{A929EE65-34DE-4692-85C1-C6993F970E2F}" srcOrd="0" destOrd="0" presId="urn:microsoft.com/office/officeart/2005/8/layout/process4"/>
    <dgm:cxn modelId="{31D87AAB-FB3A-4225-A1CE-271D94E6DE78}" srcId="{008D1948-C80F-4F91-AD85-3D2D5572C3F7}" destId="{FBF2E882-79BD-4C33-ADBE-F1FA5C117013}" srcOrd="1" destOrd="0" parTransId="{4648485F-819B-45A7-B364-44FA8F2D8834}" sibTransId="{3F67E690-C12F-4054-B576-FAD40CC5FF06}"/>
    <dgm:cxn modelId="{C8D669EA-0960-4CCA-B3EA-F152FC98FFB7}" srcId="{008D1948-C80F-4F91-AD85-3D2D5572C3F7}" destId="{37B6D286-5297-4A80-856C-91B8CA15AF12}" srcOrd="0" destOrd="0" parTransId="{3EE81A15-E897-44CA-8C08-BA7504B59F40}" sibTransId="{43F1616E-6B33-4872-9ACA-528BC2D1B7A9}"/>
    <dgm:cxn modelId="{6B232D55-4D83-47B0-B3AF-DA0B30F6BDA1}" type="presParOf" srcId="{ABC9F6FC-6B31-4123-AB9C-F6652EC321CB}" destId="{AEB247A5-5A2C-47A3-841C-EF16BC1AD340}" srcOrd="0" destOrd="0" presId="urn:microsoft.com/office/officeart/2005/8/layout/process4"/>
    <dgm:cxn modelId="{355DE5C6-F1A5-4256-9883-9B5364D5C18C}" type="presParOf" srcId="{AEB247A5-5A2C-47A3-841C-EF16BC1AD340}" destId="{A929EE65-34DE-4692-85C1-C6993F970E2F}" srcOrd="0" destOrd="0" presId="urn:microsoft.com/office/officeart/2005/8/layout/process4"/>
    <dgm:cxn modelId="{5F6C3564-9548-4EB2-B9B2-56ABBE7FBE9E}" type="presParOf" srcId="{ABC9F6FC-6B31-4123-AB9C-F6652EC321CB}" destId="{E3BBD9DE-6ECA-4C34-8B9C-CD9AC6B42DFA}" srcOrd="1" destOrd="0" presId="urn:microsoft.com/office/officeart/2005/8/layout/process4"/>
    <dgm:cxn modelId="{200E1647-9AF0-429E-9E6B-CD4567BE4EE5}" type="presParOf" srcId="{ABC9F6FC-6B31-4123-AB9C-F6652EC321CB}" destId="{88478A96-C4F1-4406-9AB2-ADBBB27AF1D7}" srcOrd="2" destOrd="0" presId="urn:microsoft.com/office/officeart/2005/8/layout/process4"/>
    <dgm:cxn modelId="{9DED8569-15DA-4826-8E67-94A185975205}" type="presParOf" srcId="{88478A96-C4F1-4406-9AB2-ADBBB27AF1D7}" destId="{5815EC89-50F2-4A36-8E67-397A2DAAA543}" srcOrd="0" destOrd="0" presId="urn:microsoft.com/office/officeart/2005/8/layout/process4"/>
  </dgm:cxnLst>
  <dgm:bg/>
  <dgm:whole>
    <a:ln>
      <a:solidFill>
        <a:schemeClr val="accent1">
          <a:lumMod val="75000"/>
        </a:schemeClr>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43F5E1-0805-4226-A00E-F027D18A6DB6}">
      <dsp:nvSpPr>
        <dsp:cNvPr id="0" name=""/>
        <dsp:cNvSpPr/>
      </dsp:nvSpPr>
      <dsp:spPr>
        <a:xfrm>
          <a:off x="0" y="588229"/>
          <a:ext cx="11340000" cy="14363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9F59B7-4FFC-424C-B0BC-815F4A428543}">
      <dsp:nvSpPr>
        <dsp:cNvPr id="0" name=""/>
        <dsp:cNvSpPr/>
      </dsp:nvSpPr>
      <dsp:spPr>
        <a:xfrm>
          <a:off x="434503" y="911413"/>
          <a:ext cx="790006" cy="790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732206-2101-4CCD-9FC4-643E2B472C1F}">
      <dsp:nvSpPr>
        <dsp:cNvPr id="0" name=""/>
        <dsp:cNvSpPr/>
      </dsp:nvSpPr>
      <dsp:spPr>
        <a:xfrm>
          <a:off x="1659012" y="588229"/>
          <a:ext cx="9680987" cy="1436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16" tIns="152016" rIns="152016" bIns="152016" numCol="1" spcCol="1270" anchor="ctr" anchorCtr="0">
          <a:noAutofit/>
        </a:bodyPr>
        <a:lstStyle/>
        <a:p>
          <a:pPr marL="0" lvl="0" indent="0" algn="l" defTabSz="889000">
            <a:lnSpc>
              <a:spcPct val="90000"/>
            </a:lnSpc>
            <a:spcBef>
              <a:spcPct val="0"/>
            </a:spcBef>
            <a:spcAft>
              <a:spcPct val="35000"/>
            </a:spcAft>
            <a:buNone/>
          </a:pPr>
          <a:r>
            <a:rPr lang="en-GB" sz="2000" b="0" i="0" kern="1200" dirty="0">
              <a:latin typeface="+mn-lt"/>
            </a:rPr>
            <a:t>Formulation is the process of gathering and integrating diverse information to develop a concise account of the nature and aetiology of the problems affecting a person's mental health to guide idiographic treatment design and other decision-making. </a:t>
          </a:r>
          <a:endParaRPr lang="en-US" sz="2000" kern="1200" dirty="0">
            <a:latin typeface="+mn-lt"/>
          </a:endParaRPr>
        </a:p>
      </dsp:txBody>
      <dsp:txXfrm>
        <a:off x="1659012" y="588229"/>
        <a:ext cx="9680987" cy="1436374"/>
      </dsp:txXfrm>
    </dsp:sp>
    <dsp:sp modelId="{03E9D17A-32AB-44BA-BFDA-5DCC5BFE33F5}">
      <dsp:nvSpPr>
        <dsp:cNvPr id="0" name=""/>
        <dsp:cNvSpPr/>
      </dsp:nvSpPr>
      <dsp:spPr>
        <a:xfrm>
          <a:off x="0" y="2352918"/>
          <a:ext cx="11340000" cy="14363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AA5270-DE68-438A-BFAF-6B2CD75A6AEF}">
      <dsp:nvSpPr>
        <dsp:cNvPr id="0" name=""/>
        <dsp:cNvSpPr/>
      </dsp:nvSpPr>
      <dsp:spPr>
        <a:xfrm>
          <a:off x="434503" y="2676102"/>
          <a:ext cx="790006" cy="790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6AE452-B1FA-486E-B7C8-3F83C79E4AD1}">
      <dsp:nvSpPr>
        <dsp:cNvPr id="0" name=""/>
        <dsp:cNvSpPr/>
      </dsp:nvSpPr>
      <dsp:spPr>
        <a:xfrm>
          <a:off x="1659012" y="2352918"/>
          <a:ext cx="9680987" cy="1436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016" tIns="152016" rIns="152016" bIns="152016" numCol="1" spcCol="1270" anchor="ctr" anchorCtr="0">
          <a:noAutofit/>
        </a:bodyPr>
        <a:lstStyle/>
        <a:p>
          <a:pPr marL="0" lvl="0" indent="0" algn="l" defTabSz="889000">
            <a:lnSpc>
              <a:spcPct val="90000"/>
            </a:lnSpc>
            <a:spcBef>
              <a:spcPct val="0"/>
            </a:spcBef>
            <a:spcAft>
              <a:spcPct val="35000"/>
            </a:spcAft>
            <a:buNone/>
          </a:pPr>
          <a:r>
            <a:rPr lang="en-GB" sz="2000" b="0" i="0" kern="1200" dirty="0"/>
            <a:t>Formulation is a </a:t>
          </a:r>
          <a:r>
            <a:rPr lang="en-GB" sz="2000" b="1" i="0" kern="1200" dirty="0"/>
            <a:t>core competency </a:t>
          </a:r>
          <a:r>
            <a:rPr lang="en-GB" sz="2000" b="0" i="0" kern="1200" dirty="0"/>
            <a:t>in mental health practice, including </a:t>
          </a:r>
          <a:r>
            <a:rPr lang="en-GB" sz="2000" b="1" i="0" kern="1200" dirty="0"/>
            <a:t>forensic mental health</a:t>
          </a:r>
          <a:r>
            <a:rPr lang="en-GB" sz="2000" b="0" i="0" kern="1200" dirty="0"/>
            <a:t>; however, there is no single agreement concerning the details of how it should be carried out or evaluated. This is because it is a relatively new concept within Forensic practice (Hart et al., 2011).</a:t>
          </a:r>
          <a:endParaRPr lang="en-US" sz="2000" kern="1200" dirty="0"/>
        </a:p>
      </dsp:txBody>
      <dsp:txXfrm>
        <a:off x="1659012" y="2352918"/>
        <a:ext cx="9680987" cy="1436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238BCD-F060-4F1F-B68A-43783CD34DDD}">
      <dsp:nvSpPr>
        <dsp:cNvPr id="0" name=""/>
        <dsp:cNvSpPr/>
      </dsp:nvSpPr>
      <dsp:spPr>
        <a:xfrm>
          <a:off x="1384" y="389650"/>
          <a:ext cx="4858813" cy="308534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3684F59-DE9C-4B2F-8D44-1571D7E5C173}">
      <dsp:nvSpPr>
        <dsp:cNvPr id="0" name=""/>
        <dsp:cNvSpPr/>
      </dsp:nvSpPr>
      <dsp:spPr>
        <a:xfrm>
          <a:off x="541252" y="902525"/>
          <a:ext cx="4858813" cy="308534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However, within the past decade, case formulation has become an explicit part of work in many forensic services, where it is used to gain an understanding of each offender’s criminal behaviour, clinical problems and </a:t>
          </a:r>
          <a:r>
            <a:rPr lang="en-GB" sz="2400" b="1" kern="1200" dirty="0"/>
            <a:t>criminogenic needs </a:t>
          </a:r>
          <a:r>
            <a:rPr lang="en-GB" sz="2400" kern="1200" dirty="0"/>
            <a:t>(Joseph &amp; Benefield, 2012). </a:t>
          </a:r>
          <a:endParaRPr lang="en-US" sz="2400" kern="1200" dirty="0"/>
        </a:p>
      </dsp:txBody>
      <dsp:txXfrm>
        <a:off x="631619" y="992892"/>
        <a:ext cx="4678079" cy="2904612"/>
      </dsp:txXfrm>
    </dsp:sp>
    <dsp:sp modelId="{A00EB65A-3068-4A47-B73F-C59527CB53F6}">
      <dsp:nvSpPr>
        <dsp:cNvPr id="0" name=""/>
        <dsp:cNvSpPr/>
      </dsp:nvSpPr>
      <dsp:spPr>
        <a:xfrm>
          <a:off x="5939934" y="389650"/>
          <a:ext cx="4858813" cy="308534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9CFA2F8-2792-4583-90A6-3E5104EED3E1}">
      <dsp:nvSpPr>
        <dsp:cNvPr id="0" name=""/>
        <dsp:cNvSpPr/>
      </dsp:nvSpPr>
      <dsp:spPr>
        <a:xfrm>
          <a:off x="6479802" y="902525"/>
          <a:ext cx="4858813" cy="308534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This understanding is typically used to devise a tailored management and treatment plan for each offender, with the aim of reducing their risk of re-offending and improving their psychological wellbeing (Minoudis et al., 2013).</a:t>
          </a:r>
          <a:endParaRPr lang="en-US" sz="2400" kern="1200" dirty="0"/>
        </a:p>
      </dsp:txBody>
      <dsp:txXfrm>
        <a:off x="6570169" y="992892"/>
        <a:ext cx="4678079" cy="29046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7ABA0-9AEF-46BE-B603-51F6082FD854}">
      <dsp:nvSpPr>
        <dsp:cNvPr id="0" name=""/>
        <dsp:cNvSpPr/>
      </dsp:nvSpPr>
      <dsp:spPr>
        <a:xfrm>
          <a:off x="4983" y="725146"/>
          <a:ext cx="2178852" cy="3835785"/>
        </a:xfrm>
        <a:prstGeom prst="roundRect">
          <a:avLst>
            <a:gd name="adj" fmla="val 10000"/>
          </a:avLst>
        </a:prstGeom>
        <a:solidFill>
          <a:schemeClr val="accent2">
            <a:lumMod val="20000"/>
            <a:lumOff val="8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Formulation-focused consultation meetings are typically led by a psychologist or caseworker and attended by an individual member of forensic staff or a team of forensic staff. </a:t>
          </a:r>
          <a:endParaRPr lang="en-US" sz="1600" kern="1200" dirty="0">
            <a:solidFill>
              <a:schemeClr val="tx1"/>
            </a:solidFill>
          </a:endParaRPr>
        </a:p>
      </dsp:txBody>
      <dsp:txXfrm>
        <a:off x="68799" y="788962"/>
        <a:ext cx="2051220" cy="3708153"/>
      </dsp:txXfrm>
    </dsp:sp>
    <dsp:sp modelId="{5BF96224-0835-4B98-8680-7AC2B62F0DC7}">
      <dsp:nvSpPr>
        <dsp:cNvPr id="0" name=""/>
        <dsp:cNvSpPr/>
      </dsp:nvSpPr>
      <dsp:spPr>
        <a:xfrm>
          <a:off x="2401721" y="2372861"/>
          <a:ext cx="461916" cy="540355"/>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401721" y="2480932"/>
        <a:ext cx="323341" cy="324213"/>
      </dsp:txXfrm>
    </dsp:sp>
    <dsp:sp modelId="{2308C759-0D72-4340-B915-E0F7C2382026}">
      <dsp:nvSpPr>
        <dsp:cNvPr id="0" name=""/>
        <dsp:cNvSpPr/>
      </dsp:nvSpPr>
      <dsp:spPr>
        <a:xfrm>
          <a:off x="3055376" y="725146"/>
          <a:ext cx="2178852" cy="3835785"/>
        </a:xfrm>
        <a:prstGeom prst="roundRect">
          <a:avLst>
            <a:gd name="adj" fmla="val 10000"/>
          </a:avLst>
        </a:prstGeom>
        <a:solidFill>
          <a:schemeClr val="accent2">
            <a:lumMod val="20000"/>
            <a:lumOff val="8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Self-report questionnaires, qualitative interviews and structured assessment tools are used to gain a detailed account of the offending behaviour. </a:t>
          </a:r>
          <a:endParaRPr lang="en-US" sz="1600" kern="1200" dirty="0">
            <a:solidFill>
              <a:schemeClr val="tx1"/>
            </a:solidFill>
          </a:endParaRPr>
        </a:p>
      </dsp:txBody>
      <dsp:txXfrm>
        <a:off x="3119192" y="788962"/>
        <a:ext cx="2051220" cy="3708153"/>
      </dsp:txXfrm>
    </dsp:sp>
    <dsp:sp modelId="{F7CC9DF0-10D5-43F4-AA98-9051B1EE0E08}">
      <dsp:nvSpPr>
        <dsp:cNvPr id="0" name=""/>
        <dsp:cNvSpPr/>
      </dsp:nvSpPr>
      <dsp:spPr>
        <a:xfrm>
          <a:off x="5452114" y="2372861"/>
          <a:ext cx="461916" cy="540355"/>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452114" y="2480932"/>
        <a:ext cx="323341" cy="324213"/>
      </dsp:txXfrm>
    </dsp:sp>
    <dsp:sp modelId="{4DD64855-349D-4B20-860F-60A598F919FF}">
      <dsp:nvSpPr>
        <dsp:cNvPr id="0" name=""/>
        <dsp:cNvSpPr/>
      </dsp:nvSpPr>
      <dsp:spPr>
        <a:xfrm>
          <a:off x="6105770" y="725146"/>
          <a:ext cx="2178852" cy="3835785"/>
        </a:xfrm>
        <a:prstGeom prst="roundRect">
          <a:avLst>
            <a:gd name="adj" fmla="val 10000"/>
          </a:avLst>
        </a:prstGeom>
        <a:solidFill>
          <a:schemeClr val="accent2">
            <a:lumMod val="20000"/>
            <a:lumOff val="8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Several studies indicate that formulation-focused consultation meetings increases staff understanding of offenders. Improvements are also reported in staff knowledge, staff confidence in managing offenders, staff motivation to work with offenders and satisfaction with pathway plans (Knauer et al., 2017).</a:t>
          </a:r>
          <a:endParaRPr lang="en-US" sz="1600" kern="1200" dirty="0">
            <a:solidFill>
              <a:schemeClr val="tx1"/>
            </a:solidFill>
          </a:endParaRPr>
        </a:p>
      </dsp:txBody>
      <dsp:txXfrm>
        <a:off x="6169586" y="788962"/>
        <a:ext cx="2051220" cy="3708153"/>
      </dsp:txXfrm>
    </dsp:sp>
    <dsp:sp modelId="{5BE42450-EEA1-4348-B29F-0666CB8595B6}">
      <dsp:nvSpPr>
        <dsp:cNvPr id="0" name=""/>
        <dsp:cNvSpPr/>
      </dsp:nvSpPr>
      <dsp:spPr>
        <a:xfrm>
          <a:off x="8502508" y="2372861"/>
          <a:ext cx="461916" cy="540355"/>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8502508" y="2480932"/>
        <a:ext cx="323341" cy="324213"/>
      </dsp:txXfrm>
    </dsp:sp>
    <dsp:sp modelId="{BCE3D5D9-8833-4824-96E0-F0687866A817}">
      <dsp:nvSpPr>
        <dsp:cNvPr id="0" name=""/>
        <dsp:cNvSpPr/>
      </dsp:nvSpPr>
      <dsp:spPr>
        <a:xfrm>
          <a:off x="9156164" y="725146"/>
          <a:ext cx="2178852" cy="3835785"/>
        </a:xfrm>
        <a:prstGeom prst="roundRect">
          <a:avLst>
            <a:gd name="adj" fmla="val 10000"/>
          </a:avLst>
        </a:prstGeom>
        <a:solidFill>
          <a:schemeClr val="accent2">
            <a:lumMod val="20000"/>
            <a:lumOff val="8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1"/>
              </a:solidFill>
            </a:rPr>
            <a:t>Improvements are noted in staff capability of working with personality disordered offenders for example (Ramsden et al., 2014), providing psychological understanding, team consistency and increased awareness (McMullan et al., 2014).</a:t>
          </a:r>
          <a:endParaRPr lang="en-US" sz="1700" kern="1200" dirty="0">
            <a:solidFill>
              <a:schemeClr val="tx1"/>
            </a:solidFill>
          </a:endParaRPr>
        </a:p>
      </dsp:txBody>
      <dsp:txXfrm>
        <a:off x="9219980" y="788962"/>
        <a:ext cx="2051220" cy="37081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29EE65-34DE-4692-85C1-C6993F970E2F}">
      <dsp:nvSpPr>
        <dsp:cNvPr id="0" name=""/>
        <dsp:cNvSpPr/>
      </dsp:nvSpPr>
      <dsp:spPr>
        <a:xfrm>
          <a:off x="0" y="2815552"/>
          <a:ext cx="5472114" cy="1847307"/>
        </a:xfrm>
        <a:prstGeom prst="rect">
          <a:avLst/>
        </a:prstGeom>
        <a:solidFill>
          <a:schemeClr val="accent1">
            <a:lumMod val="20000"/>
            <a:lumOff val="8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1"/>
              </a:solidFill>
            </a:rPr>
            <a:t>It enables practitioners to develop a coherent set of </a:t>
          </a:r>
          <a:r>
            <a:rPr lang="en-GB" sz="1800" b="1" i="0" kern="1200" dirty="0">
              <a:solidFill>
                <a:schemeClr val="tx1"/>
              </a:solidFill>
            </a:rPr>
            <a:t>explanatory inferences </a:t>
          </a:r>
          <a:r>
            <a:rPr lang="en-GB" sz="1800" b="0" i="0" kern="1200" dirty="0">
              <a:solidFill>
                <a:schemeClr val="tx1"/>
              </a:solidFill>
            </a:rPr>
            <a:t>(based on theory) that describe and explain why the person has a particular problem at a particular time in a way that can </a:t>
          </a:r>
          <a:r>
            <a:rPr lang="en-GB" sz="1800" b="1" i="0" kern="1200" dirty="0">
              <a:solidFill>
                <a:schemeClr val="tx1"/>
              </a:solidFill>
            </a:rPr>
            <a:t>usefully identify possible interventions</a:t>
          </a:r>
          <a:r>
            <a:rPr lang="en-GB" sz="1800" b="0" i="0" kern="1200" dirty="0">
              <a:solidFill>
                <a:schemeClr val="tx1"/>
              </a:solidFill>
            </a:rPr>
            <a:t> (</a:t>
          </a:r>
          <a:r>
            <a:rPr lang="en-GB" sz="1800" b="0" i="0" kern="1200" dirty="0" err="1">
              <a:solidFill>
                <a:schemeClr val="tx1"/>
              </a:solidFill>
            </a:rPr>
            <a:t>Kuyken</a:t>
          </a:r>
          <a:r>
            <a:rPr lang="en-GB" sz="1800" b="0" i="0" kern="1200" dirty="0">
              <a:solidFill>
                <a:schemeClr val="tx1"/>
              </a:solidFill>
            </a:rPr>
            <a:t>, 2006).</a:t>
          </a:r>
          <a:endParaRPr lang="en-US" sz="1800" kern="1200" dirty="0">
            <a:solidFill>
              <a:schemeClr val="tx1"/>
            </a:solidFill>
          </a:endParaRPr>
        </a:p>
      </dsp:txBody>
      <dsp:txXfrm>
        <a:off x="0" y="2815552"/>
        <a:ext cx="5472114" cy="1847307"/>
      </dsp:txXfrm>
    </dsp:sp>
    <dsp:sp modelId="{5815EC89-50F2-4A36-8E67-397A2DAAA543}">
      <dsp:nvSpPr>
        <dsp:cNvPr id="0" name=""/>
        <dsp:cNvSpPr/>
      </dsp:nvSpPr>
      <dsp:spPr>
        <a:xfrm rot="10800000">
          <a:off x="0" y="2103"/>
          <a:ext cx="5472114" cy="2841158"/>
        </a:xfrm>
        <a:prstGeom prst="upArrowCallout">
          <a:avLst/>
        </a:prstGeom>
        <a:solidFill>
          <a:schemeClr val="accent2">
            <a:lumMod val="20000"/>
            <a:lumOff val="8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1"/>
              </a:solidFill>
            </a:rPr>
            <a:t>One primary aim of any case formulation is to </a:t>
          </a:r>
          <a:r>
            <a:rPr lang="en-GB" sz="1800" b="1" i="0" kern="1200" dirty="0">
              <a:solidFill>
                <a:schemeClr val="tx1"/>
              </a:solidFill>
            </a:rPr>
            <a:t>inform intervention</a:t>
          </a:r>
          <a:r>
            <a:rPr lang="en-GB" sz="1800" b="0" i="0" kern="1200" dirty="0">
              <a:solidFill>
                <a:schemeClr val="tx1"/>
              </a:solidFill>
            </a:rPr>
            <a:t> (Bieling and </a:t>
          </a:r>
          <a:r>
            <a:rPr lang="en-GB" sz="1800" b="0" i="0" kern="1200" dirty="0" err="1">
              <a:solidFill>
                <a:schemeClr val="tx1"/>
              </a:solidFill>
            </a:rPr>
            <a:t>Kuyken</a:t>
          </a:r>
          <a:r>
            <a:rPr lang="en-GB" sz="1800" b="0" i="0" kern="1200" dirty="0">
              <a:solidFill>
                <a:schemeClr val="tx1"/>
              </a:solidFill>
            </a:rPr>
            <a:t>, 2003), by helping the practitioner to develop a </a:t>
          </a:r>
          <a:r>
            <a:rPr lang="en-GB" sz="1800" b="1" i="0" kern="1200" dirty="0">
              <a:solidFill>
                <a:schemeClr val="tx1"/>
              </a:solidFill>
            </a:rPr>
            <a:t>better therapeutic relationship </a:t>
          </a:r>
          <a:r>
            <a:rPr lang="en-GB" sz="1800" b="0" i="0" kern="1200" dirty="0">
              <a:solidFill>
                <a:schemeClr val="tx1"/>
              </a:solidFill>
            </a:rPr>
            <a:t>(Sim </a:t>
          </a:r>
          <a:r>
            <a:rPr lang="en-GB" sz="1800" b="0" i="1" kern="1200" dirty="0">
              <a:solidFill>
                <a:schemeClr val="tx1"/>
              </a:solidFill>
            </a:rPr>
            <a:t>et al.</a:t>
          </a:r>
          <a:r>
            <a:rPr lang="en-GB" sz="1800" b="0" i="0" kern="1200" dirty="0">
              <a:solidFill>
                <a:schemeClr val="tx1"/>
              </a:solidFill>
            </a:rPr>
            <a:t>, 2005) and by providing a reference point from which to </a:t>
          </a:r>
          <a:r>
            <a:rPr lang="en-GB" sz="1800" b="1" i="0" kern="1200" dirty="0">
              <a:solidFill>
                <a:schemeClr val="tx1"/>
              </a:solidFill>
            </a:rPr>
            <a:t>evaluate treatment progress </a:t>
          </a:r>
          <a:r>
            <a:rPr lang="en-GB" sz="1800" b="0" i="0" kern="1200" dirty="0">
              <a:solidFill>
                <a:schemeClr val="tx1"/>
              </a:solidFill>
            </a:rPr>
            <a:t>(Davies </a:t>
          </a:r>
          <a:r>
            <a:rPr lang="en-GB" sz="1800" b="0" i="1" kern="1200" dirty="0">
              <a:solidFill>
                <a:schemeClr val="tx1"/>
              </a:solidFill>
            </a:rPr>
            <a:t>et al.</a:t>
          </a:r>
          <a:r>
            <a:rPr lang="en-GB" sz="1800" b="0" i="0" kern="1200" dirty="0">
              <a:solidFill>
                <a:schemeClr val="tx1"/>
              </a:solidFill>
            </a:rPr>
            <a:t>, 2010). </a:t>
          </a:r>
          <a:endParaRPr lang="en-US" sz="1800" kern="1200" dirty="0">
            <a:solidFill>
              <a:schemeClr val="tx1"/>
            </a:solidFill>
          </a:endParaRPr>
        </a:p>
      </dsp:txBody>
      <dsp:txXfrm rot="10800000">
        <a:off x="0" y="2103"/>
        <a:ext cx="5472114" cy="18460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11/8/2023</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11/8/2023</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BE77267-9F51-4226-989C-ED57465596ED}"/>
              </a:ext>
            </a:extLst>
          </p:cNvPr>
          <p:cNvSpPr/>
          <p:nvPr userDrawn="1"/>
        </p:nvSpPr>
        <p:spPr>
          <a:xfrm>
            <a:off x="0" y="6714000"/>
            <a:ext cx="12192000" cy="144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0A2CC678-341F-44F8-AE2E-A6C84D75C56A}"/>
              </a:ext>
            </a:extLst>
          </p:cNvPr>
          <p:cNvSpPr/>
          <p:nvPr userDrawn="1"/>
        </p:nvSpPr>
        <p:spPr>
          <a:xfrm>
            <a:off x="0" y="0"/>
            <a:ext cx="12192000" cy="144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A87A001A-FE8B-41CE-AC81-69D4A2339087}"/>
              </a:ext>
            </a:extLst>
          </p:cNvPr>
          <p:cNvSpPr/>
          <p:nvPr userDrawn="1"/>
        </p:nvSpPr>
        <p:spPr>
          <a:xfrm>
            <a:off x="0" y="92074"/>
            <a:ext cx="144000" cy="6629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CB1416AC-94BD-4442-B771-E1ACAA70367E}"/>
              </a:ext>
            </a:extLst>
          </p:cNvPr>
          <p:cNvSpPr/>
          <p:nvPr userDrawn="1"/>
        </p:nvSpPr>
        <p:spPr>
          <a:xfrm>
            <a:off x="12048000" y="92074"/>
            <a:ext cx="144000" cy="6629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Freeform: Shape 12">
            <a:extLst>
              <a:ext uri="{FF2B5EF4-FFF2-40B4-BE49-F238E27FC236}">
                <a16:creationId xmlns:a16="http://schemas.microsoft.com/office/drawing/2014/main" id="{BDB31DC4-A207-4A23-8E7A-40D0ECD04FDD}"/>
              </a:ext>
            </a:extLst>
          </p:cNvPr>
          <p:cNvSpPr/>
          <p:nvPr userDrawn="1"/>
        </p:nvSpPr>
        <p:spPr>
          <a:xfrm>
            <a:off x="0" y="0"/>
            <a:ext cx="12192000" cy="6858000"/>
          </a:xfrm>
          <a:custGeom>
            <a:avLst/>
            <a:gdLst>
              <a:gd name="connsiteX0" fmla="*/ 36000 w 12192000"/>
              <a:gd name="connsiteY0" fmla="*/ 36000 h 6858000"/>
              <a:gd name="connsiteX1" fmla="*/ 36000 w 12192000"/>
              <a:gd name="connsiteY1" fmla="*/ 6822000 h 6858000"/>
              <a:gd name="connsiteX2" fmla="*/ 12156000 w 12192000"/>
              <a:gd name="connsiteY2" fmla="*/ 6822000 h 6858000"/>
              <a:gd name="connsiteX3" fmla="*/ 12156000 w 12192000"/>
              <a:gd name="connsiteY3" fmla="*/ 36000 h 6858000"/>
              <a:gd name="connsiteX4" fmla="*/ 0 w 12192000"/>
              <a:gd name="connsiteY4" fmla="*/ 0 h 6858000"/>
              <a:gd name="connsiteX5" fmla="*/ 36000 w 12192000"/>
              <a:gd name="connsiteY5" fmla="*/ 0 h 6858000"/>
              <a:gd name="connsiteX6" fmla="*/ 12156000 w 12192000"/>
              <a:gd name="connsiteY6" fmla="*/ 0 h 6858000"/>
              <a:gd name="connsiteX7" fmla="*/ 12192000 w 12192000"/>
              <a:gd name="connsiteY7" fmla="*/ 0 h 6858000"/>
              <a:gd name="connsiteX8" fmla="*/ 12192000 w 12192000"/>
              <a:gd name="connsiteY8" fmla="*/ 36000 h 6858000"/>
              <a:gd name="connsiteX9" fmla="*/ 12192000 w 12192000"/>
              <a:gd name="connsiteY9" fmla="*/ 6822000 h 6858000"/>
              <a:gd name="connsiteX10" fmla="*/ 12192000 w 12192000"/>
              <a:gd name="connsiteY10" fmla="*/ 6858000 h 6858000"/>
              <a:gd name="connsiteX11" fmla="*/ 12156000 w 12192000"/>
              <a:gd name="connsiteY11" fmla="*/ 6858000 h 6858000"/>
              <a:gd name="connsiteX12" fmla="*/ 36000 w 12192000"/>
              <a:gd name="connsiteY12" fmla="*/ 6858000 h 6858000"/>
              <a:gd name="connsiteX13" fmla="*/ 0 w 12192000"/>
              <a:gd name="connsiteY13" fmla="*/ 6858000 h 6858000"/>
              <a:gd name="connsiteX14" fmla="*/ 0 w 12192000"/>
              <a:gd name="connsiteY14" fmla="*/ 6822000 h 6858000"/>
              <a:gd name="connsiteX15" fmla="*/ 0 w 12192000"/>
              <a:gd name="connsiteY15" fmla="*/ 36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36000" y="36000"/>
                </a:moveTo>
                <a:lnTo>
                  <a:pt x="36000" y="6822000"/>
                </a:lnTo>
                <a:lnTo>
                  <a:pt x="12156000" y="6822000"/>
                </a:lnTo>
                <a:lnTo>
                  <a:pt x="12156000" y="36000"/>
                </a:lnTo>
                <a:close/>
                <a:moveTo>
                  <a:pt x="0" y="0"/>
                </a:moveTo>
                <a:lnTo>
                  <a:pt x="36000" y="0"/>
                </a:lnTo>
                <a:lnTo>
                  <a:pt x="12156000" y="0"/>
                </a:lnTo>
                <a:lnTo>
                  <a:pt x="12192000" y="0"/>
                </a:lnTo>
                <a:lnTo>
                  <a:pt x="12192000" y="36000"/>
                </a:lnTo>
                <a:lnTo>
                  <a:pt x="12192000" y="6822000"/>
                </a:lnTo>
                <a:lnTo>
                  <a:pt x="12192000" y="6858000"/>
                </a:lnTo>
                <a:lnTo>
                  <a:pt x="12156000" y="6858000"/>
                </a:lnTo>
                <a:lnTo>
                  <a:pt x="36000" y="6858000"/>
                </a:lnTo>
                <a:lnTo>
                  <a:pt x="0" y="6858000"/>
                </a:lnTo>
                <a:lnTo>
                  <a:pt x="0" y="6822000"/>
                </a:lnTo>
                <a:lnTo>
                  <a:pt x="0" y="36000"/>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144000" y="144000"/>
            <a:ext cx="11905200" cy="6570000"/>
          </a:xfrm>
          <a:solidFill>
            <a:schemeClr val="bg1">
              <a:lumMod val="95000"/>
            </a:schemeClr>
          </a:solidFill>
        </p:spPr>
        <p:txBody>
          <a:bodyPr lIns="0" rIns="1764000" anchor="ctr"/>
          <a:lstStyle>
            <a:lvl1pPr marL="0" indent="0" algn="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60000" y="359999"/>
            <a:ext cx="4416588" cy="5321927"/>
          </a:xfrm>
          <a:gradFill>
            <a:gsLst>
              <a:gs pos="46000">
                <a:schemeClr val="bg1">
                  <a:alpha val="90000"/>
                </a:schemeClr>
              </a:gs>
              <a:gs pos="0">
                <a:schemeClr val="accent1">
                  <a:lumMod val="20000"/>
                  <a:lumOff val="80000"/>
                  <a:alpha val="50000"/>
                </a:schemeClr>
              </a:gs>
              <a:gs pos="80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59999" y="5681926"/>
            <a:ext cx="4416587" cy="816075"/>
          </a:xfrm>
          <a:solidFill>
            <a:schemeClr val="bg1">
              <a:alpha val="80000"/>
            </a:schemeClr>
          </a:solidFill>
          <a:ln w="3175">
            <a:gradFill>
              <a:gsLst>
                <a:gs pos="0">
                  <a:schemeClr val="bg1"/>
                </a:gs>
                <a:gs pos="100000">
                  <a:schemeClr val="accent1"/>
                </a:gs>
              </a:gsLst>
              <a:lin ang="0" scaled="0"/>
            </a:gradFill>
          </a:ln>
        </p:spPr>
        <p:txBody>
          <a:bodyPr tIns="144000" rIns="180000"/>
          <a:lstStyle>
            <a:lvl1pPr marL="0" indent="0" algn="r">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Divider 1">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144000" y="144000"/>
            <a:ext cx="11905200" cy="6060155"/>
          </a:xfrm>
          <a:solidFill>
            <a:schemeClr val="bg1">
              <a:lumMod val="95000"/>
            </a:schemeClr>
          </a:solidFill>
        </p:spPr>
        <p:txBody>
          <a:bodyPr lIns="0" rIns="1764000" anchor="ctr"/>
          <a:lstStyle>
            <a:lvl1pPr marL="0" indent="0" algn="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79100" y="804500"/>
            <a:ext cx="4416588" cy="3818712"/>
          </a:xfrm>
          <a:gradFill>
            <a:gsLst>
              <a:gs pos="46000">
                <a:schemeClr val="bg1">
                  <a:alpha val="90000"/>
                </a:schemeClr>
              </a:gs>
              <a:gs pos="0">
                <a:schemeClr val="accent1">
                  <a:lumMod val="20000"/>
                  <a:lumOff val="80000"/>
                  <a:alpha val="50000"/>
                </a:schemeClr>
              </a:gs>
              <a:gs pos="80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Click to edit segue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79099" y="4623212"/>
            <a:ext cx="4416587" cy="816075"/>
          </a:xfrm>
          <a:solidFill>
            <a:schemeClr val="bg1">
              <a:alpha val="80000"/>
            </a:schemeClr>
          </a:solidFill>
          <a:ln>
            <a:gradFill>
              <a:gsLst>
                <a:gs pos="0">
                  <a:schemeClr val="bg1">
                    <a:lumMod val="75000"/>
                  </a:schemeClr>
                </a:gs>
                <a:gs pos="100000">
                  <a:schemeClr val="accent1"/>
                </a:gs>
              </a:gsLst>
              <a:lin ang="0" scaled="0"/>
            </a:gradFill>
          </a:ln>
        </p:spPr>
        <p:txBody>
          <a:bodyPr tIns="144000" rIns="180000"/>
          <a:lstStyle>
            <a:lvl1pPr marL="0" indent="0" algn="r">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5" name="Footer Placeholder 4">
            <a:extLst>
              <a:ext uri="{FF2B5EF4-FFF2-40B4-BE49-F238E27FC236}">
                <a16:creationId xmlns:a16="http://schemas.microsoft.com/office/drawing/2014/main" id="{0CB24018-690B-4552-9994-3F090E16014A}"/>
              </a:ext>
            </a:extLst>
          </p:cNvPr>
          <p:cNvSpPr>
            <a:spLocks noGrp="1"/>
          </p:cNvSpPr>
          <p:nvPr>
            <p:ph type="ftr" sz="quarter" idx="12"/>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4D8B2323-066D-4AC1-9FC8-A06D7E8B5818}"/>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892051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Divider 2">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144000" y="144000"/>
            <a:ext cx="11905200" cy="6060155"/>
          </a:xfrm>
          <a:solidFill>
            <a:schemeClr val="bg1">
              <a:lumMod val="95000"/>
            </a:schemeClr>
          </a:solidFill>
        </p:spPr>
        <p:txBody>
          <a:bodyPr lIns="0" tIns="180000" rIns="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5943600" y="2438399"/>
            <a:ext cx="5385600" cy="3044399"/>
          </a:xfrm>
          <a:gradFill>
            <a:gsLst>
              <a:gs pos="83186">
                <a:schemeClr val="bg1"/>
              </a:gs>
              <a:gs pos="0">
                <a:schemeClr val="accent1">
                  <a:lumMod val="20000"/>
                  <a:lumOff val="80000"/>
                  <a:alpha val="50000"/>
                </a:schemeClr>
              </a:gs>
              <a:gs pos="46000">
                <a:schemeClr val="bg1">
                  <a:alpha val="90000"/>
                </a:schemeClr>
              </a:gs>
            </a:gsLst>
            <a:lin ang="3600000" scaled="0"/>
          </a:gradFill>
        </p:spPr>
        <p:txBody>
          <a:bodyPr lIns="72000" tIns="180000" rIns="180000" bIns="0" anchor="t"/>
          <a:lstStyle>
            <a:lvl1pPr algn="r">
              <a:lnSpc>
                <a:spcPts val="4700"/>
              </a:lnSpc>
              <a:defRPr sz="4500">
                <a:solidFill>
                  <a:schemeClr val="tx1"/>
                </a:solidFill>
              </a:defRPr>
            </a:lvl1pPr>
          </a:lstStyle>
          <a:p>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8248971" y="4479264"/>
            <a:ext cx="2851629" cy="749534"/>
          </a:xfrm>
          <a:solidFill>
            <a:schemeClr val="bg1">
              <a:alpha val="80000"/>
            </a:schemeClr>
          </a:solidFill>
          <a:ln w="3175">
            <a:gradFill>
              <a:gsLst>
                <a:gs pos="0">
                  <a:schemeClr val="bg1">
                    <a:lumMod val="95000"/>
                  </a:schemeClr>
                </a:gs>
                <a:gs pos="100000">
                  <a:schemeClr val="accent1"/>
                </a:gs>
              </a:gsLst>
              <a:lin ang="10800000" scaled="0"/>
            </a:gradFill>
          </a:ln>
        </p:spPr>
        <p:txBody>
          <a:bodyPr tIns="144000" rIns="180000"/>
          <a:lstStyle>
            <a:lvl1pPr marL="0" indent="0" algn="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5" name="Footer Placeholder 4">
            <a:extLst>
              <a:ext uri="{FF2B5EF4-FFF2-40B4-BE49-F238E27FC236}">
                <a16:creationId xmlns:a16="http://schemas.microsoft.com/office/drawing/2014/main" id="{0CB24018-690B-4552-9994-3F090E16014A}"/>
              </a:ext>
            </a:extLst>
          </p:cNvPr>
          <p:cNvSpPr>
            <a:spLocks noGrp="1"/>
          </p:cNvSpPr>
          <p:nvPr>
            <p:ph type="ftr" sz="quarter" idx="12"/>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4D8B2323-066D-4AC1-9FC8-A06D7E8B5818}"/>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026815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6769100" y="144000"/>
            <a:ext cx="5280100" cy="6048000"/>
          </a:xfrm>
          <a:solidFill>
            <a:schemeClr val="bg1">
              <a:lumMod val="95000"/>
            </a:schemeClr>
          </a:solidFill>
        </p:spPr>
        <p:txBody>
          <a:bodyPr lIns="0" tIns="180000" rIns="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493000" y="2438399"/>
            <a:ext cx="3836200" cy="3044399"/>
          </a:xfrm>
          <a:gradFill>
            <a:gsLst>
              <a:gs pos="83186">
                <a:schemeClr val="bg1"/>
              </a:gs>
              <a:gs pos="0">
                <a:schemeClr val="accent1">
                  <a:lumMod val="20000"/>
                  <a:lumOff val="80000"/>
                  <a:alpha val="50000"/>
                </a:schemeClr>
              </a:gs>
              <a:gs pos="46000">
                <a:schemeClr val="bg1">
                  <a:alpha val="90000"/>
                </a:schemeClr>
              </a:gs>
            </a:gsLst>
            <a:lin ang="3600000" scaled="0"/>
          </a:gradFill>
        </p:spPr>
        <p:txBody>
          <a:bodyPr lIns="432000" tIns="432000" rIns="72000" bIns="1188000" anchor="t"/>
          <a:lstStyle>
            <a:lvl1pPr algn="l">
              <a:lnSpc>
                <a:spcPts val="4700"/>
              </a:lnSpc>
              <a:defRPr sz="4500">
                <a:solidFill>
                  <a:schemeClr val="tx1"/>
                </a:solidFill>
              </a:defRPr>
            </a:lvl1pPr>
          </a:lstStyle>
          <a:p>
            <a:r>
              <a:rPr lang="en-US" noProof="0"/>
              <a:t>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747000" y="4465176"/>
            <a:ext cx="3372329" cy="774934"/>
          </a:xfrm>
          <a:solidFill>
            <a:schemeClr val="bg1">
              <a:alpha val="80000"/>
            </a:schemeClr>
          </a:solidFill>
          <a:ln w="3175">
            <a:gradFill>
              <a:gsLst>
                <a:gs pos="0">
                  <a:schemeClr val="bg1">
                    <a:lumMod val="95000"/>
                  </a:schemeClr>
                </a:gs>
                <a:gs pos="100000">
                  <a:schemeClr val="accent1"/>
                </a:gs>
              </a:gsLst>
              <a:lin ang="10800000" scaled="0"/>
            </a:gradFill>
          </a:ln>
        </p:spPr>
        <p:txBody>
          <a:bodyPr lIns="180000" tIns="144000" rIns="0"/>
          <a:lstStyle>
            <a:lvl1pPr marL="0" indent="0" algn="l">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2" name="Content Placeholder 2">
            <a:extLst>
              <a:ext uri="{FF2B5EF4-FFF2-40B4-BE49-F238E27FC236}">
                <a16:creationId xmlns:a16="http://schemas.microsoft.com/office/drawing/2014/main" id="{23D3924F-A5EC-4141-A191-1A110C406AF7}"/>
              </a:ext>
            </a:extLst>
          </p:cNvPr>
          <p:cNvSpPr>
            <a:spLocks noGrp="1"/>
          </p:cNvSpPr>
          <p:nvPr>
            <p:ph sz="half" idx="15"/>
          </p:nvPr>
        </p:nvSpPr>
        <p:spPr>
          <a:xfrm>
            <a:off x="432000" y="2438399"/>
            <a:ext cx="5472000" cy="3044400"/>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0CB24018-690B-4552-9994-3F090E16014A}"/>
              </a:ext>
            </a:extLst>
          </p:cNvPr>
          <p:cNvSpPr>
            <a:spLocks noGrp="1"/>
          </p:cNvSpPr>
          <p:nvPr>
            <p:ph type="ftr" sz="quarter" idx="12"/>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4D8B2323-066D-4AC1-9FC8-A06D7E8B5818}"/>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457081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144000" y="144000"/>
            <a:ext cx="5280100" cy="6060155"/>
          </a:xfrm>
          <a:solidFill>
            <a:schemeClr val="bg1">
              <a:lumMod val="95000"/>
            </a:schemeClr>
          </a:solidFill>
        </p:spPr>
        <p:txBody>
          <a:bodyPr lIns="0" tIns="1440000" rIns="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12" name="Content Placeholder 2">
            <a:extLst>
              <a:ext uri="{FF2B5EF4-FFF2-40B4-BE49-F238E27FC236}">
                <a16:creationId xmlns:a16="http://schemas.microsoft.com/office/drawing/2014/main" id="{23D3924F-A5EC-4141-A191-1A110C406AF7}"/>
              </a:ext>
            </a:extLst>
          </p:cNvPr>
          <p:cNvSpPr>
            <a:spLocks noGrp="1"/>
          </p:cNvSpPr>
          <p:nvPr>
            <p:ph sz="half" idx="15"/>
          </p:nvPr>
        </p:nvSpPr>
        <p:spPr>
          <a:xfrm>
            <a:off x="6096000" y="3263899"/>
            <a:ext cx="5472000" cy="2442088"/>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0CB24018-690B-4552-9994-3F090E16014A}"/>
              </a:ext>
            </a:extLst>
          </p:cNvPr>
          <p:cNvSpPr>
            <a:spLocks noGrp="1"/>
          </p:cNvSpPr>
          <p:nvPr>
            <p:ph type="ftr" sz="quarter" idx="12"/>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4D8B2323-066D-4AC1-9FC8-A06D7E8B5818}"/>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
        <p:nvSpPr>
          <p:cNvPr id="8" name="Title 1">
            <a:extLst>
              <a:ext uri="{FF2B5EF4-FFF2-40B4-BE49-F238E27FC236}">
                <a16:creationId xmlns:a16="http://schemas.microsoft.com/office/drawing/2014/main" id="{F30A9B71-A789-4057-B729-15D78CF34E05}"/>
              </a:ext>
            </a:extLst>
          </p:cNvPr>
          <p:cNvSpPr>
            <a:spLocks noGrp="1"/>
          </p:cNvSpPr>
          <p:nvPr>
            <p:ph type="ctrTitle" hasCustomPrompt="1"/>
          </p:nvPr>
        </p:nvSpPr>
        <p:spPr>
          <a:xfrm>
            <a:off x="355601" y="3263898"/>
            <a:ext cx="4840085" cy="1626013"/>
          </a:xfrm>
          <a:gradFill>
            <a:gsLst>
              <a:gs pos="31860">
                <a:schemeClr val="bg1">
                  <a:alpha val="90000"/>
                </a:schemeClr>
              </a:gs>
              <a:gs pos="0">
                <a:schemeClr val="accent1">
                  <a:lumMod val="20000"/>
                  <a:lumOff val="80000"/>
                  <a:alpha val="50000"/>
                </a:schemeClr>
              </a:gs>
              <a:gs pos="59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Click to edit presentation title</a:t>
            </a:r>
          </a:p>
        </p:txBody>
      </p:sp>
      <p:sp>
        <p:nvSpPr>
          <p:cNvPr id="11" name="Subtitle 2">
            <a:extLst>
              <a:ext uri="{FF2B5EF4-FFF2-40B4-BE49-F238E27FC236}">
                <a16:creationId xmlns:a16="http://schemas.microsoft.com/office/drawing/2014/main" id="{499E1708-B7A6-4D6F-9968-5398B335FA88}"/>
              </a:ext>
            </a:extLst>
          </p:cNvPr>
          <p:cNvSpPr>
            <a:spLocks noGrp="1"/>
          </p:cNvSpPr>
          <p:nvPr>
            <p:ph type="subTitle" idx="1"/>
          </p:nvPr>
        </p:nvSpPr>
        <p:spPr>
          <a:xfrm>
            <a:off x="355601" y="4889912"/>
            <a:ext cx="4840085" cy="816075"/>
          </a:xfrm>
          <a:solidFill>
            <a:schemeClr val="bg1">
              <a:alpha val="80000"/>
            </a:schemeClr>
          </a:solidFill>
          <a:ln w="3175">
            <a:gradFill>
              <a:gsLst>
                <a:gs pos="0">
                  <a:schemeClr val="bg1">
                    <a:lumMod val="95000"/>
                  </a:schemeClr>
                </a:gs>
                <a:gs pos="100000">
                  <a:schemeClr val="accent1"/>
                </a:gs>
              </a:gsLst>
              <a:lin ang="0" scaled="0"/>
            </a:gradFill>
          </a:ln>
        </p:spPr>
        <p:txBody>
          <a:bodyPr tIns="144000" rIns="180000"/>
          <a:lstStyle>
            <a:lvl1pPr marL="0" indent="0" algn="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2775291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solidFill>
                  <a:schemeClr val="tx1">
                    <a:lumMod val="75000"/>
                    <a:lumOff val="2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515834"/>
            <a:ext cx="5472000" cy="360000"/>
          </a:xfrm>
        </p:spPr>
        <p:txBody>
          <a:bodyPr anchor="t"/>
          <a:lstStyle>
            <a:lvl1pPr marL="0" indent="0">
              <a:buNone/>
              <a:defRPr sz="2400" b="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5472000" cy="4168332"/>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516359"/>
            <a:ext cx="5472000" cy="358775"/>
          </a:xfrm>
        </p:spPr>
        <p:txBody>
          <a:bodyPr/>
          <a:lstStyle>
            <a:lvl1pPr marL="0" indent="0">
              <a:buNone/>
              <a:defRPr sz="2400" b="0">
                <a:solidFill>
                  <a:schemeClr val="tx1">
                    <a:lumMod val="75000"/>
                    <a:lumOff val="25000"/>
                  </a:schemeClr>
                </a:solidFill>
                <a:latin typeface="+mj-lt"/>
              </a:defRPr>
            </a:lvl1pPr>
          </a:lstStyle>
          <a:p>
            <a:pPr lvl="0"/>
            <a:r>
              <a:rPr lang="en-US" noProof="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020359"/>
            <a:ext cx="5472113" cy="417089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8E8FD215-79E5-48E4-95DB-2C5E5A1F8E8F}"/>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7" name="Title 6">
            <a:extLst>
              <a:ext uri="{FF2B5EF4-FFF2-40B4-BE49-F238E27FC236}">
                <a16:creationId xmlns:a16="http://schemas.microsoft.com/office/drawing/2014/main" id="{DF905B34-4C18-4A8D-8167-57B7BF03DE14}"/>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10" name="Picture Placeholder 6">
            <a:extLst>
              <a:ext uri="{FF2B5EF4-FFF2-40B4-BE49-F238E27FC236}">
                <a16:creationId xmlns:a16="http://schemas.microsoft.com/office/drawing/2014/main" id="{FDA3C530-12F9-48FC-BC5E-D34BDC504BC6}"/>
              </a:ext>
            </a:extLst>
          </p:cNvPr>
          <p:cNvSpPr>
            <a:spLocks noGrp="1"/>
          </p:cNvSpPr>
          <p:nvPr>
            <p:ph type="pic" sz="quarter" idx="16" hasCustomPrompt="1"/>
          </p:nvPr>
        </p:nvSpPr>
        <p:spPr>
          <a:xfrm>
            <a:off x="144000" y="143999"/>
            <a:ext cx="11905200" cy="6047999"/>
          </a:xfrm>
          <a:solidFill>
            <a:schemeClr val="bg1">
              <a:lumMod val="95000"/>
            </a:schemeClr>
          </a:solidFill>
        </p:spPr>
        <p:txBody>
          <a:bodyPr lIns="0" r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64900" y="4910452"/>
            <a:ext cx="4101900" cy="773546"/>
          </a:xfrm>
          <a:solidFill>
            <a:schemeClr val="tx1"/>
          </a:solidFill>
        </p:spPr>
        <p:txBody>
          <a:bodyPr lIns="180000" tIns="72000" rIns="180000" anchor="t"/>
          <a:lstStyle>
            <a:lvl1pPr marL="0" indent="0">
              <a:buNone/>
              <a:defRPr>
                <a:solidFill>
                  <a:schemeClr val="bg1"/>
                </a:solidFill>
                <a:latin typeface="+mj-lt"/>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3EC14527-4DF5-4A98-AE66-C80F3B8E6D2E}"/>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878C031A-1E1B-4E18-9052-CA663975447C}"/>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 You Slide">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144000" y="144000"/>
            <a:ext cx="11905200" cy="6570000"/>
          </a:xfrm>
          <a:solidFill>
            <a:schemeClr val="bg1">
              <a:lumMod val="95000"/>
            </a:schemeClr>
          </a:solidFill>
        </p:spPr>
        <p:txBody>
          <a:bodyPr lIns="1764000" rIns="0" anchor="ctr"/>
          <a:lstStyle>
            <a:lvl1pPr marL="0" indent="0" algn="l">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415412" y="360000"/>
            <a:ext cx="4416588" cy="4716572"/>
          </a:xfrm>
          <a:gradFill>
            <a:gsLst>
              <a:gs pos="46000">
                <a:schemeClr val="bg1">
                  <a:alpha val="90000"/>
                </a:schemeClr>
              </a:gs>
              <a:gs pos="0">
                <a:schemeClr val="accent1">
                  <a:lumMod val="20000"/>
                  <a:lumOff val="80000"/>
                  <a:alpha val="50000"/>
                </a:schemeClr>
              </a:gs>
              <a:gs pos="80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Thank You</a:t>
            </a:r>
          </a:p>
        </p:txBody>
      </p:sp>
      <p:sp>
        <p:nvSpPr>
          <p:cNvPr id="3" name="Text Placeholder 5">
            <a:extLst>
              <a:ext uri="{FF2B5EF4-FFF2-40B4-BE49-F238E27FC236}">
                <a16:creationId xmlns:a16="http://schemas.microsoft.com/office/drawing/2014/main" id="{C9980B88-3F4A-4688-9ED0-17EF37E62D93}"/>
              </a:ext>
            </a:extLst>
          </p:cNvPr>
          <p:cNvSpPr>
            <a:spLocks noGrp="1"/>
          </p:cNvSpPr>
          <p:nvPr>
            <p:ph type="subTitle" idx="1" hasCustomPrompt="1"/>
          </p:nvPr>
        </p:nvSpPr>
        <p:spPr>
          <a:xfrm>
            <a:off x="7415413" y="5076572"/>
            <a:ext cx="4416587" cy="1421429"/>
          </a:xfrm>
          <a:solidFill>
            <a:schemeClr val="bg1">
              <a:alpha val="80000"/>
            </a:schemeClr>
          </a:solidFill>
          <a:ln w="3175">
            <a:gradFill>
              <a:gsLst>
                <a:gs pos="0">
                  <a:schemeClr val="bg1">
                    <a:lumMod val="95000"/>
                  </a:schemeClr>
                </a:gs>
                <a:gs pos="100000">
                  <a:schemeClr val="accent1"/>
                </a:gs>
              </a:gsLst>
              <a:lin ang="0" scaled="0"/>
            </a:gradFill>
          </a:ln>
        </p:spPr>
        <p:txBody>
          <a:bodyPr tIns="144000" rIns="468000"/>
          <a:lstStyle>
            <a:lvl1pPr marL="0" indent="0" algn="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Full Name</a:t>
            </a:r>
          </a:p>
        </p:txBody>
      </p:sp>
      <p:sp>
        <p:nvSpPr>
          <p:cNvPr id="20" name="Text Placeholder 6">
            <a:extLst>
              <a:ext uri="{FF2B5EF4-FFF2-40B4-BE49-F238E27FC236}">
                <a16:creationId xmlns:a16="http://schemas.microsoft.com/office/drawing/2014/main" id="{CEB7A85F-8707-4B62-B299-F53931B8617A}"/>
              </a:ext>
            </a:extLst>
          </p:cNvPr>
          <p:cNvSpPr>
            <a:spLocks noGrp="1"/>
          </p:cNvSpPr>
          <p:nvPr>
            <p:ph type="body" sz="quarter" idx="16" hasCustomPrompt="1"/>
          </p:nvPr>
        </p:nvSpPr>
        <p:spPr>
          <a:xfrm>
            <a:off x="7948708" y="5540135"/>
            <a:ext cx="3396887" cy="196707"/>
          </a:xfrm>
        </p:spPr>
        <p:txBody>
          <a:bodyPr/>
          <a:lstStyle>
            <a:lvl1pPr marL="0" indent="0" algn="r">
              <a:buNone/>
              <a:defRPr sz="1400">
                <a:solidFill>
                  <a:schemeClr val="tx1">
                    <a:lumMod val="75000"/>
                    <a:lumOff val="2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21" name="Text Placeholder 7">
            <a:extLst>
              <a:ext uri="{FF2B5EF4-FFF2-40B4-BE49-F238E27FC236}">
                <a16:creationId xmlns:a16="http://schemas.microsoft.com/office/drawing/2014/main" id="{BA4C7E3C-7C17-46E9-928A-D3D505EEAAE5}"/>
              </a:ext>
            </a:extLst>
          </p:cNvPr>
          <p:cNvSpPr>
            <a:spLocks noGrp="1"/>
          </p:cNvSpPr>
          <p:nvPr>
            <p:ph type="body" sz="quarter" idx="17" hasCustomPrompt="1"/>
          </p:nvPr>
        </p:nvSpPr>
        <p:spPr>
          <a:xfrm>
            <a:off x="7948708" y="5809779"/>
            <a:ext cx="3396887" cy="196707"/>
          </a:xfrm>
        </p:spPr>
        <p:txBody>
          <a:bodyPr/>
          <a:lstStyle>
            <a:lvl1pPr marL="0" indent="0" algn="r">
              <a:buNone/>
              <a:defRPr sz="1400">
                <a:solidFill>
                  <a:schemeClr val="tx1">
                    <a:lumMod val="75000"/>
                    <a:lumOff val="2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22" name="Text Placeholder 8">
            <a:extLst>
              <a:ext uri="{FF2B5EF4-FFF2-40B4-BE49-F238E27FC236}">
                <a16:creationId xmlns:a16="http://schemas.microsoft.com/office/drawing/2014/main" id="{6ADD6EB2-7D8E-4991-87A6-02723731EBE1}"/>
              </a:ext>
            </a:extLst>
          </p:cNvPr>
          <p:cNvSpPr>
            <a:spLocks noGrp="1"/>
          </p:cNvSpPr>
          <p:nvPr>
            <p:ph type="body" sz="quarter" idx="18" hasCustomPrompt="1"/>
          </p:nvPr>
        </p:nvSpPr>
        <p:spPr>
          <a:xfrm>
            <a:off x="7948708" y="6079423"/>
            <a:ext cx="3396887" cy="196707"/>
          </a:xfrm>
        </p:spPr>
        <p:txBody>
          <a:bodyPr/>
          <a:lstStyle>
            <a:lvl1pPr marL="0" indent="0" algn="r">
              <a:buNone/>
              <a:defRPr sz="1400">
                <a:solidFill>
                  <a:schemeClr val="tx1">
                    <a:lumMod val="75000"/>
                    <a:lumOff val="2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7" name="Rectangle 6">
            <a:extLst>
              <a:ext uri="{FF2B5EF4-FFF2-40B4-BE49-F238E27FC236}">
                <a16:creationId xmlns:a16="http://schemas.microsoft.com/office/drawing/2014/main" id="{DBE77267-9F51-4226-989C-ED57465596ED}"/>
              </a:ext>
            </a:extLst>
          </p:cNvPr>
          <p:cNvSpPr/>
          <p:nvPr userDrawn="1"/>
        </p:nvSpPr>
        <p:spPr>
          <a:xfrm>
            <a:off x="0" y="6714000"/>
            <a:ext cx="12192000" cy="1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0A2CC678-341F-44F8-AE2E-A6C84D75C56A}"/>
              </a:ext>
            </a:extLst>
          </p:cNvPr>
          <p:cNvSpPr/>
          <p:nvPr userDrawn="1"/>
        </p:nvSpPr>
        <p:spPr>
          <a:xfrm>
            <a:off x="0" y="0"/>
            <a:ext cx="12192000" cy="1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A87A001A-FE8B-41CE-AC81-69D4A2339087}"/>
              </a:ext>
            </a:extLst>
          </p:cNvPr>
          <p:cNvSpPr/>
          <p:nvPr userDrawn="1"/>
        </p:nvSpPr>
        <p:spPr>
          <a:xfrm>
            <a:off x="0" y="92074"/>
            <a:ext cx="144000" cy="6629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CB1416AC-94BD-4442-B771-E1ACAA70367E}"/>
              </a:ext>
            </a:extLst>
          </p:cNvPr>
          <p:cNvSpPr/>
          <p:nvPr userDrawn="1"/>
        </p:nvSpPr>
        <p:spPr>
          <a:xfrm>
            <a:off x="12048000" y="92074"/>
            <a:ext cx="144000" cy="6629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Freeform: Shape 12">
            <a:extLst>
              <a:ext uri="{FF2B5EF4-FFF2-40B4-BE49-F238E27FC236}">
                <a16:creationId xmlns:a16="http://schemas.microsoft.com/office/drawing/2014/main" id="{BDB31DC4-A207-4A23-8E7A-40D0ECD04FDD}"/>
              </a:ext>
            </a:extLst>
          </p:cNvPr>
          <p:cNvSpPr/>
          <p:nvPr userDrawn="1"/>
        </p:nvSpPr>
        <p:spPr>
          <a:xfrm>
            <a:off x="0" y="0"/>
            <a:ext cx="12192000" cy="6858000"/>
          </a:xfrm>
          <a:custGeom>
            <a:avLst/>
            <a:gdLst>
              <a:gd name="connsiteX0" fmla="*/ 36000 w 12192000"/>
              <a:gd name="connsiteY0" fmla="*/ 36000 h 6858000"/>
              <a:gd name="connsiteX1" fmla="*/ 36000 w 12192000"/>
              <a:gd name="connsiteY1" fmla="*/ 6822000 h 6858000"/>
              <a:gd name="connsiteX2" fmla="*/ 12156000 w 12192000"/>
              <a:gd name="connsiteY2" fmla="*/ 6822000 h 6858000"/>
              <a:gd name="connsiteX3" fmla="*/ 12156000 w 12192000"/>
              <a:gd name="connsiteY3" fmla="*/ 36000 h 6858000"/>
              <a:gd name="connsiteX4" fmla="*/ 0 w 12192000"/>
              <a:gd name="connsiteY4" fmla="*/ 0 h 6858000"/>
              <a:gd name="connsiteX5" fmla="*/ 36000 w 12192000"/>
              <a:gd name="connsiteY5" fmla="*/ 0 h 6858000"/>
              <a:gd name="connsiteX6" fmla="*/ 12156000 w 12192000"/>
              <a:gd name="connsiteY6" fmla="*/ 0 h 6858000"/>
              <a:gd name="connsiteX7" fmla="*/ 12192000 w 12192000"/>
              <a:gd name="connsiteY7" fmla="*/ 0 h 6858000"/>
              <a:gd name="connsiteX8" fmla="*/ 12192000 w 12192000"/>
              <a:gd name="connsiteY8" fmla="*/ 36000 h 6858000"/>
              <a:gd name="connsiteX9" fmla="*/ 12192000 w 12192000"/>
              <a:gd name="connsiteY9" fmla="*/ 6822000 h 6858000"/>
              <a:gd name="connsiteX10" fmla="*/ 12192000 w 12192000"/>
              <a:gd name="connsiteY10" fmla="*/ 6858000 h 6858000"/>
              <a:gd name="connsiteX11" fmla="*/ 12156000 w 12192000"/>
              <a:gd name="connsiteY11" fmla="*/ 6858000 h 6858000"/>
              <a:gd name="connsiteX12" fmla="*/ 36000 w 12192000"/>
              <a:gd name="connsiteY12" fmla="*/ 6858000 h 6858000"/>
              <a:gd name="connsiteX13" fmla="*/ 0 w 12192000"/>
              <a:gd name="connsiteY13" fmla="*/ 6858000 h 6858000"/>
              <a:gd name="connsiteX14" fmla="*/ 0 w 12192000"/>
              <a:gd name="connsiteY14" fmla="*/ 6822000 h 6858000"/>
              <a:gd name="connsiteX15" fmla="*/ 0 w 12192000"/>
              <a:gd name="connsiteY15" fmla="*/ 36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36000" y="36000"/>
                </a:moveTo>
                <a:lnTo>
                  <a:pt x="36000" y="6822000"/>
                </a:lnTo>
                <a:lnTo>
                  <a:pt x="12156000" y="6822000"/>
                </a:lnTo>
                <a:lnTo>
                  <a:pt x="12156000" y="36000"/>
                </a:lnTo>
                <a:close/>
                <a:moveTo>
                  <a:pt x="0" y="0"/>
                </a:moveTo>
                <a:lnTo>
                  <a:pt x="36000" y="0"/>
                </a:lnTo>
                <a:lnTo>
                  <a:pt x="12156000" y="0"/>
                </a:lnTo>
                <a:lnTo>
                  <a:pt x="12192000" y="0"/>
                </a:lnTo>
                <a:lnTo>
                  <a:pt x="12192000" y="36000"/>
                </a:lnTo>
                <a:lnTo>
                  <a:pt x="12192000" y="6822000"/>
                </a:lnTo>
                <a:lnTo>
                  <a:pt x="12192000" y="6858000"/>
                </a:lnTo>
                <a:lnTo>
                  <a:pt x="12156000" y="6858000"/>
                </a:lnTo>
                <a:lnTo>
                  <a:pt x="36000" y="6858000"/>
                </a:lnTo>
                <a:lnTo>
                  <a:pt x="0" y="6858000"/>
                </a:lnTo>
                <a:lnTo>
                  <a:pt x="0" y="6822000"/>
                </a:lnTo>
                <a:lnTo>
                  <a:pt x="0" y="36000"/>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606844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BE77267-9F51-4226-989C-ED57465596ED}"/>
              </a:ext>
            </a:extLst>
          </p:cNvPr>
          <p:cNvSpPr/>
          <p:nvPr userDrawn="1"/>
        </p:nvSpPr>
        <p:spPr>
          <a:xfrm>
            <a:off x="0" y="6714000"/>
            <a:ext cx="12192000" cy="144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0A2CC678-341F-44F8-AE2E-A6C84D75C56A}"/>
              </a:ext>
            </a:extLst>
          </p:cNvPr>
          <p:cNvSpPr/>
          <p:nvPr userDrawn="1"/>
        </p:nvSpPr>
        <p:spPr>
          <a:xfrm>
            <a:off x="0" y="0"/>
            <a:ext cx="12192000" cy="144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A87A001A-FE8B-41CE-AC81-69D4A2339087}"/>
              </a:ext>
            </a:extLst>
          </p:cNvPr>
          <p:cNvSpPr/>
          <p:nvPr userDrawn="1"/>
        </p:nvSpPr>
        <p:spPr>
          <a:xfrm>
            <a:off x="0" y="92074"/>
            <a:ext cx="144000" cy="6629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CB1416AC-94BD-4442-B771-E1ACAA70367E}"/>
              </a:ext>
            </a:extLst>
          </p:cNvPr>
          <p:cNvSpPr/>
          <p:nvPr userDrawn="1"/>
        </p:nvSpPr>
        <p:spPr>
          <a:xfrm>
            <a:off x="12048000" y="92074"/>
            <a:ext cx="144000" cy="6629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Freeform: Shape 12">
            <a:extLst>
              <a:ext uri="{FF2B5EF4-FFF2-40B4-BE49-F238E27FC236}">
                <a16:creationId xmlns:a16="http://schemas.microsoft.com/office/drawing/2014/main" id="{BDB31DC4-A207-4A23-8E7A-40D0ECD04FDD}"/>
              </a:ext>
            </a:extLst>
          </p:cNvPr>
          <p:cNvSpPr/>
          <p:nvPr userDrawn="1"/>
        </p:nvSpPr>
        <p:spPr>
          <a:xfrm>
            <a:off x="0" y="0"/>
            <a:ext cx="12192000" cy="6858000"/>
          </a:xfrm>
          <a:custGeom>
            <a:avLst/>
            <a:gdLst>
              <a:gd name="connsiteX0" fmla="*/ 36000 w 12192000"/>
              <a:gd name="connsiteY0" fmla="*/ 36000 h 6858000"/>
              <a:gd name="connsiteX1" fmla="*/ 36000 w 12192000"/>
              <a:gd name="connsiteY1" fmla="*/ 6822000 h 6858000"/>
              <a:gd name="connsiteX2" fmla="*/ 12156000 w 12192000"/>
              <a:gd name="connsiteY2" fmla="*/ 6822000 h 6858000"/>
              <a:gd name="connsiteX3" fmla="*/ 12156000 w 12192000"/>
              <a:gd name="connsiteY3" fmla="*/ 36000 h 6858000"/>
              <a:gd name="connsiteX4" fmla="*/ 0 w 12192000"/>
              <a:gd name="connsiteY4" fmla="*/ 0 h 6858000"/>
              <a:gd name="connsiteX5" fmla="*/ 36000 w 12192000"/>
              <a:gd name="connsiteY5" fmla="*/ 0 h 6858000"/>
              <a:gd name="connsiteX6" fmla="*/ 12156000 w 12192000"/>
              <a:gd name="connsiteY6" fmla="*/ 0 h 6858000"/>
              <a:gd name="connsiteX7" fmla="*/ 12192000 w 12192000"/>
              <a:gd name="connsiteY7" fmla="*/ 0 h 6858000"/>
              <a:gd name="connsiteX8" fmla="*/ 12192000 w 12192000"/>
              <a:gd name="connsiteY8" fmla="*/ 36000 h 6858000"/>
              <a:gd name="connsiteX9" fmla="*/ 12192000 w 12192000"/>
              <a:gd name="connsiteY9" fmla="*/ 6822000 h 6858000"/>
              <a:gd name="connsiteX10" fmla="*/ 12192000 w 12192000"/>
              <a:gd name="connsiteY10" fmla="*/ 6858000 h 6858000"/>
              <a:gd name="connsiteX11" fmla="*/ 12156000 w 12192000"/>
              <a:gd name="connsiteY11" fmla="*/ 6858000 h 6858000"/>
              <a:gd name="connsiteX12" fmla="*/ 36000 w 12192000"/>
              <a:gd name="connsiteY12" fmla="*/ 6858000 h 6858000"/>
              <a:gd name="connsiteX13" fmla="*/ 0 w 12192000"/>
              <a:gd name="connsiteY13" fmla="*/ 6858000 h 6858000"/>
              <a:gd name="connsiteX14" fmla="*/ 0 w 12192000"/>
              <a:gd name="connsiteY14" fmla="*/ 6822000 h 6858000"/>
              <a:gd name="connsiteX15" fmla="*/ 0 w 12192000"/>
              <a:gd name="connsiteY15" fmla="*/ 36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36000" y="36000"/>
                </a:moveTo>
                <a:lnTo>
                  <a:pt x="36000" y="6822000"/>
                </a:lnTo>
                <a:lnTo>
                  <a:pt x="12156000" y="6822000"/>
                </a:lnTo>
                <a:lnTo>
                  <a:pt x="12156000" y="36000"/>
                </a:lnTo>
                <a:close/>
                <a:moveTo>
                  <a:pt x="0" y="0"/>
                </a:moveTo>
                <a:lnTo>
                  <a:pt x="36000" y="0"/>
                </a:lnTo>
                <a:lnTo>
                  <a:pt x="12156000" y="0"/>
                </a:lnTo>
                <a:lnTo>
                  <a:pt x="12192000" y="0"/>
                </a:lnTo>
                <a:lnTo>
                  <a:pt x="12192000" y="36000"/>
                </a:lnTo>
                <a:lnTo>
                  <a:pt x="12192000" y="6822000"/>
                </a:lnTo>
                <a:lnTo>
                  <a:pt x="12192000" y="6858000"/>
                </a:lnTo>
                <a:lnTo>
                  <a:pt x="12156000" y="6858000"/>
                </a:lnTo>
                <a:lnTo>
                  <a:pt x="36000" y="6858000"/>
                </a:lnTo>
                <a:lnTo>
                  <a:pt x="0" y="6858000"/>
                </a:lnTo>
                <a:lnTo>
                  <a:pt x="0" y="6822000"/>
                </a:lnTo>
                <a:lnTo>
                  <a:pt x="0" y="36000"/>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60000" y="359999"/>
            <a:ext cx="4416588" cy="5321927"/>
          </a:xfrm>
          <a:gradFill>
            <a:gsLst>
              <a:gs pos="46000">
                <a:schemeClr val="bg1">
                  <a:alpha val="90000"/>
                </a:schemeClr>
              </a:gs>
              <a:gs pos="0">
                <a:schemeClr val="accent1">
                  <a:lumMod val="20000"/>
                  <a:lumOff val="80000"/>
                  <a:alpha val="50000"/>
                </a:schemeClr>
              </a:gs>
              <a:gs pos="80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59999" y="5681926"/>
            <a:ext cx="4416587" cy="816075"/>
          </a:xfrm>
          <a:solidFill>
            <a:schemeClr val="bg1">
              <a:alpha val="80000"/>
            </a:schemeClr>
          </a:solidFill>
          <a:ln w="3175">
            <a:gradFill>
              <a:gsLst>
                <a:gs pos="0">
                  <a:schemeClr val="bg1"/>
                </a:gs>
                <a:gs pos="100000">
                  <a:schemeClr val="accent1"/>
                </a:gs>
              </a:gsLst>
              <a:lin ang="0" scaled="0"/>
            </a:gradFill>
          </a:ln>
        </p:spPr>
        <p:txBody>
          <a:bodyPr tIns="144000" rIns="180000"/>
          <a:lstStyle>
            <a:lvl1pPr marL="0" indent="0" algn="r">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Tree>
    <p:extLst>
      <p:ext uri="{BB962C8B-B14F-4D97-AF65-F5344CB8AC3E}">
        <p14:creationId xmlns:p14="http://schemas.microsoft.com/office/powerpoint/2010/main" val="2847993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79100" y="804500"/>
            <a:ext cx="4416588" cy="3818712"/>
          </a:xfrm>
          <a:gradFill>
            <a:gsLst>
              <a:gs pos="46000">
                <a:schemeClr val="bg1">
                  <a:alpha val="90000"/>
                </a:schemeClr>
              </a:gs>
              <a:gs pos="0">
                <a:schemeClr val="accent1">
                  <a:lumMod val="20000"/>
                  <a:lumOff val="80000"/>
                  <a:alpha val="50000"/>
                </a:schemeClr>
              </a:gs>
              <a:gs pos="80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Click to edit segue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79099" y="4623212"/>
            <a:ext cx="4416587" cy="816075"/>
          </a:xfrm>
          <a:solidFill>
            <a:schemeClr val="bg1">
              <a:alpha val="80000"/>
            </a:schemeClr>
          </a:solidFill>
          <a:ln>
            <a:gradFill>
              <a:gsLst>
                <a:gs pos="0">
                  <a:schemeClr val="bg1">
                    <a:lumMod val="75000"/>
                  </a:schemeClr>
                </a:gs>
                <a:gs pos="100000">
                  <a:schemeClr val="accent1"/>
                </a:gs>
              </a:gsLst>
              <a:lin ang="0" scaled="0"/>
            </a:gradFill>
          </a:ln>
        </p:spPr>
        <p:txBody>
          <a:bodyPr tIns="144000" rIns="180000"/>
          <a:lstStyle>
            <a:lvl1pPr marL="0" indent="0" algn="r">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5" name="Footer Placeholder 4">
            <a:extLst>
              <a:ext uri="{FF2B5EF4-FFF2-40B4-BE49-F238E27FC236}">
                <a16:creationId xmlns:a16="http://schemas.microsoft.com/office/drawing/2014/main" id="{0CB24018-690B-4552-9994-3F090E16014A}"/>
              </a:ext>
            </a:extLst>
          </p:cNvPr>
          <p:cNvSpPr>
            <a:spLocks noGrp="1"/>
          </p:cNvSpPr>
          <p:nvPr>
            <p:ph type="ftr" sz="quarter" idx="12"/>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4D8B2323-066D-4AC1-9FC8-A06D7E8B5818}"/>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554632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456F629-658F-4B7E-A1D1-2522EA76B0D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6" name="Title 5">
            <a:extLst>
              <a:ext uri="{FF2B5EF4-FFF2-40B4-BE49-F238E27FC236}">
                <a16:creationId xmlns:a16="http://schemas.microsoft.com/office/drawing/2014/main" id="{35380A33-49FB-43FC-B60E-34A2E555638E}"/>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734501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F449EF3-C757-4F43-906C-DE0FF6262B2F}"/>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Title 7">
            <a:extLst>
              <a:ext uri="{FF2B5EF4-FFF2-40B4-BE49-F238E27FC236}">
                <a16:creationId xmlns:a16="http://schemas.microsoft.com/office/drawing/2014/main" id="{216924A5-8BD5-4AC6-84B9-2F1A4AFCF252}"/>
              </a:ext>
            </a:extLst>
          </p:cNvPr>
          <p:cNvSpPr>
            <a:spLocks noGrp="1"/>
          </p:cNvSpPr>
          <p:nvPr>
            <p:ph type="title"/>
          </p:nvPr>
        </p:nvSpPr>
        <p:spPr/>
        <p:txBody>
          <a:bodyPr/>
          <a:lstStyle/>
          <a:p>
            <a:r>
              <a:rPr lang="en-US" noProof="0"/>
              <a:t>Click to edit Master title style</a:t>
            </a:r>
          </a:p>
        </p:txBody>
      </p:sp>
      <p:sp>
        <p:nvSpPr>
          <p:cNvPr id="10" name="Content Placeholder 3">
            <a:extLst>
              <a:ext uri="{FF2B5EF4-FFF2-40B4-BE49-F238E27FC236}">
                <a16:creationId xmlns:a16="http://schemas.microsoft.com/office/drawing/2014/main" id="{4C657649-400B-459D-918F-D5C58351DEF3}"/>
              </a:ext>
            </a:extLst>
          </p:cNvPr>
          <p:cNvSpPr>
            <a:spLocks noGrp="1"/>
          </p:cNvSpPr>
          <p:nvPr>
            <p:ph sz="half" idx="2"/>
          </p:nvPr>
        </p:nvSpPr>
        <p:spPr>
          <a:xfrm>
            <a:off x="6299886" y="1512000"/>
            <a:ext cx="5472114" cy="46649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F923135C-68B1-4D2B-80D0-318CB859F73B}"/>
              </a:ext>
            </a:extLst>
          </p:cNvPr>
          <p:cNvSpPr>
            <a:spLocks noGrp="1"/>
          </p:cNvSpPr>
          <p:nvPr>
            <p:ph sz="half" idx="1"/>
          </p:nvPr>
        </p:nvSpPr>
        <p:spPr>
          <a:xfrm>
            <a:off x="431886" y="1512000"/>
            <a:ext cx="5472114" cy="46649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8915521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F449EF3-C757-4F43-906C-DE0FF6262B2F}"/>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Title 7">
            <a:extLst>
              <a:ext uri="{FF2B5EF4-FFF2-40B4-BE49-F238E27FC236}">
                <a16:creationId xmlns:a16="http://schemas.microsoft.com/office/drawing/2014/main" id="{216924A5-8BD5-4AC6-84B9-2F1A4AFCF252}"/>
              </a:ext>
            </a:extLst>
          </p:cNvPr>
          <p:cNvSpPr>
            <a:spLocks noGrp="1"/>
          </p:cNvSpPr>
          <p:nvPr>
            <p:ph type="title"/>
          </p:nvPr>
        </p:nvSpPr>
        <p:spPr/>
        <p:txBody>
          <a:bodyPr/>
          <a:lstStyle/>
          <a:p>
            <a:r>
              <a:rPr lang="en-US" noProof="0"/>
              <a:t>Click to edit Master title style</a:t>
            </a:r>
          </a:p>
        </p:txBody>
      </p:sp>
      <p:sp>
        <p:nvSpPr>
          <p:cNvPr id="7" name="Text Placeholder 2">
            <a:extLst>
              <a:ext uri="{FF2B5EF4-FFF2-40B4-BE49-F238E27FC236}">
                <a16:creationId xmlns:a16="http://schemas.microsoft.com/office/drawing/2014/main" id="{6BF39E7D-3145-466A-B07A-D49E661CEFAA}"/>
              </a:ext>
            </a:extLst>
          </p:cNvPr>
          <p:cNvSpPr>
            <a:spLocks noGrp="1"/>
          </p:cNvSpPr>
          <p:nvPr>
            <p:ph type="body" idx="1"/>
          </p:nvPr>
        </p:nvSpPr>
        <p:spPr>
          <a:xfrm>
            <a:off x="431886" y="1512000"/>
            <a:ext cx="5472114"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2" name="Text Placeholder 4">
            <a:extLst>
              <a:ext uri="{FF2B5EF4-FFF2-40B4-BE49-F238E27FC236}">
                <a16:creationId xmlns:a16="http://schemas.microsoft.com/office/drawing/2014/main" id="{D33A71EE-E94D-4F02-B8C5-DC59F4563833}"/>
              </a:ext>
            </a:extLst>
          </p:cNvPr>
          <p:cNvSpPr>
            <a:spLocks noGrp="1"/>
          </p:cNvSpPr>
          <p:nvPr>
            <p:ph type="body" sz="quarter" idx="3"/>
          </p:nvPr>
        </p:nvSpPr>
        <p:spPr>
          <a:xfrm>
            <a:off x="6299886" y="1512000"/>
            <a:ext cx="5472114"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3" name="Content Placeholder 5">
            <a:extLst>
              <a:ext uri="{FF2B5EF4-FFF2-40B4-BE49-F238E27FC236}">
                <a16:creationId xmlns:a16="http://schemas.microsoft.com/office/drawing/2014/main" id="{EF63D731-8A55-4A6C-A975-9B0F1F435646}"/>
              </a:ext>
            </a:extLst>
          </p:cNvPr>
          <p:cNvSpPr>
            <a:spLocks noGrp="1"/>
          </p:cNvSpPr>
          <p:nvPr>
            <p:ph sz="quarter" idx="4"/>
          </p:nvPr>
        </p:nvSpPr>
        <p:spPr>
          <a:xfrm>
            <a:off x="6299886" y="2505075"/>
            <a:ext cx="5472114" cy="368458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Content Placeholder 3">
            <a:extLst>
              <a:ext uri="{FF2B5EF4-FFF2-40B4-BE49-F238E27FC236}">
                <a16:creationId xmlns:a16="http://schemas.microsoft.com/office/drawing/2014/main" id="{60CBD79B-0266-4692-9562-0F7706A271D8}"/>
              </a:ext>
            </a:extLst>
          </p:cNvPr>
          <p:cNvSpPr>
            <a:spLocks noGrp="1"/>
          </p:cNvSpPr>
          <p:nvPr>
            <p:ph sz="half" idx="2"/>
          </p:nvPr>
        </p:nvSpPr>
        <p:spPr>
          <a:xfrm>
            <a:off x="431887" y="2505075"/>
            <a:ext cx="5472114" cy="368458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2255151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solidFill>
                  <a:schemeClr val="tx1">
                    <a:lumMod val="75000"/>
                    <a:lumOff val="2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7" name="Title 6">
            <a:extLst>
              <a:ext uri="{FF2B5EF4-FFF2-40B4-BE49-F238E27FC236}">
                <a16:creationId xmlns:a16="http://schemas.microsoft.com/office/drawing/2014/main" id="{684F2FFD-7164-411A-96A5-A5211A6CAD45}"/>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6543880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solidFill>
                  <a:schemeClr val="tx1">
                    <a:lumMod val="75000"/>
                    <a:lumOff val="2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ED8B3FD9-234A-4B72-9A91-D7DD23D39CDC}"/>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7" name="Title 6">
            <a:extLst>
              <a:ext uri="{FF2B5EF4-FFF2-40B4-BE49-F238E27FC236}">
                <a16:creationId xmlns:a16="http://schemas.microsoft.com/office/drawing/2014/main" id="{1FDBADDA-AF39-45A0-BBAB-A87608C0A8EB}"/>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9748372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0CB24018-690B-4552-9994-3F090E16014A}"/>
              </a:ext>
            </a:extLst>
          </p:cNvPr>
          <p:cNvSpPr>
            <a:spLocks noGrp="1"/>
          </p:cNvSpPr>
          <p:nvPr>
            <p:ph type="ftr" sz="quarter" idx="12"/>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4D8B2323-066D-4AC1-9FC8-A06D7E8B5818}"/>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
        <p:nvSpPr>
          <p:cNvPr id="8" name="Title 1">
            <a:extLst>
              <a:ext uri="{FF2B5EF4-FFF2-40B4-BE49-F238E27FC236}">
                <a16:creationId xmlns:a16="http://schemas.microsoft.com/office/drawing/2014/main" id="{F30A9B71-A789-4057-B729-15D78CF34E05}"/>
              </a:ext>
            </a:extLst>
          </p:cNvPr>
          <p:cNvSpPr>
            <a:spLocks noGrp="1"/>
          </p:cNvSpPr>
          <p:nvPr>
            <p:ph type="ctrTitle" hasCustomPrompt="1"/>
          </p:nvPr>
        </p:nvSpPr>
        <p:spPr>
          <a:xfrm>
            <a:off x="355601" y="3263898"/>
            <a:ext cx="4840085" cy="1626013"/>
          </a:xfrm>
          <a:gradFill>
            <a:gsLst>
              <a:gs pos="31860">
                <a:schemeClr val="bg1">
                  <a:alpha val="90000"/>
                </a:schemeClr>
              </a:gs>
              <a:gs pos="0">
                <a:schemeClr val="accent1">
                  <a:lumMod val="20000"/>
                  <a:lumOff val="80000"/>
                  <a:alpha val="50000"/>
                </a:schemeClr>
              </a:gs>
              <a:gs pos="59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Click to edit presentation title</a:t>
            </a:r>
          </a:p>
        </p:txBody>
      </p:sp>
      <p:sp>
        <p:nvSpPr>
          <p:cNvPr id="14" name="Text Placeholder 3">
            <a:extLst>
              <a:ext uri="{FF2B5EF4-FFF2-40B4-BE49-F238E27FC236}">
                <a16:creationId xmlns:a16="http://schemas.microsoft.com/office/drawing/2014/main" id="{8A083984-DDF1-4D26-BB0A-9EE8430AB214}"/>
              </a:ext>
            </a:extLst>
          </p:cNvPr>
          <p:cNvSpPr>
            <a:spLocks noGrp="1"/>
          </p:cNvSpPr>
          <p:nvPr>
            <p:ph type="body" sz="half" idx="2"/>
          </p:nvPr>
        </p:nvSpPr>
        <p:spPr>
          <a:xfrm>
            <a:off x="355601" y="4889910"/>
            <a:ext cx="4840085" cy="816077"/>
          </a:xfrm>
          <a:solidFill>
            <a:schemeClr val="bg1">
              <a:alpha val="80000"/>
            </a:schemeClr>
          </a:solidFill>
          <a:ln w="3175">
            <a:gradFill>
              <a:gsLst>
                <a:gs pos="0">
                  <a:schemeClr val="bg1">
                    <a:lumMod val="95000"/>
                  </a:schemeClr>
                </a:gs>
                <a:gs pos="100000">
                  <a:schemeClr val="accent1"/>
                </a:gs>
              </a:gsLst>
              <a:lin ang="0" scaled="0"/>
            </a:gradFill>
          </a:ln>
        </p:spPr>
        <p:txBody>
          <a:bodyPr vert="horz" lIns="0" tIns="144000" rIns="180000" bIns="0" rtlCol="0">
            <a:noAutofit/>
          </a:bodyPr>
          <a:lstStyle>
            <a:lvl1pPr marL="0" indent="0" algn="r">
              <a:buNone/>
              <a:defRPr lang="en-US">
                <a:solidFill>
                  <a:schemeClr val="tx1"/>
                </a:solidFill>
              </a:defRPr>
            </a:lvl1pPr>
          </a:lstStyle>
          <a:p>
            <a:pPr marL="266700" lvl="0" indent="-266700" algn="r"/>
            <a:r>
              <a:rPr lang="en-US" noProof="0"/>
              <a:t>Edit Master text styles</a:t>
            </a:r>
          </a:p>
        </p:txBody>
      </p:sp>
      <p:sp>
        <p:nvSpPr>
          <p:cNvPr id="15" name="Content Placeholder 2">
            <a:extLst>
              <a:ext uri="{FF2B5EF4-FFF2-40B4-BE49-F238E27FC236}">
                <a16:creationId xmlns:a16="http://schemas.microsoft.com/office/drawing/2014/main" id="{305EC740-58FD-4D74-B7D7-DA487FC5EC30}"/>
              </a:ext>
            </a:extLst>
          </p:cNvPr>
          <p:cNvSpPr>
            <a:spLocks noGrp="1"/>
          </p:cNvSpPr>
          <p:nvPr>
            <p:ph idx="1"/>
          </p:nvPr>
        </p:nvSpPr>
        <p:spPr>
          <a:xfrm>
            <a:off x="6096000" y="987425"/>
            <a:ext cx="5472000" cy="4718562"/>
          </a:xfrm>
        </p:spPr>
        <p:txBody>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3042043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0CB24018-690B-4552-9994-3F090E16014A}"/>
              </a:ext>
            </a:extLst>
          </p:cNvPr>
          <p:cNvSpPr>
            <a:spLocks noGrp="1"/>
          </p:cNvSpPr>
          <p:nvPr>
            <p:ph type="ftr" sz="quarter" idx="12"/>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4D8B2323-066D-4AC1-9FC8-A06D7E8B5818}"/>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
        <p:nvSpPr>
          <p:cNvPr id="8" name="Title 1">
            <a:extLst>
              <a:ext uri="{FF2B5EF4-FFF2-40B4-BE49-F238E27FC236}">
                <a16:creationId xmlns:a16="http://schemas.microsoft.com/office/drawing/2014/main" id="{F30A9B71-A789-4057-B729-15D78CF34E05}"/>
              </a:ext>
            </a:extLst>
          </p:cNvPr>
          <p:cNvSpPr>
            <a:spLocks noGrp="1"/>
          </p:cNvSpPr>
          <p:nvPr>
            <p:ph type="ctrTitle" hasCustomPrompt="1"/>
          </p:nvPr>
        </p:nvSpPr>
        <p:spPr>
          <a:xfrm>
            <a:off x="355601" y="3263898"/>
            <a:ext cx="4840085" cy="1626013"/>
          </a:xfrm>
          <a:gradFill>
            <a:gsLst>
              <a:gs pos="31860">
                <a:schemeClr val="bg1">
                  <a:alpha val="90000"/>
                </a:schemeClr>
              </a:gs>
              <a:gs pos="0">
                <a:schemeClr val="accent1">
                  <a:lumMod val="20000"/>
                  <a:lumOff val="80000"/>
                  <a:alpha val="50000"/>
                </a:schemeClr>
              </a:gs>
              <a:gs pos="59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Click to edit presentation title</a:t>
            </a:r>
          </a:p>
        </p:txBody>
      </p:sp>
      <p:sp>
        <p:nvSpPr>
          <p:cNvPr id="14" name="Text Placeholder 3">
            <a:extLst>
              <a:ext uri="{FF2B5EF4-FFF2-40B4-BE49-F238E27FC236}">
                <a16:creationId xmlns:a16="http://schemas.microsoft.com/office/drawing/2014/main" id="{8A083984-DDF1-4D26-BB0A-9EE8430AB214}"/>
              </a:ext>
            </a:extLst>
          </p:cNvPr>
          <p:cNvSpPr>
            <a:spLocks noGrp="1"/>
          </p:cNvSpPr>
          <p:nvPr>
            <p:ph type="body" sz="half" idx="2"/>
          </p:nvPr>
        </p:nvSpPr>
        <p:spPr>
          <a:xfrm>
            <a:off x="355601" y="4889910"/>
            <a:ext cx="4840085" cy="816077"/>
          </a:xfrm>
          <a:solidFill>
            <a:schemeClr val="bg1">
              <a:alpha val="80000"/>
            </a:schemeClr>
          </a:solidFill>
          <a:ln w="3175">
            <a:gradFill>
              <a:gsLst>
                <a:gs pos="0">
                  <a:schemeClr val="bg1">
                    <a:lumMod val="95000"/>
                  </a:schemeClr>
                </a:gs>
                <a:gs pos="100000">
                  <a:schemeClr val="accent1"/>
                </a:gs>
              </a:gsLst>
              <a:lin ang="0" scaled="0"/>
            </a:gradFill>
          </a:ln>
        </p:spPr>
        <p:txBody>
          <a:bodyPr vert="horz" lIns="0" tIns="144000" rIns="180000" bIns="0" rtlCol="0">
            <a:noAutofit/>
          </a:bodyPr>
          <a:lstStyle>
            <a:lvl1pPr marL="0" indent="0" algn="r">
              <a:buNone/>
              <a:defRPr lang="en-US">
                <a:solidFill>
                  <a:schemeClr val="tx1"/>
                </a:solidFill>
              </a:defRPr>
            </a:lvl1pPr>
          </a:lstStyle>
          <a:p>
            <a:pPr marL="266700" lvl="0" indent="-266700" algn="r"/>
            <a:r>
              <a:rPr lang="en-US" noProof="0"/>
              <a:t>Edit Master text styles</a:t>
            </a:r>
          </a:p>
        </p:txBody>
      </p:sp>
      <p:sp>
        <p:nvSpPr>
          <p:cNvPr id="7" name="Picture Placeholder 2">
            <a:extLst>
              <a:ext uri="{FF2B5EF4-FFF2-40B4-BE49-F238E27FC236}">
                <a16:creationId xmlns:a16="http://schemas.microsoft.com/office/drawing/2014/main" id="{E28466D9-7530-474E-BC12-1642958B7245}"/>
              </a:ext>
            </a:extLst>
          </p:cNvPr>
          <p:cNvSpPr>
            <a:spLocks noGrp="1"/>
          </p:cNvSpPr>
          <p:nvPr>
            <p:ph type="pic" idx="1"/>
          </p:nvPr>
        </p:nvSpPr>
        <p:spPr>
          <a:xfrm>
            <a:off x="6095999" y="987425"/>
            <a:ext cx="5471999" cy="471856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9605497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6387D291-05F0-4DD7-A728-945B6C9F2382}"/>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6" name="Title 5">
            <a:extLst>
              <a:ext uri="{FF2B5EF4-FFF2-40B4-BE49-F238E27FC236}">
                <a16:creationId xmlns:a16="http://schemas.microsoft.com/office/drawing/2014/main" id="{61A6105F-5309-4A56-AAF2-8D4A0477F00A}"/>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5058552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6387D291-05F0-4DD7-A728-945B6C9F2382}"/>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6" name="Title 5">
            <a:extLst>
              <a:ext uri="{FF2B5EF4-FFF2-40B4-BE49-F238E27FC236}">
                <a16:creationId xmlns:a16="http://schemas.microsoft.com/office/drawing/2014/main" id="{61A6105F-5309-4A56-AAF2-8D4A0477F00A}"/>
              </a:ext>
            </a:extLst>
          </p:cNvPr>
          <p:cNvSpPr>
            <a:spLocks noGrp="1"/>
          </p:cNvSpPr>
          <p:nvPr>
            <p:ph type="title"/>
          </p:nvPr>
        </p:nvSpPr>
        <p:spPr/>
        <p:txBody>
          <a:bodyPr/>
          <a:lstStyle/>
          <a:p>
            <a:r>
              <a:rPr lang="en-US" noProof="0"/>
              <a:t>Click to edit Master title style</a:t>
            </a:r>
          </a:p>
        </p:txBody>
      </p:sp>
      <p:sp>
        <p:nvSpPr>
          <p:cNvPr id="5" name="Text Placeholder 4">
            <a:extLst>
              <a:ext uri="{FF2B5EF4-FFF2-40B4-BE49-F238E27FC236}">
                <a16:creationId xmlns:a16="http://schemas.microsoft.com/office/drawing/2014/main" id="{55F7A73E-4A54-4742-8586-DD6DAA3BC61C}"/>
              </a:ext>
            </a:extLst>
          </p:cNvPr>
          <p:cNvSpPr>
            <a:spLocks noGrp="1"/>
          </p:cNvSpPr>
          <p:nvPr>
            <p:ph type="body" sz="quarter" idx="34"/>
          </p:nvPr>
        </p:nvSpPr>
        <p:spPr>
          <a:xfrm>
            <a:off x="1313656" y="1955257"/>
            <a:ext cx="9564688" cy="2947486"/>
          </a:xfrm>
        </p:spPr>
        <p:txBody>
          <a:bodyPr anchor="ctr"/>
          <a:lstStyle>
            <a:lvl1pPr marL="0" indent="0" algn="ctr">
              <a:buNone/>
              <a:defRPr sz="6000"/>
            </a:lvl1pPr>
            <a:lvl2pPr marL="266700" indent="0">
              <a:buNone/>
              <a:defRPr/>
            </a:lvl2pPr>
          </a:lstStyle>
          <a:p>
            <a:pPr lvl="0"/>
            <a:r>
              <a:rPr lang="en-US" noProof="0"/>
              <a:t>Edit Master text styles</a:t>
            </a:r>
          </a:p>
        </p:txBody>
      </p:sp>
    </p:spTree>
    <p:extLst>
      <p:ext uri="{BB962C8B-B14F-4D97-AF65-F5344CB8AC3E}">
        <p14:creationId xmlns:p14="http://schemas.microsoft.com/office/powerpoint/2010/main" val="32409217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BDA9BE28-009E-4D88-9951-81B453F75A4E}"/>
              </a:ext>
            </a:extLst>
          </p:cNvPr>
          <p:cNvSpPr>
            <a:spLocks noGrp="1"/>
          </p:cNvSpPr>
          <p:nvPr>
            <p:ph type="sldNum" sz="quarter" idx="13"/>
          </p:nvPr>
        </p:nvSpPr>
        <p:spPr>
          <a:solidFill>
            <a:schemeClr val="bg1"/>
          </a:solidFill>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726F2C-157B-477E-AD76-8F54126834C2}"/>
              </a:ext>
            </a:extLst>
          </p:cNvPr>
          <p:cNvSpPr/>
          <p:nvPr userDrawn="1"/>
        </p:nvSpPr>
        <p:spPr>
          <a:xfrm>
            <a:off x="0" y="6191250"/>
            <a:ext cx="12192000" cy="66675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40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40000" cy="4377523"/>
          </a:xfrm>
          <a:prstGeom prst="rect">
            <a:avLst/>
          </a:prstGeom>
        </p:spPr>
        <p:txBody>
          <a:bodyPr vert="horz" lIns="0" tIns="0" rIns="0" bIns="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Rectangle 6">
            <a:extLst>
              <a:ext uri="{FF2B5EF4-FFF2-40B4-BE49-F238E27FC236}">
                <a16:creationId xmlns:a16="http://schemas.microsoft.com/office/drawing/2014/main" id="{474FB90F-5E6B-4508-96BB-939635D11AFF}"/>
              </a:ext>
            </a:extLst>
          </p:cNvPr>
          <p:cNvSpPr/>
          <p:nvPr userDrawn="1"/>
        </p:nvSpPr>
        <p:spPr>
          <a:xfrm>
            <a:off x="0" y="0"/>
            <a:ext cx="12192000" cy="144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774A1CB7-B157-440C-BA82-A62890EF3721}"/>
              </a:ext>
            </a:extLst>
          </p:cNvPr>
          <p:cNvSpPr/>
          <p:nvPr userDrawn="1"/>
        </p:nvSpPr>
        <p:spPr>
          <a:xfrm>
            <a:off x="0" y="92074"/>
            <a:ext cx="144000" cy="6629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EE5B1BAC-5CBE-4B0E-B0AA-1C05EBEE964E}"/>
              </a:ext>
            </a:extLst>
          </p:cNvPr>
          <p:cNvSpPr/>
          <p:nvPr userDrawn="1"/>
        </p:nvSpPr>
        <p:spPr>
          <a:xfrm>
            <a:off x="12048000" y="92074"/>
            <a:ext cx="144000" cy="6629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168BD16A-5998-4CCA-B0F2-62F67B639AFD}"/>
              </a:ext>
            </a:extLst>
          </p:cNvPr>
          <p:cNvSpPr/>
          <p:nvPr userDrawn="1"/>
        </p:nvSpPr>
        <p:spPr>
          <a:xfrm>
            <a:off x="0" y="0"/>
            <a:ext cx="12192000" cy="6858000"/>
          </a:xfrm>
          <a:custGeom>
            <a:avLst/>
            <a:gdLst>
              <a:gd name="connsiteX0" fmla="*/ 36000 w 12192000"/>
              <a:gd name="connsiteY0" fmla="*/ 36000 h 6858000"/>
              <a:gd name="connsiteX1" fmla="*/ 36000 w 12192000"/>
              <a:gd name="connsiteY1" fmla="*/ 6822000 h 6858000"/>
              <a:gd name="connsiteX2" fmla="*/ 12156000 w 12192000"/>
              <a:gd name="connsiteY2" fmla="*/ 6822000 h 6858000"/>
              <a:gd name="connsiteX3" fmla="*/ 12156000 w 12192000"/>
              <a:gd name="connsiteY3" fmla="*/ 36000 h 6858000"/>
              <a:gd name="connsiteX4" fmla="*/ 0 w 12192000"/>
              <a:gd name="connsiteY4" fmla="*/ 0 h 6858000"/>
              <a:gd name="connsiteX5" fmla="*/ 36000 w 12192000"/>
              <a:gd name="connsiteY5" fmla="*/ 0 h 6858000"/>
              <a:gd name="connsiteX6" fmla="*/ 12156000 w 12192000"/>
              <a:gd name="connsiteY6" fmla="*/ 0 h 6858000"/>
              <a:gd name="connsiteX7" fmla="*/ 12192000 w 12192000"/>
              <a:gd name="connsiteY7" fmla="*/ 0 h 6858000"/>
              <a:gd name="connsiteX8" fmla="*/ 12192000 w 12192000"/>
              <a:gd name="connsiteY8" fmla="*/ 36000 h 6858000"/>
              <a:gd name="connsiteX9" fmla="*/ 12192000 w 12192000"/>
              <a:gd name="connsiteY9" fmla="*/ 6822000 h 6858000"/>
              <a:gd name="connsiteX10" fmla="*/ 12192000 w 12192000"/>
              <a:gd name="connsiteY10" fmla="*/ 6858000 h 6858000"/>
              <a:gd name="connsiteX11" fmla="*/ 12156000 w 12192000"/>
              <a:gd name="connsiteY11" fmla="*/ 6858000 h 6858000"/>
              <a:gd name="connsiteX12" fmla="*/ 36000 w 12192000"/>
              <a:gd name="connsiteY12" fmla="*/ 6858000 h 6858000"/>
              <a:gd name="connsiteX13" fmla="*/ 0 w 12192000"/>
              <a:gd name="connsiteY13" fmla="*/ 6858000 h 6858000"/>
              <a:gd name="connsiteX14" fmla="*/ 0 w 12192000"/>
              <a:gd name="connsiteY14" fmla="*/ 6822000 h 6858000"/>
              <a:gd name="connsiteX15" fmla="*/ 0 w 12192000"/>
              <a:gd name="connsiteY15" fmla="*/ 36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36000" y="36000"/>
                </a:moveTo>
                <a:lnTo>
                  <a:pt x="36000" y="6822000"/>
                </a:lnTo>
                <a:lnTo>
                  <a:pt x="12156000" y="6822000"/>
                </a:lnTo>
                <a:lnTo>
                  <a:pt x="12156000" y="36000"/>
                </a:lnTo>
                <a:close/>
                <a:moveTo>
                  <a:pt x="0" y="0"/>
                </a:moveTo>
                <a:lnTo>
                  <a:pt x="36000" y="0"/>
                </a:lnTo>
                <a:lnTo>
                  <a:pt x="12156000" y="0"/>
                </a:lnTo>
                <a:lnTo>
                  <a:pt x="12192000" y="0"/>
                </a:lnTo>
                <a:lnTo>
                  <a:pt x="12192000" y="36000"/>
                </a:lnTo>
                <a:lnTo>
                  <a:pt x="12192000" y="6822000"/>
                </a:lnTo>
                <a:lnTo>
                  <a:pt x="12192000" y="6858000"/>
                </a:lnTo>
                <a:lnTo>
                  <a:pt x="12156000" y="6858000"/>
                </a:lnTo>
                <a:lnTo>
                  <a:pt x="36000" y="6858000"/>
                </a:lnTo>
                <a:lnTo>
                  <a:pt x="0" y="6858000"/>
                </a:lnTo>
                <a:lnTo>
                  <a:pt x="0" y="6822000"/>
                </a:lnTo>
                <a:lnTo>
                  <a:pt x="0" y="36000"/>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677425" y="6322399"/>
            <a:ext cx="370575" cy="365125"/>
          </a:xfrm>
          <a:prstGeom prst="rect">
            <a:avLst/>
          </a:prstGeom>
          <a:solidFill>
            <a:schemeClr val="bg1"/>
          </a:solidFill>
          <a:ln w="3175">
            <a:solidFill>
              <a:schemeClr val="bg1">
                <a:lumMod val="85000"/>
              </a:schemeClr>
            </a:solidFill>
          </a:ln>
          <a:effectLst/>
        </p:spPr>
        <p:txBody>
          <a:bodyPr vert="horz" lIns="0" tIns="0" rIns="0" bIns="0" rtlCol="0" anchor="ctr"/>
          <a:lstStyle>
            <a:lvl1pPr algn="ctr">
              <a:defRPr sz="1200">
                <a:solidFill>
                  <a:schemeClr val="tx1">
                    <a:lumMod val="75000"/>
                    <a:lumOff val="25000"/>
                  </a:schemeClr>
                </a:solidFill>
              </a:defRPr>
            </a:lvl1pPr>
          </a:lstStyle>
          <a:p>
            <a:fld id="{19B51A1E-902D-48AF-9020-955120F399B6}" type="slidenum">
              <a:rPr lang="en-US" noProof="0" smtClean="0"/>
              <a:pPr/>
              <a:t>‹#›</a:t>
            </a:fld>
            <a:endParaRPr lang="en-US" noProof="0" dirty="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144000" y="6322399"/>
            <a:ext cx="4114800" cy="365125"/>
          </a:xfrm>
          <a:prstGeom prst="rect">
            <a:avLst/>
          </a:prstGeom>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21" name="TextBox 20">
            <a:extLst>
              <a:ext uri="{FF2B5EF4-FFF2-40B4-BE49-F238E27FC236}">
                <a16:creationId xmlns:a16="http://schemas.microsoft.com/office/drawing/2014/main" id="{B3839907-C37E-4F37-B9BB-92B4A49360E6}"/>
              </a:ext>
            </a:extLst>
          </p:cNvPr>
          <p:cNvSpPr txBox="1"/>
          <p:nvPr userDrawn="1"/>
        </p:nvSpPr>
        <p:spPr>
          <a:xfrm>
            <a:off x="10194026" y="6258973"/>
            <a:ext cx="1577974" cy="427535"/>
          </a:xfrm>
          <a:prstGeom prst="rect">
            <a:avLst/>
          </a:prstGeom>
          <a:noFill/>
        </p:spPr>
        <p:txBody>
          <a:bodyPr wrap="square" lIns="0" tIns="144000" rIns="0" bIns="0" rtlCol="0">
            <a:spAutoFit/>
          </a:bodyPr>
          <a:lstStyle/>
          <a:p>
            <a:pPr algn="ctr">
              <a:lnSpc>
                <a:spcPts val="1100"/>
              </a:lnSpc>
            </a:pPr>
            <a:r>
              <a:rPr lang="en-US" sz="2000" b="1" spc="0" baseline="0" noProof="0" dirty="0">
                <a:solidFill>
                  <a:schemeClr val="tx1">
                    <a:lumMod val="75000"/>
                    <a:lumOff val="25000"/>
                  </a:schemeClr>
                </a:solidFill>
                <a:latin typeface="+mj-lt"/>
                <a:cs typeface="Times New Roman" panose="02020603050405020304" pitchFamily="18" charset="0"/>
              </a:rPr>
              <a:t>Contoso</a:t>
            </a:r>
            <a:br>
              <a:rPr lang="en-US" sz="2000" b="1" spc="0" baseline="0" noProof="0" dirty="0">
                <a:solidFill>
                  <a:schemeClr val="tx1">
                    <a:lumMod val="75000"/>
                    <a:lumOff val="25000"/>
                  </a:schemeClr>
                </a:solidFill>
                <a:latin typeface="Times New Roman" panose="02020603050405020304" pitchFamily="18" charset="0"/>
                <a:cs typeface="Times New Roman" panose="02020603050405020304" pitchFamily="18" charset="0"/>
              </a:rPr>
            </a:br>
            <a:r>
              <a:rPr lang="en-US" sz="1100" b="0" i="1" spc="600" baseline="0" noProof="0" dirty="0">
                <a:solidFill>
                  <a:schemeClr val="tx1">
                    <a:lumMod val="75000"/>
                    <a:lumOff val="25000"/>
                  </a:schemeClr>
                </a:solidFill>
                <a:latin typeface="Times New Roman" panose="02020603050405020304" pitchFamily="18" charset="0"/>
                <a:cs typeface="Times New Roman" panose="02020603050405020304" pitchFamily="18" charset="0"/>
              </a:rPr>
              <a:t>Suites</a:t>
            </a:r>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65" r:id="rId4"/>
    <p:sldLayoutId id="2147483666" r:id="rId5"/>
    <p:sldLayoutId id="2147483659" r:id="rId6"/>
    <p:sldLayoutId id="2147483660" r:id="rId7"/>
    <p:sldLayoutId id="2147483664" r:id="rId8"/>
    <p:sldLayoutId id="2147483668" r:id="rId9"/>
    <p:sldLayoutId id="2147483669" r:id="rId10"/>
    <p:sldLayoutId id="2147483650" r:id="rId11"/>
    <p:sldLayoutId id="2147483652" r:id="rId12"/>
    <p:sldLayoutId id="2147483667" r:id="rId13"/>
    <p:sldLayoutId id="2147483656" r:id="rId14"/>
    <p:sldLayoutId id="2147483657" r:id="rId15"/>
    <p:sldLayoutId id="2147483671" r:id="rId16"/>
    <p:sldLayoutId id="2147483672" r:id="rId17"/>
    <p:sldLayoutId id="2147483654" r:id="rId18"/>
    <p:sldLayoutId id="2147483673" r:id="rId19"/>
    <p:sldLayoutId id="2147483655" r:id="rId20"/>
  </p:sldLayoutIdLst>
  <p:hf hdr="0" ftr="0" dt="0"/>
  <p:txStyles>
    <p:titleStyle>
      <a:lvl1pPr algn="l" defTabSz="914400" rtl="0" eaLnBrk="1" latinLnBrk="0" hangingPunct="1">
        <a:lnSpc>
          <a:spcPct val="90000"/>
        </a:lnSpc>
        <a:spcBef>
          <a:spcPct val="0"/>
        </a:spcBef>
        <a:buNone/>
        <a:defRPr sz="3200" kern="1200">
          <a:solidFill>
            <a:schemeClr val="tx1"/>
          </a:solidFill>
          <a:latin typeface="Rockwell" panose="02060603020205020403" pitchFamily="18" charset="0"/>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6.png"/><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Snowy forrest from top" title="Snowy forrest from top">
            <a:extLst>
              <a:ext uri="{FF2B5EF4-FFF2-40B4-BE49-F238E27FC236}">
                <a16:creationId xmlns:a16="http://schemas.microsoft.com/office/drawing/2014/main" id="{F7C18470-34F4-493A-B338-DAAE751FB656}"/>
              </a:ext>
            </a:extLst>
          </p:cNvPr>
          <p:cNvPicPr>
            <a:picLocks noGrp="1" noChangeAspect="1"/>
          </p:cNvPicPr>
          <p:nvPr>
            <p:ph type="pic" sz="quarter" idx="13"/>
          </p:nvPr>
        </p:nvPicPr>
        <p:blipFill>
          <a:blip r:embed="rId2"/>
          <a:stretch>
            <a:fillRect/>
          </a:stretch>
        </p:blipFill>
        <p:spPr>
          <a:xfrm>
            <a:off x="48878" y="184091"/>
            <a:ext cx="11905200" cy="6565233"/>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p:txBody>
          <a:bodyPr/>
          <a:lstStyle/>
          <a:p>
            <a:r>
              <a:rPr lang="en-US" dirty="0"/>
              <a:t>Forensic Case Formulation</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360001" y="5681926"/>
            <a:ext cx="4416587" cy="816075"/>
          </a:xfrm>
          <a:ln>
            <a:gradFill>
              <a:gsLst>
                <a:gs pos="0">
                  <a:schemeClr val="bg1">
                    <a:lumMod val="95000"/>
                  </a:schemeClr>
                </a:gs>
                <a:gs pos="100000">
                  <a:schemeClr val="accent1"/>
                </a:gs>
              </a:gsLst>
            </a:gradFill>
          </a:ln>
        </p:spPr>
        <p:txBody>
          <a:bodyPr/>
          <a:lstStyle/>
          <a:p>
            <a:r>
              <a:rPr lang="en-US" sz="2000" b="1" dirty="0"/>
              <a:t>Tools for forensic assessment</a:t>
            </a:r>
          </a:p>
        </p:txBody>
      </p:sp>
    </p:spTree>
    <p:extLst>
      <p:ext uri="{BB962C8B-B14F-4D97-AF65-F5344CB8AC3E}">
        <p14:creationId xmlns:p14="http://schemas.microsoft.com/office/powerpoint/2010/main" val="3899961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EAD3DDF-AF4A-E9DF-B4E1-ADC3439A8124}"/>
              </a:ext>
            </a:extLst>
          </p:cNvPr>
          <p:cNvSpPr>
            <a:spLocks noGrp="1"/>
          </p:cNvSpPr>
          <p:nvPr>
            <p:ph type="sldNum" sz="quarter" idx="33"/>
          </p:nvPr>
        </p:nvSpPr>
        <p:spPr>
          <a:xfrm>
            <a:off x="11677425" y="6322399"/>
            <a:ext cx="370575" cy="365125"/>
          </a:xfrm>
        </p:spPr>
        <p:txBody>
          <a:bodyPr anchor="ctr">
            <a:normAutofit/>
          </a:bodyPr>
          <a:lstStyle/>
          <a:p>
            <a:pPr>
              <a:spcAft>
                <a:spcPts val="600"/>
              </a:spcAft>
            </a:pPr>
            <a:fld id="{19B51A1E-902D-48AF-9020-955120F399B6}" type="slidenum">
              <a:rPr lang="en-US" noProof="0" smtClean="0"/>
              <a:pPr>
                <a:spcAft>
                  <a:spcPts val="600"/>
                </a:spcAft>
              </a:pPr>
              <a:t>2</a:t>
            </a:fld>
            <a:endParaRPr lang="en-US" noProof="0"/>
          </a:p>
        </p:txBody>
      </p:sp>
      <p:sp>
        <p:nvSpPr>
          <p:cNvPr id="6" name="Title 5">
            <a:extLst>
              <a:ext uri="{FF2B5EF4-FFF2-40B4-BE49-F238E27FC236}">
                <a16:creationId xmlns:a16="http://schemas.microsoft.com/office/drawing/2014/main" id="{B1011774-61AE-90F1-7B7B-0CE7803BD10C}"/>
              </a:ext>
            </a:extLst>
          </p:cNvPr>
          <p:cNvSpPr>
            <a:spLocks noGrp="1"/>
          </p:cNvSpPr>
          <p:nvPr>
            <p:ph type="title"/>
          </p:nvPr>
        </p:nvSpPr>
        <p:spPr>
          <a:xfrm>
            <a:off x="432000" y="432000"/>
            <a:ext cx="11340000" cy="432000"/>
          </a:xfrm>
        </p:spPr>
        <p:txBody>
          <a:bodyPr anchor="ctr">
            <a:normAutofit/>
          </a:bodyPr>
          <a:lstStyle/>
          <a:p>
            <a:r>
              <a:rPr lang="en-GB" sz="3000" dirty="0"/>
              <a:t>What is Forensic Case Formulation (FCF)?</a:t>
            </a:r>
          </a:p>
        </p:txBody>
      </p:sp>
      <p:graphicFrame>
        <p:nvGraphicFramePr>
          <p:cNvPr id="10" name="Content Placeholder 6">
            <a:extLst>
              <a:ext uri="{FF2B5EF4-FFF2-40B4-BE49-F238E27FC236}">
                <a16:creationId xmlns:a16="http://schemas.microsoft.com/office/drawing/2014/main" id="{0B1EA8DB-8929-C633-840C-13242D8471C2}"/>
              </a:ext>
            </a:extLst>
          </p:cNvPr>
          <p:cNvGraphicFramePr>
            <a:graphicFrameLocks noGrp="1"/>
          </p:cNvGraphicFramePr>
          <p:nvPr>
            <p:ph idx="1"/>
            <p:extLst>
              <p:ext uri="{D42A27DB-BD31-4B8C-83A1-F6EECF244321}">
                <p14:modId xmlns:p14="http://schemas.microsoft.com/office/powerpoint/2010/main" val="3940405999"/>
              </p:ext>
            </p:extLst>
          </p:nvPr>
        </p:nvGraphicFramePr>
        <p:xfrm>
          <a:off x="432000" y="1512000"/>
          <a:ext cx="11340000" cy="43775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75E7C50-3C8E-8ED9-D01A-90A1E47E7EC0}"/>
              </a:ext>
            </a:extLst>
          </p:cNvPr>
          <p:cNvSpPr txBox="1"/>
          <p:nvPr/>
        </p:nvSpPr>
        <p:spPr>
          <a:xfrm>
            <a:off x="10351008" y="6318192"/>
            <a:ext cx="1231392" cy="369332"/>
          </a:xfrm>
          <a:prstGeom prst="rect">
            <a:avLst/>
          </a:prstGeom>
          <a:solidFill>
            <a:schemeClr val="bg2"/>
          </a:solidFill>
        </p:spPr>
        <p:txBody>
          <a:bodyPr wrap="square" rtlCol="0">
            <a:spAutoFit/>
          </a:bodyPr>
          <a:lstStyle/>
          <a:p>
            <a:endParaRPr lang="en-GB" dirty="0"/>
          </a:p>
        </p:txBody>
      </p:sp>
    </p:spTree>
    <p:extLst>
      <p:ext uri="{BB962C8B-B14F-4D97-AF65-F5344CB8AC3E}">
        <p14:creationId xmlns:p14="http://schemas.microsoft.com/office/powerpoint/2010/main" val="177174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6B531FB-BADA-FAFF-4CAF-08D53ECCCA89}"/>
              </a:ext>
            </a:extLst>
          </p:cNvPr>
          <p:cNvSpPr>
            <a:spLocks noGrp="1"/>
          </p:cNvSpPr>
          <p:nvPr>
            <p:ph type="sldNum" sz="quarter" idx="33"/>
          </p:nvPr>
        </p:nvSpPr>
        <p:spPr>
          <a:xfrm>
            <a:off x="11677425" y="6322399"/>
            <a:ext cx="370575" cy="365125"/>
          </a:xfrm>
        </p:spPr>
        <p:txBody>
          <a:bodyPr anchor="ctr">
            <a:normAutofit/>
          </a:bodyPr>
          <a:lstStyle/>
          <a:p>
            <a:pPr>
              <a:spcAft>
                <a:spcPts val="600"/>
              </a:spcAft>
            </a:pPr>
            <a:fld id="{19B51A1E-902D-48AF-9020-955120F399B6}" type="slidenum">
              <a:rPr lang="en-US" noProof="0" smtClean="0"/>
              <a:pPr>
                <a:spcAft>
                  <a:spcPts val="600"/>
                </a:spcAft>
              </a:pPr>
              <a:t>3</a:t>
            </a:fld>
            <a:endParaRPr lang="en-US" noProof="0"/>
          </a:p>
        </p:txBody>
      </p:sp>
      <p:sp>
        <p:nvSpPr>
          <p:cNvPr id="4" name="Title 3">
            <a:extLst>
              <a:ext uri="{FF2B5EF4-FFF2-40B4-BE49-F238E27FC236}">
                <a16:creationId xmlns:a16="http://schemas.microsoft.com/office/drawing/2014/main" id="{60D352AF-C459-AABE-8764-5256BBAEFCB2}"/>
              </a:ext>
            </a:extLst>
          </p:cNvPr>
          <p:cNvSpPr>
            <a:spLocks noGrp="1"/>
          </p:cNvSpPr>
          <p:nvPr>
            <p:ph type="title"/>
          </p:nvPr>
        </p:nvSpPr>
        <p:spPr>
          <a:xfrm>
            <a:off x="432000" y="432000"/>
            <a:ext cx="11340000" cy="432000"/>
          </a:xfrm>
        </p:spPr>
        <p:txBody>
          <a:bodyPr anchor="ctr">
            <a:normAutofit/>
          </a:bodyPr>
          <a:lstStyle/>
          <a:p>
            <a:r>
              <a:rPr lang="en-GB" sz="3000" dirty="0"/>
              <a:t>What is Forensic Case Formulation (FCF)?</a:t>
            </a:r>
          </a:p>
        </p:txBody>
      </p:sp>
      <p:graphicFrame>
        <p:nvGraphicFramePr>
          <p:cNvPr id="6" name="Content Placeholder 1">
            <a:extLst>
              <a:ext uri="{FF2B5EF4-FFF2-40B4-BE49-F238E27FC236}">
                <a16:creationId xmlns:a16="http://schemas.microsoft.com/office/drawing/2014/main" id="{063FFC48-5FC6-849E-F1AC-9EF8D3325125}"/>
              </a:ext>
            </a:extLst>
          </p:cNvPr>
          <p:cNvGraphicFramePr>
            <a:graphicFrameLocks noGrp="1"/>
          </p:cNvGraphicFramePr>
          <p:nvPr>
            <p:ph idx="1"/>
            <p:extLst>
              <p:ext uri="{D42A27DB-BD31-4B8C-83A1-F6EECF244321}">
                <p14:modId xmlns:p14="http://schemas.microsoft.com/office/powerpoint/2010/main" val="2286557900"/>
              </p:ext>
            </p:extLst>
          </p:nvPr>
        </p:nvGraphicFramePr>
        <p:xfrm>
          <a:off x="432000" y="1512000"/>
          <a:ext cx="11340000" cy="43775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1DEC2887-F19F-566E-5384-332FCB6D73B0}"/>
              </a:ext>
            </a:extLst>
          </p:cNvPr>
          <p:cNvSpPr txBox="1"/>
          <p:nvPr/>
        </p:nvSpPr>
        <p:spPr>
          <a:xfrm>
            <a:off x="10058400" y="6322399"/>
            <a:ext cx="1511808" cy="369332"/>
          </a:xfrm>
          <a:prstGeom prst="rect">
            <a:avLst/>
          </a:prstGeom>
          <a:solidFill>
            <a:schemeClr val="bg2"/>
          </a:solidFill>
        </p:spPr>
        <p:txBody>
          <a:bodyPr wrap="square" rtlCol="0">
            <a:spAutoFit/>
          </a:bodyPr>
          <a:lstStyle/>
          <a:p>
            <a:endParaRPr lang="en-GB" dirty="0"/>
          </a:p>
        </p:txBody>
      </p:sp>
    </p:spTree>
    <p:extLst>
      <p:ext uri="{BB962C8B-B14F-4D97-AF65-F5344CB8AC3E}">
        <p14:creationId xmlns:p14="http://schemas.microsoft.com/office/powerpoint/2010/main" val="2234181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735DE38-C34A-3A9F-CE2A-D0AD74E6C57A}"/>
              </a:ext>
            </a:extLst>
          </p:cNvPr>
          <p:cNvSpPr>
            <a:spLocks noGrp="1"/>
          </p:cNvSpPr>
          <p:nvPr>
            <p:ph type="sldNum" sz="quarter" idx="33"/>
          </p:nvPr>
        </p:nvSpPr>
        <p:spPr>
          <a:xfrm>
            <a:off x="11677425" y="6322399"/>
            <a:ext cx="370575" cy="365125"/>
          </a:xfrm>
        </p:spPr>
        <p:txBody>
          <a:bodyPr anchor="ctr">
            <a:normAutofit/>
          </a:bodyPr>
          <a:lstStyle/>
          <a:p>
            <a:pPr>
              <a:spcAft>
                <a:spcPts val="600"/>
              </a:spcAft>
            </a:pPr>
            <a:fld id="{19B51A1E-902D-48AF-9020-955120F399B6}" type="slidenum">
              <a:rPr lang="en-US" noProof="0" smtClean="0"/>
              <a:pPr>
                <a:spcAft>
                  <a:spcPts val="600"/>
                </a:spcAft>
              </a:pPr>
              <a:t>4</a:t>
            </a:fld>
            <a:endParaRPr lang="en-US" noProof="0"/>
          </a:p>
        </p:txBody>
      </p:sp>
      <p:sp>
        <p:nvSpPr>
          <p:cNvPr id="16" name="Title 3">
            <a:extLst>
              <a:ext uri="{FF2B5EF4-FFF2-40B4-BE49-F238E27FC236}">
                <a16:creationId xmlns:a16="http://schemas.microsoft.com/office/drawing/2014/main" id="{C5E02288-9868-4480-78DF-A6E789208CB7}"/>
              </a:ext>
            </a:extLst>
          </p:cNvPr>
          <p:cNvSpPr>
            <a:spLocks noGrp="1"/>
          </p:cNvSpPr>
          <p:nvPr>
            <p:ph type="title"/>
          </p:nvPr>
        </p:nvSpPr>
        <p:spPr>
          <a:xfrm>
            <a:off x="432000" y="432000"/>
            <a:ext cx="11340000" cy="432000"/>
          </a:xfrm>
        </p:spPr>
        <p:txBody>
          <a:bodyPr/>
          <a:lstStyle/>
          <a:p>
            <a:r>
              <a:rPr lang="en-GB" sz="3200" dirty="0"/>
              <a:t>What is Forensic Case Formulation (FCF)?</a:t>
            </a:r>
            <a:endParaRPr lang="en-US" dirty="0"/>
          </a:p>
        </p:txBody>
      </p:sp>
      <p:graphicFrame>
        <p:nvGraphicFramePr>
          <p:cNvPr id="17" name="Content Placeholder 1">
            <a:extLst>
              <a:ext uri="{FF2B5EF4-FFF2-40B4-BE49-F238E27FC236}">
                <a16:creationId xmlns:a16="http://schemas.microsoft.com/office/drawing/2014/main" id="{A2240B89-DBD5-E0D6-5F26-CC2282E32624}"/>
              </a:ext>
            </a:extLst>
          </p:cNvPr>
          <p:cNvGraphicFramePr>
            <a:graphicFrameLocks noGrp="1"/>
          </p:cNvGraphicFramePr>
          <p:nvPr>
            <p:ph idx="1"/>
            <p:extLst>
              <p:ext uri="{D42A27DB-BD31-4B8C-83A1-F6EECF244321}">
                <p14:modId xmlns:p14="http://schemas.microsoft.com/office/powerpoint/2010/main" val="1044508711"/>
              </p:ext>
            </p:extLst>
          </p:nvPr>
        </p:nvGraphicFramePr>
        <p:xfrm>
          <a:off x="432000" y="1036320"/>
          <a:ext cx="11340000" cy="52860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20C28A16-AD84-77A6-3749-D8ADE3B55E27}"/>
              </a:ext>
            </a:extLst>
          </p:cNvPr>
          <p:cNvSpPr/>
          <p:nvPr/>
        </p:nvSpPr>
        <p:spPr>
          <a:xfrm>
            <a:off x="10290046" y="6322398"/>
            <a:ext cx="1188591" cy="365125"/>
          </a:xfrm>
          <a:prstGeom prst="rect">
            <a:avLst/>
          </a:prstGeom>
          <a:solidFill>
            <a:schemeClr val="bg2"/>
          </a:solidFill>
        </p:spPr>
        <p:txBody>
          <a:bodyPr rot="0" spcFirstLastPara="0" vertOverflow="overflow" horzOverflow="overflow" vert="horz" wrap="square" lIns="72000" tIns="0" rIns="180000" bIns="180000" numCol="1" spcCol="0" rtlCol="0" fromWordArt="0" anchor="b" anchorCtr="0" forceAA="0" compatLnSpc="1">
            <a:prstTxWarp prst="textNoShape">
              <a:avLst/>
            </a:prstTxWarp>
            <a:noAutofit/>
          </a:bodyPr>
          <a:lstStyle/>
          <a:p>
            <a:pPr algn="r">
              <a:lnSpc>
                <a:spcPts val="4700"/>
              </a:lnSpc>
              <a:spcBef>
                <a:spcPct val="0"/>
              </a:spcBef>
            </a:pPr>
            <a:endParaRPr lang="en-GB" sz="4500">
              <a:solidFill>
                <a:schemeClr val="tx1"/>
              </a:solidFill>
              <a:latin typeface="Rockwell" panose="02060603020205020403" pitchFamily="18" charset="0"/>
              <a:ea typeface="+mj-ea"/>
              <a:cs typeface="+mj-cs"/>
            </a:endParaRPr>
          </a:p>
        </p:txBody>
      </p:sp>
    </p:spTree>
    <p:extLst>
      <p:ext uri="{BB962C8B-B14F-4D97-AF65-F5344CB8AC3E}">
        <p14:creationId xmlns:p14="http://schemas.microsoft.com/office/powerpoint/2010/main" val="1353012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BC20254-B9D1-B743-3E65-7AB3DB065D7C}"/>
              </a:ext>
            </a:extLst>
          </p:cNvPr>
          <p:cNvSpPr>
            <a:spLocks noGrp="1"/>
          </p:cNvSpPr>
          <p:nvPr>
            <p:ph type="sldNum" sz="quarter" idx="33"/>
          </p:nvPr>
        </p:nvSpPr>
        <p:spPr>
          <a:xfrm>
            <a:off x="11677425" y="6322399"/>
            <a:ext cx="370575" cy="365125"/>
          </a:xfrm>
        </p:spPr>
        <p:txBody>
          <a:bodyPr anchor="ctr">
            <a:normAutofit/>
          </a:bodyPr>
          <a:lstStyle/>
          <a:p>
            <a:pPr>
              <a:spcAft>
                <a:spcPts val="600"/>
              </a:spcAft>
            </a:pPr>
            <a:fld id="{19B51A1E-902D-48AF-9020-955120F399B6}" type="slidenum">
              <a:rPr lang="en-US" noProof="0" smtClean="0"/>
              <a:pPr>
                <a:spcAft>
                  <a:spcPts val="600"/>
                </a:spcAft>
              </a:pPr>
              <a:t>5</a:t>
            </a:fld>
            <a:endParaRPr lang="en-US" noProof="0"/>
          </a:p>
        </p:txBody>
      </p:sp>
      <p:sp>
        <p:nvSpPr>
          <p:cNvPr id="4" name="Title 3">
            <a:extLst>
              <a:ext uri="{FF2B5EF4-FFF2-40B4-BE49-F238E27FC236}">
                <a16:creationId xmlns:a16="http://schemas.microsoft.com/office/drawing/2014/main" id="{CBD8960F-6EB4-1C7A-ED37-7D8F2422EDE6}"/>
              </a:ext>
            </a:extLst>
          </p:cNvPr>
          <p:cNvSpPr>
            <a:spLocks noGrp="1"/>
          </p:cNvSpPr>
          <p:nvPr>
            <p:ph type="title"/>
          </p:nvPr>
        </p:nvSpPr>
        <p:spPr>
          <a:xfrm>
            <a:off x="432000" y="432000"/>
            <a:ext cx="11340000" cy="432000"/>
          </a:xfrm>
        </p:spPr>
        <p:txBody>
          <a:bodyPr anchor="ctr">
            <a:normAutofit/>
          </a:bodyPr>
          <a:lstStyle/>
          <a:p>
            <a:r>
              <a:rPr lang="en-GB" sz="3000"/>
              <a:t>What is Forensic Case Formulation (FCF)?</a:t>
            </a:r>
          </a:p>
        </p:txBody>
      </p:sp>
      <p:pic>
        <p:nvPicPr>
          <p:cNvPr id="9" name="Content Placeholder 8">
            <a:extLst>
              <a:ext uri="{FF2B5EF4-FFF2-40B4-BE49-F238E27FC236}">
                <a16:creationId xmlns:a16="http://schemas.microsoft.com/office/drawing/2014/main" id="{484F694E-2D8A-A337-AADD-C727EBB31516}"/>
              </a:ext>
            </a:extLst>
          </p:cNvPr>
          <p:cNvPicPr>
            <a:picLocks noGrp="1" noChangeAspect="1"/>
          </p:cNvPicPr>
          <p:nvPr>
            <p:ph sz="half" idx="1"/>
          </p:nvPr>
        </p:nvPicPr>
        <p:blipFill>
          <a:blip r:embed="rId2"/>
          <a:stretch>
            <a:fillRect/>
          </a:stretch>
        </p:blipFill>
        <p:spPr>
          <a:xfrm>
            <a:off x="431800" y="1797500"/>
            <a:ext cx="5472113" cy="4093263"/>
          </a:xfrm>
          <a:ln>
            <a:solidFill>
              <a:schemeClr val="accent1">
                <a:lumMod val="75000"/>
              </a:schemeClr>
            </a:solidFill>
          </a:ln>
        </p:spPr>
      </p:pic>
      <p:graphicFrame>
        <p:nvGraphicFramePr>
          <p:cNvPr id="8" name="Content Placeholder 1">
            <a:extLst>
              <a:ext uri="{FF2B5EF4-FFF2-40B4-BE49-F238E27FC236}">
                <a16:creationId xmlns:a16="http://schemas.microsoft.com/office/drawing/2014/main" id="{0AF41D59-FDF6-3549-00FB-B2977CD25CA4}"/>
              </a:ext>
            </a:extLst>
          </p:cNvPr>
          <p:cNvGraphicFramePr>
            <a:graphicFrameLocks noGrp="1"/>
          </p:cNvGraphicFramePr>
          <p:nvPr>
            <p:ph sz="half" idx="2"/>
            <p:extLst>
              <p:ext uri="{D42A27DB-BD31-4B8C-83A1-F6EECF244321}">
                <p14:modId xmlns:p14="http://schemas.microsoft.com/office/powerpoint/2010/main" val="2473653395"/>
              </p:ext>
            </p:extLst>
          </p:nvPr>
        </p:nvGraphicFramePr>
        <p:xfrm>
          <a:off x="6299886" y="1512000"/>
          <a:ext cx="5472114" cy="4664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F4638AD6-C8DF-8F63-E894-E0AA6C11AD82}"/>
              </a:ext>
            </a:extLst>
          </p:cNvPr>
          <p:cNvSpPr/>
          <p:nvPr/>
        </p:nvSpPr>
        <p:spPr>
          <a:xfrm>
            <a:off x="10233498" y="6322399"/>
            <a:ext cx="1332689" cy="365125"/>
          </a:xfrm>
          <a:prstGeom prst="rect">
            <a:avLst/>
          </a:prstGeom>
          <a:solidFill>
            <a:schemeClr val="bg2"/>
          </a:solidFill>
        </p:spPr>
        <p:txBody>
          <a:bodyPr rot="0" spcFirstLastPara="0" vertOverflow="overflow" horzOverflow="overflow" vert="horz" wrap="square" lIns="72000" tIns="0" rIns="180000" bIns="180000" numCol="1" spcCol="0" rtlCol="0" fromWordArt="0" anchor="b" anchorCtr="0" forceAA="0" compatLnSpc="1">
            <a:prstTxWarp prst="textNoShape">
              <a:avLst/>
            </a:prstTxWarp>
            <a:noAutofit/>
          </a:bodyPr>
          <a:lstStyle/>
          <a:p>
            <a:pPr algn="r">
              <a:lnSpc>
                <a:spcPts val="4700"/>
              </a:lnSpc>
              <a:spcBef>
                <a:spcPct val="0"/>
              </a:spcBef>
            </a:pPr>
            <a:endParaRPr lang="en-GB" sz="4500">
              <a:solidFill>
                <a:schemeClr val="tx1"/>
              </a:solidFill>
              <a:latin typeface="Rockwell" panose="02060603020205020403" pitchFamily="18" charset="0"/>
              <a:ea typeface="+mj-ea"/>
              <a:cs typeface="+mj-cs"/>
            </a:endParaRPr>
          </a:p>
        </p:txBody>
      </p:sp>
    </p:spTree>
    <p:extLst>
      <p:ext uri="{BB962C8B-B14F-4D97-AF65-F5344CB8AC3E}">
        <p14:creationId xmlns:p14="http://schemas.microsoft.com/office/powerpoint/2010/main" val="3499221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7411AA-0871-5B41-9BA1-1FCD54611715}"/>
              </a:ext>
            </a:extLst>
          </p:cNvPr>
          <p:cNvSpPr>
            <a:spLocks noGrp="1"/>
          </p:cNvSpPr>
          <p:nvPr>
            <p:ph type="sldNum" sz="quarter" idx="33"/>
          </p:nvPr>
        </p:nvSpPr>
        <p:spPr/>
        <p:txBody>
          <a:bodyPr/>
          <a:lstStyle/>
          <a:p>
            <a:fld id="{19B51A1E-902D-48AF-9020-955120F399B6}" type="slidenum">
              <a:rPr lang="en-US" noProof="0" smtClean="0"/>
              <a:pPr/>
              <a:t>6</a:t>
            </a:fld>
            <a:endParaRPr lang="en-US" noProof="0" dirty="0"/>
          </a:p>
        </p:txBody>
      </p:sp>
      <p:sp>
        <p:nvSpPr>
          <p:cNvPr id="3" name="Title 2">
            <a:extLst>
              <a:ext uri="{FF2B5EF4-FFF2-40B4-BE49-F238E27FC236}">
                <a16:creationId xmlns:a16="http://schemas.microsoft.com/office/drawing/2014/main" id="{1CFF65B5-AB80-7B95-9BA4-3F2A1BBD3024}"/>
              </a:ext>
            </a:extLst>
          </p:cNvPr>
          <p:cNvSpPr>
            <a:spLocks noGrp="1"/>
          </p:cNvSpPr>
          <p:nvPr>
            <p:ph type="title"/>
          </p:nvPr>
        </p:nvSpPr>
        <p:spPr/>
        <p:txBody>
          <a:bodyPr/>
          <a:lstStyle/>
          <a:p>
            <a:r>
              <a:rPr lang="en-GB" dirty="0"/>
              <a:t>Risk and Forensic Case Formulation</a:t>
            </a:r>
          </a:p>
        </p:txBody>
      </p:sp>
      <p:sp>
        <p:nvSpPr>
          <p:cNvPr id="4" name="Content Placeholder 3">
            <a:extLst>
              <a:ext uri="{FF2B5EF4-FFF2-40B4-BE49-F238E27FC236}">
                <a16:creationId xmlns:a16="http://schemas.microsoft.com/office/drawing/2014/main" id="{0D6A9697-39F7-2F69-DFBA-A04F071FBA6A}"/>
              </a:ext>
            </a:extLst>
          </p:cNvPr>
          <p:cNvSpPr>
            <a:spLocks noGrp="1"/>
          </p:cNvSpPr>
          <p:nvPr>
            <p:ph sz="half" idx="2"/>
          </p:nvPr>
        </p:nvSpPr>
        <p:spPr>
          <a:solidFill>
            <a:schemeClr val="accent1">
              <a:lumMod val="20000"/>
              <a:lumOff val="80000"/>
            </a:schemeClr>
          </a:solidFill>
          <a:ln>
            <a:solidFill>
              <a:schemeClr val="accent1"/>
            </a:solidFill>
          </a:ln>
        </p:spPr>
        <p:txBody>
          <a:bodyPr/>
          <a:lstStyle/>
          <a:p>
            <a:endParaRPr lang="en-GB" sz="20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endParaRPr>
          </a:p>
          <a:p>
            <a:r>
              <a:rPr lang="en-GB" sz="20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Implementing interventions allows the formulation to be tested and, ultimately, confirmed or rejected. </a:t>
            </a:r>
          </a:p>
          <a:p>
            <a:r>
              <a:rPr lang="en-GB" sz="20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Lastly, and importantly the formulation is seen as an </a:t>
            </a:r>
            <a:r>
              <a:rPr lang="en-GB" sz="2000" b="1"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effective means of communicating risk-relevant information</a:t>
            </a:r>
            <a:r>
              <a:rPr lang="en-GB" sz="20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 to an intended audience.</a:t>
            </a:r>
          </a:p>
          <a:p>
            <a:r>
              <a:rPr lang="en-GB" sz="2000" dirty="0">
                <a:solidFill>
                  <a:srgbClr val="555555"/>
                </a:solidFill>
                <a:latin typeface="Calibri" panose="020F0502020204030204" pitchFamily="34" charset="0"/>
                <a:ea typeface="Calibri" panose="020F0502020204030204" pitchFamily="34" charset="0"/>
                <a:cs typeface="Calibri" panose="020F0502020204030204" pitchFamily="34" charset="0"/>
              </a:rPr>
              <a:t>W</a:t>
            </a:r>
            <a:r>
              <a:rPr lang="en-GB" sz="20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ithout a formulation, offenders who have complex presentations (or are not well understood) </a:t>
            </a:r>
            <a:r>
              <a:rPr lang="en-GB" sz="2000" b="1"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will not be risk managed </a:t>
            </a:r>
            <a:r>
              <a:rPr lang="en-GB" sz="20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with focus, clarity, or confidence, and inappropriate interventions will be more likely to be offered (Logan et al., 2011).</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5" name="Content Placeholder 4">
            <a:extLst>
              <a:ext uri="{FF2B5EF4-FFF2-40B4-BE49-F238E27FC236}">
                <a16:creationId xmlns:a16="http://schemas.microsoft.com/office/drawing/2014/main" id="{B5C7D73D-A391-0DD8-8F45-B8944BC8B0C8}"/>
              </a:ext>
            </a:extLst>
          </p:cNvPr>
          <p:cNvSpPr>
            <a:spLocks noGrp="1"/>
          </p:cNvSpPr>
          <p:nvPr>
            <p:ph sz="half" idx="1"/>
          </p:nvPr>
        </p:nvSpPr>
        <p:spPr>
          <a:solidFill>
            <a:schemeClr val="accent2">
              <a:lumMod val="20000"/>
              <a:lumOff val="80000"/>
            </a:schemeClr>
          </a:solidFill>
          <a:ln>
            <a:solidFill>
              <a:schemeClr val="accent2"/>
            </a:solidFill>
          </a:ln>
        </p:spPr>
        <p:txBody>
          <a:bodyPr/>
          <a:lstStyle/>
          <a:p>
            <a:endParaRPr lang="en-GB" sz="20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endParaRPr>
          </a:p>
          <a:p>
            <a:r>
              <a:rPr lang="en-GB" sz="20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FCF aims to provide a better understanding of the </a:t>
            </a:r>
            <a:r>
              <a:rPr lang="en-GB" sz="2000" b="1"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risk of future offending </a:t>
            </a:r>
            <a:r>
              <a:rPr lang="en-GB" sz="20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and the role that treatment can play in managing this risk.</a:t>
            </a:r>
            <a:endParaRPr lang="en-US" sz="2000" dirty="0">
              <a:latin typeface="Calibri" panose="020F0502020204030204" pitchFamily="34" charset="0"/>
              <a:ea typeface="Calibri" panose="020F0502020204030204" pitchFamily="34" charset="0"/>
              <a:cs typeface="Calibri" panose="020F0502020204030204" pitchFamily="34" charset="0"/>
            </a:endParaRPr>
          </a:p>
          <a:p>
            <a:r>
              <a:rPr lang="en-GB" sz="20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The formulation provides a structure to answer  questions such as </a:t>
            </a:r>
            <a:r>
              <a:rPr lang="en-GB" sz="2000" b="1"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“why the person offends” </a:t>
            </a:r>
            <a:r>
              <a:rPr lang="en-GB" sz="20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and </a:t>
            </a:r>
            <a:r>
              <a:rPr lang="en-GB" sz="2000" b="1"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“what are the most relevant factors that maintain the offending?” </a:t>
            </a:r>
            <a:r>
              <a:rPr lang="en-GB" sz="20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(see also Logan </a:t>
            </a:r>
            <a:r>
              <a:rPr lang="en-GB" sz="2000" b="0" i="1"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et al.</a:t>
            </a:r>
            <a:r>
              <a:rPr lang="en-GB" sz="20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 2011; Reid and Thorne, 2007).</a:t>
            </a:r>
          </a:p>
          <a:p>
            <a:r>
              <a:rPr lang="en-GB" sz="2000" b="0" i="0" dirty="0">
                <a:solidFill>
                  <a:srgbClr val="555555"/>
                </a:solidFill>
                <a:effectLst/>
                <a:latin typeface="Calibri" panose="020F0502020204030204" pitchFamily="34" charset="0"/>
                <a:ea typeface="Calibri" panose="020F0502020204030204" pitchFamily="34" charset="0"/>
                <a:cs typeface="Calibri" panose="020F0502020204030204" pitchFamily="34" charset="0"/>
              </a:rPr>
              <a:t>For Logan (2014), the forensic case formulation serves to organise information, create an understanding of the service contact that is agreed upon between the clinician and the client, and to act as “the springboard for intervention” (p. 174).</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6" name="Rectangle 5">
            <a:extLst>
              <a:ext uri="{FF2B5EF4-FFF2-40B4-BE49-F238E27FC236}">
                <a16:creationId xmlns:a16="http://schemas.microsoft.com/office/drawing/2014/main" id="{571B6997-A373-F7A9-3F9F-2AB86775FB0B}"/>
              </a:ext>
            </a:extLst>
          </p:cNvPr>
          <p:cNvSpPr/>
          <p:nvPr/>
        </p:nvSpPr>
        <p:spPr>
          <a:xfrm>
            <a:off x="10321047" y="6322398"/>
            <a:ext cx="1254868" cy="365125"/>
          </a:xfrm>
          <a:prstGeom prst="rect">
            <a:avLst/>
          </a:prstGeom>
          <a:solidFill>
            <a:schemeClr val="bg2"/>
          </a:solidFill>
        </p:spPr>
        <p:txBody>
          <a:bodyPr rot="0" spcFirstLastPara="0" vertOverflow="overflow" horzOverflow="overflow" vert="horz" wrap="square" lIns="72000" tIns="0" rIns="180000" bIns="180000" numCol="1" spcCol="0" rtlCol="0" fromWordArt="0" anchor="b" anchorCtr="0" forceAA="0" compatLnSpc="1">
            <a:prstTxWarp prst="textNoShape">
              <a:avLst/>
            </a:prstTxWarp>
            <a:noAutofit/>
          </a:bodyPr>
          <a:lstStyle/>
          <a:p>
            <a:pPr algn="r">
              <a:lnSpc>
                <a:spcPts val="4700"/>
              </a:lnSpc>
              <a:spcBef>
                <a:spcPct val="0"/>
              </a:spcBef>
            </a:pPr>
            <a:endParaRPr lang="en-GB" sz="4500">
              <a:solidFill>
                <a:schemeClr val="tx1"/>
              </a:solidFill>
              <a:latin typeface="Rockwell" panose="02060603020205020403" pitchFamily="18" charset="0"/>
              <a:ea typeface="+mj-ea"/>
              <a:cs typeface="+mj-cs"/>
            </a:endParaRPr>
          </a:p>
        </p:txBody>
      </p:sp>
    </p:spTree>
    <p:extLst>
      <p:ext uri="{BB962C8B-B14F-4D97-AF65-F5344CB8AC3E}">
        <p14:creationId xmlns:p14="http://schemas.microsoft.com/office/powerpoint/2010/main" val="1568276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1509EF5-0180-F441-DAC3-9F785A34B309}"/>
              </a:ext>
            </a:extLst>
          </p:cNvPr>
          <p:cNvSpPr>
            <a:spLocks noGrp="1"/>
          </p:cNvSpPr>
          <p:nvPr>
            <p:ph type="sldNum" sz="quarter" idx="33"/>
          </p:nvPr>
        </p:nvSpPr>
        <p:spPr/>
        <p:txBody>
          <a:bodyPr/>
          <a:lstStyle/>
          <a:p>
            <a:fld id="{19B51A1E-902D-48AF-9020-955120F399B6}" type="slidenum">
              <a:rPr lang="en-US" noProof="0" smtClean="0"/>
              <a:pPr/>
              <a:t>7</a:t>
            </a:fld>
            <a:endParaRPr lang="en-US" noProof="0" dirty="0"/>
          </a:p>
        </p:txBody>
      </p:sp>
      <p:sp>
        <p:nvSpPr>
          <p:cNvPr id="3" name="Title 2">
            <a:extLst>
              <a:ext uri="{FF2B5EF4-FFF2-40B4-BE49-F238E27FC236}">
                <a16:creationId xmlns:a16="http://schemas.microsoft.com/office/drawing/2014/main" id="{10C71BF7-389C-5139-C73B-A1FA01B78578}"/>
              </a:ext>
            </a:extLst>
          </p:cNvPr>
          <p:cNvSpPr>
            <a:spLocks noGrp="1"/>
          </p:cNvSpPr>
          <p:nvPr>
            <p:ph type="title"/>
          </p:nvPr>
        </p:nvSpPr>
        <p:spPr/>
        <p:txBody>
          <a:bodyPr/>
          <a:lstStyle/>
          <a:p>
            <a:r>
              <a:rPr lang="en-GB" dirty="0"/>
              <a:t>Risk and Forensic Case Formulation</a:t>
            </a:r>
          </a:p>
        </p:txBody>
      </p:sp>
      <p:sp>
        <p:nvSpPr>
          <p:cNvPr id="4" name="Content Placeholder 3">
            <a:extLst>
              <a:ext uri="{FF2B5EF4-FFF2-40B4-BE49-F238E27FC236}">
                <a16:creationId xmlns:a16="http://schemas.microsoft.com/office/drawing/2014/main" id="{5776D5EE-7C33-A383-EE8A-09821C5FEFB9}"/>
              </a:ext>
            </a:extLst>
          </p:cNvPr>
          <p:cNvSpPr>
            <a:spLocks noGrp="1"/>
          </p:cNvSpPr>
          <p:nvPr>
            <p:ph sz="half" idx="2"/>
          </p:nvPr>
        </p:nvSpPr>
        <p:spPr>
          <a:xfrm>
            <a:off x="6299886" y="1352146"/>
            <a:ext cx="5472114" cy="4824818"/>
          </a:xfrm>
          <a:solidFill>
            <a:schemeClr val="accent5">
              <a:lumMod val="20000"/>
              <a:lumOff val="80000"/>
            </a:schemeClr>
          </a:solidFill>
          <a:ln>
            <a:solidFill>
              <a:schemeClr val="accent2"/>
            </a:solidFill>
          </a:ln>
        </p:spPr>
        <p:txBody>
          <a:bodyPr/>
          <a:lstStyle/>
          <a:p>
            <a:pPr marL="0" indent="0">
              <a:buNone/>
            </a:pPr>
            <a:r>
              <a:rPr lang="en-GB" dirty="0"/>
              <a:t>In addition, there is the 3D`s framework  (Johnstone, 2013) which consists of  – </a:t>
            </a:r>
          </a:p>
          <a:p>
            <a:r>
              <a:rPr lang="en-GB" b="1" dirty="0"/>
              <a:t>Drivers</a:t>
            </a:r>
            <a:r>
              <a:rPr lang="en-GB" dirty="0"/>
              <a:t> – motivational factors (what the offender hopes to achieve from the offending behaviour)</a:t>
            </a:r>
          </a:p>
          <a:p>
            <a:r>
              <a:rPr lang="en-GB" b="1" dirty="0"/>
              <a:t>Destabilisers</a:t>
            </a:r>
            <a:r>
              <a:rPr lang="en-GB" dirty="0"/>
              <a:t> – similar to trigger factors</a:t>
            </a:r>
          </a:p>
          <a:p>
            <a:r>
              <a:rPr lang="en-GB" b="1" dirty="0" err="1"/>
              <a:t>Disinhibitors</a:t>
            </a:r>
            <a:r>
              <a:rPr lang="en-GB" b="1" dirty="0"/>
              <a:t> –  </a:t>
            </a:r>
            <a:r>
              <a:rPr lang="en-GB" dirty="0"/>
              <a:t>similar to predisposing factors</a:t>
            </a:r>
          </a:p>
          <a:p>
            <a:endParaRPr lang="en-GB" dirty="0"/>
          </a:p>
          <a:p>
            <a:r>
              <a:rPr lang="en-GB" dirty="0"/>
              <a:t>These models help the FCF build up an understanding of the </a:t>
            </a:r>
            <a:r>
              <a:rPr lang="en-GB" b="1" dirty="0">
                <a:solidFill>
                  <a:srgbClr val="C00000"/>
                </a:solidFill>
              </a:rPr>
              <a:t>cognitive, emotional and behavioural </a:t>
            </a:r>
            <a:r>
              <a:rPr lang="en-GB" b="1" dirty="0"/>
              <a:t>elements </a:t>
            </a:r>
            <a:r>
              <a:rPr lang="en-GB" dirty="0"/>
              <a:t>of the offender and their offending behaviour. These are referred to as criminogenic </a:t>
            </a:r>
            <a:r>
              <a:rPr lang="en-GB" b="1" dirty="0"/>
              <a:t>NEEDS. </a:t>
            </a:r>
          </a:p>
          <a:p>
            <a:endParaRPr lang="en-GB" b="1" dirty="0"/>
          </a:p>
          <a:p>
            <a:r>
              <a:rPr lang="en-GB" b="1" dirty="0"/>
              <a:t>Both RISKS and NEEDS are important to the FCF and link to a model of offender rehabilitation known as RNR, or Risk, Needs and Responsivity (Andrews &amp; Bonta, 2006)</a:t>
            </a:r>
            <a:endParaRPr lang="en-GB" dirty="0"/>
          </a:p>
        </p:txBody>
      </p:sp>
      <p:sp>
        <p:nvSpPr>
          <p:cNvPr id="5" name="Content Placeholder 4">
            <a:extLst>
              <a:ext uri="{FF2B5EF4-FFF2-40B4-BE49-F238E27FC236}">
                <a16:creationId xmlns:a16="http://schemas.microsoft.com/office/drawing/2014/main" id="{0DE54FFA-F975-A01B-204C-F2BD62397815}"/>
              </a:ext>
            </a:extLst>
          </p:cNvPr>
          <p:cNvSpPr>
            <a:spLocks noGrp="1"/>
          </p:cNvSpPr>
          <p:nvPr>
            <p:ph sz="half" idx="1"/>
          </p:nvPr>
        </p:nvSpPr>
        <p:spPr>
          <a:xfrm>
            <a:off x="431886" y="1352146"/>
            <a:ext cx="5472114" cy="4824818"/>
          </a:xfrm>
          <a:solidFill>
            <a:schemeClr val="accent5">
              <a:lumMod val="20000"/>
              <a:lumOff val="80000"/>
            </a:schemeClr>
          </a:solidFill>
          <a:ln>
            <a:solidFill>
              <a:schemeClr val="accent2"/>
            </a:solidFill>
          </a:ln>
        </p:spPr>
        <p:txBody>
          <a:bodyPr/>
          <a:lstStyle/>
          <a:p>
            <a:endParaRPr lang="en-GB" dirty="0"/>
          </a:p>
          <a:p>
            <a:pPr marL="0" indent="0">
              <a:buNone/>
            </a:pPr>
            <a:r>
              <a:rPr lang="en-GB" dirty="0"/>
              <a:t>Whilst there are no hard and fast rules relating to how to conduct a CFC, there are several frameworks that exist. One such framework is the 5P`s illustrated below (Logan, 2014).</a:t>
            </a:r>
          </a:p>
          <a:p>
            <a:r>
              <a:rPr lang="en-GB" b="1" dirty="0"/>
              <a:t>Presenting</a:t>
            </a:r>
            <a:r>
              <a:rPr lang="en-GB" dirty="0"/>
              <a:t> problems – the offending behaviour </a:t>
            </a:r>
          </a:p>
          <a:p>
            <a:r>
              <a:rPr lang="en-GB" b="1" dirty="0"/>
              <a:t>Predisposing</a:t>
            </a:r>
            <a:r>
              <a:rPr lang="en-GB" dirty="0"/>
              <a:t> factors -  vulnerabilities of the offender</a:t>
            </a:r>
          </a:p>
          <a:p>
            <a:r>
              <a:rPr lang="en-GB" b="1" dirty="0"/>
              <a:t>Precipitating</a:t>
            </a:r>
            <a:r>
              <a:rPr lang="en-GB" dirty="0"/>
              <a:t> factors – the trigger</a:t>
            </a:r>
          </a:p>
          <a:p>
            <a:r>
              <a:rPr lang="en-GB" b="1" dirty="0"/>
              <a:t>Perpetuating</a:t>
            </a:r>
            <a:r>
              <a:rPr lang="en-GB" dirty="0"/>
              <a:t> factors – maintaining factors</a:t>
            </a:r>
          </a:p>
          <a:p>
            <a:r>
              <a:rPr lang="en-GB" b="1" dirty="0"/>
              <a:t>Protective</a:t>
            </a:r>
            <a:r>
              <a:rPr lang="en-GB" dirty="0"/>
              <a:t> factors – buffers or supportive factors</a:t>
            </a:r>
          </a:p>
        </p:txBody>
      </p:sp>
      <p:sp>
        <p:nvSpPr>
          <p:cNvPr id="6" name="Rectangle 5">
            <a:extLst>
              <a:ext uri="{FF2B5EF4-FFF2-40B4-BE49-F238E27FC236}">
                <a16:creationId xmlns:a16="http://schemas.microsoft.com/office/drawing/2014/main" id="{51EACE79-2DB4-1E3F-B7E9-97D6B66DFD32}"/>
              </a:ext>
            </a:extLst>
          </p:cNvPr>
          <p:cNvSpPr/>
          <p:nvPr/>
        </p:nvSpPr>
        <p:spPr>
          <a:xfrm>
            <a:off x="10282136" y="6322398"/>
            <a:ext cx="1215958" cy="365125"/>
          </a:xfrm>
          <a:prstGeom prst="rect">
            <a:avLst/>
          </a:prstGeom>
          <a:solidFill>
            <a:schemeClr val="bg2"/>
          </a:solidFill>
        </p:spPr>
        <p:txBody>
          <a:bodyPr rot="0" spcFirstLastPara="0" vertOverflow="overflow" horzOverflow="overflow" vert="horz" wrap="square" lIns="72000" tIns="0" rIns="180000" bIns="180000" numCol="1" spcCol="0" rtlCol="0" fromWordArt="0" anchor="b" anchorCtr="0" forceAA="0" compatLnSpc="1">
            <a:prstTxWarp prst="textNoShape">
              <a:avLst/>
            </a:prstTxWarp>
            <a:noAutofit/>
          </a:bodyPr>
          <a:lstStyle/>
          <a:p>
            <a:pPr algn="r">
              <a:lnSpc>
                <a:spcPts val="4700"/>
              </a:lnSpc>
              <a:spcBef>
                <a:spcPct val="0"/>
              </a:spcBef>
            </a:pPr>
            <a:endParaRPr lang="en-GB" sz="4500">
              <a:solidFill>
                <a:schemeClr val="tx1"/>
              </a:solidFill>
              <a:latin typeface="Rockwell" panose="02060603020205020403" pitchFamily="18" charset="0"/>
              <a:ea typeface="+mj-ea"/>
              <a:cs typeface="+mj-cs"/>
            </a:endParaRPr>
          </a:p>
        </p:txBody>
      </p:sp>
    </p:spTree>
    <p:extLst>
      <p:ext uri="{BB962C8B-B14F-4D97-AF65-F5344CB8AC3E}">
        <p14:creationId xmlns:p14="http://schemas.microsoft.com/office/powerpoint/2010/main" val="3822437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0626D6B1-D3C3-0458-BB5C-683DB65679D8}"/>
              </a:ext>
            </a:extLst>
          </p:cNvPr>
          <p:cNvSpPr>
            <a:spLocks noGrp="1"/>
          </p:cNvSpPr>
          <p:nvPr>
            <p:ph type="body" sz="quarter" idx="32"/>
          </p:nvPr>
        </p:nvSpPr>
        <p:spPr>
          <a:xfrm>
            <a:off x="426243" y="306750"/>
            <a:ext cx="11339513" cy="360000"/>
          </a:xfrm>
        </p:spPr>
        <p:txBody>
          <a:bodyPr/>
          <a:lstStyle/>
          <a:p>
            <a:r>
              <a:rPr lang="en-GB" dirty="0"/>
              <a:t>              </a:t>
            </a:r>
            <a:r>
              <a:rPr lang="en-GB" sz="2400" b="1" dirty="0"/>
              <a:t>Historical Risk:                      Social and Contextual Risk               Individual /Clinical Risk</a:t>
            </a:r>
          </a:p>
        </p:txBody>
      </p:sp>
      <p:sp>
        <p:nvSpPr>
          <p:cNvPr id="6" name="Content Placeholder 5">
            <a:extLst>
              <a:ext uri="{FF2B5EF4-FFF2-40B4-BE49-F238E27FC236}">
                <a16:creationId xmlns:a16="http://schemas.microsoft.com/office/drawing/2014/main" id="{35B2C10D-D9B4-39D3-0BCB-4C17287BE7C2}"/>
              </a:ext>
            </a:extLst>
          </p:cNvPr>
          <p:cNvSpPr>
            <a:spLocks noGrp="1"/>
          </p:cNvSpPr>
          <p:nvPr>
            <p:ph idx="1"/>
          </p:nvPr>
        </p:nvSpPr>
        <p:spPr>
          <a:xfrm>
            <a:off x="432000" y="1143000"/>
            <a:ext cx="3600000" cy="5048250"/>
          </a:xfrm>
          <a:solidFill>
            <a:schemeClr val="accent1">
              <a:lumMod val="20000"/>
              <a:lumOff val="80000"/>
            </a:schemeClr>
          </a:solidFill>
          <a:ln>
            <a:solidFill>
              <a:schemeClr val="accent1"/>
            </a:solidFill>
          </a:ln>
        </p:spPr>
        <p:txBody>
          <a:bodyPr/>
          <a:lstStyle/>
          <a:p>
            <a:pPr>
              <a:lnSpc>
                <a:spcPct val="107000"/>
              </a:lnSpc>
              <a:spcAft>
                <a:spcPts val="800"/>
              </a:spcAft>
            </a:pPr>
            <a:r>
              <a:rPr lang="en-GB" sz="16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History of Violence </a:t>
            </a:r>
          </a:p>
          <a:p>
            <a:pPr>
              <a:lnSpc>
                <a:spcPct val="107000"/>
              </a:lnSpc>
              <a:spcAft>
                <a:spcPts val="800"/>
              </a:spcAft>
            </a:pPr>
            <a:r>
              <a:rPr lang="en-GB" sz="16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History of Nonviolent Offending</a:t>
            </a:r>
          </a:p>
          <a:p>
            <a:pPr>
              <a:lnSpc>
                <a:spcPct val="107000"/>
              </a:lnSpc>
              <a:spcAft>
                <a:spcPts val="800"/>
              </a:spcAft>
            </a:pPr>
            <a:r>
              <a:rPr lang="en-GB" sz="16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Early Initiation of Violence </a:t>
            </a:r>
          </a:p>
          <a:p>
            <a:pPr>
              <a:lnSpc>
                <a:spcPct val="107000"/>
              </a:lnSpc>
              <a:spcAft>
                <a:spcPts val="800"/>
              </a:spcAft>
            </a:pPr>
            <a:r>
              <a:rPr lang="en-GB" sz="16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Past Supervision/Intervention Failures  </a:t>
            </a:r>
          </a:p>
          <a:p>
            <a:pPr>
              <a:lnSpc>
                <a:spcPct val="107000"/>
              </a:lnSpc>
              <a:spcAft>
                <a:spcPts val="800"/>
              </a:spcAft>
            </a:pPr>
            <a:r>
              <a:rPr lang="en-GB" sz="16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History of Self-Harm or Suicide Attempts </a:t>
            </a:r>
          </a:p>
          <a:p>
            <a:pPr>
              <a:lnSpc>
                <a:spcPct val="107000"/>
              </a:lnSpc>
              <a:spcAft>
                <a:spcPts val="800"/>
              </a:spcAft>
            </a:pPr>
            <a:r>
              <a:rPr lang="en-GB" sz="16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Exposure to Violence in the Home </a:t>
            </a:r>
          </a:p>
          <a:p>
            <a:pPr>
              <a:lnSpc>
                <a:spcPct val="107000"/>
              </a:lnSpc>
              <a:spcAft>
                <a:spcPts val="800"/>
              </a:spcAft>
            </a:pPr>
            <a:r>
              <a:rPr lang="en-GB" sz="16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Childhood History of Maltreatment </a:t>
            </a:r>
          </a:p>
          <a:p>
            <a:pPr>
              <a:lnSpc>
                <a:spcPct val="107000"/>
              </a:lnSpc>
              <a:spcAft>
                <a:spcPts val="800"/>
              </a:spcAft>
            </a:pPr>
            <a:r>
              <a:rPr lang="en-GB" sz="16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Parental/guardian Criminality </a:t>
            </a:r>
          </a:p>
          <a:p>
            <a:pPr>
              <a:lnSpc>
                <a:spcPct val="107000"/>
              </a:lnSpc>
              <a:spcAft>
                <a:spcPts val="800"/>
              </a:spcAft>
            </a:pPr>
            <a:r>
              <a:rPr lang="en-GB" sz="16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Early Caregiver Disruption </a:t>
            </a:r>
          </a:p>
          <a:p>
            <a:pPr>
              <a:lnSpc>
                <a:spcPct val="107000"/>
              </a:lnSpc>
              <a:spcAft>
                <a:spcPts val="800"/>
              </a:spcAft>
            </a:pPr>
            <a:r>
              <a:rPr lang="en-GB" sz="16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Poor School Achievement </a:t>
            </a:r>
          </a:p>
          <a:p>
            <a:endParaRPr lang="en-GB" dirty="0"/>
          </a:p>
        </p:txBody>
      </p:sp>
      <p:sp>
        <p:nvSpPr>
          <p:cNvPr id="7" name="Text Placeholder 6">
            <a:extLst>
              <a:ext uri="{FF2B5EF4-FFF2-40B4-BE49-F238E27FC236}">
                <a16:creationId xmlns:a16="http://schemas.microsoft.com/office/drawing/2014/main" id="{9484C37C-896B-318A-F9DA-8D932A09A8F6}"/>
              </a:ext>
            </a:extLst>
          </p:cNvPr>
          <p:cNvSpPr>
            <a:spLocks noGrp="1"/>
          </p:cNvSpPr>
          <p:nvPr>
            <p:ph type="body" sz="quarter" idx="12"/>
          </p:nvPr>
        </p:nvSpPr>
        <p:spPr>
          <a:xfrm>
            <a:off x="4301550" y="1142476"/>
            <a:ext cx="3600450" cy="5048249"/>
          </a:xfrm>
          <a:solidFill>
            <a:schemeClr val="accent4">
              <a:lumMod val="20000"/>
              <a:lumOff val="80000"/>
            </a:schemeClr>
          </a:solidFill>
          <a:ln>
            <a:solidFill>
              <a:schemeClr val="accent1"/>
            </a:solidFill>
          </a:ln>
        </p:spPr>
        <p:txBody>
          <a:bodyPr/>
          <a:lstStyle/>
          <a:p>
            <a:pPr>
              <a:lnSpc>
                <a:spcPct val="107000"/>
              </a:lnSpc>
              <a:spcAft>
                <a:spcPts val="800"/>
              </a:spcAft>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Peer Delinquency </a:t>
            </a:r>
          </a:p>
          <a:p>
            <a:pPr>
              <a:lnSpc>
                <a:spcPct val="107000"/>
              </a:lnSpc>
              <a:spcAft>
                <a:spcPts val="800"/>
              </a:spcAft>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Peer Rejection </a:t>
            </a:r>
          </a:p>
          <a:p>
            <a:pPr>
              <a:lnSpc>
                <a:spcPct val="107000"/>
              </a:lnSpc>
              <a:spcAft>
                <a:spcPts val="800"/>
              </a:spcAft>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Stress and Poor Coping </a:t>
            </a:r>
          </a:p>
          <a:p>
            <a:pPr>
              <a:lnSpc>
                <a:spcPct val="107000"/>
              </a:lnSpc>
              <a:spcAft>
                <a:spcPts val="800"/>
              </a:spcAft>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Poor Parental Management </a:t>
            </a:r>
          </a:p>
          <a:p>
            <a:pPr>
              <a:lnSpc>
                <a:spcPct val="107000"/>
              </a:lnSpc>
              <a:spcAft>
                <a:spcPts val="800"/>
              </a:spcAft>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Lack of Personal/Social Support </a:t>
            </a:r>
          </a:p>
          <a:p>
            <a:pPr>
              <a:lnSpc>
                <a:spcPct val="107000"/>
              </a:lnSpc>
              <a:spcAft>
                <a:spcPts val="800"/>
              </a:spcAft>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Community Disorganization </a:t>
            </a:r>
          </a:p>
          <a:p>
            <a:pPr marL="0" indent="0">
              <a:buNone/>
            </a:pPr>
            <a:endParaRPr lang="en-GB" dirty="0"/>
          </a:p>
        </p:txBody>
      </p:sp>
      <p:sp>
        <p:nvSpPr>
          <p:cNvPr id="8" name="Text Placeholder 7">
            <a:extLst>
              <a:ext uri="{FF2B5EF4-FFF2-40B4-BE49-F238E27FC236}">
                <a16:creationId xmlns:a16="http://schemas.microsoft.com/office/drawing/2014/main" id="{AC2E4743-8351-CD19-ACF3-5B18172C2A35}"/>
              </a:ext>
            </a:extLst>
          </p:cNvPr>
          <p:cNvSpPr>
            <a:spLocks noGrp="1"/>
          </p:cNvSpPr>
          <p:nvPr>
            <p:ph type="body" sz="quarter" idx="13"/>
          </p:nvPr>
        </p:nvSpPr>
        <p:spPr>
          <a:xfrm>
            <a:off x="8171550" y="1142476"/>
            <a:ext cx="3600450" cy="5048249"/>
          </a:xfrm>
          <a:solidFill>
            <a:schemeClr val="accent3">
              <a:lumMod val="20000"/>
              <a:lumOff val="80000"/>
            </a:schemeClr>
          </a:solidFill>
          <a:ln>
            <a:solidFill>
              <a:schemeClr val="accent1"/>
            </a:solidFill>
          </a:ln>
        </p:spPr>
        <p:txBody>
          <a:bodyPr/>
          <a:lstStyle/>
          <a:p>
            <a:pPr>
              <a:lnSpc>
                <a:spcPct val="107000"/>
              </a:lnSpc>
              <a:spcAft>
                <a:spcPts val="800"/>
              </a:spcAft>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Negative Attitudes </a:t>
            </a:r>
          </a:p>
          <a:p>
            <a:pPr>
              <a:lnSpc>
                <a:spcPct val="107000"/>
              </a:lnSpc>
              <a:spcAft>
                <a:spcPts val="800"/>
              </a:spcAft>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Risk Taking/Impulsivity </a:t>
            </a:r>
          </a:p>
          <a:p>
            <a:pPr>
              <a:lnSpc>
                <a:spcPct val="107000"/>
              </a:lnSpc>
              <a:spcAft>
                <a:spcPts val="800"/>
              </a:spcAft>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Substance-Use Difficulties </a:t>
            </a:r>
          </a:p>
          <a:p>
            <a:pPr>
              <a:lnSpc>
                <a:spcPct val="107000"/>
              </a:lnSpc>
              <a:spcAft>
                <a:spcPts val="800"/>
              </a:spcAft>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Anger Management Problems </a:t>
            </a:r>
          </a:p>
          <a:p>
            <a:pPr>
              <a:lnSpc>
                <a:spcPct val="107000"/>
              </a:lnSpc>
              <a:spcAft>
                <a:spcPts val="800"/>
              </a:spcAft>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Low Empathy/Remorse </a:t>
            </a:r>
          </a:p>
          <a:p>
            <a:pPr>
              <a:lnSpc>
                <a:spcPct val="107000"/>
              </a:lnSpc>
              <a:spcAft>
                <a:spcPts val="800"/>
              </a:spcAft>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Attention Deficit/Hyperactivity Difficulties </a:t>
            </a:r>
          </a:p>
          <a:p>
            <a:pPr>
              <a:lnSpc>
                <a:spcPct val="107000"/>
              </a:lnSpc>
              <a:spcAft>
                <a:spcPts val="800"/>
              </a:spcAft>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Poor Compliance </a:t>
            </a:r>
          </a:p>
          <a:p>
            <a:pPr>
              <a:lnSpc>
                <a:spcPct val="107000"/>
              </a:lnSpc>
              <a:spcAft>
                <a:spcPts val="800"/>
              </a:spcAft>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Low Interest/Commitment to School </a:t>
            </a:r>
          </a:p>
          <a:p>
            <a:pPr marL="0" indent="0">
              <a:buNone/>
            </a:pPr>
            <a:endParaRPr lang="en-GB" dirty="0"/>
          </a:p>
        </p:txBody>
      </p:sp>
      <p:sp>
        <p:nvSpPr>
          <p:cNvPr id="3" name="Slide Number Placeholder 2">
            <a:extLst>
              <a:ext uri="{FF2B5EF4-FFF2-40B4-BE49-F238E27FC236}">
                <a16:creationId xmlns:a16="http://schemas.microsoft.com/office/drawing/2014/main" id="{5F0CF46B-A310-4A56-4943-B66ADF6D56F2}"/>
              </a:ext>
            </a:extLst>
          </p:cNvPr>
          <p:cNvSpPr>
            <a:spLocks noGrp="1"/>
          </p:cNvSpPr>
          <p:nvPr>
            <p:ph type="sldNum" sz="quarter" idx="15"/>
          </p:nvPr>
        </p:nvSpPr>
        <p:spPr/>
        <p:txBody>
          <a:bodyPr/>
          <a:lstStyle/>
          <a:p>
            <a:fld id="{19B51A1E-902D-48AF-9020-955120F399B6}" type="slidenum">
              <a:rPr lang="en-US" noProof="0" smtClean="0"/>
              <a:pPr/>
              <a:t>8</a:t>
            </a:fld>
            <a:endParaRPr lang="en-US" noProof="0" dirty="0"/>
          </a:p>
        </p:txBody>
      </p:sp>
      <p:sp>
        <p:nvSpPr>
          <p:cNvPr id="2" name="Rectangle 1">
            <a:extLst>
              <a:ext uri="{FF2B5EF4-FFF2-40B4-BE49-F238E27FC236}">
                <a16:creationId xmlns:a16="http://schemas.microsoft.com/office/drawing/2014/main" id="{7541E0FF-0E6C-7AAD-91EB-31FA6A0E4A12}"/>
              </a:ext>
            </a:extLst>
          </p:cNvPr>
          <p:cNvSpPr/>
          <p:nvPr/>
        </p:nvSpPr>
        <p:spPr>
          <a:xfrm>
            <a:off x="10418323" y="6322399"/>
            <a:ext cx="1177047" cy="365125"/>
          </a:xfrm>
          <a:prstGeom prst="rect">
            <a:avLst/>
          </a:prstGeom>
          <a:solidFill>
            <a:schemeClr val="bg2"/>
          </a:solidFill>
        </p:spPr>
        <p:txBody>
          <a:bodyPr rot="0" spcFirstLastPara="0" vertOverflow="overflow" horzOverflow="overflow" vert="horz" wrap="square" lIns="72000" tIns="0" rIns="180000" bIns="180000" numCol="1" spcCol="0" rtlCol="0" fromWordArt="0" anchor="b" anchorCtr="0" forceAA="0" compatLnSpc="1">
            <a:prstTxWarp prst="textNoShape">
              <a:avLst/>
            </a:prstTxWarp>
            <a:noAutofit/>
          </a:bodyPr>
          <a:lstStyle/>
          <a:p>
            <a:pPr algn="r">
              <a:lnSpc>
                <a:spcPts val="4700"/>
              </a:lnSpc>
              <a:spcBef>
                <a:spcPct val="0"/>
              </a:spcBef>
            </a:pPr>
            <a:endParaRPr lang="en-GB" sz="4500">
              <a:solidFill>
                <a:schemeClr val="tx1"/>
              </a:solidFill>
              <a:latin typeface="Rockwell" panose="02060603020205020403" pitchFamily="18" charset="0"/>
              <a:ea typeface="+mj-ea"/>
              <a:cs typeface="+mj-cs"/>
            </a:endParaRPr>
          </a:p>
        </p:txBody>
      </p:sp>
    </p:spTree>
    <p:extLst>
      <p:ext uri="{BB962C8B-B14F-4D97-AF65-F5344CB8AC3E}">
        <p14:creationId xmlns:p14="http://schemas.microsoft.com/office/powerpoint/2010/main" val="699465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317FFEB-CC78-8F23-C479-FD8A4F2D1E7E}"/>
              </a:ext>
            </a:extLst>
          </p:cNvPr>
          <p:cNvSpPr>
            <a:spLocks noGrp="1"/>
          </p:cNvSpPr>
          <p:nvPr>
            <p:ph idx="1"/>
          </p:nvPr>
        </p:nvSpPr>
        <p:spPr>
          <a:solidFill>
            <a:schemeClr val="accent2">
              <a:lumMod val="20000"/>
              <a:lumOff val="80000"/>
            </a:schemeClr>
          </a:solidFill>
          <a:ln>
            <a:solidFill>
              <a:schemeClr val="accent1"/>
            </a:solidFill>
          </a:ln>
        </p:spPr>
        <p:txBody>
          <a:bodyPr/>
          <a:lstStyle/>
          <a:p>
            <a:pPr marL="0" indent="0">
              <a:lnSpc>
                <a:spcPct val="107000"/>
              </a:lnSpc>
              <a:spcAft>
                <a:spcPts val="800"/>
              </a:spcAft>
              <a:buNone/>
            </a:pPr>
            <a:r>
              <a:rPr lang="en-GB" sz="1800" dirty="0">
                <a:solidFill>
                  <a:schemeClr val="accent1">
                    <a:lumMod val="50000"/>
                  </a:schemeClr>
                </a:solidFill>
                <a:effectLst/>
                <a:latin typeface="Calibri" panose="020F0502020204030204" pitchFamily="34" charset="0"/>
                <a:ea typeface="DengXian" panose="02010600030101010101" pitchFamily="2" charset="-122"/>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Prosocial Involvement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Strong Social Support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Strong Attachments and Bonds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Positive Attitude Toward Intervention and Authority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Strong Commitment to School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Resilient Personality Traits </a:t>
            </a:r>
          </a:p>
          <a:p>
            <a:pPr marL="0" indent="0">
              <a:buNone/>
            </a:pPr>
            <a:r>
              <a:rPr lang="en-GB" dirty="0">
                <a:solidFill>
                  <a:schemeClr val="accent1">
                    <a:lumMod val="50000"/>
                  </a:schemeClr>
                </a:solidFill>
              </a:rPr>
              <a:t>These are either present or absent</a:t>
            </a:r>
          </a:p>
        </p:txBody>
      </p:sp>
      <p:sp>
        <p:nvSpPr>
          <p:cNvPr id="3" name="Slide Number Placeholder 2">
            <a:extLst>
              <a:ext uri="{FF2B5EF4-FFF2-40B4-BE49-F238E27FC236}">
                <a16:creationId xmlns:a16="http://schemas.microsoft.com/office/drawing/2014/main" id="{0E72C42E-FA1E-A4F6-CFD2-0F09890E981E}"/>
              </a:ext>
            </a:extLst>
          </p:cNvPr>
          <p:cNvSpPr>
            <a:spLocks noGrp="1"/>
          </p:cNvSpPr>
          <p:nvPr>
            <p:ph type="sldNum" sz="quarter" idx="33"/>
          </p:nvPr>
        </p:nvSpPr>
        <p:spPr/>
        <p:txBody>
          <a:bodyPr/>
          <a:lstStyle/>
          <a:p>
            <a:fld id="{19B51A1E-902D-48AF-9020-955120F399B6}" type="slidenum">
              <a:rPr lang="en-US" noProof="0" smtClean="0"/>
              <a:pPr/>
              <a:t>9</a:t>
            </a:fld>
            <a:endParaRPr lang="en-US" noProof="0" dirty="0"/>
          </a:p>
        </p:txBody>
      </p:sp>
      <p:sp>
        <p:nvSpPr>
          <p:cNvPr id="4" name="Title 3">
            <a:extLst>
              <a:ext uri="{FF2B5EF4-FFF2-40B4-BE49-F238E27FC236}">
                <a16:creationId xmlns:a16="http://schemas.microsoft.com/office/drawing/2014/main" id="{794A28AD-A8B4-497A-887C-F80AA1D8A72A}"/>
              </a:ext>
            </a:extLst>
          </p:cNvPr>
          <p:cNvSpPr>
            <a:spLocks noGrp="1"/>
          </p:cNvSpPr>
          <p:nvPr>
            <p:ph type="title"/>
          </p:nvPr>
        </p:nvSpPr>
        <p:spPr/>
        <p:txBody>
          <a:bodyPr/>
          <a:lstStyle/>
          <a:p>
            <a:r>
              <a:rPr lang="en-GB" dirty="0"/>
              <a:t>Protective factors: </a:t>
            </a:r>
          </a:p>
        </p:txBody>
      </p:sp>
      <p:sp>
        <p:nvSpPr>
          <p:cNvPr id="5" name="Rectangle 4">
            <a:extLst>
              <a:ext uri="{FF2B5EF4-FFF2-40B4-BE49-F238E27FC236}">
                <a16:creationId xmlns:a16="http://schemas.microsoft.com/office/drawing/2014/main" id="{B5E20F74-2EEF-68BF-3A1C-442F7EF73BBB}"/>
              </a:ext>
            </a:extLst>
          </p:cNvPr>
          <p:cNvSpPr/>
          <p:nvPr/>
        </p:nvSpPr>
        <p:spPr>
          <a:xfrm>
            <a:off x="10287000" y="6322399"/>
            <a:ext cx="1230086" cy="365125"/>
          </a:xfrm>
          <a:prstGeom prst="rect">
            <a:avLst/>
          </a:prstGeom>
          <a:solidFill>
            <a:schemeClr val="bg1">
              <a:lumMod val="95000"/>
            </a:schemeClr>
          </a:solidFill>
        </p:spPr>
        <p:txBody>
          <a:bodyPr rot="0" spcFirstLastPara="0" vertOverflow="overflow" horzOverflow="overflow" vert="horz" wrap="square" lIns="72000" tIns="0" rIns="180000" bIns="180000" numCol="1" spcCol="0" rtlCol="0" fromWordArt="0" anchor="b" anchorCtr="0" forceAA="0" compatLnSpc="1">
            <a:prstTxWarp prst="textNoShape">
              <a:avLst/>
            </a:prstTxWarp>
            <a:noAutofit/>
          </a:bodyPr>
          <a:lstStyle/>
          <a:p>
            <a:pPr algn="r">
              <a:lnSpc>
                <a:spcPts val="4700"/>
              </a:lnSpc>
              <a:spcBef>
                <a:spcPct val="0"/>
              </a:spcBef>
            </a:pPr>
            <a:endParaRPr lang="en-GB" sz="4500">
              <a:solidFill>
                <a:schemeClr val="tx1"/>
              </a:solidFill>
              <a:latin typeface="Rockwell" panose="02060603020205020403" pitchFamily="18" charset="0"/>
              <a:ea typeface="+mj-ea"/>
              <a:cs typeface="+mj-cs"/>
            </a:endParaRPr>
          </a:p>
        </p:txBody>
      </p:sp>
    </p:spTree>
    <p:extLst>
      <p:ext uri="{BB962C8B-B14F-4D97-AF65-F5344CB8AC3E}">
        <p14:creationId xmlns:p14="http://schemas.microsoft.com/office/powerpoint/2010/main" val="1570281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4FA4250D-AE53-C0DB-378E-F171124E9BDF}"/>
              </a:ext>
            </a:extLst>
          </p:cNvPr>
          <p:cNvSpPr>
            <a:spLocks noGrp="1"/>
          </p:cNvSpPr>
          <p:nvPr>
            <p:ph idx="1"/>
          </p:nvPr>
        </p:nvSpPr>
        <p:spPr>
          <a:xfrm>
            <a:off x="432000" y="1566153"/>
            <a:ext cx="11340000" cy="4323370"/>
          </a:xfrm>
        </p:spPr>
        <p:txBody>
          <a:bodyPr/>
          <a:lstStyle/>
          <a:p>
            <a:r>
              <a:rPr lang="en-GB" dirty="0"/>
              <a:t>Andrews, D. A., &amp; Bonta, J. (2006). </a:t>
            </a:r>
            <a:r>
              <a:rPr lang="en-GB" i="1" dirty="0"/>
              <a:t>The psychology of criminal conduct</a:t>
            </a:r>
            <a:r>
              <a:rPr lang="en-GB" dirty="0"/>
              <a:t>, 4th ed,  Anderson. </a:t>
            </a:r>
          </a:p>
          <a:p>
            <a:r>
              <a:rPr lang="en-GB" dirty="0"/>
              <a:t>Bieling, P. J., &amp; </a:t>
            </a:r>
            <a:r>
              <a:rPr lang="en-GB" dirty="0" err="1"/>
              <a:t>Kuyken</a:t>
            </a:r>
            <a:r>
              <a:rPr lang="en-GB" dirty="0"/>
              <a:t>, W. (2003). Is cognitive case formulation science or science fiction? </a:t>
            </a:r>
            <a:r>
              <a:rPr lang="en-GB" i="1" dirty="0"/>
              <a:t>Clinical Psychology: Science and Practice, 10, </a:t>
            </a:r>
            <a:r>
              <a:rPr lang="en-GB" dirty="0"/>
              <a:t>52– 69. </a:t>
            </a:r>
            <a:r>
              <a:rPr lang="en-GB" dirty="0" err="1"/>
              <a:t>doi</a:t>
            </a:r>
            <a:r>
              <a:rPr lang="en-GB" dirty="0"/>
              <a:t>: 10.1093/clipsy.10.1.52</a:t>
            </a:r>
          </a:p>
          <a:p>
            <a:r>
              <a:rPr lang="en-GB" dirty="0"/>
              <a:t>Davies, J., Jones, L. and Howells, K. (2010), “Evaluating individual change”, in Daffern, M., Jones, L. and Shine, J. (Eds), </a:t>
            </a:r>
            <a:r>
              <a:rPr lang="en-GB" i="1" dirty="0"/>
              <a:t>Offence Paralleling Behaviour: A Case Formulation Approach to Offender Assessment and Intervention</a:t>
            </a:r>
            <a:r>
              <a:rPr lang="en-GB" dirty="0"/>
              <a:t>, Wiley, 287-302.</a:t>
            </a:r>
          </a:p>
          <a:p>
            <a:r>
              <a:rPr lang="en-GB" b="0" i="0" dirty="0" err="1">
                <a:solidFill>
                  <a:srgbClr val="222222"/>
                </a:solidFill>
                <a:effectLst/>
              </a:rPr>
              <a:t>Delle-Vergini</a:t>
            </a:r>
            <a:r>
              <a:rPr lang="en-GB" b="0" i="0" dirty="0">
                <a:solidFill>
                  <a:srgbClr val="222222"/>
                </a:solidFill>
                <a:effectLst/>
              </a:rPr>
              <a:t>, V., &amp; Day, A. (2016). Case formulation in forensic practice: challenges and opportunities. </a:t>
            </a:r>
            <a:r>
              <a:rPr lang="en-GB" b="0" i="1" dirty="0">
                <a:solidFill>
                  <a:srgbClr val="222222"/>
                </a:solidFill>
                <a:effectLst/>
              </a:rPr>
              <a:t>Journal of Forensic Practice</a:t>
            </a:r>
            <a:r>
              <a:rPr lang="en-GB" b="0" i="0" dirty="0">
                <a:solidFill>
                  <a:srgbClr val="222222"/>
                </a:solidFill>
                <a:effectLst/>
              </a:rPr>
              <a:t>, </a:t>
            </a:r>
            <a:r>
              <a:rPr lang="en-GB" b="0" i="1" dirty="0">
                <a:solidFill>
                  <a:srgbClr val="222222"/>
                </a:solidFill>
                <a:effectLst/>
              </a:rPr>
              <a:t>18</a:t>
            </a:r>
            <a:r>
              <a:rPr lang="en-GB" b="0" i="0" dirty="0">
                <a:solidFill>
                  <a:srgbClr val="222222"/>
                </a:solidFill>
                <a:effectLst/>
              </a:rPr>
              <a:t>(3), 240-250.</a:t>
            </a:r>
            <a:endParaRPr lang="en-GB" dirty="0"/>
          </a:p>
          <a:p>
            <a:r>
              <a:rPr lang="en-GB" dirty="0"/>
              <a:t>Hart, S., </a:t>
            </a:r>
            <a:r>
              <a:rPr lang="en-GB" dirty="0" err="1"/>
              <a:t>Sturmey</a:t>
            </a:r>
            <a:r>
              <a:rPr lang="en-GB" dirty="0"/>
              <a:t>, P., Logan, C. and McMurran, M. (2011), “Forensic case formulation”, </a:t>
            </a:r>
            <a:r>
              <a:rPr lang="en-GB" i="1" dirty="0"/>
              <a:t>International Journal of Forensic Mental Health, 10(</a:t>
            </a:r>
            <a:r>
              <a:rPr lang="en-GB" dirty="0"/>
              <a:t>2), 118-26.</a:t>
            </a:r>
          </a:p>
          <a:p>
            <a:r>
              <a:rPr lang="en-GB" dirty="0"/>
              <a:t>Johnstone, L. (2013). Working with complex cases: Mental disorder and violence. In C. Logan &amp; L. Johnstone (Eds.), </a:t>
            </a:r>
            <a:r>
              <a:rPr lang="en-GB" i="1" dirty="0"/>
              <a:t>Managing clinical risk: A guide to effective practice, </a:t>
            </a:r>
            <a:r>
              <a:rPr lang="en-GB" dirty="0"/>
              <a:t>Routledge, 56-58.</a:t>
            </a:r>
          </a:p>
          <a:p>
            <a:r>
              <a:rPr lang="en-GB" dirty="0"/>
              <a:t>Joseph, N., &amp; Benefield, N. (2012). A joint offender personality disorder pathway strategy: An outline summary. </a:t>
            </a:r>
            <a:r>
              <a:rPr lang="en-GB" i="1" dirty="0"/>
              <a:t>Criminal Behaviour and Mental Health, 22</a:t>
            </a:r>
            <a:r>
              <a:rPr lang="en-GB" dirty="0"/>
              <a:t>(3), 210–217. doi:10.1002/cbm.1835.</a:t>
            </a:r>
          </a:p>
          <a:p>
            <a:endParaRPr lang="en-GB" dirty="0"/>
          </a:p>
          <a:p>
            <a:endParaRPr lang="en-GB" dirty="0"/>
          </a:p>
          <a:p>
            <a:endParaRPr lang="en-GB" dirty="0"/>
          </a:p>
        </p:txBody>
      </p:sp>
      <p:sp>
        <p:nvSpPr>
          <p:cNvPr id="8" name="Title 7">
            <a:extLst>
              <a:ext uri="{FF2B5EF4-FFF2-40B4-BE49-F238E27FC236}">
                <a16:creationId xmlns:a16="http://schemas.microsoft.com/office/drawing/2014/main" id="{A8308351-914D-D56F-69D2-AB376EFBDCC0}"/>
              </a:ext>
            </a:extLst>
          </p:cNvPr>
          <p:cNvSpPr>
            <a:spLocks noGrp="1"/>
          </p:cNvSpPr>
          <p:nvPr>
            <p:ph type="title"/>
          </p:nvPr>
        </p:nvSpPr>
        <p:spPr/>
        <p:txBody>
          <a:bodyPr/>
          <a:lstStyle/>
          <a:p>
            <a:r>
              <a:rPr lang="en-GB" dirty="0"/>
              <a:t>References </a:t>
            </a:r>
          </a:p>
        </p:txBody>
      </p:sp>
      <p:sp>
        <p:nvSpPr>
          <p:cNvPr id="10" name="Rectangle 9">
            <a:extLst>
              <a:ext uri="{FF2B5EF4-FFF2-40B4-BE49-F238E27FC236}">
                <a16:creationId xmlns:a16="http://schemas.microsoft.com/office/drawing/2014/main" id="{DFC51FE5-83AA-7347-A3D0-8A69F122C514}"/>
              </a:ext>
            </a:extLst>
          </p:cNvPr>
          <p:cNvSpPr/>
          <p:nvPr/>
        </p:nvSpPr>
        <p:spPr>
          <a:xfrm>
            <a:off x="10301591" y="6284068"/>
            <a:ext cx="1274324" cy="389106"/>
          </a:xfrm>
          <a:prstGeom prst="rect">
            <a:avLst/>
          </a:prstGeom>
          <a:solidFill>
            <a:schemeClr val="bg2"/>
          </a:solidFill>
        </p:spPr>
        <p:txBody>
          <a:bodyPr rot="0" spcFirstLastPara="0" vertOverflow="overflow" horzOverflow="overflow" vert="horz" wrap="square" lIns="72000" tIns="0" rIns="180000" bIns="180000" numCol="1" spcCol="0" rtlCol="0" fromWordArt="0" anchor="b" anchorCtr="0" forceAA="0" compatLnSpc="1">
            <a:prstTxWarp prst="textNoShape">
              <a:avLst/>
            </a:prstTxWarp>
            <a:noAutofit/>
          </a:bodyPr>
          <a:lstStyle/>
          <a:p>
            <a:pPr algn="r">
              <a:lnSpc>
                <a:spcPts val="4700"/>
              </a:lnSpc>
              <a:spcBef>
                <a:spcPct val="0"/>
              </a:spcBef>
            </a:pPr>
            <a:endParaRPr lang="en-GB" sz="4500">
              <a:solidFill>
                <a:schemeClr val="tx1"/>
              </a:solidFill>
              <a:latin typeface="Rockwell" panose="02060603020205020403" pitchFamily="18" charset="0"/>
              <a:ea typeface="+mj-ea"/>
              <a:cs typeface="+mj-cs"/>
            </a:endParaRPr>
          </a:p>
        </p:txBody>
      </p:sp>
    </p:spTree>
    <p:extLst>
      <p:ext uri="{BB962C8B-B14F-4D97-AF65-F5344CB8AC3E}">
        <p14:creationId xmlns:p14="http://schemas.microsoft.com/office/powerpoint/2010/main" val="2523090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8F3E627-B7A7-3209-799E-C41A4F3ADAD4}"/>
              </a:ext>
            </a:extLst>
          </p:cNvPr>
          <p:cNvSpPr>
            <a:spLocks noGrp="1"/>
          </p:cNvSpPr>
          <p:nvPr>
            <p:ph idx="1"/>
          </p:nvPr>
        </p:nvSpPr>
        <p:spPr>
          <a:xfrm>
            <a:off x="432000" y="1011678"/>
            <a:ext cx="11340000" cy="5233480"/>
          </a:xfrm>
        </p:spPr>
        <p:txBody>
          <a:bodyPr/>
          <a:lstStyle/>
          <a:p>
            <a:endParaRPr lang="en-GB" dirty="0"/>
          </a:p>
          <a:p>
            <a:r>
              <a:rPr lang="en-GB" dirty="0"/>
              <a:t>Knauer, V., Walker, J., &amp; Roberts, A. (2017). Offender personality disorder pathway: The impact of case consultation and formulation with probation staff. </a:t>
            </a:r>
            <a:r>
              <a:rPr lang="en-GB" i="1" dirty="0"/>
              <a:t>The Journal of Forensic Psychiatry &amp; Psychology, 28</a:t>
            </a:r>
            <a:r>
              <a:rPr lang="en-GB" dirty="0"/>
              <a:t>(6), 825–840. </a:t>
            </a:r>
            <a:r>
              <a:rPr lang="en-GB" dirty="0" err="1"/>
              <a:t>doi</a:t>
            </a:r>
            <a:r>
              <a:rPr lang="en-GB" dirty="0"/>
              <a:t>: 10.1080/14789949.2017.1331370.</a:t>
            </a:r>
          </a:p>
          <a:p>
            <a:r>
              <a:rPr lang="en-GB" dirty="0" err="1"/>
              <a:t>Kuyken</a:t>
            </a:r>
            <a:r>
              <a:rPr lang="en-GB" dirty="0"/>
              <a:t>, W. (2006), “Evidenced-based case formulation: is the emperor clothed?”, in Tarrier, N. (Ed.), </a:t>
            </a:r>
            <a:r>
              <a:rPr lang="en-GB" i="1" dirty="0"/>
              <a:t>Case Formulation in Cognitive Behaviour Therapy, </a:t>
            </a:r>
            <a:r>
              <a:rPr lang="en-GB" dirty="0"/>
              <a:t>Routledge, 12-35.</a:t>
            </a:r>
          </a:p>
          <a:p>
            <a:r>
              <a:rPr lang="en-GB" dirty="0"/>
              <a:t>Logan, C. (2014), “The HCR-20 Version 3: a case study in risk formulation”, </a:t>
            </a:r>
            <a:r>
              <a:rPr lang="en-GB" i="1" dirty="0"/>
              <a:t>International Journal of Forensic Mental Health,</a:t>
            </a:r>
            <a:r>
              <a:rPr lang="en-GB" dirty="0"/>
              <a:t> </a:t>
            </a:r>
            <a:r>
              <a:rPr lang="en-GB" i="1" dirty="0"/>
              <a:t>13(</a:t>
            </a:r>
            <a:r>
              <a:rPr lang="en-GB" dirty="0"/>
              <a:t>2), 172-80, </a:t>
            </a:r>
            <a:r>
              <a:rPr lang="en-GB" dirty="0" err="1"/>
              <a:t>doi</a:t>
            </a:r>
            <a:r>
              <a:rPr lang="en-GB" dirty="0"/>
              <a:t>: 10.1080/14999013.2014.906516.</a:t>
            </a:r>
          </a:p>
          <a:p>
            <a:r>
              <a:rPr lang="en-GB" dirty="0"/>
              <a:t>Logan, C., Nathan, R., &amp; Brown, A. (2011). Formulation in clinical risk assessment and management. In R.W. Whittington &amp; C. Logan (Eds.), Self-harm and Violence: Towards best practice in managing risk , Wiley-Blackwell, 187-204. </a:t>
            </a:r>
            <a:r>
              <a:rPr lang="en-GB" dirty="0" err="1"/>
              <a:t>doi</a:t>
            </a:r>
            <a:r>
              <a:rPr lang="en-GB" dirty="0"/>
              <a:t>: 10.1002/ 9781119991175.ch10.</a:t>
            </a:r>
          </a:p>
          <a:p>
            <a:r>
              <a:rPr lang="en-GB" dirty="0"/>
              <a:t>McMurran, M., Logan, C. and Hart, S. (2012), </a:t>
            </a:r>
            <a:r>
              <a:rPr lang="en-GB" i="1" dirty="0"/>
              <a:t>Case Formulation Quality Checklist, </a:t>
            </a:r>
            <a:r>
              <a:rPr lang="en-GB" dirty="0"/>
              <a:t>unpublished checklist, University of Nottingham.</a:t>
            </a:r>
          </a:p>
          <a:p>
            <a:r>
              <a:rPr lang="en-GB" dirty="0"/>
              <a:t>Minoudis, P., </a:t>
            </a:r>
            <a:r>
              <a:rPr lang="en-GB" dirty="0" err="1"/>
              <a:t>Craissati</a:t>
            </a:r>
            <a:r>
              <a:rPr lang="en-GB" dirty="0"/>
              <a:t>, J., Shaw, J., McMurran, M. M., Freestone, M., Chuan, S. J., &amp; Leonard, A. (2013). An evaluation of case formulation training and consultation with probation officers. </a:t>
            </a:r>
            <a:r>
              <a:rPr lang="en-GB" i="1" dirty="0"/>
              <a:t>Criminal Behaviour and Mental Health, 23</a:t>
            </a:r>
            <a:r>
              <a:rPr lang="en-GB" dirty="0"/>
              <a:t>, 252–262. </a:t>
            </a:r>
            <a:r>
              <a:rPr lang="en-GB" dirty="0" err="1"/>
              <a:t>doi</a:t>
            </a:r>
            <a:r>
              <a:rPr lang="en-GB" dirty="0"/>
              <a:t>: 10.1002/cbm.1890.</a:t>
            </a:r>
          </a:p>
          <a:p>
            <a:endParaRPr lang="en-GB" dirty="0"/>
          </a:p>
        </p:txBody>
      </p:sp>
      <p:sp>
        <p:nvSpPr>
          <p:cNvPr id="3" name="Slide Number Placeholder 2">
            <a:extLst>
              <a:ext uri="{FF2B5EF4-FFF2-40B4-BE49-F238E27FC236}">
                <a16:creationId xmlns:a16="http://schemas.microsoft.com/office/drawing/2014/main" id="{45BA0812-D93E-3E41-85C3-E3CA2CA77552}"/>
              </a:ext>
            </a:extLst>
          </p:cNvPr>
          <p:cNvSpPr>
            <a:spLocks noGrp="1"/>
          </p:cNvSpPr>
          <p:nvPr>
            <p:ph type="sldNum" sz="quarter" idx="33"/>
          </p:nvPr>
        </p:nvSpPr>
        <p:spPr/>
        <p:txBody>
          <a:bodyPr/>
          <a:lstStyle/>
          <a:p>
            <a:fld id="{19B51A1E-902D-48AF-9020-955120F399B6}" type="slidenum">
              <a:rPr lang="en-US" noProof="0" smtClean="0"/>
              <a:pPr/>
              <a:t>11</a:t>
            </a:fld>
            <a:endParaRPr lang="en-US" noProof="0" dirty="0"/>
          </a:p>
        </p:txBody>
      </p:sp>
      <p:sp>
        <p:nvSpPr>
          <p:cNvPr id="4" name="Title 3">
            <a:extLst>
              <a:ext uri="{FF2B5EF4-FFF2-40B4-BE49-F238E27FC236}">
                <a16:creationId xmlns:a16="http://schemas.microsoft.com/office/drawing/2014/main" id="{0F392F05-2BEA-FF00-098B-B4B8F20436B5}"/>
              </a:ext>
            </a:extLst>
          </p:cNvPr>
          <p:cNvSpPr>
            <a:spLocks noGrp="1"/>
          </p:cNvSpPr>
          <p:nvPr>
            <p:ph type="title"/>
          </p:nvPr>
        </p:nvSpPr>
        <p:spPr/>
        <p:txBody>
          <a:bodyPr/>
          <a:lstStyle/>
          <a:p>
            <a:r>
              <a:rPr lang="en-GB" dirty="0"/>
              <a:t>References </a:t>
            </a:r>
          </a:p>
        </p:txBody>
      </p:sp>
      <p:sp>
        <p:nvSpPr>
          <p:cNvPr id="5" name="TextBox 4">
            <a:extLst>
              <a:ext uri="{FF2B5EF4-FFF2-40B4-BE49-F238E27FC236}">
                <a16:creationId xmlns:a16="http://schemas.microsoft.com/office/drawing/2014/main" id="{23746F95-C01B-9F41-8FD7-1052C716EF2F}"/>
              </a:ext>
            </a:extLst>
          </p:cNvPr>
          <p:cNvSpPr txBox="1"/>
          <p:nvPr/>
        </p:nvSpPr>
        <p:spPr>
          <a:xfrm>
            <a:off x="10301590" y="6245158"/>
            <a:ext cx="1303507" cy="544429"/>
          </a:xfrm>
          <a:prstGeom prst="rect">
            <a:avLst/>
          </a:prstGeom>
          <a:solidFill>
            <a:schemeClr val="bg2"/>
          </a:solidFill>
        </p:spPr>
        <p:txBody>
          <a:bodyPr wrap="square" rtlCol="0">
            <a:spAutoFit/>
          </a:bodyPr>
          <a:lstStyle/>
          <a:p>
            <a:endParaRPr lang="en-GB" dirty="0"/>
          </a:p>
        </p:txBody>
      </p:sp>
    </p:spTree>
    <p:extLst>
      <p:ext uri="{BB962C8B-B14F-4D97-AF65-F5344CB8AC3E}">
        <p14:creationId xmlns:p14="http://schemas.microsoft.com/office/powerpoint/2010/main" val="576994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0736C2E-A95E-3C72-3A92-254D9D7FD2A2}"/>
              </a:ext>
            </a:extLst>
          </p:cNvPr>
          <p:cNvSpPr>
            <a:spLocks noGrp="1"/>
          </p:cNvSpPr>
          <p:nvPr>
            <p:ph idx="1"/>
          </p:nvPr>
        </p:nvSpPr>
        <p:spPr/>
        <p:txBody>
          <a:bodyPr/>
          <a:lstStyle/>
          <a:p>
            <a:r>
              <a:rPr lang="en-GB" dirty="0"/>
              <a:t>Ramsden, J., Lowton, M., &amp; </a:t>
            </a:r>
            <a:r>
              <a:rPr lang="en-GB" dirty="0" err="1"/>
              <a:t>Joyes</a:t>
            </a:r>
            <a:r>
              <a:rPr lang="en-GB" dirty="0"/>
              <a:t>, E. (2014). The impact of case formulation focussed consultation on criminal justice    staff and their attitudes to work with personality disorder. </a:t>
            </a:r>
            <a:r>
              <a:rPr lang="en-GB" i="1" dirty="0"/>
              <a:t>Mental Health Review Journal, 19</a:t>
            </a:r>
            <a:r>
              <a:rPr lang="en-GB" dirty="0"/>
              <a:t>(2), 124–130. doi:10. 1108/MHRJ-12-2013-0039.</a:t>
            </a:r>
          </a:p>
          <a:p>
            <a:r>
              <a:rPr lang="en-GB" dirty="0"/>
              <a:t>Reid, W.H. and Thorne, S.A. (2007), “Personality disorders and violence potential”, </a:t>
            </a:r>
            <a:r>
              <a:rPr lang="en-GB" i="1" dirty="0"/>
              <a:t>Journal of Psychiatric Practice,  13(</a:t>
            </a:r>
            <a:r>
              <a:rPr lang="en-GB" dirty="0"/>
              <a:t>4),  261-8, </a:t>
            </a:r>
            <a:r>
              <a:rPr lang="en-GB" dirty="0" err="1"/>
              <a:t>doi</a:t>
            </a:r>
            <a:r>
              <a:rPr lang="en-GB" dirty="0"/>
              <a:t>: 10.1097/01.pra.0000281488.19570.f8.</a:t>
            </a:r>
          </a:p>
          <a:p>
            <a:r>
              <a:rPr lang="en-GB" dirty="0"/>
              <a:t>Sim, K., </a:t>
            </a:r>
            <a:r>
              <a:rPr lang="en-GB" dirty="0" err="1"/>
              <a:t>Gwee</a:t>
            </a:r>
            <a:r>
              <a:rPr lang="en-GB" dirty="0"/>
              <a:t>, K.P. and Bateman, A. (2005), “Case formulation in psychotherapy: revitalizing its usefulness as a clinical tool”, </a:t>
            </a:r>
            <a:r>
              <a:rPr lang="en-GB" i="1" dirty="0"/>
              <a:t>Academic Psychiatry, 29</a:t>
            </a:r>
            <a:r>
              <a:rPr lang="en-GB" dirty="0"/>
              <a:t>(3), 289-92.</a:t>
            </a:r>
          </a:p>
          <a:p>
            <a:r>
              <a:rPr lang="en-GB" b="0" i="0" dirty="0">
                <a:solidFill>
                  <a:srgbClr val="222222"/>
                </a:solidFill>
                <a:effectLst/>
              </a:rPr>
              <a:t>Ward, T., &amp; Brown, M. (2004). The good lives model and conceptual issues in offender rehabilitation. </a:t>
            </a:r>
            <a:r>
              <a:rPr lang="en-GB" b="0" i="1" dirty="0">
                <a:solidFill>
                  <a:srgbClr val="222222"/>
                </a:solidFill>
                <a:effectLst/>
              </a:rPr>
              <a:t>Psychology, crime &amp; law</a:t>
            </a:r>
            <a:r>
              <a:rPr lang="en-GB" b="0" i="0" dirty="0">
                <a:solidFill>
                  <a:srgbClr val="222222"/>
                </a:solidFill>
                <a:effectLst/>
              </a:rPr>
              <a:t>, </a:t>
            </a:r>
            <a:r>
              <a:rPr lang="en-GB" b="0" i="1" dirty="0">
                <a:solidFill>
                  <a:srgbClr val="222222"/>
                </a:solidFill>
                <a:effectLst/>
              </a:rPr>
              <a:t>10</a:t>
            </a:r>
            <a:r>
              <a:rPr lang="en-GB" b="0" i="0" dirty="0">
                <a:solidFill>
                  <a:srgbClr val="222222"/>
                </a:solidFill>
                <a:effectLst/>
              </a:rPr>
              <a:t>(3), 243-257.</a:t>
            </a:r>
            <a:endParaRPr lang="en-GB" dirty="0"/>
          </a:p>
          <a:p>
            <a:pPr marL="0" indent="0">
              <a:buNone/>
            </a:pPr>
            <a:endParaRPr lang="en-GB" dirty="0"/>
          </a:p>
        </p:txBody>
      </p:sp>
      <p:sp>
        <p:nvSpPr>
          <p:cNvPr id="3" name="Slide Number Placeholder 2">
            <a:extLst>
              <a:ext uri="{FF2B5EF4-FFF2-40B4-BE49-F238E27FC236}">
                <a16:creationId xmlns:a16="http://schemas.microsoft.com/office/drawing/2014/main" id="{619FAE83-8A63-5156-08A3-6990754130E8}"/>
              </a:ext>
            </a:extLst>
          </p:cNvPr>
          <p:cNvSpPr>
            <a:spLocks noGrp="1"/>
          </p:cNvSpPr>
          <p:nvPr>
            <p:ph type="sldNum" sz="quarter" idx="33"/>
          </p:nvPr>
        </p:nvSpPr>
        <p:spPr/>
        <p:txBody>
          <a:bodyPr/>
          <a:lstStyle/>
          <a:p>
            <a:fld id="{19B51A1E-902D-48AF-9020-955120F399B6}" type="slidenum">
              <a:rPr lang="en-US" noProof="0" smtClean="0"/>
              <a:pPr/>
              <a:t>12</a:t>
            </a:fld>
            <a:endParaRPr lang="en-US" noProof="0" dirty="0"/>
          </a:p>
        </p:txBody>
      </p:sp>
      <p:sp>
        <p:nvSpPr>
          <p:cNvPr id="4" name="Title 3">
            <a:extLst>
              <a:ext uri="{FF2B5EF4-FFF2-40B4-BE49-F238E27FC236}">
                <a16:creationId xmlns:a16="http://schemas.microsoft.com/office/drawing/2014/main" id="{773D11C7-34D1-9862-90E7-392A4E3AF70A}"/>
              </a:ext>
            </a:extLst>
          </p:cNvPr>
          <p:cNvSpPr>
            <a:spLocks noGrp="1"/>
          </p:cNvSpPr>
          <p:nvPr>
            <p:ph type="title"/>
          </p:nvPr>
        </p:nvSpPr>
        <p:spPr/>
        <p:txBody>
          <a:bodyPr/>
          <a:lstStyle/>
          <a:p>
            <a:r>
              <a:rPr lang="en-GB" dirty="0"/>
              <a:t>References </a:t>
            </a:r>
          </a:p>
        </p:txBody>
      </p:sp>
      <p:sp>
        <p:nvSpPr>
          <p:cNvPr id="5" name="Rectangle 4">
            <a:extLst>
              <a:ext uri="{FF2B5EF4-FFF2-40B4-BE49-F238E27FC236}">
                <a16:creationId xmlns:a16="http://schemas.microsoft.com/office/drawing/2014/main" id="{20DF9785-206E-292C-90DE-404190A8A6CE}"/>
              </a:ext>
            </a:extLst>
          </p:cNvPr>
          <p:cNvSpPr/>
          <p:nvPr/>
        </p:nvSpPr>
        <p:spPr>
          <a:xfrm>
            <a:off x="10165404" y="6322399"/>
            <a:ext cx="1361873" cy="365125"/>
          </a:xfrm>
          <a:prstGeom prst="rect">
            <a:avLst/>
          </a:prstGeom>
          <a:solidFill>
            <a:schemeClr val="bg2"/>
          </a:solidFill>
        </p:spPr>
        <p:txBody>
          <a:bodyPr rot="0" spcFirstLastPara="0" vertOverflow="overflow" horzOverflow="overflow" vert="horz" wrap="square" lIns="72000" tIns="0" rIns="180000" bIns="180000" numCol="1" spcCol="0" rtlCol="0" fromWordArt="0" anchor="b" anchorCtr="0" forceAA="0" compatLnSpc="1">
            <a:prstTxWarp prst="textNoShape">
              <a:avLst/>
            </a:prstTxWarp>
            <a:noAutofit/>
          </a:bodyPr>
          <a:lstStyle/>
          <a:p>
            <a:pPr algn="r">
              <a:lnSpc>
                <a:spcPts val="4700"/>
              </a:lnSpc>
              <a:spcBef>
                <a:spcPct val="0"/>
              </a:spcBef>
            </a:pPr>
            <a:endParaRPr lang="en-GB" sz="4500">
              <a:solidFill>
                <a:schemeClr val="tx1"/>
              </a:solidFill>
              <a:latin typeface="Rockwell" panose="02060603020205020403" pitchFamily="18" charset="0"/>
              <a:ea typeface="+mj-ea"/>
              <a:cs typeface="+mj-cs"/>
            </a:endParaRPr>
          </a:p>
        </p:txBody>
      </p:sp>
    </p:spTree>
    <p:extLst>
      <p:ext uri="{BB962C8B-B14F-4D97-AF65-F5344CB8AC3E}">
        <p14:creationId xmlns:p14="http://schemas.microsoft.com/office/powerpoint/2010/main" val="2608105489"/>
      </p:ext>
    </p:extLst>
  </p:cSld>
  <p:clrMapOvr>
    <a:masterClrMapping/>
  </p:clrMapOvr>
</p:sld>
</file>

<file path=ppt/theme/theme1.xml><?xml version="1.0" encoding="utf-8"?>
<a:theme xmlns:a="http://schemas.openxmlformats.org/drawingml/2006/main" name="Office Theme">
  <a:themeElements>
    <a:clrScheme name="Custom 131">
      <a:dk1>
        <a:sysClr val="windowText" lastClr="000000"/>
      </a:dk1>
      <a:lt1>
        <a:srgbClr val="FFFFFF"/>
      </a:lt1>
      <a:dk2>
        <a:srgbClr val="3F3F3F"/>
      </a:dk2>
      <a:lt2>
        <a:srgbClr val="F2F2F2"/>
      </a:lt2>
      <a:accent1>
        <a:srgbClr val="056AFF"/>
      </a:accent1>
      <a:accent2>
        <a:srgbClr val="FF391E"/>
      </a:accent2>
      <a:accent3>
        <a:srgbClr val="A1CC18"/>
      </a:accent3>
      <a:accent4>
        <a:srgbClr val="FFC000"/>
      </a:accent4>
      <a:accent5>
        <a:srgbClr val="1554B2"/>
      </a:accent5>
      <a:accent6>
        <a:srgbClr val="8BB20C"/>
      </a:accent6>
      <a:hlink>
        <a:srgbClr val="056AFF"/>
      </a:hlink>
      <a:folHlink>
        <a:srgbClr val="056AFF"/>
      </a:folHlink>
    </a:clrScheme>
    <a:fontScheme name="Custom 150">
      <a:majorFont>
        <a:latin typeface="Rockwel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46000">
              <a:schemeClr val="bg1">
                <a:alpha val="90000"/>
              </a:schemeClr>
            </a:gs>
            <a:gs pos="0">
              <a:schemeClr val="accent1">
                <a:lumMod val="20000"/>
                <a:lumOff val="80000"/>
                <a:alpha val="50000"/>
              </a:schemeClr>
            </a:gs>
            <a:gs pos="80000">
              <a:schemeClr val="bg1">
                <a:lumMod val="95000"/>
              </a:schemeClr>
            </a:gs>
          </a:gsLst>
          <a:lin ang="3600000" scaled="0"/>
        </a:gradFill>
      </a:spPr>
      <a:bodyPr rot="0" spcFirstLastPara="0" vertOverflow="overflow" horzOverflow="overflow" vert="horz" wrap="square" lIns="72000" tIns="0" rIns="180000" bIns="180000" numCol="1" spcCol="0" rtlCol="0" fromWordArt="0" anchor="b" anchorCtr="0" forceAA="0" compatLnSpc="1">
        <a:prstTxWarp prst="textNoShape">
          <a:avLst/>
        </a:prstTxWarp>
        <a:noAutofit/>
      </a:bodyPr>
      <a:lstStyle>
        <a:defPPr algn="r">
          <a:lnSpc>
            <a:spcPts val="4700"/>
          </a:lnSpc>
          <a:spcBef>
            <a:spcPct val="0"/>
          </a:spcBef>
          <a:defRPr sz="4500">
            <a:solidFill>
              <a:schemeClr val="tx1"/>
            </a:solidFill>
            <a:latin typeface="Rockwell" panose="02060603020205020403" pitchFamily="18" charset="0"/>
            <a:ea typeface="+mj-ea"/>
            <a:cs typeface="+mj-cs"/>
          </a:defRPr>
        </a:defPPr>
      </a:lstStyle>
    </a:spDef>
  </a:objectDefaults>
  <a:extraClrSchemeLst/>
  <a:extLst>
    <a:ext uri="{05A4C25C-085E-4340-85A3-A5531E510DB2}">
      <thm15:themeFamily xmlns:thm15="http://schemas.microsoft.com/office/thememl/2012/main" name="TF44613219_Snowscape presentation_AAS_v3" id="{3F58B2BF-7FCB-4030-95D0-6E1293A51CD9}" vid="{53A5683B-83CA-458E-B89B-61DA222BA6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8D349276-D03C-4504-A5DA-3C2BED60D320}">
  <ds:schemaRefs>
    <ds:schemaRef ds:uri="http://schemas.microsoft.com/sharepoint/v3/contenttype/forms"/>
  </ds:schemaRefs>
</ds:datastoreItem>
</file>

<file path=customXml/itemProps2.xml><?xml version="1.0" encoding="utf-8"?>
<ds:datastoreItem xmlns:ds="http://schemas.openxmlformats.org/officeDocument/2006/customXml" ds:itemID="{F4597FF3-20AC-4CC1-81BE-167C9DD71F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4A1A72F-8D9B-43C2-9EF9-F1EF7B91BE5A}">
  <ds:schemaRef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Snowscape presentation(2)</Template>
  <TotalTime>0</TotalTime>
  <Words>1696</Words>
  <Application>Microsoft Office PowerPoint</Application>
  <PresentationFormat>Widescreen</PresentationFormat>
  <Paragraphs>107</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Rockwell</vt:lpstr>
      <vt:lpstr>Times New Roman</vt:lpstr>
      <vt:lpstr>Office Theme</vt:lpstr>
      <vt:lpstr>Forensic Case Formulation</vt:lpstr>
      <vt:lpstr>What is Forensic Case Formulation (FCF)?</vt:lpstr>
      <vt:lpstr>What is Forensic Case Formulation (FCF)?</vt:lpstr>
      <vt:lpstr>What is Forensic Case Formulation (FCF)?</vt:lpstr>
      <vt:lpstr>What is Forensic Case Formulation (FCF)?</vt:lpstr>
      <vt:lpstr>Risk and Forensic Case Formulation</vt:lpstr>
      <vt:lpstr>Risk and Forensic Case Formulation</vt:lpstr>
      <vt:lpstr>PowerPoint Presentation</vt:lpstr>
      <vt:lpstr>Protective factors: </vt:lpstr>
      <vt:lpstr>References </vt:lpstr>
      <vt:lpstr>References </vt:lpstr>
      <vt:lpstr>References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Case Formulation</dc:title>
  <dc:creator/>
  <cp:lastModifiedBy/>
  <cp:revision>11</cp:revision>
  <dcterms:created xsi:type="dcterms:W3CDTF">2019-10-15T10:47:00Z</dcterms:created>
  <dcterms:modified xsi:type="dcterms:W3CDTF">2023-11-08T12:29:14Z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