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60" r:id="rId4"/>
    <p:sldId id="259" r:id="rId5"/>
    <p:sldId id="258"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09195E-1821-4864-92E8-C4F30C1589D2}" v="103" dt="2022-03-02T14:07:33.345"/>
    <p1510:client id="{A18228C2-D60A-7CD7-27C1-4D6FD3369113}" v="115" dt="2022-03-07T21:40:46.848"/>
    <p1510:client id="{C8871C43-F875-DBF1-17A7-4159E15CB2EC}" v="243" dt="2022-03-02T23:17:40.835"/>
    <p1510:client id="{C9978BB8-727D-0E18-BF30-02E106D0A40D}" v="348" dt="2022-03-07T20:17:57.178"/>
    <p1510:client id="{CE95580F-99DD-7213-EF01-3B5694262EA3}" v="520" dt="2022-03-11T13:36:00.3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viewProps" Target="viewProps.xml" Id="rId8" /><Relationship Type="http://schemas.openxmlformats.org/officeDocument/2006/relationships/slide" Target="slides/slide2.xml" Id="rId3" /><Relationship Type="http://schemas.openxmlformats.org/officeDocument/2006/relationships/presProps" Target="presProps.xml" Id="rId7" /><Relationship Type="http://schemas.microsoft.com/office/2015/10/relationships/revisionInfo" Target="revisionInfo.xml" Id="rId12"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4.xml" Id="rId5" /><Relationship Type="http://schemas.openxmlformats.org/officeDocument/2006/relationships/tableStyles" Target="tableStyles.xml" Id="rId10" /><Relationship Type="http://schemas.openxmlformats.org/officeDocument/2006/relationships/slide" Target="slides/slide3.xml" Id="rId4" /><Relationship Type="http://schemas.openxmlformats.org/officeDocument/2006/relationships/theme" Target="theme/theme1.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dirty="0"/>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Friday, March 11, 2022</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631120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Friday, March 11, 2022</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033731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Friday, March 11, 2022</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34895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Friday, March 11, 2022</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629772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Friday, March 11, 2022</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4068283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Friday, March 11, 2022</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9585529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Friday, March 11, 2022</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62960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Friday, March 11, 2022</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8713184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Friday, March 11, 2022</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265110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Friday, March 11, 2022</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645673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Friday, March 11, 2022</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5315148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Friday, March 11, 2022</a:t>
            </a:fld>
            <a:endParaRPr lang="en-US" cap="all" dirty="0"/>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78818663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87" r:id="rId4"/>
    <p:sldLayoutId id="2147483688" r:id="rId5"/>
    <p:sldLayoutId id="2147483693" r:id="rId6"/>
    <p:sldLayoutId id="2147483689" r:id="rId7"/>
    <p:sldLayoutId id="2147483690" r:id="rId8"/>
    <p:sldLayoutId id="2147483691" r:id="rId9"/>
    <p:sldLayoutId id="2147483692" r:id="rId10"/>
    <p:sldLayoutId id="2147483694"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 Id="rId9" Type="http://schemas.openxmlformats.org/officeDocument/2006/relationships/image" Target="../media/image8.gif"/></Relationships>
</file>

<file path=ppt/slides/_rels/slide2.xml.rels><?xml version="1.0" encoding="UTF-8" standalone="yes"?>
<Relationships xmlns="http://schemas.openxmlformats.org/package/2006/relationships"><Relationship Id="rId3" Type="http://schemas.openxmlformats.org/officeDocument/2006/relationships/image" Target="../media/image10.gif"/><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3.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22.png"/><Relationship Id="rId3" Type="http://schemas.openxmlformats.org/officeDocument/2006/relationships/image" Target="../media/image17.gif"/><Relationship Id="rId7" Type="http://schemas.openxmlformats.org/officeDocument/2006/relationships/image" Target="../media/image21.png"/><Relationship Id="rId2" Type="http://schemas.openxmlformats.org/officeDocument/2006/relationships/image" Target="../media/image16.gif"/><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 Id="rId9" Type="http://schemas.openxmlformats.org/officeDocument/2006/relationships/image" Target="../media/image23.png"/></Relationships>
</file>

<file path=ppt/slides/_rels/slide5.xml.rels><?xml version="1.0" encoding="UTF-8" standalone="yes"?>
<Relationships xmlns="http://schemas.openxmlformats.org/package/2006/relationships"><Relationship Id="rId2" Type="http://schemas.openxmlformats.org/officeDocument/2006/relationships/hyperlink" Target="https://www.edrawsoft.com/tqm-diagram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82">
            <a:extLst>
              <a:ext uri="{FF2B5EF4-FFF2-40B4-BE49-F238E27FC236}">
                <a16:creationId xmlns:a16="http://schemas.microsoft.com/office/drawing/2014/main" id="{F6EAEA9B-2E1C-4FAD-8BCE-BCDAA88A02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Rectangle 84">
            <a:extLst>
              <a:ext uri="{FF2B5EF4-FFF2-40B4-BE49-F238E27FC236}">
                <a16:creationId xmlns:a16="http://schemas.microsoft.com/office/drawing/2014/main" id="{18DDDDE9-F719-466E-8023-442157ADE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5839"/>
            <a:ext cx="12203210" cy="1594273"/>
          </a:xfrm>
          <a:prstGeom prst="rect">
            <a:avLst/>
          </a:prstGeom>
          <a:gradFill>
            <a:gsLst>
              <a:gs pos="0">
                <a:schemeClr val="accent5"/>
              </a:gs>
              <a:gs pos="100000">
                <a:schemeClr val="accent6"/>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3" name="Rectangle 86">
            <a:extLst>
              <a:ext uri="{FF2B5EF4-FFF2-40B4-BE49-F238E27FC236}">
                <a16:creationId xmlns:a16="http://schemas.microsoft.com/office/drawing/2014/main" id="{939F77F6-77CF-46C0-AC00-152962613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9" y="-15839"/>
            <a:ext cx="8126510" cy="1594273"/>
          </a:xfrm>
          <a:prstGeom prst="rect">
            <a:avLst/>
          </a:prstGeom>
          <a:gradFill>
            <a:gsLst>
              <a:gs pos="0">
                <a:schemeClr val="accent5">
                  <a:alpha val="17000"/>
                </a:schemeClr>
              </a:gs>
              <a:gs pos="99000">
                <a:schemeClr val="accent2"/>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4" name="Rectangle 88">
            <a:extLst>
              <a:ext uri="{FF2B5EF4-FFF2-40B4-BE49-F238E27FC236}">
                <a16:creationId xmlns:a16="http://schemas.microsoft.com/office/drawing/2014/main" id="{181D6D53-7DE2-4564-9C40-9B2614379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505440" y="-3031424"/>
            <a:ext cx="1594275" cy="7625444"/>
          </a:xfrm>
          <a:prstGeom prst="rect">
            <a:avLst/>
          </a:prstGeom>
          <a:gradFill>
            <a:gsLst>
              <a:gs pos="23000">
                <a:schemeClr val="accent4">
                  <a:alpha val="0"/>
                </a:schemeClr>
              </a:gs>
              <a:gs pos="99000">
                <a:schemeClr val="accent6">
                  <a:alpha val="59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093694" y="322729"/>
            <a:ext cx="6717553" cy="992096"/>
          </a:xfrm>
        </p:spPr>
        <p:txBody>
          <a:bodyPr vert="horz" lIns="0" tIns="0" rIns="0" bIns="0" rtlCol="0" anchor="ctr">
            <a:normAutofit/>
          </a:bodyPr>
          <a:lstStyle/>
          <a:p>
            <a:pPr algn="l"/>
            <a:r>
              <a:rPr lang="en-US" sz="3200">
                <a:solidFill>
                  <a:schemeClr val="bg1"/>
                </a:solidFill>
              </a:rPr>
              <a:t> TQM within CRM </a:t>
            </a:r>
          </a:p>
        </p:txBody>
      </p:sp>
      <p:sp>
        <p:nvSpPr>
          <p:cNvPr id="3" name="Subtitle 2"/>
          <p:cNvSpPr>
            <a:spLocks noGrp="1"/>
          </p:cNvSpPr>
          <p:nvPr>
            <p:ph type="subTitle" idx="1"/>
          </p:nvPr>
        </p:nvSpPr>
        <p:spPr>
          <a:xfrm>
            <a:off x="8523191" y="322728"/>
            <a:ext cx="3211609" cy="992097"/>
          </a:xfrm>
        </p:spPr>
        <p:txBody>
          <a:bodyPr vert="horz" lIns="0" tIns="0" rIns="0" bIns="0" rtlCol="0" anchor="ctr">
            <a:normAutofit/>
          </a:bodyPr>
          <a:lstStyle/>
          <a:p>
            <a:pPr algn="l"/>
            <a:r>
              <a:rPr lang="en-US" sz="1200" b="1">
                <a:solidFill>
                  <a:schemeClr val="bg1"/>
                </a:solidFill>
              </a:rPr>
              <a:t>Kersha may davies student number </a:t>
            </a:r>
          </a:p>
        </p:txBody>
      </p:sp>
      <p:pic>
        <p:nvPicPr>
          <p:cNvPr id="9" name="Picture 9">
            <a:extLst>
              <a:ext uri="{FF2B5EF4-FFF2-40B4-BE49-F238E27FC236}">
                <a16:creationId xmlns:a16="http://schemas.microsoft.com/office/drawing/2014/main" id="{29BC41D2-5823-4466-BAB9-0A0F944DEE38}"/>
              </a:ext>
            </a:extLst>
          </p:cNvPr>
          <p:cNvPicPr>
            <a:picLocks noChangeAspect="1"/>
          </p:cNvPicPr>
          <p:nvPr/>
        </p:nvPicPr>
        <p:blipFill>
          <a:blip r:embed="rId2"/>
          <a:stretch>
            <a:fillRect/>
          </a:stretch>
        </p:blipFill>
        <p:spPr>
          <a:xfrm>
            <a:off x="151335" y="4464538"/>
            <a:ext cx="4209691" cy="529092"/>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10" name="Picture 10">
            <a:extLst>
              <a:ext uri="{FF2B5EF4-FFF2-40B4-BE49-F238E27FC236}">
                <a16:creationId xmlns:a16="http://schemas.microsoft.com/office/drawing/2014/main" id="{44C8A4D7-29A0-4CF3-85FA-2E7EA7CBD1E7}"/>
              </a:ext>
            </a:extLst>
          </p:cNvPr>
          <p:cNvPicPr>
            <a:picLocks noChangeAspect="1"/>
          </p:cNvPicPr>
          <p:nvPr/>
        </p:nvPicPr>
        <p:blipFill>
          <a:blip r:embed="rId3"/>
          <a:stretch>
            <a:fillRect/>
          </a:stretch>
        </p:blipFill>
        <p:spPr>
          <a:xfrm>
            <a:off x="144942" y="5127732"/>
            <a:ext cx="2710459" cy="521965"/>
          </a:xfrm>
          <a:prstGeom prst="rect">
            <a:avLst/>
          </a:prstGeom>
          <a:ln>
            <a:noFill/>
          </a:ln>
          <a:effectLst>
            <a:softEdge rad="112500"/>
          </a:effectLst>
        </p:spPr>
      </p:pic>
      <p:pic>
        <p:nvPicPr>
          <p:cNvPr id="11" name="Picture 11" descr="Text&#10;&#10;Description automatically generated">
            <a:extLst>
              <a:ext uri="{FF2B5EF4-FFF2-40B4-BE49-F238E27FC236}">
                <a16:creationId xmlns:a16="http://schemas.microsoft.com/office/drawing/2014/main" id="{643A1C8B-CF71-4F85-9632-1C89ADC4E412}"/>
              </a:ext>
            </a:extLst>
          </p:cNvPr>
          <p:cNvPicPr>
            <a:picLocks noChangeAspect="1"/>
          </p:cNvPicPr>
          <p:nvPr/>
        </p:nvPicPr>
        <p:blipFill>
          <a:blip r:embed="rId4"/>
          <a:stretch>
            <a:fillRect/>
          </a:stretch>
        </p:blipFill>
        <p:spPr>
          <a:xfrm>
            <a:off x="149471" y="5508855"/>
            <a:ext cx="4315127" cy="101826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4" name="Picture 5">
            <a:extLst>
              <a:ext uri="{FF2B5EF4-FFF2-40B4-BE49-F238E27FC236}">
                <a16:creationId xmlns:a16="http://schemas.microsoft.com/office/drawing/2014/main" id="{A00E9433-53E5-4139-9C40-208D5A8D5BCC}"/>
              </a:ext>
            </a:extLst>
          </p:cNvPr>
          <p:cNvPicPr>
            <a:picLocks noChangeAspect="1"/>
          </p:cNvPicPr>
          <p:nvPr/>
        </p:nvPicPr>
        <p:blipFill>
          <a:blip r:embed="rId5"/>
          <a:stretch>
            <a:fillRect/>
          </a:stretch>
        </p:blipFill>
        <p:spPr>
          <a:xfrm>
            <a:off x="152223" y="3745972"/>
            <a:ext cx="1846564" cy="50905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5" name="Picture 5" descr="Text&#10;&#10;Description automatically generated">
            <a:extLst>
              <a:ext uri="{FF2B5EF4-FFF2-40B4-BE49-F238E27FC236}">
                <a16:creationId xmlns:a16="http://schemas.microsoft.com/office/drawing/2014/main" id="{D1C2288F-48A1-43E8-A9D4-1DA9A62B6A43}"/>
              </a:ext>
            </a:extLst>
          </p:cNvPr>
          <p:cNvPicPr>
            <a:picLocks noChangeAspect="1"/>
          </p:cNvPicPr>
          <p:nvPr/>
        </p:nvPicPr>
        <p:blipFill>
          <a:blip r:embed="rId6"/>
          <a:stretch>
            <a:fillRect/>
          </a:stretch>
        </p:blipFill>
        <p:spPr>
          <a:xfrm>
            <a:off x="4825042" y="1748333"/>
            <a:ext cx="5819954" cy="2987521"/>
          </a:xfrm>
          <a:prstGeom prst="rect">
            <a:avLst/>
          </a:prstGeom>
          <a:ln>
            <a:noFill/>
          </a:ln>
          <a:effectLst>
            <a:outerShdw blurRad="292100" dist="139700" dir="2700000" algn="tl" rotWithShape="0">
              <a:srgbClr val="333333">
                <a:alpha val="65000"/>
              </a:srgbClr>
            </a:outerShdw>
          </a:effectLst>
        </p:spPr>
      </p:pic>
      <p:pic>
        <p:nvPicPr>
          <p:cNvPr id="6" name="Picture 11" descr="A picture containing person, person, wall, indoor&#10;&#10;Description automatically generated">
            <a:extLst>
              <a:ext uri="{FF2B5EF4-FFF2-40B4-BE49-F238E27FC236}">
                <a16:creationId xmlns:a16="http://schemas.microsoft.com/office/drawing/2014/main" id="{CBB5857F-6EF8-4039-A4AA-026B4C3F34D9}"/>
              </a:ext>
            </a:extLst>
          </p:cNvPr>
          <p:cNvPicPr>
            <a:picLocks noChangeAspect="1"/>
          </p:cNvPicPr>
          <p:nvPr/>
        </p:nvPicPr>
        <p:blipFill>
          <a:blip r:embed="rId7"/>
          <a:stretch>
            <a:fillRect/>
          </a:stretch>
        </p:blipFill>
        <p:spPr>
          <a:xfrm>
            <a:off x="9726373" y="3994120"/>
            <a:ext cx="2098916" cy="2679760"/>
          </a:xfrm>
          <a:prstGeom prst="rect">
            <a:avLst/>
          </a:prstGeom>
          <a:ln>
            <a:noFill/>
          </a:ln>
          <a:effectLst>
            <a:softEdge rad="112500"/>
          </a:effectLst>
        </p:spPr>
      </p:pic>
      <p:pic>
        <p:nvPicPr>
          <p:cNvPr id="12" name="Picture 12">
            <a:extLst>
              <a:ext uri="{FF2B5EF4-FFF2-40B4-BE49-F238E27FC236}">
                <a16:creationId xmlns:a16="http://schemas.microsoft.com/office/drawing/2014/main" id="{D207CE1C-14C5-42E3-8C01-8729E870D759}"/>
              </a:ext>
            </a:extLst>
          </p:cNvPr>
          <p:cNvPicPr>
            <a:picLocks noChangeAspect="1"/>
          </p:cNvPicPr>
          <p:nvPr/>
        </p:nvPicPr>
        <p:blipFill>
          <a:blip r:embed="rId8"/>
          <a:stretch>
            <a:fillRect/>
          </a:stretch>
        </p:blipFill>
        <p:spPr>
          <a:xfrm>
            <a:off x="345685" y="1421652"/>
            <a:ext cx="2198478" cy="2217528"/>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7" name="Picture 7" descr="Diagram, engineering drawing&#10;&#10;Description automatically generated">
            <a:extLst>
              <a:ext uri="{FF2B5EF4-FFF2-40B4-BE49-F238E27FC236}">
                <a16:creationId xmlns:a16="http://schemas.microsoft.com/office/drawing/2014/main" id="{464ABD04-FDC8-4271-AC6B-78407AD11F23}"/>
              </a:ext>
            </a:extLst>
          </p:cNvPr>
          <p:cNvPicPr>
            <a:picLocks noChangeAspect="1"/>
          </p:cNvPicPr>
          <p:nvPr/>
        </p:nvPicPr>
        <p:blipFill>
          <a:blip r:embed="rId9"/>
          <a:stretch>
            <a:fillRect/>
          </a:stretch>
        </p:blipFill>
        <p:spPr>
          <a:xfrm>
            <a:off x="4719815" y="4983129"/>
            <a:ext cx="4839529" cy="1873894"/>
          </a:xfrm>
          <a:prstGeom prst="rect">
            <a:avLst/>
          </a:prstGeom>
          <a:ln>
            <a:noFill/>
          </a:ln>
          <a:effectLst>
            <a:softEdge rad="112500"/>
          </a:effectLst>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 presetClass="entr" presetSubtype="10"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checkerboard(across)">
                                      <p:cBhvr>
                                        <p:cTn id="13" dur="500"/>
                                        <p:tgtEl>
                                          <p:spTgt spid="4"/>
                                        </p:tgtEl>
                                      </p:cBhvr>
                                    </p:animEffect>
                                  </p:childTnLst>
                                </p:cTn>
                              </p:par>
                            </p:childTnLst>
                          </p:cTn>
                        </p:par>
                      </p:childTnLst>
                    </p:cTn>
                  </p:par>
                  <p:par>
                    <p:cTn id="14" fill="hold">
                      <p:stCondLst>
                        <p:cond delay="indefinite"/>
                      </p:stCondLst>
                      <p:childTnLst>
                        <p:par>
                          <p:cTn id="15" fill="hold">
                            <p:stCondLst>
                              <p:cond delay="0"/>
                            </p:stCondLst>
                            <p:childTnLst>
                              <p:par>
                                <p:cTn id="16" presetID="5" presetClass="entr" presetSubtype="10" fill="hold" nodeType="click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checkerboard(across)">
                                      <p:cBhvr>
                                        <p:cTn id="18" dur="500"/>
                                        <p:tgtEl>
                                          <p:spTgt spid="9"/>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10"/>
                                        </p:tgtEl>
                                        <p:attrNameLst>
                                          <p:attrName>style.visibility</p:attrName>
                                        </p:attrNameLst>
                                      </p:cBhvr>
                                      <p:to>
                                        <p:strVal val="visible"/>
                                      </p:to>
                                    </p:set>
                                    <p:anim calcmode="lin" valueType="num">
                                      <p:cBhvr additive="base">
                                        <p:cTn id="23" dur="500" fill="hold"/>
                                        <p:tgtEl>
                                          <p:spTgt spid="10"/>
                                        </p:tgtEl>
                                        <p:attrNameLst>
                                          <p:attrName>ppt_x</p:attrName>
                                        </p:attrNameLst>
                                      </p:cBhvr>
                                      <p:tavLst>
                                        <p:tav tm="0">
                                          <p:val>
                                            <p:strVal val="#ppt_x"/>
                                          </p:val>
                                        </p:tav>
                                        <p:tav tm="100000">
                                          <p:val>
                                            <p:strVal val="#ppt_x"/>
                                          </p:val>
                                        </p:tav>
                                      </p:tavLst>
                                    </p:anim>
                                    <p:anim calcmode="lin" valueType="num">
                                      <p:cBhvr additive="base">
                                        <p:cTn id="24"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 calcmode="lin" valueType="num">
                                      <p:cBhvr additive="base">
                                        <p:cTn id="29" dur="500" fill="hold"/>
                                        <p:tgtEl>
                                          <p:spTgt spid="11"/>
                                        </p:tgtEl>
                                        <p:attrNameLst>
                                          <p:attrName>ppt_x</p:attrName>
                                        </p:attrNameLst>
                                      </p:cBhvr>
                                      <p:tavLst>
                                        <p:tav tm="0">
                                          <p:val>
                                            <p:strVal val="#ppt_x"/>
                                          </p:val>
                                        </p:tav>
                                        <p:tav tm="100000">
                                          <p:val>
                                            <p:strVal val="#ppt_x"/>
                                          </p:val>
                                        </p:tav>
                                      </p:tavLst>
                                    </p:anim>
                                    <p:anim calcmode="lin" valueType="num">
                                      <p:cBhvr additive="base">
                                        <p:cTn id="3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6" name="Freeform: Shape 145">
            <a:extLst>
              <a:ext uri="{FF2B5EF4-FFF2-40B4-BE49-F238E27FC236}">
                <a16:creationId xmlns:a16="http://schemas.microsoft.com/office/drawing/2014/main" id="{87DEBA14-FDA2-45EF-9928-4F56DAB2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126" y="626994"/>
            <a:ext cx="1217216" cy="863632"/>
          </a:xfrm>
          <a:custGeom>
            <a:avLst/>
            <a:gdLst>
              <a:gd name="connsiteX0" fmla="*/ 0 w 1217216"/>
              <a:gd name="connsiteY0" fmla="*/ 0 h 863632"/>
              <a:gd name="connsiteX1" fmla="*/ 1217216 w 1217216"/>
              <a:gd name="connsiteY1" fmla="*/ 0 h 863632"/>
              <a:gd name="connsiteX2" fmla="*/ 1217216 w 1217216"/>
              <a:gd name="connsiteY2" fmla="*/ 863632 h 863632"/>
              <a:gd name="connsiteX3" fmla="*/ 0 w 1217216"/>
              <a:gd name="connsiteY3" fmla="*/ 863632 h 863632"/>
            </a:gdLst>
            <a:ahLst/>
            <a:cxnLst>
              <a:cxn ang="0">
                <a:pos x="connsiteX0" y="connsiteY0"/>
              </a:cxn>
              <a:cxn ang="0">
                <a:pos x="connsiteX1" y="connsiteY1"/>
              </a:cxn>
              <a:cxn ang="0">
                <a:pos x="connsiteX2" y="connsiteY2"/>
              </a:cxn>
              <a:cxn ang="0">
                <a:pos x="connsiteX3" y="connsiteY3"/>
              </a:cxn>
            </a:cxnLst>
            <a:rect l="l" t="t" r="r" b="b"/>
            <a:pathLst>
              <a:path w="1217216" h="863632">
                <a:moveTo>
                  <a:pt x="0" y="0"/>
                </a:moveTo>
                <a:lnTo>
                  <a:pt x="1217216" y="0"/>
                </a:lnTo>
                <a:lnTo>
                  <a:pt x="1217216" y="863632"/>
                </a:lnTo>
                <a:lnTo>
                  <a:pt x="0" y="86363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8" name="Right Triangle 147">
            <a:extLst>
              <a:ext uri="{FF2B5EF4-FFF2-40B4-BE49-F238E27FC236}">
                <a16:creationId xmlns:a16="http://schemas.microsoft.com/office/drawing/2014/main" id="{E1FB3D03-386F-4B20-BFF7-5A6FF3C2DF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683" y="629562"/>
            <a:ext cx="680408" cy="84974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0" name="Freeform: Shape 149">
            <a:extLst>
              <a:ext uri="{FF2B5EF4-FFF2-40B4-BE49-F238E27FC236}">
                <a16:creationId xmlns:a16="http://schemas.microsoft.com/office/drawing/2014/main" id="{9581B7DD-04B3-4856-8C61-59D7A3F653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0125" y="2837669"/>
            <a:ext cx="2344059" cy="3416073"/>
          </a:xfrm>
          <a:custGeom>
            <a:avLst/>
            <a:gdLst>
              <a:gd name="connsiteX0" fmla="*/ 0 w 2344059"/>
              <a:gd name="connsiteY0" fmla="*/ 0 h 3416073"/>
              <a:gd name="connsiteX1" fmla="*/ 2344059 w 2344059"/>
              <a:gd name="connsiteY1" fmla="*/ 0 h 3416073"/>
              <a:gd name="connsiteX2" fmla="*/ 2344059 w 2344059"/>
              <a:gd name="connsiteY2" fmla="*/ 3416073 h 3416073"/>
              <a:gd name="connsiteX3" fmla="*/ 0 w 2344059"/>
              <a:gd name="connsiteY3" fmla="*/ 3416073 h 3416073"/>
            </a:gdLst>
            <a:ahLst/>
            <a:cxnLst>
              <a:cxn ang="0">
                <a:pos x="connsiteX0" y="connsiteY0"/>
              </a:cxn>
              <a:cxn ang="0">
                <a:pos x="connsiteX1" y="connsiteY1"/>
              </a:cxn>
              <a:cxn ang="0">
                <a:pos x="connsiteX2" y="connsiteY2"/>
              </a:cxn>
              <a:cxn ang="0">
                <a:pos x="connsiteX3" y="connsiteY3"/>
              </a:cxn>
            </a:cxnLst>
            <a:rect l="l" t="t" r="r" b="b"/>
            <a:pathLst>
              <a:path w="2344059" h="3416073">
                <a:moveTo>
                  <a:pt x="0" y="0"/>
                </a:moveTo>
                <a:lnTo>
                  <a:pt x="2344059" y="0"/>
                </a:lnTo>
                <a:lnTo>
                  <a:pt x="2344059" y="3416073"/>
                </a:lnTo>
                <a:lnTo>
                  <a:pt x="0" y="341607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2" name="Right Triangle 151">
            <a:extLst>
              <a:ext uri="{FF2B5EF4-FFF2-40B4-BE49-F238E27FC236}">
                <a16:creationId xmlns:a16="http://schemas.microsoft.com/office/drawing/2014/main" id="{1F3C359C-B3DD-4FB2-A6F9-1D519B65BA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782961" y="4947446"/>
            <a:ext cx="1495517" cy="1117075"/>
          </a:xfrm>
          <a:prstGeom prst="rtTriangle">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4" name="Freeform: Shape 153">
            <a:extLst>
              <a:ext uri="{FF2B5EF4-FFF2-40B4-BE49-F238E27FC236}">
                <a16:creationId xmlns:a16="http://schemas.microsoft.com/office/drawing/2014/main" id="{0EB2088F-2F1B-43DE-957F-CF2F16D53C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100" y="2828369"/>
            <a:ext cx="3471464" cy="2557932"/>
          </a:xfrm>
          <a:custGeom>
            <a:avLst/>
            <a:gdLst>
              <a:gd name="connsiteX0" fmla="*/ 0 w 3471464"/>
              <a:gd name="connsiteY0" fmla="*/ 0 h 2557932"/>
              <a:gd name="connsiteX1" fmla="*/ 3471464 w 3471464"/>
              <a:gd name="connsiteY1" fmla="*/ 0 h 2557932"/>
              <a:gd name="connsiteX2" fmla="*/ 3471464 w 3471464"/>
              <a:gd name="connsiteY2" fmla="*/ 2557932 h 2557932"/>
              <a:gd name="connsiteX3" fmla="*/ 0 w 3471464"/>
              <a:gd name="connsiteY3" fmla="*/ 2557932 h 2557932"/>
            </a:gdLst>
            <a:ahLst/>
            <a:cxnLst>
              <a:cxn ang="0">
                <a:pos x="connsiteX0" y="connsiteY0"/>
              </a:cxn>
              <a:cxn ang="0">
                <a:pos x="connsiteX1" y="connsiteY1"/>
              </a:cxn>
              <a:cxn ang="0">
                <a:pos x="connsiteX2" y="connsiteY2"/>
              </a:cxn>
              <a:cxn ang="0">
                <a:pos x="connsiteX3" y="connsiteY3"/>
              </a:cxn>
            </a:cxnLst>
            <a:rect l="l" t="t" r="r" b="b"/>
            <a:pathLst>
              <a:path w="3471464" h="2557932">
                <a:moveTo>
                  <a:pt x="0" y="0"/>
                </a:moveTo>
                <a:lnTo>
                  <a:pt x="3471464" y="0"/>
                </a:lnTo>
                <a:lnTo>
                  <a:pt x="3471464" y="2557932"/>
                </a:lnTo>
                <a:lnTo>
                  <a:pt x="0" y="2557932"/>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6" name="Freeform: Shape 155">
            <a:extLst>
              <a:ext uri="{FF2B5EF4-FFF2-40B4-BE49-F238E27FC236}">
                <a16:creationId xmlns:a16="http://schemas.microsoft.com/office/drawing/2014/main" id="{FF417D09-0122-4227-8FDD-2C4C19C683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69841" y="604258"/>
            <a:ext cx="1990594" cy="2254327"/>
          </a:xfrm>
          <a:custGeom>
            <a:avLst/>
            <a:gdLst>
              <a:gd name="connsiteX0" fmla="*/ 0 w 1990594"/>
              <a:gd name="connsiteY0" fmla="*/ 0 h 2254327"/>
              <a:gd name="connsiteX1" fmla="*/ 1990594 w 1990594"/>
              <a:gd name="connsiteY1" fmla="*/ 0 h 2254327"/>
              <a:gd name="connsiteX2" fmla="*/ 1990594 w 1990594"/>
              <a:gd name="connsiteY2" fmla="*/ 2254327 h 2254327"/>
              <a:gd name="connsiteX3" fmla="*/ 0 w 1990594"/>
              <a:gd name="connsiteY3" fmla="*/ 2254327 h 2254327"/>
            </a:gdLst>
            <a:ahLst/>
            <a:cxnLst>
              <a:cxn ang="0">
                <a:pos x="connsiteX0" y="connsiteY0"/>
              </a:cxn>
              <a:cxn ang="0">
                <a:pos x="connsiteX1" y="connsiteY1"/>
              </a:cxn>
              <a:cxn ang="0">
                <a:pos x="connsiteX2" y="connsiteY2"/>
              </a:cxn>
              <a:cxn ang="0">
                <a:pos x="connsiteX3" y="connsiteY3"/>
              </a:cxn>
            </a:cxnLst>
            <a:rect l="l" t="t" r="r" b="b"/>
            <a:pathLst>
              <a:path w="1990594" h="2254327">
                <a:moveTo>
                  <a:pt x="0" y="0"/>
                </a:moveTo>
                <a:lnTo>
                  <a:pt x="1990594" y="0"/>
                </a:lnTo>
                <a:lnTo>
                  <a:pt x="1990594" y="2254327"/>
                </a:lnTo>
                <a:lnTo>
                  <a:pt x="0" y="2254327"/>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8" name="Right Triangle 157">
            <a:extLst>
              <a:ext uri="{FF2B5EF4-FFF2-40B4-BE49-F238E27FC236}">
                <a16:creationId xmlns:a16="http://schemas.microsoft.com/office/drawing/2014/main" id="{FF35A874-2690-497F-80A0-036750494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9390" y="576989"/>
            <a:ext cx="1092260" cy="2254327"/>
          </a:xfrm>
          <a:prstGeom prst="rtTriangle">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0" name="Right Triangle 159">
            <a:extLst>
              <a:ext uri="{FF2B5EF4-FFF2-40B4-BE49-F238E27FC236}">
                <a16:creationId xmlns:a16="http://schemas.microsoft.com/office/drawing/2014/main" id="{297C449B-67BB-4D99-86C4-E6ECDEA691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4934" y="633344"/>
            <a:ext cx="325600" cy="406635"/>
          </a:xfrm>
          <a:prstGeom prst="r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2" name="Freeform: Shape 161">
            <a:extLst>
              <a:ext uri="{FF2B5EF4-FFF2-40B4-BE49-F238E27FC236}">
                <a16:creationId xmlns:a16="http://schemas.microsoft.com/office/drawing/2014/main" id="{8C9D831B-1474-4A35-98F0-2826A355CA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14143" y="991883"/>
            <a:ext cx="1371600" cy="2356777"/>
          </a:xfrm>
          <a:custGeom>
            <a:avLst/>
            <a:gdLst>
              <a:gd name="connsiteX0" fmla="*/ 0 w 1371600"/>
              <a:gd name="connsiteY0" fmla="*/ 0 h 2356777"/>
              <a:gd name="connsiteX1" fmla="*/ 0 w 1371600"/>
              <a:gd name="connsiteY1" fmla="*/ 1216152 h 2356777"/>
              <a:gd name="connsiteX2" fmla="*/ 4495 w 1371600"/>
              <a:gd name="connsiteY2" fmla="*/ 1216152 h 2356777"/>
              <a:gd name="connsiteX3" fmla="*/ 4495 w 1371600"/>
              <a:gd name="connsiteY3" fmla="*/ 2356777 h 2356777"/>
              <a:gd name="connsiteX4" fmla="*/ 1367105 w 1371600"/>
              <a:gd name="connsiteY4" fmla="*/ 2356777 h 2356777"/>
              <a:gd name="connsiteX5" fmla="*/ 1367105 w 1371600"/>
              <a:gd name="connsiteY5" fmla="*/ 1216152 h 2356777"/>
              <a:gd name="connsiteX6" fmla="*/ 1371600 w 1371600"/>
              <a:gd name="connsiteY6" fmla="*/ 1216152 h 2356777"/>
              <a:gd name="connsiteX7" fmla="*/ 1367105 w 1371600"/>
              <a:gd name="connsiteY7" fmla="*/ 1212166 h 2356777"/>
              <a:gd name="connsiteX8" fmla="*/ 1367105 w 1371600"/>
              <a:gd name="connsiteY8" fmla="*/ 1210176 h 2356777"/>
              <a:gd name="connsiteX9" fmla="*/ 1364860 w 1371600"/>
              <a:gd name="connsiteY9" fmla="*/ 1210176 h 235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71600" h="2356777">
                <a:moveTo>
                  <a:pt x="0" y="0"/>
                </a:moveTo>
                <a:lnTo>
                  <a:pt x="0" y="1216152"/>
                </a:lnTo>
                <a:lnTo>
                  <a:pt x="4495" y="1216152"/>
                </a:lnTo>
                <a:lnTo>
                  <a:pt x="4495" y="2356777"/>
                </a:lnTo>
                <a:lnTo>
                  <a:pt x="1367105" y="2356777"/>
                </a:lnTo>
                <a:lnTo>
                  <a:pt x="1367105" y="1216152"/>
                </a:lnTo>
                <a:lnTo>
                  <a:pt x="1371600" y="1216152"/>
                </a:lnTo>
                <a:lnTo>
                  <a:pt x="1367105" y="1212166"/>
                </a:lnTo>
                <a:lnTo>
                  <a:pt x="1367105" y="1210176"/>
                </a:lnTo>
                <a:lnTo>
                  <a:pt x="1364860" y="1210176"/>
                </a:lnTo>
                <a:close/>
              </a:path>
            </a:pathLst>
          </a:cu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5" descr="Diagram&#10;&#10;Description automatically generated">
            <a:extLst>
              <a:ext uri="{FF2B5EF4-FFF2-40B4-BE49-F238E27FC236}">
                <a16:creationId xmlns:a16="http://schemas.microsoft.com/office/drawing/2014/main" id="{09AA0F8C-650A-4C13-804B-F8229A475D5D}"/>
              </a:ext>
            </a:extLst>
          </p:cNvPr>
          <p:cNvPicPr>
            <a:picLocks noChangeAspect="1"/>
          </p:cNvPicPr>
          <p:nvPr/>
        </p:nvPicPr>
        <p:blipFill>
          <a:blip r:embed="rId2"/>
          <a:stretch>
            <a:fillRect/>
          </a:stretch>
        </p:blipFill>
        <p:spPr>
          <a:xfrm>
            <a:off x="2873927" y="509162"/>
            <a:ext cx="2276759" cy="2352503"/>
          </a:xfrm>
          <a:prstGeom prst="rect">
            <a:avLst/>
          </a:prstGeom>
          <a:ln>
            <a:noFill/>
          </a:ln>
          <a:effectLst>
            <a:softEdge rad="112500"/>
          </a:effectLst>
        </p:spPr>
      </p:pic>
      <p:pic>
        <p:nvPicPr>
          <p:cNvPr id="8" name="Picture 8" descr="A picture containing diagram&#10;&#10;Description automatically generated">
            <a:extLst>
              <a:ext uri="{FF2B5EF4-FFF2-40B4-BE49-F238E27FC236}">
                <a16:creationId xmlns:a16="http://schemas.microsoft.com/office/drawing/2014/main" id="{D283441F-4FA2-4CFA-B5AB-B93110903E3C}"/>
              </a:ext>
            </a:extLst>
          </p:cNvPr>
          <p:cNvPicPr>
            <a:picLocks noChangeAspect="1"/>
          </p:cNvPicPr>
          <p:nvPr/>
        </p:nvPicPr>
        <p:blipFill>
          <a:blip r:embed="rId3"/>
          <a:stretch>
            <a:fillRect/>
          </a:stretch>
        </p:blipFill>
        <p:spPr>
          <a:xfrm>
            <a:off x="3807907" y="2847281"/>
            <a:ext cx="3834126" cy="2740843"/>
          </a:xfrm>
          <a:prstGeom prst="rect">
            <a:avLst/>
          </a:prstGeom>
          <a:ln>
            <a:noFill/>
          </a:ln>
          <a:effectLst>
            <a:softEdge rad="112500"/>
          </a:effectLst>
        </p:spPr>
      </p:pic>
      <p:sp>
        <p:nvSpPr>
          <p:cNvPr id="164" name="Right Triangle 163">
            <a:extLst>
              <a:ext uri="{FF2B5EF4-FFF2-40B4-BE49-F238E27FC236}">
                <a16:creationId xmlns:a16="http://schemas.microsoft.com/office/drawing/2014/main" id="{946410AA-0894-4BBC-A1E1-6BB8EF472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581600" y="3243308"/>
            <a:ext cx="1881096" cy="1092260"/>
          </a:xfrm>
          <a:prstGeom prst="rtTriangle">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a:extLst>
              <a:ext uri="{FF2B5EF4-FFF2-40B4-BE49-F238E27FC236}">
                <a16:creationId xmlns:a16="http://schemas.microsoft.com/office/drawing/2014/main" id="{A2BF704B-9DC8-4D5E-A939-1363E85F1298}"/>
              </a:ext>
            </a:extLst>
          </p:cNvPr>
          <p:cNvPicPr>
            <a:picLocks noChangeAspect="1"/>
          </p:cNvPicPr>
          <p:nvPr/>
        </p:nvPicPr>
        <p:blipFill>
          <a:blip r:embed="rId4"/>
          <a:stretch>
            <a:fillRect/>
          </a:stretch>
        </p:blipFill>
        <p:spPr>
          <a:xfrm>
            <a:off x="390176" y="2695165"/>
            <a:ext cx="2825016" cy="3822115"/>
          </a:xfrm>
          <a:prstGeom prst="rect">
            <a:avLst/>
          </a:prstGeom>
          <a:ln>
            <a:noFill/>
          </a:ln>
          <a:effectLst>
            <a:softEdge rad="112500"/>
          </a:effectLst>
        </p:spPr>
      </p:pic>
      <p:sp>
        <p:nvSpPr>
          <p:cNvPr id="166" name="Right Triangle 165">
            <a:extLst>
              <a:ext uri="{FF2B5EF4-FFF2-40B4-BE49-F238E27FC236}">
                <a16:creationId xmlns:a16="http://schemas.microsoft.com/office/drawing/2014/main" id="{21908082-D0BB-4FF0-A90D-6B6B3DE2A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6013" y="2827175"/>
            <a:ext cx="1092260" cy="2560320"/>
          </a:xfrm>
          <a:prstGeom prst="rtTriangle">
            <a:avLst/>
          </a:prstGeom>
          <a:solidFill>
            <a:schemeClr val="accent3">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8" name="Freeform: Shape 167">
            <a:extLst>
              <a:ext uri="{FF2B5EF4-FFF2-40B4-BE49-F238E27FC236}">
                <a16:creationId xmlns:a16="http://schemas.microsoft.com/office/drawing/2014/main" id="{9419A395-0EE8-465E-9AAC-375DF289DD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3205" y="631297"/>
            <a:ext cx="3837241" cy="5581640"/>
          </a:xfrm>
          <a:custGeom>
            <a:avLst/>
            <a:gdLst>
              <a:gd name="connsiteX0" fmla="*/ 0 w 3837241"/>
              <a:gd name="connsiteY0" fmla="*/ 0 h 5581640"/>
              <a:gd name="connsiteX1" fmla="*/ 3837241 w 3837241"/>
              <a:gd name="connsiteY1" fmla="*/ 0 h 5581640"/>
              <a:gd name="connsiteX2" fmla="*/ 3837241 w 3837241"/>
              <a:gd name="connsiteY2" fmla="*/ 5581640 h 5581640"/>
              <a:gd name="connsiteX3" fmla="*/ 0 w 3837241"/>
              <a:gd name="connsiteY3" fmla="*/ 5581640 h 5581640"/>
            </a:gdLst>
            <a:ahLst/>
            <a:cxnLst>
              <a:cxn ang="0">
                <a:pos x="connsiteX0" y="connsiteY0"/>
              </a:cxn>
              <a:cxn ang="0">
                <a:pos x="connsiteX1" y="connsiteY1"/>
              </a:cxn>
              <a:cxn ang="0">
                <a:pos x="connsiteX2" y="connsiteY2"/>
              </a:cxn>
              <a:cxn ang="0">
                <a:pos x="connsiteX3" y="connsiteY3"/>
              </a:cxn>
            </a:cxnLst>
            <a:rect l="l" t="t" r="r" b="b"/>
            <a:pathLst>
              <a:path w="3837241" h="5581640">
                <a:moveTo>
                  <a:pt x="0" y="0"/>
                </a:moveTo>
                <a:lnTo>
                  <a:pt x="3837241" y="0"/>
                </a:lnTo>
                <a:lnTo>
                  <a:pt x="3837241" y="5581640"/>
                </a:lnTo>
                <a:lnTo>
                  <a:pt x="0" y="558164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6">
            <a:extLst>
              <a:ext uri="{FF2B5EF4-FFF2-40B4-BE49-F238E27FC236}">
                <a16:creationId xmlns:a16="http://schemas.microsoft.com/office/drawing/2014/main" id="{F4C07841-33FF-49C6-9B49-99285AB2123C}"/>
              </a:ext>
            </a:extLst>
          </p:cNvPr>
          <p:cNvPicPr>
            <a:picLocks noChangeAspect="1"/>
          </p:cNvPicPr>
          <p:nvPr/>
        </p:nvPicPr>
        <p:blipFill>
          <a:blip r:embed="rId5"/>
          <a:stretch>
            <a:fillRect/>
          </a:stretch>
        </p:blipFill>
        <p:spPr>
          <a:xfrm>
            <a:off x="7684341" y="383102"/>
            <a:ext cx="3929612" cy="563861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0" name="Picture 11" descr="Text&#10;&#10;Description automatically generated">
            <a:extLst>
              <a:ext uri="{FF2B5EF4-FFF2-40B4-BE49-F238E27FC236}">
                <a16:creationId xmlns:a16="http://schemas.microsoft.com/office/drawing/2014/main" id="{8D720E71-81DD-4BA2-883B-D14C06DBE301}"/>
              </a:ext>
            </a:extLst>
          </p:cNvPr>
          <p:cNvPicPr>
            <a:picLocks noChangeAspect="1"/>
          </p:cNvPicPr>
          <p:nvPr/>
        </p:nvPicPr>
        <p:blipFill>
          <a:blip r:embed="rId6"/>
          <a:stretch>
            <a:fillRect/>
          </a:stretch>
        </p:blipFill>
        <p:spPr>
          <a:xfrm>
            <a:off x="170435" y="386131"/>
            <a:ext cx="2699553" cy="1311507"/>
          </a:xfrm>
          <a:prstGeom prst="rect">
            <a:avLst/>
          </a:prstGeom>
          <a:ln>
            <a:noFill/>
          </a:ln>
          <a:effectLst>
            <a:softEdge rad="112500"/>
          </a:effectLst>
        </p:spPr>
      </p:pic>
      <p:pic>
        <p:nvPicPr>
          <p:cNvPr id="14" name="Picture 15" descr="Text&#10;&#10;Description automatically generated">
            <a:extLst>
              <a:ext uri="{FF2B5EF4-FFF2-40B4-BE49-F238E27FC236}">
                <a16:creationId xmlns:a16="http://schemas.microsoft.com/office/drawing/2014/main" id="{E350858C-A9C4-4D55-B250-CC8251156E10}"/>
              </a:ext>
            </a:extLst>
          </p:cNvPr>
          <p:cNvPicPr>
            <a:picLocks noChangeAspect="1"/>
          </p:cNvPicPr>
          <p:nvPr/>
        </p:nvPicPr>
        <p:blipFill>
          <a:blip r:embed="rId7"/>
          <a:stretch>
            <a:fillRect/>
          </a:stretch>
        </p:blipFill>
        <p:spPr>
          <a:xfrm>
            <a:off x="5184476" y="725718"/>
            <a:ext cx="2470031" cy="1812226"/>
          </a:xfrm>
          <a:prstGeom prst="ellipse">
            <a:avLst/>
          </a:prstGeom>
          <a:ln>
            <a:noFill/>
          </a:ln>
          <a:effectLst>
            <a:softEdge rad="112500"/>
          </a:effectLst>
        </p:spPr>
      </p:pic>
    </p:spTree>
    <p:extLst>
      <p:ext uri="{BB962C8B-B14F-4D97-AF65-F5344CB8AC3E}">
        <p14:creationId xmlns:p14="http://schemas.microsoft.com/office/powerpoint/2010/main" val="481951162"/>
      </p:ext>
    </p:extLst>
  </p:cSld>
  <p:clrMapOvr>
    <a:overrideClrMapping bg1="dk1" tx1="lt1" bg2="dk2" tx2="lt2" accent1="accent1" accent2="accent2" accent3="accent3" accent4="accent4" accent5="accent5" accent6="accent6" hlink="hlink" folHlink="folHlink"/>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barn(inVertical)">
                                      <p:cBhvr>
                                        <p:cTn id="15" dur="5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nodeType="clickEffect">
                                  <p:stCondLst>
                                    <p:cond delay="0"/>
                                  </p:stCondLst>
                                  <p:childTnLst>
                                    <p:set>
                                      <p:cBhvr>
                                        <p:cTn id="19" dur="1" fill="hold">
                                          <p:stCondLst>
                                            <p:cond delay="0"/>
                                          </p:stCondLst>
                                        </p:cTn>
                                        <p:tgtEl>
                                          <p:spTgt spid="4"/>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53" presetClass="entr" presetSubtype="16" fill="hold" nodeType="clickEffect">
                                  <p:stCondLst>
                                    <p:cond delay="0"/>
                                  </p:stCondLst>
                                  <p:childTnLst>
                                    <p:set>
                                      <p:cBhvr>
                                        <p:cTn id="23" dur="1" fill="hold">
                                          <p:stCondLst>
                                            <p:cond delay="0"/>
                                          </p:stCondLst>
                                        </p:cTn>
                                        <p:tgtEl>
                                          <p:spTgt spid="8"/>
                                        </p:tgtEl>
                                        <p:attrNameLst>
                                          <p:attrName>style.visibility</p:attrName>
                                        </p:attrNameLst>
                                      </p:cBhvr>
                                      <p:to>
                                        <p:strVal val="visible"/>
                                      </p:to>
                                    </p:set>
                                    <p:anim calcmode="lin" valueType="num">
                                      <p:cBhvr>
                                        <p:cTn id="24" dur="500" fill="hold"/>
                                        <p:tgtEl>
                                          <p:spTgt spid="8"/>
                                        </p:tgtEl>
                                        <p:attrNameLst>
                                          <p:attrName>ppt_w</p:attrName>
                                        </p:attrNameLst>
                                      </p:cBhvr>
                                      <p:tavLst>
                                        <p:tav tm="0">
                                          <p:val>
                                            <p:fltVal val="0"/>
                                          </p:val>
                                        </p:tav>
                                        <p:tav tm="100000">
                                          <p:val>
                                            <p:strVal val="#ppt_w"/>
                                          </p:val>
                                        </p:tav>
                                      </p:tavLst>
                                    </p:anim>
                                    <p:anim calcmode="lin" valueType="num">
                                      <p:cBhvr>
                                        <p:cTn id="25" dur="500" fill="hold"/>
                                        <p:tgtEl>
                                          <p:spTgt spid="8"/>
                                        </p:tgtEl>
                                        <p:attrNameLst>
                                          <p:attrName>ppt_h</p:attrName>
                                        </p:attrNameLst>
                                      </p:cBhvr>
                                      <p:tavLst>
                                        <p:tav tm="0">
                                          <p:val>
                                            <p:fltVal val="0"/>
                                          </p:val>
                                        </p:tav>
                                        <p:tav tm="100000">
                                          <p:val>
                                            <p:strVal val="#ppt_h"/>
                                          </p:val>
                                        </p:tav>
                                      </p:tavLst>
                                    </p:anim>
                                    <p:animEffect transition="in" filter="fade">
                                      <p:cBhvr>
                                        <p:cTn id="26" dur="500"/>
                                        <p:tgtEl>
                                          <p:spTgt spid="8"/>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p:cTn id="31" dur="1000" fill="hold"/>
                                        <p:tgtEl>
                                          <p:spTgt spid="14"/>
                                        </p:tgtEl>
                                        <p:attrNameLst>
                                          <p:attrName>ppt_w</p:attrName>
                                        </p:attrNameLst>
                                      </p:cBhvr>
                                      <p:tavLst>
                                        <p:tav tm="0">
                                          <p:val>
                                            <p:fltVal val="0"/>
                                          </p:val>
                                        </p:tav>
                                        <p:tav tm="100000">
                                          <p:val>
                                            <p:strVal val="#ppt_w"/>
                                          </p:val>
                                        </p:tav>
                                      </p:tavLst>
                                    </p:anim>
                                    <p:anim calcmode="lin" valueType="num">
                                      <p:cBhvr>
                                        <p:cTn id="32" dur="1000" fill="hold"/>
                                        <p:tgtEl>
                                          <p:spTgt spid="14"/>
                                        </p:tgtEl>
                                        <p:attrNameLst>
                                          <p:attrName>ppt_h</p:attrName>
                                        </p:attrNameLst>
                                      </p:cBhvr>
                                      <p:tavLst>
                                        <p:tav tm="0">
                                          <p:val>
                                            <p:fltVal val="0"/>
                                          </p:val>
                                        </p:tav>
                                        <p:tav tm="100000">
                                          <p:val>
                                            <p:strVal val="#ppt_h"/>
                                          </p:val>
                                        </p:tav>
                                      </p:tavLst>
                                    </p:anim>
                                    <p:anim calcmode="lin" valueType="num">
                                      <p:cBhvr>
                                        <p:cTn id="33" dur="1000" fill="hold"/>
                                        <p:tgtEl>
                                          <p:spTgt spid="14"/>
                                        </p:tgtEl>
                                        <p:attrNameLst>
                                          <p:attrName>style.rotation</p:attrName>
                                        </p:attrNameLst>
                                      </p:cBhvr>
                                      <p:tavLst>
                                        <p:tav tm="0">
                                          <p:val>
                                            <p:fltVal val="90"/>
                                          </p:val>
                                        </p:tav>
                                        <p:tav tm="100000">
                                          <p:val>
                                            <p:fltVal val="0"/>
                                          </p:val>
                                        </p:tav>
                                      </p:tavLst>
                                    </p:anim>
                                    <p:animEffect transition="in" filter="fade">
                                      <p:cBhvr>
                                        <p:cTn id="34"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2EC2E03B-932B-4063-B4FB-4B70E5AC78EF}"/>
              </a:ext>
            </a:extLst>
          </p:cNvPr>
          <p:cNvGraphicFramePr>
            <a:graphicFrameLocks noGrp="1"/>
          </p:cNvGraphicFramePr>
          <p:nvPr>
            <p:extLst>
              <p:ext uri="{D42A27DB-BD31-4B8C-83A1-F6EECF244321}">
                <p14:modId xmlns:p14="http://schemas.microsoft.com/office/powerpoint/2010/main" val="3788733921"/>
              </p:ext>
            </p:extLst>
          </p:nvPr>
        </p:nvGraphicFramePr>
        <p:xfrm>
          <a:off x="158150" y="28754"/>
          <a:ext cx="11597680" cy="6371641"/>
        </p:xfrm>
        <a:graphic>
          <a:graphicData uri="http://schemas.openxmlformats.org/drawingml/2006/table">
            <a:tbl>
              <a:tblPr firstRow="1" bandRow="1">
                <a:tableStyleId>{93296810-A885-4BE3-A3E7-6D5BEEA58F35}</a:tableStyleId>
              </a:tblPr>
              <a:tblGrid>
                <a:gridCol w="2899420">
                  <a:extLst>
                    <a:ext uri="{9D8B030D-6E8A-4147-A177-3AD203B41FA5}">
                      <a16:colId xmlns:a16="http://schemas.microsoft.com/office/drawing/2014/main" val="32347491"/>
                    </a:ext>
                  </a:extLst>
                </a:gridCol>
                <a:gridCol w="2899420">
                  <a:extLst>
                    <a:ext uri="{9D8B030D-6E8A-4147-A177-3AD203B41FA5}">
                      <a16:colId xmlns:a16="http://schemas.microsoft.com/office/drawing/2014/main" val="1314150989"/>
                    </a:ext>
                  </a:extLst>
                </a:gridCol>
                <a:gridCol w="2899420">
                  <a:extLst>
                    <a:ext uri="{9D8B030D-6E8A-4147-A177-3AD203B41FA5}">
                      <a16:colId xmlns:a16="http://schemas.microsoft.com/office/drawing/2014/main" val="2728155484"/>
                    </a:ext>
                  </a:extLst>
                </a:gridCol>
                <a:gridCol w="2899420">
                  <a:extLst>
                    <a:ext uri="{9D8B030D-6E8A-4147-A177-3AD203B41FA5}">
                      <a16:colId xmlns:a16="http://schemas.microsoft.com/office/drawing/2014/main" val="811616476"/>
                    </a:ext>
                  </a:extLst>
                </a:gridCol>
              </a:tblGrid>
              <a:tr h="1080000">
                <a:tc>
                  <a:txBody>
                    <a:bodyPr/>
                    <a:lstStyle/>
                    <a:p>
                      <a:pPr lvl="0">
                        <a:buNone/>
                      </a:pPr>
                      <a:r>
                        <a:rPr lang="en-GB" sz="1800" b="1" i="1" u="none" strike="noStrike" noProof="0" dirty="0">
                          <a:solidFill>
                            <a:schemeClr val="bg1"/>
                          </a:solidFill>
                          <a:latin typeface="Tw Cen MT"/>
                        </a:rPr>
                        <a:t>strengths </a:t>
                      </a:r>
                      <a:endParaRPr lang="en-US" dirty="0">
                        <a:solidFill>
                          <a:schemeClr val="bg1"/>
                        </a:solidFill>
                      </a:endParaRPr>
                    </a:p>
                  </a:txBody>
                  <a:tcPr/>
                </a:tc>
                <a:tc>
                  <a:txBody>
                    <a:bodyPr/>
                    <a:lstStyle/>
                    <a:p>
                      <a:r>
                        <a:rPr lang="en-GB" dirty="0"/>
                        <a:t>Weaknesses </a:t>
                      </a:r>
                    </a:p>
                  </a:txBody>
                  <a:tcPr/>
                </a:tc>
                <a:tc>
                  <a:txBody>
                    <a:bodyPr/>
                    <a:lstStyle/>
                    <a:p>
                      <a:pPr lvl="0">
                        <a:buNone/>
                      </a:pPr>
                      <a:r>
                        <a:rPr lang="en-GB" sz="1800" b="1" i="1" u="none" strike="noStrike" noProof="0" dirty="0">
                          <a:solidFill>
                            <a:schemeClr val="bg1"/>
                          </a:solidFill>
                          <a:latin typeface="Tw Cen MT"/>
                        </a:rPr>
                        <a:t>opportunities </a:t>
                      </a:r>
                      <a:endParaRPr lang="en-US" dirty="0">
                        <a:solidFill>
                          <a:schemeClr val="bg1"/>
                        </a:solidFill>
                      </a:endParaRPr>
                    </a:p>
                  </a:txBody>
                  <a:tcPr/>
                </a:tc>
                <a:tc>
                  <a:txBody>
                    <a:bodyPr/>
                    <a:lstStyle/>
                    <a:p>
                      <a:r>
                        <a:rPr lang="en-GB" dirty="0"/>
                        <a:t>Threats.</a:t>
                      </a:r>
                    </a:p>
                  </a:txBody>
                  <a:tcPr/>
                </a:tc>
                <a:extLst>
                  <a:ext uri="{0D108BD9-81ED-4DB2-BD59-A6C34878D82A}">
                    <a16:rowId xmlns:a16="http://schemas.microsoft.com/office/drawing/2014/main" val="1175678542"/>
                  </a:ext>
                </a:extLst>
              </a:tr>
              <a:tr h="1296000">
                <a:tc>
                  <a:txBody>
                    <a:bodyPr/>
                    <a:lstStyle/>
                    <a:p>
                      <a:pPr marL="285750" indent="-285750">
                        <a:buFont typeface="Arial"/>
                        <a:buChar char="•"/>
                      </a:pPr>
                      <a:r>
                        <a:rPr lang="en-GB" sz="1600" b="0" i="0" u="none" strike="noStrike" noProof="0" dirty="0">
                          <a:latin typeface="Tw Cen MT"/>
                        </a:rPr>
                        <a:t>Tesco club card gives value at every customer touch point making it difficult for consumers to terminate their relationship. </a:t>
                      </a:r>
                    </a:p>
                  </a:txBody>
                  <a:tcPr/>
                </a:tc>
                <a:tc>
                  <a:txBody>
                    <a:bodyPr/>
                    <a:lstStyle/>
                    <a:p>
                      <a:pPr marL="285750" indent="-285750">
                        <a:buFont typeface="Arial"/>
                        <a:buChar char="•"/>
                      </a:pPr>
                      <a:r>
                        <a:rPr lang="en-GB" sz="1800" b="0" i="0" u="none" strike="noStrike" noProof="0" dirty="0">
                          <a:latin typeface="Tw Cen MT"/>
                        </a:rPr>
                        <a:t>The UKs annual inflation rate is currently 5.4 percent.</a:t>
                      </a:r>
                      <a:endParaRPr lang="en-GB" dirty="0"/>
                    </a:p>
                  </a:txBody>
                  <a:tcPr/>
                </a:tc>
                <a:tc>
                  <a:txBody>
                    <a:bodyPr/>
                    <a:lstStyle/>
                    <a:p>
                      <a:pPr marL="285750" indent="-285750">
                        <a:buFont typeface="Arial"/>
                        <a:buChar char="•"/>
                      </a:pPr>
                      <a:r>
                        <a:rPr lang="en-GB" sz="1200" b="0" i="0" u="none" strike="noStrike" noProof="0" dirty="0">
                          <a:latin typeface="Tw Cen MT"/>
                        </a:rPr>
                        <a:t>Functional positioning.</a:t>
                      </a:r>
                    </a:p>
                    <a:p>
                      <a:pPr marL="285750" lvl="0" indent="-285750">
                        <a:buFont typeface="Arial"/>
                        <a:buChar char="•"/>
                      </a:pPr>
                      <a:r>
                        <a:rPr lang="en-GB" sz="1200" b="0" i="0" u="none" strike="noStrike" noProof="0" dirty="0"/>
                        <a:t>symbolic positioning</a:t>
                      </a:r>
                    </a:p>
                    <a:p>
                      <a:pPr marL="285750" lvl="0" indent="-285750">
                        <a:buFont typeface="Arial"/>
                        <a:buChar char="•"/>
                      </a:pPr>
                      <a:r>
                        <a:rPr lang="en-GB" sz="1200" b="0" i="0" u="none" strike="noStrike" noProof="0" dirty="0">
                          <a:latin typeface="Tw Cen MT"/>
                        </a:rPr>
                        <a:t>Fair-Trade products at a premium price to a certain consumer segment to satisfy their self-perception as ethical buyers.</a:t>
                      </a:r>
                      <a:endParaRPr lang="en-GB" sz="1200" b="0" i="0" u="none" strike="noStrike" noProof="0" dirty="0"/>
                    </a:p>
                  </a:txBody>
                  <a:tcPr/>
                </a:tc>
                <a:tc>
                  <a:txBody>
                    <a:bodyPr/>
                    <a:lstStyle/>
                    <a:p>
                      <a:pPr marL="285750" indent="-285750">
                        <a:buFont typeface="Arial"/>
                        <a:buChar char="•"/>
                      </a:pPr>
                      <a:r>
                        <a:rPr lang="en-GB" sz="1200" b="0" i="0" u="none" strike="noStrike" noProof="0" dirty="0">
                          <a:latin typeface="Tw Cen MT"/>
                        </a:rPr>
                        <a:t>Tesco's online customer service has a 2.5-star rating. Unprofessional delivery service has been reported by certain clients. People were unable to contact customer service as promptly as company policies stated because time slots were modified carelessly.</a:t>
                      </a:r>
                      <a:endParaRPr lang="en-GB" sz="1200" dirty="0"/>
                    </a:p>
                  </a:txBody>
                  <a:tcPr/>
                </a:tc>
                <a:extLst>
                  <a:ext uri="{0D108BD9-81ED-4DB2-BD59-A6C34878D82A}">
                    <a16:rowId xmlns:a16="http://schemas.microsoft.com/office/drawing/2014/main" val="3411593399"/>
                  </a:ext>
                </a:extLst>
              </a:tr>
              <a:tr h="1215000">
                <a:tc>
                  <a:txBody>
                    <a:bodyPr/>
                    <a:lstStyle/>
                    <a:p>
                      <a:pPr marL="285750" indent="-285750">
                        <a:buFont typeface="Arial"/>
                        <a:buChar char="•"/>
                      </a:pPr>
                      <a:r>
                        <a:rPr lang="en-GB" sz="1400" b="0" i="0" u="none" strike="noStrike" noProof="0" dirty="0">
                          <a:latin typeface="Tw Cen MT"/>
                        </a:rPr>
                        <a:t>data from each consumer is collected and recorded. Based on Tesco's knowledge of their database, a client is offered coupons that are linked to their purchasing behaviour.</a:t>
                      </a:r>
                    </a:p>
                  </a:txBody>
                  <a:tcPr/>
                </a:tc>
                <a:tc>
                  <a:txBody>
                    <a:bodyPr/>
                    <a:lstStyle/>
                    <a:p>
                      <a:endParaRPr lang="en-GB"/>
                    </a:p>
                  </a:txBody>
                  <a:tcPr/>
                </a:tc>
                <a:tc>
                  <a:txBody>
                    <a:bodyPr/>
                    <a:lstStyle/>
                    <a:p>
                      <a:pPr marL="285750" indent="-285750">
                        <a:buFont typeface="Arial"/>
                        <a:buChar char="•"/>
                      </a:pPr>
                      <a:r>
                        <a:rPr lang="en-GB" sz="1600" b="0" i="0" u="none" strike="noStrike" noProof="0" dirty="0">
                          <a:latin typeface="Tw Cen MT"/>
                        </a:rPr>
                        <a:t>experience positioning to target clients for its health and beauty items.</a:t>
                      </a:r>
                    </a:p>
                  </a:txBody>
                  <a:tcPr/>
                </a:tc>
                <a:tc>
                  <a:txBody>
                    <a:bodyPr/>
                    <a:lstStyle/>
                    <a:p>
                      <a:pPr lvl="0">
                        <a:buNone/>
                      </a:pPr>
                      <a:r>
                        <a:rPr lang="en-GB" sz="1800" b="0" i="0" u="none" strike="noStrike" noProof="0" dirty="0">
                          <a:latin typeface="Tw Cen MT"/>
                        </a:rPr>
                        <a:t>According to the Institute of Customer Service, M&amp;S ranked the highest score of 85 % in the supermarket produce sector.</a:t>
                      </a:r>
                    </a:p>
                  </a:txBody>
                  <a:tcPr/>
                </a:tc>
                <a:extLst>
                  <a:ext uri="{0D108BD9-81ED-4DB2-BD59-A6C34878D82A}">
                    <a16:rowId xmlns:a16="http://schemas.microsoft.com/office/drawing/2014/main" val="1321983984"/>
                  </a:ext>
                </a:extLst>
              </a:tr>
              <a:tr h="2457001">
                <a:tc>
                  <a:txBody>
                    <a:bodyPr/>
                    <a:lstStyle/>
                    <a:p>
                      <a:pPr marL="285750" indent="-285750">
                        <a:buFont typeface="Arial"/>
                        <a:buChar char="•"/>
                      </a:pPr>
                      <a:r>
                        <a:rPr lang="en-GB" sz="1400" b="0" i="0" u="none" strike="noStrike" noProof="0" dirty="0">
                          <a:latin typeface="Tw Cen MT"/>
                        </a:rPr>
                        <a:t>Tesco advances their customers up the loyalty ladder until they hit the limit where they can become advocates. External client relationships are aided by their marketing efforts. As the consumer progresses up the loyalty ladder, there will be direct indicators and measurements of the results between the marketer and the customer.</a:t>
                      </a:r>
                    </a:p>
                  </a:txBody>
                  <a:tcPr/>
                </a:tc>
                <a:tc>
                  <a:txBody>
                    <a:bodyPr/>
                    <a:lstStyle/>
                    <a:p>
                      <a:endParaRPr lang="en-GB"/>
                    </a:p>
                  </a:txBody>
                  <a:tcPr/>
                </a:tc>
                <a:tc>
                  <a:txBody>
                    <a:bodyPr/>
                    <a:lstStyle/>
                    <a:p>
                      <a:pPr marL="285750" indent="-285750">
                        <a:buFont typeface="Arial"/>
                        <a:buChar char="•"/>
                      </a:pPr>
                      <a:r>
                        <a:rPr lang="en-GB" sz="1600" b="0" i="0" u="none" strike="noStrike" noProof="0" dirty="0">
                          <a:latin typeface="Tw Cen MT"/>
                        </a:rPr>
                        <a:t>Multi-segment positioning is a different sort of positioning that is used to target multiple segments with assorted items at the same time. Tesco use multi-segment placement extensively.</a:t>
                      </a:r>
                    </a:p>
                  </a:txBody>
                  <a:tcPr/>
                </a:tc>
                <a:tc>
                  <a:txBody>
                    <a:bodyPr/>
                    <a:lstStyle/>
                    <a:p>
                      <a:endParaRPr lang="en-GB"/>
                    </a:p>
                  </a:txBody>
                  <a:tcPr/>
                </a:tc>
                <a:extLst>
                  <a:ext uri="{0D108BD9-81ED-4DB2-BD59-A6C34878D82A}">
                    <a16:rowId xmlns:a16="http://schemas.microsoft.com/office/drawing/2014/main" val="2133994200"/>
                  </a:ext>
                </a:extLst>
              </a:tr>
            </a:tbl>
          </a:graphicData>
        </a:graphic>
      </p:graphicFrame>
      <p:pic>
        <p:nvPicPr>
          <p:cNvPr id="2" name="Picture 2" descr="Graphical user interface, application, Word&#10;&#10;Description automatically generated">
            <a:extLst>
              <a:ext uri="{FF2B5EF4-FFF2-40B4-BE49-F238E27FC236}">
                <a16:creationId xmlns:a16="http://schemas.microsoft.com/office/drawing/2014/main" id="{0005863E-F5C8-4CE8-AFE2-7B9734BC8C2E}"/>
              </a:ext>
            </a:extLst>
          </p:cNvPr>
          <p:cNvPicPr>
            <a:picLocks noChangeAspect="1"/>
          </p:cNvPicPr>
          <p:nvPr/>
        </p:nvPicPr>
        <p:blipFill>
          <a:blip r:embed="rId2"/>
          <a:stretch>
            <a:fillRect/>
          </a:stretch>
        </p:blipFill>
        <p:spPr>
          <a:xfrm>
            <a:off x="8836325" y="3794904"/>
            <a:ext cx="2829464" cy="2445588"/>
          </a:xfrm>
          <a:prstGeom prst="rect">
            <a:avLst/>
          </a:prstGeom>
        </p:spPr>
      </p:pic>
    </p:spTree>
    <p:extLst>
      <p:ext uri="{BB962C8B-B14F-4D97-AF65-F5344CB8AC3E}">
        <p14:creationId xmlns:p14="http://schemas.microsoft.com/office/powerpoint/2010/main" val="37914763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D1F660F9-CF93-42D0-8FCF-627A071009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48">
            <a:extLst>
              <a:ext uri="{FF2B5EF4-FFF2-40B4-BE49-F238E27FC236}">
                <a16:creationId xmlns:a16="http://schemas.microsoft.com/office/drawing/2014/main" id="{7C5D9031-3674-45D6-A9CD-3B5502BD8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604" y="-1"/>
            <a:ext cx="12180792" cy="2344079"/>
          </a:xfrm>
          <a:prstGeom prst="rect">
            <a:avLst/>
          </a:prstGeom>
          <a:gradFill>
            <a:gsLst>
              <a:gs pos="0">
                <a:schemeClr val="accent5"/>
              </a:gs>
              <a:gs pos="100000">
                <a:schemeClr val="accent2">
                  <a:alpha val="94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 name="Rectangle 50">
            <a:extLst>
              <a:ext uri="{FF2B5EF4-FFF2-40B4-BE49-F238E27FC236}">
                <a16:creationId xmlns:a16="http://schemas.microsoft.com/office/drawing/2014/main" id="{316FC2C8-85D1-469C-8765-2381A8D22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29196" cy="2344079"/>
          </a:xfrm>
          <a:prstGeom prst="rect">
            <a:avLst/>
          </a:prstGeom>
          <a:gradFill>
            <a:gsLst>
              <a:gs pos="0">
                <a:schemeClr val="accent5">
                  <a:alpha val="82000"/>
                </a:schemeClr>
              </a:gs>
              <a:gs pos="68000">
                <a:schemeClr val="accent6">
                  <a:alpha val="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85E72AC0-5005-4864-BFA5-33B5E0BC5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150699" y="-4697223"/>
            <a:ext cx="2347802" cy="11734800"/>
          </a:xfrm>
          <a:prstGeom prst="rect">
            <a:avLst/>
          </a:prstGeom>
          <a:gradFill>
            <a:gsLst>
              <a:gs pos="0">
                <a:schemeClr val="accent6">
                  <a:alpha val="26000"/>
                </a:schemeClr>
              </a:gs>
              <a:gs pos="99000">
                <a:schemeClr val="accent5">
                  <a:alpha val="6000"/>
                </a:schemeClr>
              </a:gs>
            </a:gsLst>
            <a:lin ang="12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6" descr="A picture containing text, road, outdoor, sign&#10;&#10;Description automatically generated">
            <a:extLst>
              <a:ext uri="{FF2B5EF4-FFF2-40B4-BE49-F238E27FC236}">
                <a16:creationId xmlns:a16="http://schemas.microsoft.com/office/drawing/2014/main" id="{4E04D8CD-CEA6-4934-9B3F-0C50308E48AC}"/>
              </a:ext>
            </a:extLst>
          </p:cNvPr>
          <p:cNvPicPr>
            <a:picLocks noChangeAspect="1"/>
          </p:cNvPicPr>
          <p:nvPr/>
        </p:nvPicPr>
        <p:blipFill>
          <a:blip r:embed="rId2"/>
          <a:stretch>
            <a:fillRect/>
          </a:stretch>
        </p:blipFill>
        <p:spPr>
          <a:xfrm>
            <a:off x="129207" y="4658143"/>
            <a:ext cx="3632245" cy="2024268"/>
          </a:xfrm>
          <a:prstGeom prst="rect">
            <a:avLst/>
          </a:prstGeom>
        </p:spPr>
      </p:pic>
      <p:pic>
        <p:nvPicPr>
          <p:cNvPr id="12" name="Picture 12" descr="A picture containing text, person&#10;&#10;Description automatically generated">
            <a:extLst>
              <a:ext uri="{FF2B5EF4-FFF2-40B4-BE49-F238E27FC236}">
                <a16:creationId xmlns:a16="http://schemas.microsoft.com/office/drawing/2014/main" id="{B5FD4E7E-0F6F-4B69-A1BB-2DD528EA2037}"/>
              </a:ext>
            </a:extLst>
          </p:cNvPr>
          <p:cNvPicPr>
            <a:picLocks noChangeAspect="1"/>
          </p:cNvPicPr>
          <p:nvPr/>
        </p:nvPicPr>
        <p:blipFill>
          <a:blip r:embed="rId3"/>
          <a:stretch>
            <a:fillRect/>
          </a:stretch>
        </p:blipFill>
        <p:spPr>
          <a:xfrm>
            <a:off x="8887404" y="4528747"/>
            <a:ext cx="2996919" cy="2593424"/>
          </a:xfrm>
          <a:prstGeom prst="rect">
            <a:avLst/>
          </a:prstGeom>
        </p:spPr>
      </p:pic>
      <p:pic>
        <p:nvPicPr>
          <p:cNvPr id="21" name="Picture 21" descr="Diagram&#10;&#10;Description automatically generated">
            <a:extLst>
              <a:ext uri="{FF2B5EF4-FFF2-40B4-BE49-F238E27FC236}">
                <a16:creationId xmlns:a16="http://schemas.microsoft.com/office/drawing/2014/main" id="{D5A5473F-BCA3-4C1C-B14E-BA0FFD8D9745}"/>
              </a:ext>
            </a:extLst>
          </p:cNvPr>
          <p:cNvPicPr>
            <a:picLocks noChangeAspect="1"/>
          </p:cNvPicPr>
          <p:nvPr/>
        </p:nvPicPr>
        <p:blipFill>
          <a:blip r:embed="rId4"/>
          <a:stretch>
            <a:fillRect/>
          </a:stretch>
        </p:blipFill>
        <p:spPr>
          <a:xfrm>
            <a:off x="123556" y="103517"/>
            <a:ext cx="3792926" cy="202145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23" name="Picture 23" descr="A person wearing a suit and tie&#10;&#10;Description automatically generated">
            <a:extLst>
              <a:ext uri="{FF2B5EF4-FFF2-40B4-BE49-F238E27FC236}">
                <a16:creationId xmlns:a16="http://schemas.microsoft.com/office/drawing/2014/main" id="{3092F189-22CC-4091-BE46-EB8FF2C412AC}"/>
              </a:ext>
            </a:extLst>
          </p:cNvPr>
          <p:cNvPicPr>
            <a:picLocks noChangeAspect="1"/>
          </p:cNvPicPr>
          <p:nvPr/>
        </p:nvPicPr>
        <p:blipFill>
          <a:blip r:embed="rId5"/>
          <a:stretch>
            <a:fillRect/>
          </a:stretch>
        </p:blipFill>
        <p:spPr>
          <a:xfrm>
            <a:off x="3971565" y="194633"/>
            <a:ext cx="4248869" cy="1681072"/>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pic>
        <p:nvPicPr>
          <p:cNvPr id="93" name="Picture 93" descr="Diagram&#10;&#10;Description automatically generated">
            <a:extLst>
              <a:ext uri="{FF2B5EF4-FFF2-40B4-BE49-F238E27FC236}">
                <a16:creationId xmlns:a16="http://schemas.microsoft.com/office/drawing/2014/main" id="{A468A08D-0134-4D65-B1AB-F53E9E5A9FA5}"/>
              </a:ext>
            </a:extLst>
          </p:cNvPr>
          <p:cNvPicPr>
            <a:picLocks noChangeAspect="1"/>
          </p:cNvPicPr>
          <p:nvPr/>
        </p:nvPicPr>
        <p:blipFill>
          <a:blip r:embed="rId6"/>
          <a:stretch>
            <a:fillRect/>
          </a:stretch>
        </p:blipFill>
        <p:spPr>
          <a:xfrm>
            <a:off x="8678173" y="162853"/>
            <a:ext cx="3232030" cy="196029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pic>
        <p:nvPicPr>
          <p:cNvPr id="13" name="Picture 13" descr="Chart&#10;&#10;Description automatically generated">
            <a:extLst>
              <a:ext uri="{FF2B5EF4-FFF2-40B4-BE49-F238E27FC236}">
                <a16:creationId xmlns:a16="http://schemas.microsoft.com/office/drawing/2014/main" id="{317AE441-D3A1-45D0-8F74-9209EAC58977}"/>
              </a:ext>
            </a:extLst>
          </p:cNvPr>
          <p:cNvPicPr>
            <a:picLocks noChangeAspect="1"/>
          </p:cNvPicPr>
          <p:nvPr/>
        </p:nvPicPr>
        <p:blipFill>
          <a:blip r:embed="rId7"/>
          <a:stretch>
            <a:fillRect/>
          </a:stretch>
        </p:blipFill>
        <p:spPr>
          <a:xfrm>
            <a:off x="3976777" y="2545112"/>
            <a:ext cx="4180935" cy="2357246"/>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pic>
        <p:nvPicPr>
          <p:cNvPr id="14" name="Picture 14" descr="Graphical user interface, application, chat or text message&#10;&#10;Description automatically generated">
            <a:extLst>
              <a:ext uri="{FF2B5EF4-FFF2-40B4-BE49-F238E27FC236}">
                <a16:creationId xmlns:a16="http://schemas.microsoft.com/office/drawing/2014/main" id="{B99DDD4D-C6D1-4DC7-959D-4EE84F97461B}"/>
              </a:ext>
            </a:extLst>
          </p:cNvPr>
          <p:cNvPicPr>
            <a:picLocks noChangeAspect="1"/>
          </p:cNvPicPr>
          <p:nvPr/>
        </p:nvPicPr>
        <p:blipFill>
          <a:blip r:embed="rId8"/>
          <a:stretch>
            <a:fillRect/>
          </a:stretch>
        </p:blipFill>
        <p:spPr>
          <a:xfrm>
            <a:off x="511834" y="2720945"/>
            <a:ext cx="2743200" cy="1761167"/>
          </a:xfrm>
          <a:prstGeom prst="rect">
            <a:avLst/>
          </a:prstGeom>
          <a:solidFill>
            <a:srgbClr val="FFFFFF">
              <a:shade val="85000"/>
            </a:srgbClr>
          </a:solidFill>
          <a:ln w="101600" cap="sq">
            <a:solidFill>
              <a:srgbClr val="FDFDFD"/>
            </a:solidFill>
            <a:miter lim="800000"/>
          </a:ln>
          <a:effectLst>
            <a:outerShdw blurRad="57150" dist="37500" dir="7560000" sy="98000" kx="110000" ky="200000" algn="tl" rotWithShape="0">
              <a:srgbClr val="000000">
                <a:alpha val="20000"/>
              </a:srgbClr>
            </a:outerShdw>
          </a:effectLst>
          <a:scene3d>
            <a:camera prst="perspectiveRelaxed">
              <a:rot lat="18960000" lon="0" rev="0"/>
            </a:camera>
            <a:lightRig rig="twoPt" dir="t">
              <a:rot lat="0" lon="0" rev="7200000"/>
            </a:lightRig>
          </a:scene3d>
          <a:sp3d prstMaterial="matte">
            <a:bevelT w="22860" h="12700"/>
            <a:contourClr>
              <a:srgbClr val="FFFFFF"/>
            </a:contourClr>
          </a:sp3d>
        </p:spPr>
      </p:pic>
      <p:pic>
        <p:nvPicPr>
          <p:cNvPr id="15" name="Picture 15" descr="A picture containing person, handcart&#10;&#10;Description automatically generated">
            <a:extLst>
              <a:ext uri="{FF2B5EF4-FFF2-40B4-BE49-F238E27FC236}">
                <a16:creationId xmlns:a16="http://schemas.microsoft.com/office/drawing/2014/main" id="{9F358943-444F-410C-A217-9B7B95ABA9E9}"/>
              </a:ext>
            </a:extLst>
          </p:cNvPr>
          <p:cNvPicPr>
            <a:picLocks noChangeAspect="1"/>
          </p:cNvPicPr>
          <p:nvPr/>
        </p:nvPicPr>
        <p:blipFill>
          <a:blip r:embed="rId9"/>
          <a:stretch>
            <a:fillRect/>
          </a:stretch>
        </p:blipFill>
        <p:spPr>
          <a:xfrm>
            <a:off x="8886825" y="2667449"/>
            <a:ext cx="2340276" cy="1997555"/>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1165786445"/>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4" presetClass="entr" presetSubtype="10" fill="hold" nodeType="clickEffect">
                                  <p:stCondLst>
                                    <p:cond delay="0"/>
                                  </p:stCondLst>
                                  <p:childTnLst>
                                    <p:set>
                                      <p:cBhvr>
                                        <p:cTn id="22" dur="1" fill="hold">
                                          <p:stCondLst>
                                            <p:cond delay="0"/>
                                          </p:stCondLst>
                                        </p:cTn>
                                        <p:tgtEl>
                                          <p:spTgt spid="93"/>
                                        </p:tgtEl>
                                        <p:attrNameLst>
                                          <p:attrName>style.visibility</p:attrName>
                                        </p:attrNameLst>
                                      </p:cBhvr>
                                      <p:to>
                                        <p:strVal val="visible"/>
                                      </p:to>
                                    </p:set>
                                    <p:animEffect transition="in" filter="randombar(horizontal)">
                                      <p:cBhvr>
                                        <p:cTn id="23" dur="500"/>
                                        <p:tgtEl>
                                          <p:spTgt spid="93"/>
                                        </p:tgtEl>
                                      </p:cBhvr>
                                    </p:animEffect>
                                  </p:childTnLst>
                                </p:cTn>
                              </p:par>
                            </p:childTnLst>
                          </p:cTn>
                        </p:par>
                      </p:childTnLst>
                    </p:cTn>
                  </p:par>
                  <p:par>
                    <p:cTn id="24" fill="hold">
                      <p:stCondLst>
                        <p:cond delay="indefinite"/>
                      </p:stCondLst>
                      <p:childTnLst>
                        <p:par>
                          <p:cTn id="25" fill="hold">
                            <p:stCondLst>
                              <p:cond delay="0"/>
                            </p:stCondLst>
                            <p:childTnLst>
                              <p:par>
                                <p:cTn id="26" presetID="4" presetClass="entr" presetSubtype="16" fill="hold" nodeType="click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box(in)">
                                      <p:cBhvr>
                                        <p:cTn id="28" dur="20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C5CC17-FF17-43CF-B073-D9051465D5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EBE2DDC-0D14-44E6-A1AB-2EEC09507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7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8543D98-0AA2-43B4-B508-DC1DB7F3DC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2414" y="1406060"/>
            <a:ext cx="6857572" cy="4045450"/>
          </a:xfrm>
          <a:prstGeom prst="rect">
            <a:avLst/>
          </a:prstGeom>
          <a:gradFill>
            <a:gsLst>
              <a:gs pos="0">
                <a:schemeClr val="accent4">
                  <a:alpha val="0"/>
                </a:schemeClr>
              </a:gs>
              <a:gs pos="96000">
                <a:schemeClr val="accent2"/>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9723C1D-9A1A-465B-8164-483BF54266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98889" y="3617790"/>
            <a:ext cx="2453337" cy="4027079"/>
          </a:xfrm>
          <a:prstGeom prst="rect">
            <a:avLst/>
          </a:prstGeom>
          <a:gradFill>
            <a:gsLst>
              <a:gs pos="2000">
                <a:schemeClr val="accent5">
                  <a:alpha val="35000"/>
                </a:schemeClr>
              </a:gs>
              <a:gs pos="67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6680484-5F73-4078-85C2-415205B1A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30441" y="1644149"/>
            <a:ext cx="4384532" cy="4196758"/>
          </a:xfrm>
          <a:custGeom>
            <a:avLst/>
            <a:gdLst>
              <a:gd name="connsiteX0" fmla="*/ 44539 w 4384532"/>
              <a:gd name="connsiteY0" fmla="*/ 2446310 h 4196758"/>
              <a:gd name="connsiteX1" fmla="*/ 0 w 4384532"/>
              <a:gd name="connsiteY1" fmla="*/ 2004492 h 4196758"/>
              <a:gd name="connsiteX2" fmla="*/ 500607 w 4384532"/>
              <a:gd name="connsiteY2" fmla="*/ 610007 h 4196758"/>
              <a:gd name="connsiteX3" fmla="*/ 589546 w 4384532"/>
              <a:gd name="connsiteY3" fmla="*/ 512149 h 4196758"/>
              <a:gd name="connsiteX4" fmla="*/ 3077760 w 4384532"/>
              <a:gd name="connsiteY4" fmla="*/ 0 h 4196758"/>
              <a:gd name="connsiteX5" fmla="*/ 3237230 w 4384532"/>
              <a:gd name="connsiteY5" fmla="*/ 76821 h 4196758"/>
              <a:gd name="connsiteX6" fmla="*/ 4384532 w 4384532"/>
              <a:gd name="connsiteY6" fmla="*/ 2004492 h 4196758"/>
              <a:gd name="connsiteX7" fmla="*/ 2192266 w 4384532"/>
              <a:gd name="connsiteY7" fmla="*/ 4196758 h 4196758"/>
              <a:gd name="connsiteX8" fmla="*/ 44539 w 4384532"/>
              <a:gd name="connsiteY8" fmla="*/ 2446310 h 4196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84532" h="4196758">
                <a:moveTo>
                  <a:pt x="44539" y="2446310"/>
                </a:moveTo>
                <a:cubicBezTo>
                  <a:pt x="15336" y="2303599"/>
                  <a:pt x="0" y="2155836"/>
                  <a:pt x="0" y="2004492"/>
                </a:cubicBezTo>
                <a:cubicBezTo>
                  <a:pt x="0" y="1474787"/>
                  <a:pt x="187867" y="988960"/>
                  <a:pt x="500607" y="610007"/>
                </a:cubicBezTo>
                <a:lnTo>
                  <a:pt x="589546" y="512149"/>
                </a:lnTo>
                <a:lnTo>
                  <a:pt x="3077760" y="0"/>
                </a:lnTo>
                <a:lnTo>
                  <a:pt x="3237230" y="76821"/>
                </a:lnTo>
                <a:cubicBezTo>
                  <a:pt x="3920615" y="448057"/>
                  <a:pt x="4384532" y="1172098"/>
                  <a:pt x="4384532" y="2004492"/>
                </a:cubicBezTo>
                <a:cubicBezTo>
                  <a:pt x="4384532" y="3215247"/>
                  <a:pt x="3403021" y="4196758"/>
                  <a:pt x="2192266" y="4196758"/>
                </a:cubicBezTo>
                <a:cubicBezTo>
                  <a:pt x="1132855" y="4196758"/>
                  <a:pt x="248960" y="3445288"/>
                  <a:pt x="44539" y="2446310"/>
                </a:cubicBezTo>
                <a:close/>
              </a:path>
            </a:pathLst>
          </a:custGeom>
          <a:gradFill>
            <a:gsLst>
              <a:gs pos="39000">
                <a:schemeClr val="accent4">
                  <a:lumMod val="20000"/>
                  <a:lumOff val="80000"/>
                  <a:alpha val="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AA3EC2E-0B37-4BA6-88E3-F8F262E87AF0}"/>
              </a:ext>
            </a:extLst>
          </p:cNvPr>
          <p:cNvSpPr>
            <a:spLocks noGrp="1"/>
          </p:cNvSpPr>
          <p:nvPr>
            <p:ph type="title"/>
          </p:nvPr>
        </p:nvSpPr>
        <p:spPr>
          <a:xfrm>
            <a:off x="387927" y="1028701"/>
            <a:ext cx="3248863" cy="3020785"/>
          </a:xfrm>
        </p:spPr>
        <p:txBody>
          <a:bodyPr>
            <a:normAutofit/>
          </a:bodyPr>
          <a:lstStyle/>
          <a:p>
            <a:pPr algn="r"/>
            <a:r>
              <a:rPr lang="en-GB" sz="3200" dirty="0">
                <a:solidFill>
                  <a:schemeClr val="bg1"/>
                </a:solidFill>
              </a:rPr>
              <a:t>References.</a:t>
            </a:r>
          </a:p>
        </p:txBody>
      </p:sp>
      <p:sp>
        <p:nvSpPr>
          <p:cNvPr id="3" name="Content Placeholder 2">
            <a:extLst>
              <a:ext uri="{FF2B5EF4-FFF2-40B4-BE49-F238E27FC236}">
                <a16:creationId xmlns:a16="http://schemas.microsoft.com/office/drawing/2014/main" id="{ACE2FADE-2CA6-4D67-9427-93C872C6B557}"/>
              </a:ext>
            </a:extLst>
          </p:cNvPr>
          <p:cNvSpPr>
            <a:spLocks noGrp="1"/>
          </p:cNvSpPr>
          <p:nvPr>
            <p:ph idx="1"/>
          </p:nvPr>
        </p:nvSpPr>
        <p:spPr>
          <a:xfrm>
            <a:off x="4029787" y="7910"/>
            <a:ext cx="8071140" cy="6784404"/>
          </a:xfrm>
        </p:spPr>
        <p:txBody>
          <a:bodyPr vert="horz" lIns="0" tIns="0" rIns="0" bIns="0" rtlCol="0" anchor="t">
            <a:normAutofit fontScale="62500" lnSpcReduction="20000"/>
          </a:bodyPr>
          <a:lstStyle/>
          <a:p>
            <a:pPr marL="0" indent="0">
              <a:buNone/>
            </a:pPr>
            <a:endParaRPr lang="en-GB" sz="1800"/>
          </a:p>
          <a:p>
            <a:pPr marL="0" indent="0">
              <a:buNone/>
            </a:pPr>
            <a:r>
              <a:rPr lang="en-GB" err="1">
                <a:ea typeface="+mn-lt"/>
                <a:cs typeface="+mn-lt"/>
              </a:rPr>
              <a:t>auzy</a:t>
            </a:r>
            <a:r>
              <a:rPr lang="en-GB" dirty="0">
                <a:ea typeface="+mn-lt"/>
                <a:cs typeface="+mn-lt"/>
              </a:rPr>
              <a:t>, R., </a:t>
            </a:r>
            <a:r>
              <a:rPr lang="en-GB" err="1">
                <a:ea typeface="+mn-lt"/>
                <a:cs typeface="+mn-lt"/>
              </a:rPr>
              <a:t>Febridiko</a:t>
            </a:r>
            <a:r>
              <a:rPr lang="en-GB" dirty="0">
                <a:ea typeface="+mn-lt"/>
                <a:cs typeface="+mn-lt"/>
              </a:rPr>
              <a:t>, E. and Hardi Purba, H., 2021. PDCA, Review, Institution, </a:t>
            </a:r>
            <a:r>
              <a:rPr lang="en-GB" err="1">
                <a:ea typeface="+mn-lt"/>
                <a:cs typeface="+mn-lt"/>
              </a:rPr>
              <a:t>Effic</a:t>
            </a:r>
            <a:r>
              <a:rPr lang="en-GB" dirty="0">
                <a:ea typeface="+mn-lt"/>
                <a:cs typeface="+mn-lt"/>
              </a:rPr>
              <a:t> </a:t>
            </a:r>
            <a:r>
              <a:rPr lang="en-GB" err="1">
                <a:ea typeface="+mn-lt"/>
                <a:cs typeface="+mn-lt"/>
              </a:rPr>
              <a:t>Implementasi</a:t>
            </a:r>
            <a:r>
              <a:rPr lang="en-GB" dirty="0">
                <a:ea typeface="+mn-lt"/>
                <a:cs typeface="+mn-lt"/>
              </a:rPr>
              <a:t> Metode PDCA di </a:t>
            </a:r>
            <a:r>
              <a:rPr lang="en-GB" err="1">
                <a:ea typeface="+mn-lt"/>
                <a:cs typeface="+mn-lt"/>
              </a:rPr>
              <a:t>Berbagai</a:t>
            </a:r>
            <a:r>
              <a:rPr lang="en-GB" dirty="0">
                <a:ea typeface="+mn-lt"/>
                <a:cs typeface="+mn-lt"/>
              </a:rPr>
              <a:t> </a:t>
            </a:r>
            <a:r>
              <a:rPr lang="en-GB" err="1">
                <a:ea typeface="+mn-lt"/>
                <a:cs typeface="+mn-lt"/>
              </a:rPr>
              <a:t>Organisasi</a:t>
            </a:r>
            <a:r>
              <a:rPr lang="en-GB" dirty="0">
                <a:ea typeface="+mn-lt"/>
                <a:cs typeface="+mn-lt"/>
              </a:rPr>
              <a:t> : Kajian </a:t>
            </a:r>
            <a:r>
              <a:rPr lang="en-GB" err="1">
                <a:ea typeface="+mn-lt"/>
                <a:cs typeface="+mn-lt"/>
              </a:rPr>
              <a:t>Literatur</a:t>
            </a:r>
            <a:r>
              <a:rPr lang="en-GB" dirty="0">
                <a:ea typeface="+mn-lt"/>
                <a:cs typeface="+mn-lt"/>
              </a:rPr>
              <a:t>. </a:t>
            </a:r>
            <a:r>
              <a:rPr lang="en-GB" i="1" dirty="0">
                <a:ea typeface="+mn-lt"/>
                <a:cs typeface="+mn-lt"/>
              </a:rPr>
              <a:t>Journal of Industrial and Engineering System</a:t>
            </a:r>
            <a:r>
              <a:rPr lang="en-GB" dirty="0">
                <a:ea typeface="+mn-lt"/>
                <a:cs typeface="+mn-lt"/>
              </a:rPr>
              <a:t>, 2(1), pp.21-28.</a:t>
            </a:r>
          </a:p>
          <a:p>
            <a:pPr>
              <a:buNone/>
            </a:pPr>
            <a:r>
              <a:rPr lang="en-GB" dirty="0">
                <a:ea typeface="+mn-lt"/>
                <a:cs typeface="+mn-lt"/>
              </a:rPr>
              <a:t>BBC Bitesize. 2022. </a:t>
            </a:r>
            <a:r>
              <a:rPr lang="en-GB" i="1" dirty="0">
                <a:ea typeface="+mn-lt"/>
                <a:cs typeface="+mn-lt"/>
              </a:rPr>
              <a:t>What is quality? - Quality - GCSE Business Revision - Other - BBC Bitesize</a:t>
            </a:r>
            <a:r>
              <a:rPr lang="en-GB" dirty="0">
                <a:ea typeface="+mn-lt"/>
                <a:cs typeface="+mn-lt"/>
              </a:rPr>
              <a:t>. [online] Available at: &lt;https://www.bbc.co.uk/bitesize/guides/zr3gkqt/revision/1&gt; [Accessed 2 March 2022]</a:t>
            </a:r>
          </a:p>
          <a:p>
            <a:pPr>
              <a:buNone/>
            </a:pPr>
            <a:r>
              <a:rPr lang="en-GB" dirty="0">
                <a:ea typeface="+mn-lt"/>
                <a:cs typeface="+mn-lt"/>
              </a:rPr>
              <a:t>Tesco PLC. 2022. [online] Available at: &lt;https://www.tescoplc.com/sustainability/documents/policies/product-safety-quality/&gt; [Accessed 2 March 2022].</a:t>
            </a:r>
          </a:p>
          <a:p>
            <a:pPr>
              <a:buNone/>
            </a:pPr>
            <a:r>
              <a:rPr lang="en-GB" dirty="0">
                <a:ea typeface="+mn-lt"/>
                <a:cs typeface="+mn-lt"/>
              </a:rPr>
              <a:t>Dissanayake, D. and </a:t>
            </a:r>
            <a:r>
              <a:rPr lang="en-GB" err="1">
                <a:ea typeface="+mn-lt"/>
                <a:cs typeface="+mn-lt"/>
              </a:rPr>
              <a:t>Wijesingha</a:t>
            </a:r>
            <a:r>
              <a:rPr lang="en-GB" dirty="0">
                <a:ea typeface="+mn-lt"/>
                <a:cs typeface="+mn-lt"/>
              </a:rPr>
              <a:t>, K., 2017. The Relationship Between People-Related Elements of Total Quality Management (TQM) Practices and Employees’ Job Satisfaction in Apparel Industry in Gampaha District. </a:t>
            </a:r>
            <a:r>
              <a:rPr lang="en-GB" i="1" dirty="0">
                <a:ea typeface="+mn-lt"/>
                <a:cs typeface="+mn-lt"/>
              </a:rPr>
              <a:t>Wayamba Journal of Management</a:t>
            </a:r>
            <a:r>
              <a:rPr lang="en-GB" dirty="0">
                <a:ea typeface="+mn-lt"/>
                <a:cs typeface="+mn-lt"/>
              </a:rPr>
              <a:t>, 8(2), p.25.</a:t>
            </a:r>
            <a:endParaRPr lang="en-GB" dirty="0"/>
          </a:p>
          <a:p>
            <a:pPr>
              <a:buNone/>
            </a:pPr>
            <a:r>
              <a:rPr lang="en-GB" dirty="0">
                <a:ea typeface="+mn-lt"/>
                <a:cs typeface="+mn-lt"/>
                <a:hlinkClick r:id="rId2"/>
              </a:rPr>
              <a:t>https://www.edrawsoft.com/tqm-diagrams.html</a:t>
            </a:r>
            <a:endParaRPr lang="en-GB"/>
          </a:p>
          <a:p>
            <a:pPr>
              <a:buNone/>
            </a:pPr>
            <a:r>
              <a:rPr lang="en-GB" dirty="0">
                <a:ea typeface="+mn-lt"/>
                <a:cs typeface="+mn-lt"/>
              </a:rPr>
              <a:t>https://www.iso.org/files/live/sites/isoorg/files/archive/pdf/en/iso9001-2015-process-appr.pdf&gt; [Accessed 4 March 2022].</a:t>
            </a:r>
          </a:p>
          <a:p>
            <a:pPr>
              <a:buNone/>
            </a:pPr>
            <a:r>
              <a:rPr lang="en-GB" dirty="0">
                <a:ea typeface="+mn-lt"/>
                <a:cs typeface="+mn-lt"/>
              </a:rPr>
              <a:t>2022. </a:t>
            </a:r>
            <a:r>
              <a:rPr lang="en-GB" i="1" dirty="0">
                <a:ea typeface="+mn-lt"/>
                <a:cs typeface="+mn-lt"/>
              </a:rPr>
              <a:t>Queen Mary University of London ILM Development Programme Managing improvement Workbook</a:t>
            </a:r>
            <a:r>
              <a:rPr lang="en-GB" dirty="0">
                <a:ea typeface="+mn-lt"/>
                <a:cs typeface="+mn-lt"/>
              </a:rPr>
              <a:t>.</a:t>
            </a:r>
            <a:endParaRPr lang="en-GB" dirty="0"/>
          </a:p>
          <a:p>
            <a:pPr>
              <a:buNone/>
            </a:pPr>
            <a:r>
              <a:rPr lang="en-GB" dirty="0" err="1">
                <a:ea typeface="+mn-lt"/>
                <a:cs typeface="+mn-lt"/>
              </a:rPr>
              <a:t>Lonoff</a:t>
            </a:r>
            <a:r>
              <a:rPr lang="en-GB" dirty="0">
                <a:ea typeface="+mn-lt"/>
                <a:cs typeface="+mn-lt"/>
              </a:rPr>
              <a:t> Schiff, J., 2015. 9 Ways to Improve Employee and Customer Communication. </a:t>
            </a:r>
            <a:r>
              <a:rPr lang="en-GB" i="1" dirty="0">
                <a:ea typeface="+mn-lt"/>
                <a:cs typeface="+mn-lt"/>
              </a:rPr>
              <a:t>CIO</a:t>
            </a:r>
            <a:r>
              <a:rPr lang="en-GB" dirty="0">
                <a:ea typeface="+mn-lt"/>
                <a:cs typeface="+mn-lt"/>
              </a:rPr>
              <a:t>,.</a:t>
            </a:r>
            <a:endParaRPr lang="en-GB" dirty="0"/>
          </a:p>
          <a:p>
            <a:pPr>
              <a:buNone/>
            </a:pPr>
            <a:r>
              <a:rPr lang="en-GB" dirty="0">
                <a:ea typeface="+mn-lt"/>
                <a:cs typeface="+mn-lt"/>
              </a:rPr>
              <a:t>Dudovskiy, J., 2016. Tesco Segmentation, Targeting and Positioning. </a:t>
            </a:r>
            <a:r>
              <a:rPr lang="en-GB" i="1" dirty="0" err="1">
                <a:ea typeface="+mn-lt"/>
                <a:cs typeface="+mn-lt"/>
              </a:rPr>
              <a:t>Buisness</a:t>
            </a:r>
            <a:r>
              <a:rPr lang="en-GB" i="1" dirty="0">
                <a:ea typeface="+mn-lt"/>
                <a:cs typeface="+mn-lt"/>
              </a:rPr>
              <a:t> </a:t>
            </a:r>
            <a:r>
              <a:rPr lang="en-GB" i="1" dirty="0" err="1">
                <a:ea typeface="+mn-lt"/>
                <a:cs typeface="+mn-lt"/>
              </a:rPr>
              <a:t>reaserch</a:t>
            </a:r>
            <a:r>
              <a:rPr lang="en-GB" i="1" dirty="0">
                <a:ea typeface="+mn-lt"/>
                <a:cs typeface="+mn-lt"/>
              </a:rPr>
              <a:t> Methodology</a:t>
            </a:r>
            <a:r>
              <a:rPr lang="en-GB" dirty="0">
                <a:ea typeface="+mn-lt"/>
                <a:cs typeface="+mn-lt"/>
              </a:rPr>
              <a:t>,.</a:t>
            </a:r>
            <a:endParaRPr lang="en-GB" dirty="0"/>
          </a:p>
          <a:p>
            <a:pPr>
              <a:buNone/>
            </a:pPr>
            <a:r>
              <a:rPr lang="en-GB" dirty="0" err="1">
                <a:ea typeface="+mn-lt"/>
                <a:cs typeface="+mn-lt"/>
              </a:rPr>
              <a:t>davies</a:t>
            </a:r>
            <a:r>
              <a:rPr lang="en-GB" dirty="0">
                <a:ea typeface="+mn-lt"/>
                <a:cs typeface="+mn-lt"/>
              </a:rPr>
              <a:t>, g., 2009. Positioning, image and the marketing of multiple retailers. </a:t>
            </a:r>
            <a:r>
              <a:rPr lang="en-GB" i="1" dirty="0">
                <a:ea typeface="+mn-lt"/>
                <a:cs typeface="+mn-lt"/>
              </a:rPr>
              <a:t>The </a:t>
            </a:r>
            <a:r>
              <a:rPr lang="en-GB" i="1" dirty="0" err="1">
                <a:ea typeface="+mn-lt"/>
                <a:cs typeface="+mn-lt"/>
              </a:rPr>
              <a:t>internayinal</a:t>
            </a:r>
            <a:r>
              <a:rPr lang="en-GB" i="1" dirty="0">
                <a:ea typeface="+mn-lt"/>
                <a:cs typeface="+mn-lt"/>
              </a:rPr>
              <a:t> Review of retail, </a:t>
            </a:r>
            <a:r>
              <a:rPr lang="en-GB" i="1" dirty="0" err="1">
                <a:ea typeface="+mn-lt"/>
                <a:cs typeface="+mn-lt"/>
              </a:rPr>
              <a:t>distributaion</a:t>
            </a:r>
            <a:r>
              <a:rPr lang="en-GB" i="1" dirty="0">
                <a:ea typeface="+mn-lt"/>
                <a:cs typeface="+mn-lt"/>
              </a:rPr>
              <a:t> and consumer </a:t>
            </a:r>
            <a:r>
              <a:rPr lang="en-GB" i="1" dirty="0" err="1">
                <a:ea typeface="+mn-lt"/>
                <a:cs typeface="+mn-lt"/>
              </a:rPr>
              <a:t>reaserch</a:t>
            </a:r>
            <a:r>
              <a:rPr lang="en-GB" dirty="0">
                <a:ea typeface="+mn-lt"/>
                <a:cs typeface="+mn-lt"/>
              </a:rPr>
              <a:t>, 2.</a:t>
            </a:r>
            <a:endParaRPr lang="en-GB" dirty="0"/>
          </a:p>
          <a:p>
            <a:pPr>
              <a:buNone/>
            </a:pPr>
            <a:r>
              <a:rPr lang="en-GB">
                <a:ea typeface="+mn-lt"/>
                <a:cs typeface="+mn-lt"/>
              </a:rPr>
              <a:t>Ahamed, R., 2022. I compared the same shop at tescos seven months apart hears what I found. </a:t>
            </a:r>
            <a:r>
              <a:rPr lang="en-GB" i="1">
                <a:ea typeface="+mn-lt"/>
                <a:cs typeface="+mn-lt"/>
              </a:rPr>
              <a:t>Wales Online</a:t>
            </a:r>
            <a:r>
              <a:rPr lang="en-GB">
                <a:ea typeface="+mn-lt"/>
                <a:cs typeface="+mn-lt"/>
              </a:rPr>
              <a:t>,.</a:t>
            </a:r>
            <a:endParaRPr lang="en-GB"/>
          </a:p>
          <a:p>
            <a:pPr>
              <a:buNone/>
            </a:pPr>
            <a:endParaRPr lang="en-GB" dirty="0"/>
          </a:p>
          <a:p>
            <a:pPr marL="0" indent="0">
              <a:buNone/>
            </a:pPr>
            <a:endParaRPr lang="en-GB" dirty="0"/>
          </a:p>
        </p:txBody>
      </p:sp>
    </p:spTree>
    <p:extLst>
      <p:ext uri="{BB962C8B-B14F-4D97-AF65-F5344CB8AC3E}">
        <p14:creationId xmlns:p14="http://schemas.microsoft.com/office/powerpoint/2010/main" val="3191086122"/>
      </p:ext>
    </p:extLst>
  </p:cSld>
  <p:clrMapOvr>
    <a:masterClrMapping/>
  </p:clrMapOvr>
</p:sld>
</file>

<file path=ppt/theme/theme1.xml><?xml version="1.0" encoding="utf-8"?>
<a:theme xmlns:a="http://schemas.openxmlformats.org/drawingml/2006/main" name="GradientRiseVTI">
  <a:themeElements>
    <a:clrScheme name="AnalogousFromLightSeedLeftStep">
      <a:dk1>
        <a:srgbClr val="000000"/>
      </a:dk1>
      <a:lt1>
        <a:srgbClr val="FFFFFF"/>
      </a:lt1>
      <a:dk2>
        <a:srgbClr val="223B2F"/>
      </a:dk2>
      <a:lt2>
        <a:srgbClr val="E7E2E8"/>
      </a:lt2>
      <a:accent1>
        <a:srgbClr val="85AB82"/>
      </a:accent1>
      <a:accent2>
        <a:srgbClr val="8FAA74"/>
      </a:accent2>
      <a:accent3>
        <a:srgbClr val="A1A47C"/>
      </a:accent3>
      <a:accent4>
        <a:srgbClr val="B29F7A"/>
      </a:accent4>
      <a:accent5>
        <a:srgbClr val="C1998C"/>
      </a:accent5>
      <a:accent6>
        <a:srgbClr val="BA7F89"/>
      </a:accent6>
      <a:hlink>
        <a:srgbClr val="A869AE"/>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GradientRiseVTI</vt:lpstr>
      <vt:lpstr> TQM within CRM </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585</cp:revision>
  <dcterms:created xsi:type="dcterms:W3CDTF">2022-03-02T13:36:46Z</dcterms:created>
  <dcterms:modified xsi:type="dcterms:W3CDTF">2022-03-11T13:36:03Z</dcterms:modified>
</cp:coreProperties>
</file>