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embeddedFontLst>
    <p:embeddedFont>
      <p:font typeface="Merriweather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Merriweather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Merriweather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Merriweather-italic.fntdata"/><Relationship Id="rId6" Type="http://schemas.openxmlformats.org/officeDocument/2006/relationships/slide" Target="slides/slide1.xml"/><Relationship Id="rId18" Type="http://schemas.openxmlformats.org/officeDocument/2006/relationships/font" Target="fonts/Merriweather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214e54a414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214e54a414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214e54a4141_0_6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214e54a4141_0_6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214e54a4141_0_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214e54a4141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214e54a4141_0_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214e54a4141_0_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214e54a4141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214e54a4141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214e54a4141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214e54a4141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214e54a4141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214e54a4141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g214e54a4141_0_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Google Shape;110;g214e54a4141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21330e8ed87_0_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21330e8ed87_0_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214e54a4141_0_8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214e54a4141_0_8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impact of factory</a:t>
            </a:r>
            <a:r>
              <a:rPr lang="en-GB"/>
              <a:t> farming on human, nonhuman and environmental life</a:t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 Ed Graves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are factory farms</a:t>
            </a:r>
            <a:endParaRPr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4080900" cy="368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Farming using modern </a:t>
            </a:r>
            <a:r>
              <a:rPr lang="en-GB"/>
              <a:t>industrial</a:t>
            </a:r>
            <a:r>
              <a:rPr lang="en-GB"/>
              <a:t> technologies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Maximising efficiency by lowering quality of life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Intensive and abhorrent treatment of animals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1" y="1548700"/>
            <a:ext cx="4080826" cy="2720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Quality of meat</a:t>
            </a:r>
            <a:endParaRPr/>
          </a:p>
        </p:txBody>
      </p:sp>
      <p:sp>
        <p:nvSpPr>
          <p:cNvPr id="68" name="Google Shape;68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The World Animal Foundation states that “today chicken contains 220% more fat than chicken farmed in the 1950’s.”(Martyn, 2023).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The more fat content the worse for the animal.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>
                <a:solidFill>
                  <a:schemeClr val="dk1"/>
                </a:solidFill>
              </a:rPr>
              <a:t>The more fat content the worse for humans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How prolific are factory farms</a:t>
            </a:r>
            <a:endParaRPr/>
          </a:p>
        </p:txBody>
      </p:sp>
      <p:sp>
        <p:nvSpPr>
          <p:cNvPr id="74" name="Google Shape;74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700">
                <a:solidFill>
                  <a:schemeClr val="dk1"/>
                </a:solidFill>
              </a:rPr>
              <a:t>United States:</a:t>
            </a:r>
            <a:endParaRPr b="1" sz="1700">
              <a:solidFill>
                <a:schemeClr val="dk1"/>
              </a:solidFill>
            </a:endParaRPr>
          </a:p>
          <a:p>
            <a:pPr indent="457200" lvl="0" marL="914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55000"/>
              <a:buFont typeface="Arial"/>
              <a:buNone/>
            </a:pPr>
            <a:r>
              <a:rPr lang="en-GB" sz="2000">
                <a:solidFill>
                  <a:schemeClr val="dk1"/>
                </a:solidFill>
              </a:rPr>
              <a:t> “99% of US farmed animals are living in factory farms” 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chemeClr val="dk1"/>
              </a:solidFill>
            </a:endParaRPr>
          </a:p>
          <a:p>
            <a:pPr indent="45720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“70.4% of cows, 98.3% of pigs, 99.8% of turkeys, 98.2% of chickens raised</a:t>
            </a:r>
            <a:endParaRPr sz="16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8750"/>
              <a:buFont typeface="Arial"/>
              <a:buNone/>
            </a:pPr>
            <a:r>
              <a:rPr lang="en-GB" sz="1600">
                <a:solidFill>
                  <a:schemeClr val="dk1"/>
                </a:solidFill>
              </a:rPr>
              <a:t> for eggs and over 99.9% of chickens raised for meat are living in factory farms.”</a:t>
            </a:r>
            <a:endParaRPr sz="16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												</a:t>
            </a:r>
            <a:r>
              <a:rPr lang="en-GB" sz="1367"/>
              <a:t>(Sentience Institute and Anthis, 2019)</a:t>
            </a:r>
            <a:endParaRPr sz="1367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1"/>
                </a:solidFill>
              </a:rPr>
              <a:t>Global:</a:t>
            </a:r>
            <a:endParaRPr b="1">
              <a:solidFill>
                <a:schemeClr val="dk1"/>
              </a:solidFill>
            </a:endParaRPr>
          </a:p>
          <a:p>
            <a:pPr indent="457200" lvl="0" marL="18288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900">
                <a:solidFill>
                  <a:schemeClr val="dk1"/>
                </a:solidFill>
              </a:rPr>
              <a:t>“over 90% of farmed animals”</a:t>
            </a:r>
            <a:endParaRPr sz="1900">
              <a:solidFill>
                <a:schemeClr val="dk1"/>
              </a:solidFill>
            </a:endParaRPr>
          </a:p>
          <a:p>
            <a:pPr indent="457200" lvl="0" marL="18288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00">
              <a:solidFill>
                <a:schemeClr val="dk1"/>
              </a:solidFill>
            </a:endParaRPr>
          </a:p>
          <a:p>
            <a:pPr indent="457200" lvl="0" marL="13716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“This includes an estimated 74% of farmed land</a:t>
            </a:r>
            <a:r>
              <a:rPr lang="en-GB" sz="1600">
                <a:solidFill>
                  <a:schemeClr val="dk1"/>
                </a:solidFill>
              </a:rPr>
              <a:t> </a:t>
            </a:r>
            <a:endParaRPr sz="1600">
              <a:solidFill>
                <a:schemeClr val="dk1"/>
              </a:solidFill>
            </a:endParaRPr>
          </a:p>
          <a:p>
            <a:pPr indent="457200" lvl="0" marL="13716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>
                <a:solidFill>
                  <a:schemeClr val="dk1"/>
                </a:solidFill>
              </a:rPr>
              <a:t>animals (vertebrates only) and virtually all fish”</a:t>
            </a:r>
            <a:endParaRPr sz="1600">
              <a:solidFill>
                <a:schemeClr val="dk1"/>
              </a:solidFill>
            </a:endParaRPr>
          </a:p>
          <a:p>
            <a:pPr indent="457200" lvl="0" marL="45720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dk1"/>
              </a:solidFill>
            </a:endParaRPr>
          </a:p>
          <a:p>
            <a:pPr indent="0" lvl="0" marL="54864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1481"/>
              <a:buFont typeface="Arial"/>
              <a:buNone/>
            </a:pPr>
            <a:r>
              <a:rPr lang="en-GB" sz="1350"/>
              <a:t>(Institute, Anthis and Anthis, 2019)</a:t>
            </a:r>
            <a:endParaRPr sz="135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does this mean for the environment?</a:t>
            </a:r>
            <a:endParaRPr/>
          </a:p>
        </p:txBody>
      </p:sp>
      <p:sp>
        <p:nvSpPr>
          <p:cNvPr id="80" name="Google Shape;80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Water: Animal waste, dead zones, usage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Land: Pollution, overproduction damaging soil, land mass, natural gas release</a:t>
            </a:r>
            <a:endParaRPr>
              <a:solidFill>
                <a:srgbClr val="FF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Air: Greenhouse gases and their impact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Water: Animal Waste</a:t>
            </a:r>
            <a:endParaRPr/>
          </a:p>
        </p:txBody>
      </p:sp>
      <p:sp>
        <p:nvSpPr>
          <p:cNvPr id="86" name="Google Shape;86;p18"/>
          <p:cNvSpPr txBox="1"/>
          <p:nvPr>
            <p:ph idx="1" type="body"/>
          </p:nvPr>
        </p:nvSpPr>
        <p:spPr>
          <a:xfrm>
            <a:off x="311700" y="1420800"/>
            <a:ext cx="4584300" cy="346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Manure lagoons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Manure run off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Harmful to biodiversity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7" name="Google Shape;8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69050" y="1510263"/>
            <a:ext cx="3943201" cy="2700823"/>
          </a:xfrm>
          <a:prstGeom prst="rect">
            <a:avLst/>
          </a:prstGeom>
          <a:noFill/>
          <a:ln>
            <a:noFill/>
          </a:ln>
        </p:spPr>
      </p:pic>
      <p:sp>
        <p:nvSpPr>
          <p:cNvPr id="88" name="Google Shape;88;p18"/>
          <p:cNvSpPr txBox="1"/>
          <p:nvPr/>
        </p:nvSpPr>
        <p:spPr>
          <a:xfrm>
            <a:off x="6794950" y="4211075"/>
            <a:ext cx="2217300" cy="83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B7B7B7"/>
                </a:solidFill>
              </a:rPr>
              <a:t>Image by: plantbasdednew.org (2018)</a:t>
            </a:r>
            <a:endParaRPr>
              <a:solidFill>
                <a:srgbClr val="B7B7B7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Water: Dead Zones</a:t>
            </a:r>
            <a:endParaRPr/>
          </a:p>
        </p:txBody>
      </p:sp>
      <p:sp>
        <p:nvSpPr>
          <p:cNvPr id="94" name="Google Shape;94;p1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Gulf of Oman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Gulf of Mexico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Caused by nutrient </a:t>
            </a:r>
            <a:r>
              <a:rPr lang="en-GB"/>
              <a:t>runoff</a:t>
            </a:r>
            <a:r>
              <a:rPr lang="en-GB"/>
              <a:t> from farming,</a:t>
            </a:r>
            <a:endParaRPr/>
          </a:p>
        </p:txBody>
      </p:sp>
      <p:pic>
        <p:nvPicPr>
          <p:cNvPr id="95" name="Google Shape;9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43750" y="1017725"/>
            <a:ext cx="3876399" cy="202865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9"/>
          <p:cNvSpPr txBox="1"/>
          <p:nvPr/>
        </p:nvSpPr>
        <p:spPr>
          <a:xfrm>
            <a:off x="5804275" y="3211750"/>
            <a:ext cx="3116700" cy="338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7D7D7D"/>
                </a:solidFill>
                <a:highlight>
                  <a:srgbClr val="FFFFFF"/>
                </a:highlight>
                <a:latin typeface="Merriweather"/>
                <a:ea typeface="Merriweather"/>
                <a:cs typeface="Merriweather"/>
                <a:sym typeface="Merriweather"/>
              </a:rPr>
              <a:t>(Image: N. Rabalais, LSU/LUMCON)</a:t>
            </a:r>
            <a:endParaRPr/>
          </a:p>
        </p:txBody>
      </p:sp>
      <p:sp>
        <p:nvSpPr>
          <p:cNvPr id="97" name="Google Shape;97;p19"/>
          <p:cNvSpPr txBox="1"/>
          <p:nvPr/>
        </p:nvSpPr>
        <p:spPr>
          <a:xfrm>
            <a:off x="788500" y="2530600"/>
            <a:ext cx="33231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</a:rPr>
              <a:t> “almost 6000 square miles”(Howard, 2019)</a:t>
            </a:r>
            <a:endParaRPr sz="1700"/>
          </a:p>
        </p:txBody>
      </p:sp>
      <p:sp>
        <p:nvSpPr>
          <p:cNvPr id="98" name="Google Shape;98;p19"/>
          <p:cNvSpPr txBox="1"/>
          <p:nvPr/>
        </p:nvSpPr>
        <p:spPr>
          <a:xfrm>
            <a:off x="932975" y="3521375"/>
            <a:ext cx="3639000" cy="9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1"/>
                </a:solidFill>
              </a:rPr>
              <a:t>“</a:t>
            </a:r>
            <a:r>
              <a:rPr lang="en-GB" sz="1500">
                <a:solidFill>
                  <a:schemeClr val="dk1"/>
                </a:solidFill>
              </a:rPr>
              <a:t>after tons of nutrients from fertiliser use and sewage… washed into the gulf” (Howard, 2019)</a:t>
            </a:r>
            <a:endParaRPr sz="1800"/>
          </a:p>
        </p:txBody>
      </p:sp>
      <p:sp>
        <p:nvSpPr>
          <p:cNvPr id="99" name="Google Shape;99;p19"/>
          <p:cNvSpPr txBox="1"/>
          <p:nvPr/>
        </p:nvSpPr>
        <p:spPr>
          <a:xfrm>
            <a:off x="814325" y="1566413"/>
            <a:ext cx="3876300" cy="41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/>
              <a:t>“63,700 square miles” (Howard,2019</a:t>
            </a:r>
            <a:endParaRPr sz="15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Water: Usage</a:t>
            </a:r>
            <a:endParaRPr/>
          </a:p>
        </p:txBody>
      </p:sp>
      <p:sp>
        <p:nvSpPr>
          <p:cNvPr id="105" name="Google Shape;105;p20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 the United States alone: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16"/>
          </a:p>
          <a:p>
            <a:pPr indent="457200" lvl="0" marL="18288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016"/>
              <a:t>“34 trillion gallons of water” </a:t>
            </a:r>
            <a:endParaRPr sz="2016"/>
          </a:p>
          <a:p>
            <a:pPr indent="457200" lvl="0" marL="18288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			</a:t>
            </a:r>
            <a:endParaRPr sz="2050"/>
          </a:p>
          <a:p>
            <a:pPr indent="0" lvl="0" marL="1371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13716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 “growing demand for water increases the need                                for</a:t>
            </a:r>
            <a:r>
              <a:rPr lang="en-GB"/>
              <a:t> </a:t>
            </a:r>
            <a:r>
              <a:rPr lang="en-GB"/>
              <a:t>energy-intensive water pumping”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300"/>
          </a:p>
        </p:txBody>
      </p:sp>
      <p:sp>
        <p:nvSpPr>
          <p:cNvPr id="106" name="Google Shape;106;p20"/>
          <p:cNvSpPr txBox="1"/>
          <p:nvPr/>
        </p:nvSpPr>
        <p:spPr>
          <a:xfrm>
            <a:off x="2543225" y="2390925"/>
            <a:ext cx="33024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(Cowspiracy: The Sustainability Secret, 2014)</a:t>
            </a:r>
            <a:endParaRPr/>
          </a:p>
        </p:txBody>
      </p:sp>
      <p:sp>
        <p:nvSpPr>
          <p:cNvPr id="107" name="Google Shape;107;p20"/>
          <p:cNvSpPr txBox="1"/>
          <p:nvPr/>
        </p:nvSpPr>
        <p:spPr>
          <a:xfrm>
            <a:off x="3354350" y="3919200"/>
            <a:ext cx="10734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(UN, n.d.)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Air: Greenhouse Gases and their Impact</a:t>
            </a:r>
            <a:endParaRPr/>
          </a:p>
        </p:txBody>
      </p:sp>
      <p:sp>
        <p:nvSpPr>
          <p:cNvPr id="113" name="Google Shape;113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“Food production accounts for over a quarter (26%) of global greenhouse gas emissions.” (Ritchie and Roser, 2020)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“A study from the Environmental Defense Fund proves that methane is about 80 time” more potent a greenhouse gas than CO2. (Assis, 2023)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Acidification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19" name="Google Shape;119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300037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/>
              <a:t>If left unchecked the damage to all life on this planet is totally </a:t>
            </a:r>
            <a:r>
              <a:rPr lang="en-GB"/>
              <a:t>devastating. Floods, droughts, mass extinctions, etc.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85"/>
          </a:p>
          <a:p>
            <a:pPr indent="-311376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2085"/>
              <a:t>Change is </a:t>
            </a:r>
            <a:r>
              <a:rPr lang="en-GB" sz="2085"/>
              <a:t>necessary. A switch from an anthropocentric view to a biocentric or ecocentric view is vital. </a:t>
            </a:r>
            <a:endParaRPr sz="208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85"/>
          </a:p>
          <a:p>
            <a:pPr indent="-311376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2085"/>
              <a:t>This change need to start in the free market.</a:t>
            </a:r>
            <a:endParaRPr sz="2085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85"/>
          </a:p>
          <a:p>
            <a:pPr indent="-311376" lvl="0" marL="457200" rtl="0" algn="l">
              <a:spcBef>
                <a:spcPts val="1200"/>
              </a:spcBef>
              <a:spcAft>
                <a:spcPts val="0"/>
              </a:spcAft>
              <a:buSzPct val="100000"/>
              <a:buChar char="●"/>
            </a:pPr>
            <a:r>
              <a:rPr lang="en-GB" sz="2085"/>
              <a:t>Political reform.</a:t>
            </a:r>
            <a:endParaRPr sz="2085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25" name="Google Shape;125;p2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625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Assis, A. (2023).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Methane is a greenhouse gas much worse than CO2 - Hourglass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Hourglass Now. Available at: https://hourglassnow.com/methane-is-a-greenhouse-gas-much-worse-than-co2/#:~:text=While%20everyone%20is%20focusing%20in%20CO2%2C%20it%E2%80%99s%20almost [Accessed 3 Mar. 2023].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COWSPIRACY: The Sustainability Secret (2013).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COWSPIRACY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COWSPIRACY. Available at: https://www.cowspiracy.com/.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Howard, J. (2019).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Dead zones, facts and information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Environment. Available at: https://www.nationalgeographic.com/environment/article/dead-zones.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Institute, S., Anthis, K. and Anthis, J.R. (2019). Global Farmed &amp; Factory Farmed Animals Estimates.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www.sentienceinstitute.org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https://www.sentienceinstitute.org/global-animal-farming-estimates.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Martyn, M. (2023).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Animal Cruelty in Factory Farm Statistics - Dreadful Numbers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World Animal Foundation. Available at: https://worldanimalfoundation.org/advocate/factory-farming-statistics/.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Ritchie, H. and Roser, M. (2020).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Environmental impacts of food production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Our World in Data. Available at: https://ourworldindata.org/environmental-impacts-of-food.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Sentience Institute and Anthis, J.R. (2019).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 Factory Farming Estimates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Sentience Institute. Available at: https://www.sentienceinstitute.org/us-factory-farming-estimates.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 (n.d.).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Water and Climate Change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UN-Water. Available at: https://www.unwater.org/water-facts/water-and-climate-change.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