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notesSlides/notesSlide1.xml" ContentType="application/vnd.openxmlformats-officedocument.presentationml.notesSl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94"/>
  </p:notesMasterIdLst>
  <p:handoutMasterIdLst>
    <p:handoutMasterId r:id="rId95"/>
  </p:handoutMasterIdLst>
  <p:sldIdLst>
    <p:sldId id="371" r:id="rId2"/>
    <p:sldId id="1045" r:id="rId3"/>
    <p:sldId id="1081" r:id="rId4"/>
    <p:sldId id="1047" r:id="rId5"/>
    <p:sldId id="1162" r:id="rId6"/>
    <p:sldId id="1163" r:id="rId7"/>
    <p:sldId id="1049" r:id="rId8"/>
    <p:sldId id="1082" r:id="rId9"/>
    <p:sldId id="1083" r:id="rId10"/>
    <p:sldId id="1084" r:id="rId11"/>
    <p:sldId id="1046" r:id="rId12"/>
    <p:sldId id="1052" r:id="rId13"/>
    <p:sldId id="1164" r:id="rId14"/>
    <p:sldId id="1165" r:id="rId15"/>
    <p:sldId id="1166" r:id="rId16"/>
    <p:sldId id="1088" r:id="rId17"/>
    <p:sldId id="1167" r:id="rId18"/>
    <p:sldId id="1089" r:id="rId19"/>
    <p:sldId id="1085" r:id="rId20"/>
    <p:sldId id="1168" r:id="rId21"/>
    <p:sldId id="1169" r:id="rId22"/>
    <p:sldId id="1092" r:id="rId23"/>
    <p:sldId id="1093" r:id="rId24"/>
    <p:sldId id="1094" r:id="rId25"/>
    <p:sldId id="1054" r:id="rId26"/>
    <p:sldId id="1048" r:id="rId27"/>
    <p:sldId id="1053" r:id="rId28"/>
    <p:sldId id="1050" r:id="rId29"/>
    <p:sldId id="1171" r:id="rId30"/>
    <p:sldId id="1172" r:id="rId31"/>
    <p:sldId id="1170" r:id="rId32"/>
    <p:sldId id="1173" r:id="rId33"/>
    <p:sldId id="1174" r:id="rId34"/>
    <p:sldId id="1175" r:id="rId35"/>
    <p:sldId id="1176" r:id="rId36"/>
    <p:sldId id="1051" r:id="rId37"/>
    <p:sldId id="1056" r:id="rId38"/>
    <p:sldId id="1086" r:id="rId39"/>
    <p:sldId id="1100" r:id="rId40"/>
    <p:sldId id="1087" r:id="rId41"/>
    <p:sldId id="1101" r:id="rId42"/>
    <p:sldId id="1178" r:id="rId43"/>
    <p:sldId id="1179" r:id="rId44"/>
    <p:sldId id="1180" r:id="rId45"/>
    <p:sldId id="1181" r:id="rId46"/>
    <p:sldId id="1057" r:id="rId47"/>
    <p:sldId id="1182" r:id="rId48"/>
    <p:sldId id="1183" r:id="rId49"/>
    <p:sldId id="1103" r:id="rId50"/>
    <p:sldId id="1184" r:id="rId51"/>
    <p:sldId id="1105" r:id="rId52"/>
    <p:sldId id="1112" r:id="rId53"/>
    <p:sldId id="1107" r:id="rId54"/>
    <p:sldId id="1185" r:id="rId55"/>
    <p:sldId id="1102" r:id="rId56"/>
    <p:sldId id="1104" r:id="rId57"/>
    <p:sldId id="1106" r:id="rId58"/>
    <p:sldId id="1108" r:id="rId59"/>
    <p:sldId id="1114" r:id="rId60"/>
    <p:sldId id="1109" r:id="rId61"/>
    <p:sldId id="1110" r:id="rId62"/>
    <p:sldId id="1111" r:id="rId63"/>
    <p:sldId id="1186" r:id="rId64"/>
    <p:sldId id="1187" r:id="rId65"/>
    <p:sldId id="1188" r:id="rId66"/>
    <p:sldId id="1189" r:id="rId67"/>
    <p:sldId id="1190" r:id="rId68"/>
    <p:sldId id="1192" r:id="rId69"/>
    <p:sldId id="1193" r:id="rId70"/>
    <p:sldId id="1113" r:id="rId71"/>
    <p:sldId id="1115" r:id="rId72"/>
    <p:sldId id="1117" r:id="rId73"/>
    <p:sldId id="1119" r:id="rId74"/>
    <p:sldId id="1191" r:id="rId75"/>
    <p:sldId id="1134" r:id="rId76"/>
    <p:sldId id="1135" r:id="rId77"/>
    <p:sldId id="1136" r:id="rId78"/>
    <p:sldId id="1194" r:id="rId79"/>
    <p:sldId id="1195" r:id="rId80"/>
    <p:sldId id="1196" r:id="rId81"/>
    <p:sldId id="1197" r:id="rId82"/>
    <p:sldId id="1198" r:id="rId83"/>
    <p:sldId id="1137" r:id="rId84"/>
    <p:sldId id="1138" r:id="rId85"/>
    <p:sldId id="1199" r:id="rId86"/>
    <p:sldId id="1116" r:id="rId87"/>
    <p:sldId id="1200" r:id="rId88"/>
    <p:sldId id="1201" r:id="rId89"/>
    <p:sldId id="1139" r:id="rId90"/>
    <p:sldId id="1118" r:id="rId91"/>
    <p:sldId id="1120" r:id="rId92"/>
    <p:sldId id="1121" r:id="rId93"/>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6176" autoAdjust="0"/>
  </p:normalViewPr>
  <p:slideViewPr>
    <p:cSldViewPr>
      <p:cViewPr varScale="1">
        <p:scale>
          <a:sx n="64" d="100"/>
          <a:sy n="64" d="100"/>
        </p:scale>
        <p:origin x="643"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handoutMaster" Target="handoutMasters/handout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notesMaster" Target="notesMasters/notesMaster1.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2025/10/28</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2025/10/28</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4156073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2025/10/28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2025/10/28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2025/10/28</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2025/10/28</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2025/10/28</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2025/10/28</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2025/10/28</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2025/10/28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2025/10/28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2025/10/28</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2.xml"/><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2.xml"/><Relationship Id="rId5" Type="http://schemas.openxmlformats.org/officeDocument/2006/relationships/image" Target="../media/image4.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6.xml"/><Relationship Id="rId5" Type="http://schemas.openxmlformats.org/officeDocument/2006/relationships/image" Target="../media/image4.png"/><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68.xml"/><Relationship Id="rId5" Type="http://schemas.openxmlformats.org/officeDocument/2006/relationships/image" Target="../media/image4.png"/><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81.xml"/><Relationship Id="rId5" Type="http://schemas.openxmlformats.org/officeDocument/2006/relationships/image" Target="../media/image7.png"/><Relationship Id="rId4" Type="http://schemas.openxmlformats.org/officeDocument/2006/relationships/image" Target="../media/image6.png"/></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8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_rels/slide9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03A2C714-2034-3F10-F36C-7AD09F7081DE}"/>
              </a:ext>
            </a:extLst>
          </p:cNvPr>
          <p:cNvPicPr>
            <a:picLocks noChangeAspect="1"/>
          </p:cNvPicPr>
          <p:nvPr/>
        </p:nvPicPr>
        <p:blipFill>
          <a:blip r:embed="rId3"/>
          <a:stretch>
            <a:fillRect/>
          </a:stretch>
        </p:blipFill>
        <p:spPr>
          <a:xfrm>
            <a:off x="0" y="1"/>
            <a:ext cx="12190413" cy="2709714"/>
          </a:xfrm>
          <a:prstGeom prst="rect">
            <a:avLst/>
          </a:prstGeom>
        </p:spPr>
      </p:pic>
      <p:pic>
        <p:nvPicPr>
          <p:cNvPr id="8" name="圖片 7">
            <a:extLst>
              <a:ext uri="{FF2B5EF4-FFF2-40B4-BE49-F238E27FC236}">
                <a16:creationId xmlns:a16="http://schemas.microsoft.com/office/drawing/2014/main" id="{0B70AB11-BEA1-9972-0EA0-9183FC7B101D}"/>
              </a:ext>
            </a:extLst>
          </p:cNvPr>
          <p:cNvPicPr>
            <a:picLocks noChangeAspect="1"/>
          </p:cNvPicPr>
          <p:nvPr/>
        </p:nvPicPr>
        <p:blipFill>
          <a:blip r:embed="rId4"/>
          <a:stretch>
            <a:fillRect/>
          </a:stretch>
        </p:blipFill>
        <p:spPr>
          <a:xfrm>
            <a:off x="2278782" y="2709715"/>
            <a:ext cx="1456928" cy="914400"/>
          </a:xfrm>
          <a:prstGeom prst="rect">
            <a:avLst/>
          </a:prstGeom>
        </p:spPr>
      </p:pic>
      <p:sp>
        <p:nvSpPr>
          <p:cNvPr id="17" name="圖說文字: 雙折線 16">
            <a:extLst>
              <a:ext uri="{FF2B5EF4-FFF2-40B4-BE49-F238E27FC236}">
                <a16:creationId xmlns:a16="http://schemas.microsoft.com/office/drawing/2014/main" id="{601B1C10-FD0F-1919-1CF9-2BC1F30AFC31}"/>
              </a:ext>
            </a:extLst>
          </p:cNvPr>
          <p:cNvSpPr/>
          <p:nvPr/>
        </p:nvSpPr>
        <p:spPr>
          <a:xfrm>
            <a:off x="5700122" y="2421682"/>
            <a:ext cx="502136" cy="3456384"/>
          </a:xfrm>
          <a:prstGeom prst="borderCallout3">
            <a:avLst>
              <a:gd name="adj1" fmla="val 99576"/>
              <a:gd name="adj2" fmla="val 44755"/>
              <a:gd name="adj3" fmla="val 122127"/>
              <a:gd name="adj4" fmla="val 36937"/>
              <a:gd name="adj5" fmla="val 121559"/>
              <a:gd name="adj6" fmla="val -318334"/>
              <a:gd name="adj7" fmla="val 108104"/>
              <a:gd name="adj8" fmla="val -318443"/>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禮佛現光第三十八</a:t>
            </a:r>
          </a:p>
        </p:txBody>
      </p:sp>
      <p:pic>
        <p:nvPicPr>
          <p:cNvPr id="5" name="圖片 4">
            <a:extLst>
              <a:ext uri="{FF2B5EF4-FFF2-40B4-BE49-F238E27FC236}">
                <a16:creationId xmlns:a16="http://schemas.microsoft.com/office/drawing/2014/main" id="{C23C4F16-343D-49AA-1AD9-199E4DF35AF5}"/>
              </a:ext>
            </a:extLst>
          </p:cNvPr>
          <p:cNvPicPr>
            <a:picLocks noChangeAspect="1"/>
          </p:cNvPicPr>
          <p:nvPr/>
        </p:nvPicPr>
        <p:blipFill>
          <a:blip r:embed="rId5"/>
          <a:stretch>
            <a:fillRect/>
          </a:stretch>
        </p:blipFill>
        <p:spPr>
          <a:xfrm>
            <a:off x="694606" y="3624115"/>
            <a:ext cx="3672408" cy="2709714"/>
          </a:xfrm>
          <a:prstGeom prst="rect">
            <a:avLst/>
          </a:prstGeom>
        </p:spPr>
      </p:pic>
    </p:spTree>
    <p:extLst>
      <p:ext uri="{BB962C8B-B14F-4D97-AF65-F5344CB8AC3E}">
        <p14:creationId xmlns:p14="http://schemas.microsoft.com/office/powerpoint/2010/main" val="35364361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83F93F3-819E-20FC-222B-79D09189625C}"/>
              </a:ext>
            </a:extLst>
          </p:cNvPr>
          <p:cNvSpPr txBox="1"/>
          <p:nvPr/>
        </p:nvSpPr>
        <p:spPr>
          <a:xfrm>
            <a:off x="10263539"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禮佛現光第三十八</a:t>
            </a:r>
          </a:p>
        </p:txBody>
      </p:sp>
      <p:sp>
        <p:nvSpPr>
          <p:cNvPr id="5" name="文字方塊 4">
            <a:extLst>
              <a:ext uri="{FF2B5EF4-FFF2-40B4-BE49-F238E27FC236}">
                <a16:creationId xmlns:a16="http://schemas.microsoft.com/office/drawing/2014/main" id="{414E7AD3-0EC9-7F0C-15E3-6C696B52445F}"/>
              </a:ext>
            </a:extLst>
          </p:cNvPr>
          <p:cNvSpPr txBox="1"/>
          <p:nvPr/>
        </p:nvSpPr>
        <p:spPr>
          <a:xfrm>
            <a:off x="8319030" y="618138"/>
            <a:ext cx="1800493"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這一品經，是說阿彌陀佛及釋迦牟尼佛，慈悲加被一切與會大眾，普令親見極樂世界依正莊嚴。</a:t>
            </a:r>
          </a:p>
        </p:txBody>
      </p:sp>
      <p:sp>
        <p:nvSpPr>
          <p:cNvPr id="6" name="文字方塊 5">
            <a:extLst>
              <a:ext uri="{FF2B5EF4-FFF2-40B4-BE49-F238E27FC236}">
                <a16:creationId xmlns:a16="http://schemas.microsoft.com/office/drawing/2014/main" id="{C2D818F6-DF31-8D5A-9016-F2C9C46D1B2E}"/>
              </a:ext>
            </a:extLst>
          </p:cNvPr>
          <p:cNvSpPr txBox="1"/>
          <p:nvPr/>
        </p:nvSpPr>
        <p:spPr>
          <a:xfrm>
            <a:off x="2594386" y="618138"/>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若曹欲見無量清淨平等覺。及諸菩薩。阿羅漢等所居國土。應起西向。當日沒處。恭敬頂禮。稱念南無阿彌陀佛。阿難即從座起。面西合掌。頂禮白言。我今願見極樂世界阿彌陀佛。供養奉事。種諸善根。頂禮之間。忽見阿彌陀佛。容顏廣大。色相端嚴。如黃金山。高出一切諸世界上。又聞十方世界諸佛如來。稱揚讚歎阿彌陀佛種種功德。無礙無斷。阿難白言。彼佛淨剎。得未曾有。我亦願樂生於彼土。</a:t>
            </a:r>
          </a:p>
        </p:txBody>
      </p:sp>
      <p:sp>
        <p:nvSpPr>
          <p:cNvPr id="7" name="匾額 6" descr="佛學概要十四講表 習講">
            <a:extLst>
              <a:ext uri="{FF2B5EF4-FFF2-40B4-BE49-F238E27FC236}">
                <a16:creationId xmlns:a16="http://schemas.microsoft.com/office/drawing/2014/main" id="{4B354E7F-1685-8983-986C-CA60173724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31850754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813315D-79F1-832B-12E3-57F0613CC36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E7B93142-BC86-AEEA-1801-7FA3B1DDD9E5}"/>
              </a:ext>
            </a:extLst>
          </p:cNvPr>
          <p:cNvSpPr txBox="1"/>
          <p:nvPr/>
        </p:nvSpPr>
        <p:spPr>
          <a:xfrm>
            <a:off x="30261" y="562460"/>
            <a:ext cx="1064906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世尊告言。其中生者。已曾親近無量諸佛。植眾德本。汝欲生彼。應當一心歸依瞻仰。作是語時。阿彌陀佛即於掌中放無量光。普照一切諸佛世界。時諸佛國皆悉明現。如處一尋。以阿彌陀佛殊勝光明。極清淨故。於此世界所有黑山。雪山。金剛。鐵圍大小諸山。江河。叢林。天人宮殿。一切境界。無不照見。譬如日出。明照世間。乃至泥犁。溪谷。幽冥之處。悉大開闢。皆同一色。猶如劫水彌滿世界。其中萬物。沉沒不現。滉瀁浩汗。唯見大水。彼佛光明。亦復如是。聲聞。菩薩一切光明悉皆隱蔽。唯見佛光。明耀顯赫。</a:t>
            </a:r>
          </a:p>
        </p:txBody>
      </p:sp>
    </p:spTree>
    <p:extLst>
      <p:ext uri="{BB962C8B-B14F-4D97-AF65-F5344CB8AC3E}">
        <p14:creationId xmlns:p14="http://schemas.microsoft.com/office/powerpoint/2010/main" val="319892041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42E676C-DD16-9D7D-C95F-D62C4D37C39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B2A8DC68-EE13-CF0D-5874-1F3F66EB6607}"/>
              </a:ext>
            </a:extLst>
          </p:cNvPr>
          <p:cNvSpPr txBox="1"/>
          <p:nvPr/>
        </p:nvSpPr>
        <p:spPr>
          <a:xfrm>
            <a:off x="264654" y="618138"/>
            <a:ext cx="1064906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此會四眾。天龍八部。人非人等。皆見極樂世界。種種莊嚴。阿彌陀佛於彼高座。威德巍巍。相好光明。聲聞。菩薩。圍繞恭敬。譬如須彌山王。出於海面。明現照耀。清淨平正。無有雜穢。及異形類。唯是眾寶莊嚴。聖賢共住。阿難及諸菩薩眾等。皆大歡喜。踊躍作禮。以頭著地。稱念南無阿彌陀三藐三佛陀。諸天人民。以至蜎飛蠕動。睹斯光者。所有疾苦。莫不休止。一切憂惱。莫不解脫。悉皆慈心作善。歡喜快樂。鐘磬。琴瑟。箜篌樂器。不鼓自然皆作五音。諸佛國中。諸天人民。各持花香。來於虛空。散作供養。</a:t>
            </a:r>
          </a:p>
        </p:txBody>
      </p:sp>
    </p:spTree>
    <p:extLst>
      <p:ext uri="{BB962C8B-B14F-4D97-AF65-F5344CB8AC3E}">
        <p14:creationId xmlns:p14="http://schemas.microsoft.com/office/powerpoint/2010/main" val="184488141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F5D0AE3-B997-F986-B022-59305A897D3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1F44EA98-B505-B785-FEFB-04E6C03468C1}"/>
              </a:ext>
            </a:extLst>
          </p:cNvPr>
          <p:cNvSpPr txBox="1"/>
          <p:nvPr/>
        </p:nvSpPr>
        <p:spPr>
          <a:xfrm>
            <a:off x="7651291" y="618138"/>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爾時極樂世界。過於西方百千俱胝那由他國。以佛威力。如對目前。如淨天眼觀一尋地。彼見此土。亦復如是。悉睹娑婆世界。釋迦如來。及比丘眾。圍繞說法。</a:t>
            </a:r>
          </a:p>
        </p:txBody>
      </p:sp>
    </p:spTree>
    <p:extLst>
      <p:ext uri="{BB962C8B-B14F-4D97-AF65-F5344CB8AC3E}">
        <p14:creationId xmlns:p14="http://schemas.microsoft.com/office/powerpoint/2010/main" val="194745191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2383B49-4CE1-5BB1-5523-B10C03DD077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9682C4F7-D4F2-37CC-0923-5DAB5D5E4BEE}"/>
              </a:ext>
            </a:extLst>
          </p:cNvPr>
          <p:cNvSpPr txBox="1"/>
          <p:nvPr/>
        </p:nvSpPr>
        <p:spPr>
          <a:xfrm>
            <a:off x="4572397" y="654142"/>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佛告訴阿難，你們想不想見阿彌陀佛，以及西方諸菩薩、阿羅漢等所居住的國土？如果想見，就應當面向西方，也就是太陽下山的方向，恭敬頂禮，一心稱念南無阿彌陀佛名號。</a:t>
            </a:r>
          </a:p>
        </p:txBody>
      </p:sp>
      <p:sp>
        <p:nvSpPr>
          <p:cNvPr id="6" name="文字方塊 5">
            <a:extLst>
              <a:ext uri="{FF2B5EF4-FFF2-40B4-BE49-F238E27FC236}">
                <a16:creationId xmlns:a16="http://schemas.microsoft.com/office/drawing/2014/main" id="{971E676B-058D-8046-2E1A-3C332CFC28A5}"/>
              </a:ext>
            </a:extLst>
          </p:cNvPr>
          <p:cNvSpPr txBox="1"/>
          <p:nvPr/>
        </p:nvSpPr>
        <p:spPr>
          <a:xfrm>
            <a:off x="8372037"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佛告阿難。若曹欲見無量清淨平等覺。及諸菩薩。阿羅漢等所居國土。應起西向。當日沒處。恭敬頂禮。稱念南無阿彌陀佛。</a:t>
            </a:r>
          </a:p>
        </p:txBody>
      </p:sp>
    </p:spTree>
    <p:extLst>
      <p:ext uri="{BB962C8B-B14F-4D97-AF65-F5344CB8AC3E}">
        <p14:creationId xmlns:p14="http://schemas.microsoft.com/office/powerpoint/2010/main" val="36362898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6CF17C1-D4BA-1896-8906-A94094FF438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A6E1432F-2DE5-91FC-DD2C-2DBE58717591}"/>
              </a:ext>
            </a:extLst>
          </p:cNvPr>
          <p:cNvSpPr txBox="1"/>
          <p:nvPr/>
        </p:nvSpPr>
        <p:spPr>
          <a:xfrm>
            <a:off x="-28426" y="654142"/>
            <a:ext cx="6250429"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阿難即從座起，面向西方恭敬禮拜，又說：</a:t>
            </a:r>
            <a:r>
              <a:rPr lang="en-US" altLang="zh-TW" sz="2800" dirty="0">
                <a:solidFill>
                  <a:schemeClr val="bg1">
                    <a:lumMod val="95000"/>
                  </a:schemeClr>
                </a:solidFill>
              </a:rPr>
              <a:t>﹃</a:t>
            </a:r>
            <a:r>
              <a:rPr lang="zh-TW" altLang="en-US" sz="2800" dirty="0">
                <a:solidFill>
                  <a:schemeClr val="bg1">
                    <a:lumMod val="95000"/>
                  </a:schemeClr>
                </a:solidFill>
              </a:rPr>
              <a:t>我今願見西方極樂世界阿彌陀佛，供養奉事，種諸善根。</a:t>
            </a:r>
            <a:r>
              <a:rPr lang="en-US" altLang="zh-TW" sz="2800" dirty="0">
                <a:solidFill>
                  <a:schemeClr val="bg1">
                    <a:lumMod val="95000"/>
                  </a:schemeClr>
                </a:solidFill>
              </a:rPr>
              <a:t>﹄</a:t>
            </a:r>
            <a:r>
              <a:rPr lang="zh-TW" altLang="en-US" sz="2800" dirty="0">
                <a:solidFill>
                  <a:schemeClr val="bg1">
                    <a:lumMod val="95000"/>
                  </a:schemeClr>
                </a:solidFill>
              </a:rPr>
              <a:t>頂禮之間，阿彌陀佛忽然就現在他的面前，現的是廣大身。在虛空中，色相端正莊嚴，就像黃金山一樣，高出一切世界之上。此時還聽聞到十方世界的諸佛如來都稱揚，讚歎阿彌陀佛的種種功德，讚揚之聲沒有障礙，沒有間斷。</a:t>
            </a:r>
          </a:p>
        </p:txBody>
      </p:sp>
      <p:sp>
        <p:nvSpPr>
          <p:cNvPr id="6" name="文字方塊 5">
            <a:extLst>
              <a:ext uri="{FF2B5EF4-FFF2-40B4-BE49-F238E27FC236}">
                <a16:creationId xmlns:a16="http://schemas.microsoft.com/office/drawing/2014/main" id="{A364998A-4912-D522-B9D0-81FE4D8E06E5}"/>
              </a:ext>
            </a:extLst>
          </p:cNvPr>
          <p:cNvSpPr txBox="1"/>
          <p:nvPr/>
        </p:nvSpPr>
        <p:spPr>
          <a:xfrm>
            <a:off x="6026675" y="562460"/>
            <a:ext cx="5109091"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即從座起。面西合掌。頂禮白言。我今願見極樂世界阿彌陀佛。供養奉事。種諸善根。頂禮之間。忽見阿彌陀佛。容顏廣大。色相端嚴。如黃金山。高出一切諸世界上。又聞十方世界諸佛如來。稱揚讚歎阿彌陀佛種種功德。無礙無斷。</a:t>
            </a:r>
          </a:p>
        </p:txBody>
      </p:sp>
    </p:spTree>
    <p:extLst>
      <p:ext uri="{BB962C8B-B14F-4D97-AF65-F5344CB8AC3E}">
        <p14:creationId xmlns:p14="http://schemas.microsoft.com/office/powerpoint/2010/main" val="19091881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5085848-C1AC-3E10-B788-27DF7A5D9B1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F824D4CE-B3D2-FFE0-F45D-2DC726C8BCF6}"/>
              </a:ext>
            </a:extLst>
          </p:cNvPr>
          <p:cNvSpPr txBox="1"/>
          <p:nvPr/>
        </p:nvSpPr>
        <p:spPr>
          <a:xfrm>
            <a:off x="1702718" y="63983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阿難向佛說：極樂世界清淨莊嚴，都是我從來沒有見聞過的，我也願意喜歡求生極樂世界。世尊告訴阿難：凡是生到西方極樂世界的眾生，都是曾經親近、供養過無量諸佛，培植眾德之本的人。你想生到西方極樂世界，就要</a:t>
            </a:r>
            <a:r>
              <a:rPr lang="en-US" altLang="zh-TW" sz="2800" dirty="0">
                <a:solidFill>
                  <a:schemeClr val="bg1">
                    <a:lumMod val="95000"/>
                  </a:schemeClr>
                </a:solidFill>
              </a:rPr>
              <a:t>﹁</a:t>
            </a:r>
            <a:r>
              <a:rPr lang="zh-TW" altLang="en-US" sz="2800" dirty="0">
                <a:solidFill>
                  <a:schemeClr val="bg1">
                    <a:lumMod val="95000"/>
                  </a:schemeClr>
                </a:solidFill>
              </a:rPr>
              <a:t>一心歸依瞻仰阿彌陀佛</a:t>
            </a:r>
            <a:r>
              <a:rPr lang="en-US" altLang="zh-TW" sz="2800" dirty="0">
                <a:solidFill>
                  <a:schemeClr val="bg1">
                    <a:lumMod val="95000"/>
                  </a:schemeClr>
                </a:solidFill>
              </a:rPr>
              <a:t>﹂</a:t>
            </a:r>
            <a:r>
              <a:rPr lang="zh-TW" altLang="en-US" sz="2800" dirty="0">
                <a:solidFill>
                  <a:schemeClr val="bg1">
                    <a:lumMod val="95000"/>
                  </a:schemeClr>
                </a:solidFill>
              </a:rPr>
              <a:t>。這是佛傳給阿難求生淨土的方法，應當學習。</a:t>
            </a:r>
          </a:p>
        </p:txBody>
      </p:sp>
      <p:sp>
        <p:nvSpPr>
          <p:cNvPr id="6" name="文字方塊 5">
            <a:extLst>
              <a:ext uri="{FF2B5EF4-FFF2-40B4-BE49-F238E27FC236}">
                <a16:creationId xmlns:a16="http://schemas.microsoft.com/office/drawing/2014/main" id="{E48ED06A-85E7-2784-AFD1-83AB14C04094}"/>
              </a:ext>
            </a:extLst>
          </p:cNvPr>
          <p:cNvSpPr txBox="1"/>
          <p:nvPr/>
        </p:nvSpPr>
        <p:spPr>
          <a:xfrm>
            <a:off x="7729318" y="548148"/>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阿難白言。彼佛淨剎。得未曾有。我亦願樂生於彼土。世尊告言。其中生者。已曾親近無量諸佛。植眾德本。汝欲生彼。應當一心歸依瞻仰。</a:t>
            </a:r>
          </a:p>
        </p:txBody>
      </p:sp>
    </p:spTree>
    <p:extLst>
      <p:ext uri="{BB962C8B-B14F-4D97-AF65-F5344CB8AC3E}">
        <p14:creationId xmlns:p14="http://schemas.microsoft.com/office/powerpoint/2010/main" val="5809642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8DDAD2A-B216-0E5F-DFE5-7AB0272C11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1B31BEFE-E6BB-FF3E-255C-ED5300D3BB59}"/>
              </a:ext>
            </a:extLst>
          </p:cNvPr>
          <p:cNvSpPr txBox="1"/>
          <p:nvPr/>
        </p:nvSpPr>
        <p:spPr>
          <a:xfrm>
            <a:off x="250735" y="70982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釋迦牟尼佛正說著此話的時候，阿彌陀佛就於掌中放出無量光明，普照一切佛國。因為佛光明的加持，使在會中的大眾都親眼看見十方諸佛國土，如在眼前一尋之處。因為阿彌陀佛殊勝的光明，極其清淨的緣故，所以普照此界的山河景物，例如黑山、雪山、金剛、鐵圍、大大小小的山河、江流、叢林、天人宮殿，一切境界，沒有照不到的。</a:t>
            </a:r>
          </a:p>
        </p:txBody>
      </p:sp>
      <p:sp>
        <p:nvSpPr>
          <p:cNvPr id="6" name="文字方塊 5">
            <a:extLst>
              <a:ext uri="{FF2B5EF4-FFF2-40B4-BE49-F238E27FC236}">
                <a16:creationId xmlns:a16="http://schemas.microsoft.com/office/drawing/2014/main" id="{15BCA96C-9EBD-45FC-A63C-DD0850E09FF0}"/>
              </a:ext>
            </a:extLst>
          </p:cNvPr>
          <p:cNvSpPr txBox="1"/>
          <p:nvPr/>
        </p:nvSpPr>
        <p:spPr>
          <a:xfrm>
            <a:off x="6642228" y="56246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作是語時。阿彌陀佛即於掌中放無量光。普照一切諸佛世界。時諸佛國皆悉明現。如處一尋。以阿彌陀佛殊勝光明。極清淨故。於此世界所有黑山。雪山。金剛。鐵圍大小諸山。江河。叢林。天人宮殿。一切境界。無不照見。</a:t>
            </a:r>
          </a:p>
        </p:txBody>
      </p:sp>
    </p:spTree>
    <p:extLst>
      <p:ext uri="{BB962C8B-B14F-4D97-AF65-F5344CB8AC3E}">
        <p14:creationId xmlns:p14="http://schemas.microsoft.com/office/powerpoint/2010/main" val="7048637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1868E584-421E-9DA1-AEA0-865E5FE12D9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3" name="文字方塊 2">
            <a:extLst>
              <a:ext uri="{FF2B5EF4-FFF2-40B4-BE49-F238E27FC236}">
                <a16:creationId xmlns:a16="http://schemas.microsoft.com/office/drawing/2014/main" id="{6D6FC3DB-D5CF-C0AF-258F-9CED45AEBD32}"/>
              </a:ext>
            </a:extLst>
          </p:cNvPr>
          <p:cNvSpPr txBox="1"/>
          <p:nvPr/>
        </p:nvSpPr>
        <p:spPr>
          <a:xfrm>
            <a:off x="250735" y="56246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佛的光明就像日光的涌現，照亮整個世界，乃至於泥</a:t>
            </a:r>
            <a:r>
              <a:rPr lang="zh-CN" altLang="en-US" sz="2800" dirty="0">
                <a:solidFill>
                  <a:schemeClr val="bg1">
                    <a:lumMod val="95000"/>
                  </a:schemeClr>
                </a:solidFill>
              </a:rPr>
              <a:t>犂</a:t>
            </a:r>
            <a:r>
              <a:rPr lang="zh-TW" altLang="en-US" sz="2800" dirty="0">
                <a:solidFill>
                  <a:schemeClr val="bg1">
                    <a:lumMod val="95000"/>
                  </a:schemeClr>
                </a:solidFill>
              </a:rPr>
              <a:t>、谿谷、幽冥之處，都能照見，都是金色。就好像是劫水彌滿遍布世界，一切萬物沉沒不現，滉瀁浩瀚，只見無邊無際的大水一樣，阿彌陀佛的光明就像這個比喻一樣。佛光所照之處，都是金色的，而且佛一放光，一切聲聞、菩薩的光明都顯不出來，只見佛光照耀，光明無比。</a:t>
            </a:r>
          </a:p>
        </p:txBody>
      </p:sp>
      <p:sp>
        <p:nvSpPr>
          <p:cNvPr id="6" name="文字方塊 5">
            <a:extLst>
              <a:ext uri="{FF2B5EF4-FFF2-40B4-BE49-F238E27FC236}">
                <a16:creationId xmlns:a16="http://schemas.microsoft.com/office/drawing/2014/main" id="{699BF907-9532-B822-B892-45854378D071}"/>
              </a:ext>
            </a:extLst>
          </p:cNvPr>
          <p:cNvSpPr txBox="1"/>
          <p:nvPr/>
        </p:nvSpPr>
        <p:spPr>
          <a:xfrm>
            <a:off x="6642228" y="56246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譬如日出。明照世間。乃至泥犁。溪谷。幽冥之處。悉大開闢。皆同一色。猶如劫水彌滿世界。其中萬物。沉沒不現。滉瀁浩汗。唯見大水。彼佛光明。亦復如是。聲聞。菩薩一切光明悉皆隱蔽。唯見佛光。明耀顯赫。</a:t>
            </a:r>
          </a:p>
        </p:txBody>
      </p:sp>
    </p:spTree>
    <p:extLst>
      <p:ext uri="{BB962C8B-B14F-4D97-AF65-F5344CB8AC3E}">
        <p14:creationId xmlns:p14="http://schemas.microsoft.com/office/powerpoint/2010/main" val="26239597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AC8FD502-3505-1B4D-F96E-4818DC65AF8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3" name="文字方塊 2">
            <a:extLst>
              <a:ext uri="{FF2B5EF4-FFF2-40B4-BE49-F238E27FC236}">
                <a16:creationId xmlns:a16="http://schemas.microsoft.com/office/drawing/2014/main" id="{3B10DEA8-C372-3119-DD2B-F91BA3032EF8}"/>
              </a:ext>
            </a:extLst>
          </p:cNvPr>
          <p:cNvSpPr txBox="1"/>
          <p:nvPr/>
        </p:nvSpPr>
        <p:spPr>
          <a:xfrm>
            <a:off x="389235" y="654142"/>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在這個法會中，四眾弟子、天龍八部以及護法鬼神等，都見到極樂世界的種種莊嚴。他們看見阿彌陀佛坐在蓮花臺上，威德巍巍，相好光明。又見到彌陀弟子，聲聞、菩薩恭敬圍繞著阿彌陀佛。譬如須彌山王，出於海面，明現照耀。而且清淨安穩，寬廣平正，沒有雜穢和異形類。物質環境都是眾寶所成，其中聖賢共住。</a:t>
            </a:r>
          </a:p>
        </p:txBody>
      </p:sp>
      <p:sp>
        <p:nvSpPr>
          <p:cNvPr id="7" name="文字方塊 6">
            <a:extLst>
              <a:ext uri="{FF2B5EF4-FFF2-40B4-BE49-F238E27FC236}">
                <a16:creationId xmlns:a16="http://schemas.microsoft.com/office/drawing/2014/main" id="{DF670D60-86A0-4205-D60E-7A32DC194B81}"/>
              </a:ext>
            </a:extLst>
          </p:cNvPr>
          <p:cNvSpPr txBox="1"/>
          <p:nvPr/>
        </p:nvSpPr>
        <p:spPr>
          <a:xfrm>
            <a:off x="6098683" y="562460"/>
            <a:ext cx="5109091"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此會四眾。天龍八部。人非人等。皆見極樂世界。種種莊嚴。阿彌陀佛於彼高座。威德巍巍。相好光明。聲聞。菩薩。圍繞恭敬。譬如須彌山王。出於海面。明現照耀。清淨平正。無有雜穢。及異形類。唯是眾寶莊嚴。聖賢共住。</a:t>
            </a:r>
          </a:p>
        </p:txBody>
      </p:sp>
    </p:spTree>
    <p:extLst>
      <p:ext uri="{BB962C8B-B14F-4D97-AF65-F5344CB8AC3E}">
        <p14:creationId xmlns:p14="http://schemas.microsoft.com/office/powerpoint/2010/main" val="36982374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B4CEA8E-CE54-2776-77CF-D2D6E062C54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68B694D4-EA69-1FE0-9682-6E4945E34853}"/>
              </a:ext>
            </a:extLst>
          </p:cNvPr>
          <p:cNvSpPr txBox="1"/>
          <p:nvPr/>
        </p:nvSpPr>
        <p:spPr>
          <a:xfrm>
            <a:off x="6096372" y="548258"/>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阿難及與會的大眾們，見到阿彌陀佛和極樂世界，生大歡喜心。大眾都踊躍的以最恭敬之禮，五體投地，稱念南無阿彌陀佛。</a:t>
            </a:r>
          </a:p>
        </p:txBody>
      </p:sp>
      <p:sp>
        <p:nvSpPr>
          <p:cNvPr id="6" name="文字方塊 5">
            <a:extLst>
              <a:ext uri="{FF2B5EF4-FFF2-40B4-BE49-F238E27FC236}">
                <a16:creationId xmlns:a16="http://schemas.microsoft.com/office/drawing/2014/main" id="{659C1206-25F1-E5AF-06F0-B20202582F31}"/>
              </a:ext>
            </a:extLst>
          </p:cNvPr>
          <p:cNvSpPr txBox="1"/>
          <p:nvPr/>
        </p:nvSpPr>
        <p:spPr>
          <a:xfrm>
            <a:off x="8816409"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阿難及諸菩薩眾等。皆大歡喜。踊躍作禮。以頭著地。稱念南無阿彌陀三藐三佛陀。</a:t>
            </a:r>
          </a:p>
        </p:txBody>
      </p:sp>
    </p:spTree>
    <p:extLst>
      <p:ext uri="{BB962C8B-B14F-4D97-AF65-F5344CB8AC3E}">
        <p14:creationId xmlns:p14="http://schemas.microsoft.com/office/powerpoint/2010/main" val="6905206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C5EA0C9-8AA8-4047-D7F7-5B5B9621A45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5B513DC2-BBED-89BC-792B-0DFD67F7D66F}"/>
              </a:ext>
            </a:extLst>
          </p:cNvPr>
          <p:cNvSpPr txBox="1"/>
          <p:nvPr/>
        </p:nvSpPr>
        <p:spPr>
          <a:xfrm>
            <a:off x="562964" y="654142"/>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三界諸天人民，乃至蜎飛蠕動等小動物，一切眾生，見到佛光，所有一切疾苦莫不休止；一切憂慮、煩惱統統都得解脫。這時候就和諸佛菩薩一樣，都能夠慈心作善，歡喜快樂。鐘、磬、琴、瑟、箜篌等等樂器，無須人工彈奏，自然發出交響的五音。十方諸佛世界裡的諸天人民，也各持香花來到虛空中，對佛恭敬供養。</a:t>
            </a:r>
          </a:p>
        </p:txBody>
      </p:sp>
      <p:sp>
        <p:nvSpPr>
          <p:cNvPr id="6" name="文字方塊 5">
            <a:extLst>
              <a:ext uri="{FF2B5EF4-FFF2-40B4-BE49-F238E27FC236}">
                <a16:creationId xmlns:a16="http://schemas.microsoft.com/office/drawing/2014/main" id="{292F9EF9-D1AD-8E9B-CC51-15DDB048D8C6}"/>
              </a:ext>
            </a:extLst>
          </p:cNvPr>
          <p:cNvSpPr txBox="1"/>
          <p:nvPr/>
        </p:nvSpPr>
        <p:spPr>
          <a:xfrm>
            <a:off x="6570220" y="56246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諸天人民。以至蜎飛蠕動。睹斯光者。所有疾苦。莫不休止。一切憂惱。莫不解脫。悉皆慈心作善。歡喜快樂。鐘磬。琴瑟。箜篌樂器。不鼓自然皆作五音。諸佛國中。諸天人民。各持花香。來於虛空。散作供養。</a:t>
            </a:r>
          </a:p>
        </p:txBody>
      </p:sp>
    </p:spTree>
    <p:extLst>
      <p:ext uri="{BB962C8B-B14F-4D97-AF65-F5344CB8AC3E}">
        <p14:creationId xmlns:p14="http://schemas.microsoft.com/office/powerpoint/2010/main" val="23968350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87D7C2E-737B-2897-D73F-2D10ED3F132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49444FA9-723A-3209-97CF-F0C6FF3F40BC}"/>
              </a:ext>
            </a:extLst>
          </p:cNvPr>
          <p:cNvSpPr txBox="1"/>
          <p:nvPr/>
        </p:nvSpPr>
        <p:spPr>
          <a:xfrm>
            <a:off x="2706560" y="654142"/>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時極樂世界，距離我們有十萬億佛國土這麼遠。以佛的威神之力加持，就像面對面，如清淨的天眼，觀看一尋地這樣清楚明瞭。極樂世界大眾看我們這個世界，也是如此的明瞭。他們見釋迦世尊以及在會的比丘眾等，圍繞聽佛說法的狀況。</a:t>
            </a:r>
          </a:p>
        </p:txBody>
      </p:sp>
      <p:sp>
        <p:nvSpPr>
          <p:cNvPr id="6" name="文字方塊 5">
            <a:extLst>
              <a:ext uri="{FF2B5EF4-FFF2-40B4-BE49-F238E27FC236}">
                <a16:creationId xmlns:a16="http://schemas.microsoft.com/office/drawing/2014/main" id="{1973E8D7-321D-F2E0-C901-A26A95770F9D}"/>
              </a:ext>
            </a:extLst>
          </p:cNvPr>
          <p:cNvSpPr txBox="1"/>
          <p:nvPr/>
        </p:nvSpPr>
        <p:spPr>
          <a:xfrm>
            <a:off x="7585302"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爾時極樂世界。過於西方百千俱胝那由他國。以佛威力。如對目前。如淨天眼觀一尋地。彼見此土。亦復如是。悉睹娑婆世界。釋迦如來。及比丘眾。圍繞說法。</a:t>
            </a:r>
          </a:p>
        </p:txBody>
      </p:sp>
    </p:spTree>
    <p:extLst>
      <p:ext uri="{BB962C8B-B14F-4D97-AF65-F5344CB8AC3E}">
        <p14:creationId xmlns:p14="http://schemas.microsoft.com/office/powerpoint/2010/main" val="12792557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4D320AB-BC8B-9DA0-5203-260199242D21}"/>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禮佛現光第三十八</a:t>
            </a:r>
          </a:p>
          <a:p>
            <a:pPr>
              <a:lnSpc>
                <a:spcPts val="3000"/>
              </a:lnSpc>
            </a:pPr>
            <a:r>
              <a:rPr lang="zh-TW" altLang="en-US" sz="2800" dirty="0">
                <a:solidFill>
                  <a:schemeClr val="bg1"/>
                </a:solidFill>
              </a:rPr>
              <a:t>佛告阿難。若曹欲見無量清淨平等覺。及諸菩薩。阿羅漢等所居國土。應起西向。當日沒處。恭敬頂禮。稱念南無阿彌陀佛。阿難即從座起。面西合掌。頂禮白言。我今願見極樂世界阿彌陀佛。供養奉事。種諸善根。</a:t>
            </a:r>
          </a:p>
        </p:txBody>
      </p:sp>
      <p:sp>
        <p:nvSpPr>
          <p:cNvPr id="5" name="文字方塊 4">
            <a:extLst>
              <a:ext uri="{FF2B5EF4-FFF2-40B4-BE49-F238E27FC236}">
                <a16:creationId xmlns:a16="http://schemas.microsoft.com/office/drawing/2014/main" id="{81F32A37-AED0-CCD5-D748-0B278A36A7D4}"/>
              </a:ext>
            </a:extLst>
          </p:cNvPr>
          <p:cNvSpPr txBox="1"/>
          <p:nvPr/>
        </p:nvSpPr>
        <p:spPr>
          <a:xfrm>
            <a:off x="62774" y="2061642"/>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3</a:t>
            </a:r>
            <a:r>
              <a:rPr lang="en-US" altLang="zh-CN" sz="2800" b="1" dirty="0">
                <a:solidFill>
                  <a:schemeClr val="bg1"/>
                </a:solidFill>
              </a:rPr>
              <a:t>8</a:t>
            </a:r>
            <a:r>
              <a:rPr lang="en-US" altLang="zh-TW" sz="2800" b="1" dirty="0">
                <a:solidFill>
                  <a:schemeClr val="bg1"/>
                </a:solidFill>
              </a:rPr>
              <a:t>: </a:t>
            </a:r>
            <a:r>
              <a:rPr lang="en-US" altLang="zh-CN" sz="2800" b="1" dirty="0">
                <a:solidFill>
                  <a:schemeClr val="bg1"/>
                </a:solidFill>
              </a:rPr>
              <a:t>Worshiping the Buddha and the Appearance of Light</a:t>
            </a:r>
            <a:endParaRPr lang="en-US" altLang="zh-TW" sz="2800" b="1" dirty="0">
              <a:solidFill>
                <a:schemeClr val="bg1"/>
              </a:solidFill>
            </a:endParaRPr>
          </a:p>
          <a:p>
            <a:pPr>
              <a:lnSpc>
                <a:spcPts val="3000"/>
              </a:lnSpc>
            </a:pPr>
            <a:r>
              <a:rPr lang="en-US" altLang="zh-TW" sz="2800" b="1" dirty="0">
                <a:solidFill>
                  <a:schemeClr val="bg1"/>
                </a:solidFill>
              </a:rPr>
              <a:t>The Buddha said to </a:t>
            </a:r>
            <a:r>
              <a:rPr lang="en-US" altLang="zh-TW" sz="2800" b="1" dirty="0" err="1">
                <a:solidFill>
                  <a:schemeClr val="bg1"/>
                </a:solidFill>
              </a:rPr>
              <a:t>Ānanda</a:t>
            </a:r>
            <a:r>
              <a:rPr lang="en-US" altLang="zh-TW" sz="2800" b="1" dirty="0">
                <a:solidFill>
                  <a:schemeClr val="bg1"/>
                </a:solidFill>
              </a:rPr>
              <a:t>: “If you wish to behold the Immeasurable, Pure, and Perfectly Enlightened One, and the lands wherein dwell the Bodhisattvas and Arhats, you should rise and turn to the west, toward the place where the sun sets. With utmost reverence, join your palms, bow in homage, and recite: ‘Namo </a:t>
            </a:r>
            <a:r>
              <a:rPr lang="en-US" altLang="zh-TW" sz="2800" b="1" dirty="0" err="1">
                <a:solidFill>
                  <a:schemeClr val="bg1"/>
                </a:solidFill>
              </a:rPr>
              <a:t>Amitābha</a:t>
            </a:r>
            <a:r>
              <a:rPr lang="en-US" altLang="zh-TW" sz="2800" b="1" dirty="0">
                <a:solidFill>
                  <a:schemeClr val="bg1"/>
                </a:solidFill>
              </a:rPr>
              <a:t> Buddha.’” </a:t>
            </a:r>
            <a:r>
              <a:rPr lang="en-US" altLang="zh-TW" sz="2800" b="1" dirty="0" err="1">
                <a:solidFill>
                  <a:schemeClr val="bg1"/>
                </a:solidFill>
              </a:rPr>
              <a:t>Ānanda</a:t>
            </a:r>
            <a:r>
              <a:rPr lang="en-US" altLang="zh-TW" sz="2800" b="1" dirty="0">
                <a:solidFill>
                  <a:schemeClr val="bg1"/>
                </a:solidFill>
              </a:rPr>
              <a:t> then rose from his seat, faced the west, joined his palms, and bowed, saying: “I now wish to see the Buddha </a:t>
            </a:r>
            <a:r>
              <a:rPr lang="en-US" altLang="zh-TW" sz="2800" b="1" dirty="0" err="1">
                <a:solidFill>
                  <a:schemeClr val="bg1"/>
                </a:solidFill>
              </a:rPr>
              <a:t>Amitābha</a:t>
            </a:r>
            <a:r>
              <a:rPr lang="en-US" altLang="zh-TW" sz="2800" b="1" dirty="0">
                <a:solidFill>
                  <a:schemeClr val="bg1"/>
                </a:solidFill>
              </a:rPr>
              <a:t> of the Land of Ultimate Bliss, to make offerings and serve him, and to plant all roots of virtue.”</a:t>
            </a:r>
            <a:endParaRPr lang="zh-TW" altLang="en-US" sz="2800" b="1" dirty="0">
              <a:solidFill>
                <a:schemeClr val="bg1"/>
              </a:solidFill>
            </a:endParaRPr>
          </a:p>
        </p:txBody>
      </p:sp>
    </p:spTree>
    <p:extLst>
      <p:ext uri="{BB962C8B-B14F-4D97-AF65-F5344CB8AC3E}">
        <p14:creationId xmlns:p14="http://schemas.microsoft.com/office/powerpoint/2010/main" val="43211866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文字方塊 9">
            <a:extLst>
              <a:ext uri="{FF2B5EF4-FFF2-40B4-BE49-F238E27FC236}">
                <a16:creationId xmlns:a16="http://schemas.microsoft.com/office/drawing/2014/main" id="{E54F27F1-C096-A849-FCB2-CA2F0993BA7C}"/>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頂禮之間。忽見阿彌陀佛。容顏廣大。色相端嚴。如黃金山。高出一切諸世界上。又聞十方世界諸佛如來。稱揚讚歎阿彌陀佛種種功德。無礙無斷。阿難白言。彼佛淨剎。得未曾有。我亦願樂生於彼土。世尊告言。其中生者。已曾親近無量諸佛。植眾德本。汝欲生彼。應當一心歸依瞻仰。</a:t>
            </a:r>
          </a:p>
        </p:txBody>
      </p:sp>
      <p:sp>
        <p:nvSpPr>
          <p:cNvPr id="11" name="文字方塊 10">
            <a:extLst>
              <a:ext uri="{FF2B5EF4-FFF2-40B4-BE49-F238E27FC236}">
                <a16:creationId xmlns:a16="http://schemas.microsoft.com/office/drawing/2014/main" id="{DD2FD95A-2001-EED8-16ED-DEB994C7558E}"/>
              </a:ext>
            </a:extLst>
          </p:cNvPr>
          <p:cNvSpPr txBox="1"/>
          <p:nvPr/>
        </p:nvSpPr>
        <p:spPr>
          <a:xfrm>
            <a:off x="62774" y="2061642"/>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As he bowed in reverence, </a:t>
            </a:r>
            <a:r>
              <a:rPr lang="en-US" altLang="zh-TW" sz="2800" b="1" dirty="0" err="1">
                <a:solidFill>
                  <a:schemeClr val="bg1"/>
                </a:solidFill>
              </a:rPr>
              <a:t>Ānanda</a:t>
            </a:r>
            <a:r>
              <a:rPr lang="en-US" altLang="zh-TW" sz="2800" b="1" dirty="0">
                <a:solidFill>
                  <a:schemeClr val="bg1"/>
                </a:solidFill>
              </a:rPr>
              <a:t> suddenly beheld the Buddha </a:t>
            </a:r>
            <a:r>
              <a:rPr lang="en-US" altLang="zh-TW" sz="2800" b="1" dirty="0" err="1">
                <a:solidFill>
                  <a:schemeClr val="bg1"/>
                </a:solidFill>
              </a:rPr>
              <a:t>Amitābha</a:t>
            </a:r>
            <a:r>
              <a:rPr lang="en-US" altLang="zh-TW" sz="2800" b="1" dirty="0">
                <a:solidFill>
                  <a:schemeClr val="bg1"/>
                </a:solidFill>
              </a:rPr>
              <a:t>. The Buddha’s countenance was vast and majestic, his form radiant and pure, like a mountain of gold rising high above all the worlds. He also heard the Buddhas, the </a:t>
            </a:r>
            <a:r>
              <a:rPr lang="en-US" altLang="zh-TW" sz="2800" b="1" dirty="0" err="1">
                <a:solidFill>
                  <a:schemeClr val="bg1"/>
                </a:solidFill>
              </a:rPr>
              <a:t>Tathāgatas</a:t>
            </a:r>
            <a:r>
              <a:rPr lang="en-US" altLang="zh-TW" sz="2800" b="1" dirty="0">
                <a:solidFill>
                  <a:schemeClr val="bg1"/>
                </a:solidFill>
              </a:rPr>
              <a:t> of the ten directions, praising and extolling </a:t>
            </a:r>
            <a:r>
              <a:rPr lang="en-US" altLang="zh-TW" sz="2800" b="1" dirty="0" err="1">
                <a:solidFill>
                  <a:schemeClr val="bg1"/>
                </a:solidFill>
              </a:rPr>
              <a:t>Amitābha</a:t>
            </a:r>
            <a:r>
              <a:rPr lang="en-US" altLang="zh-TW" sz="2800" b="1" dirty="0">
                <a:solidFill>
                  <a:schemeClr val="bg1"/>
                </a:solidFill>
              </a:rPr>
              <a:t> Buddha’s boundless and uninterrupted virtues. </a:t>
            </a:r>
            <a:r>
              <a:rPr lang="en-US" altLang="zh-TW" sz="2800" b="1" dirty="0" err="1">
                <a:solidFill>
                  <a:schemeClr val="bg1"/>
                </a:solidFill>
              </a:rPr>
              <a:t>Ānanda</a:t>
            </a:r>
            <a:r>
              <a:rPr lang="en-US" altLang="zh-TW" sz="2800" b="1" dirty="0">
                <a:solidFill>
                  <a:schemeClr val="bg1"/>
                </a:solidFill>
              </a:rPr>
              <a:t> said to the World-Honored One, “The Pure Land of that Buddha is truly extraordinary. I, too, wish and long to be born in that realm.” The World-Honored One replied, “Those who are born there have already approached and served innumerable Buddhas, cultivating the roots of manifold virtues. If you wish to be born there, you should single-mindedly take refuge and look up in reverence.”</a:t>
            </a:r>
            <a:endParaRPr lang="zh-TW" altLang="en-US" sz="2800" b="1" dirty="0">
              <a:solidFill>
                <a:schemeClr val="bg1"/>
              </a:solidFill>
            </a:endParaRPr>
          </a:p>
        </p:txBody>
      </p:sp>
    </p:spTree>
    <p:extLst>
      <p:ext uri="{BB962C8B-B14F-4D97-AF65-F5344CB8AC3E}">
        <p14:creationId xmlns:p14="http://schemas.microsoft.com/office/powerpoint/2010/main" val="12315188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34F94CC-5F8B-A04E-4211-66310B4140D7}"/>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作是語時。阿彌陀佛即於掌中放無量光。普照一切諸佛世界。時諸佛國皆悉明現。如處一尋。以阿彌陀佛殊勝光明。極清淨故。於此世界所有黑山。雪山。金剛。鐵圍大小諸山。江河。叢林。天人宮殿。一切境界。無不照見。譬如日出。明照世間。乃至泥犁。溪谷。幽冥之處。悉大開闢。皆同一色。</a:t>
            </a:r>
          </a:p>
        </p:txBody>
      </p:sp>
      <p:sp>
        <p:nvSpPr>
          <p:cNvPr id="5" name="文字方塊 4">
            <a:extLst>
              <a:ext uri="{FF2B5EF4-FFF2-40B4-BE49-F238E27FC236}">
                <a16:creationId xmlns:a16="http://schemas.microsoft.com/office/drawing/2014/main" id="{63CE5D62-F885-9D80-64F5-A7C0E8B28E07}"/>
              </a:ext>
            </a:extLst>
          </p:cNvPr>
          <p:cNvSpPr txBox="1"/>
          <p:nvPr/>
        </p:nvSpPr>
        <p:spPr>
          <a:xfrm>
            <a:off x="125549" y="198963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As these words were spoken, </a:t>
            </a:r>
            <a:r>
              <a:rPr lang="en-US" altLang="zh-TW" sz="2800" b="1" dirty="0" err="1">
                <a:solidFill>
                  <a:schemeClr val="bg1"/>
                </a:solidFill>
              </a:rPr>
              <a:t>Amitābha</a:t>
            </a:r>
            <a:r>
              <a:rPr lang="en-US" altLang="zh-TW" sz="2800" b="1" dirty="0">
                <a:solidFill>
                  <a:schemeClr val="bg1"/>
                </a:solidFill>
              </a:rPr>
              <a:t> Buddha emitted immeasurable light from the palm of his hand, illuminating all the Buddha-worlds throughout the cosmos. At that moment, all the lands of the Buddhas became clearly visible, as though they were but a single arm’s length away. Because the light of </a:t>
            </a:r>
            <a:r>
              <a:rPr lang="en-US" altLang="zh-TW" sz="2800" b="1" dirty="0" err="1">
                <a:solidFill>
                  <a:schemeClr val="bg1"/>
                </a:solidFill>
              </a:rPr>
              <a:t>Amitābha</a:t>
            </a:r>
            <a:r>
              <a:rPr lang="en-US" altLang="zh-TW" sz="2800" b="1" dirty="0">
                <a:solidFill>
                  <a:schemeClr val="bg1"/>
                </a:solidFill>
              </a:rPr>
              <a:t> Buddha is supremely pure and wondrous, it shone upon all things in this world—the Black Mountains, Snow Mountains, Vajra Mountains, Iron Ring Mountains, the great and small ranges, the rivers and forests, the palaces of gods and humans, and every realm without exception—none were left unseen. It was as when the sun rises, illuminating the whole world: even the hells, valleys, and dark, hidden places were fully opened and revealed, all appearing in the same radiance.</a:t>
            </a:r>
            <a:endParaRPr lang="zh-TW" altLang="en-US" sz="2800" b="1" dirty="0">
              <a:solidFill>
                <a:schemeClr val="bg1"/>
              </a:solidFill>
            </a:endParaRPr>
          </a:p>
        </p:txBody>
      </p:sp>
    </p:spTree>
    <p:extLst>
      <p:ext uri="{BB962C8B-B14F-4D97-AF65-F5344CB8AC3E}">
        <p14:creationId xmlns:p14="http://schemas.microsoft.com/office/powerpoint/2010/main" val="209661023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54FF736-A7CB-90DD-C31B-CD53DE0F39FA}"/>
              </a:ext>
            </a:extLst>
          </p:cNvPr>
          <p:cNvSpPr txBox="1"/>
          <p:nvPr/>
        </p:nvSpPr>
        <p:spPr>
          <a:xfrm>
            <a:off x="62774" y="17199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猶如劫水彌滿世界。其中萬物。沉沒不現。滉瀁浩汗。唯見大水。彼佛光明。亦復如是。聲聞。菩薩一切光明悉皆隱蔽。唯見佛光。明耀顯赫。此會四眾。天龍八部。人非人等。皆見極樂世界。種種莊嚴。阿彌陀佛於彼高座。威德巍巍。相好光明。聲聞。菩薩。圍繞恭敬。譬如須彌山王。出於海面</a:t>
            </a:r>
          </a:p>
        </p:txBody>
      </p:sp>
      <p:sp>
        <p:nvSpPr>
          <p:cNvPr id="5" name="文字方塊 4">
            <a:extLst>
              <a:ext uri="{FF2B5EF4-FFF2-40B4-BE49-F238E27FC236}">
                <a16:creationId xmlns:a16="http://schemas.microsoft.com/office/drawing/2014/main" id="{7DF9B029-ABAB-31A2-27EA-C797355C5AAF}"/>
              </a:ext>
            </a:extLst>
          </p:cNvPr>
          <p:cNvSpPr txBox="1"/>
          <p:nvPr/>
        </p:nvSpPr>
        <p:spPr>
          <a:xfrm>
            <a:off x="125549" y="198963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It was like a great flood filling the entire world, in which all things sank and vanished from sight. Vast and boundless, only the great waters could be seen. Such was the light of that Buddha—so all-pervading that even the radiance of the </a:t>
            </a:r>
            <a:r>
              <a:rPr lang="en-US" altLang="zh-TW" sz="2800" b="1" dirty="0" err="1">
                <a:solidFill>
                  <a:schemeClr val="bg1"/>
                </a:solidFill>
              </a:rPr>
              <a:t>Śrāvakas</a:t>
            </a:r>
            <a:r>
              <a:rPr lang="en-US" altLang="zh-TW" sz="2800" b="1" dirty="0">
                <a:solidFill>
                  <a:schemeClr val="bg1"/>
                </a:solidFill>
              </a:rPr>
              <a:t> and Bodhisattvas was completely concealed. Only the Buddha’s light remained, shining brilliantly and resplendent. All those gathered at the assembly—the fourfold congregation of monks, nuns, laymen, and laywomen, together with the devas, </a:t>
            </a:r>
            <a:r>
              <a:rPr lang="en-US" altLang="zh-TW" sz="2800" b="1" dirty="0" err="1">
                <a:solidFill>
                  <a:schemeClr val="bg1"/>
                </a:solidFill>
              </a:rPr>
              <a:t>nāgas</a:t>
            </a:r>
            <a:r>
              <a:rPr lang="en-US" altLang="zh-TW" sz="2800" b="1" dirty="0">
                <a:solidFill>
                  <a:schemeClr val="bg1"/>
                </a:solidFill>
              </a:rPr>
              <a:t>, and the eight classes of non-human beings—beheld the Land of Ultimate Bliss, adorned with all its wondrous splendor. They saw </a:t>
            </a:r>
            <a:r>
              <a:rPr lang="en-US" altLang="zh-TW" sz="2800" b="1" dirty="0" err="1">
                <a:solidFill>
                  <a:schemeClr val="bg1"/>
                </a:solidFill>
              </a:rPr>
              <a:t>Amitābha</a:t>
            </a:r>
            <a:r>
              <a:rPr lang="en-US" altLang="zh-TW" sz="2800" b="1" dirty="0">
                <a:solidFill>
                  <a:schemeClr val="bg1"/>
                </a:solidFill>
              </a:rPr>
              <a:t> Buddha seated upon his lofty throne, majestic in virtue and radiant in appearance, surrounded in reverence by </a:t>
            </a:r>
            <a:r>
              <a:rPr lang="en-US" altLang="zh-TW" sz="2800" b="1" dirty="0" err="1">
                <a:solidFill>
                  <a:schemeClr val="bg1"/>
                </a:solidFill>
              </a:rPr>
              <a:t>Śrāvakas</a:t>
            </a:r>
            <a:r>
              <a:rPr lang="en-US" altLang="zh-TW" sz="2800" b="1" dirty="0">
                <a:solidFill>
                  <a:schemeClr val="bg1"/>
                </a:solidFill>
              </a:rPr>
              <a:t> and Bodhisattvas. It was as when Mount Sumeru, king of mountains, rises above the surface of the great ocean.</a:t>
            </a:r>
            <a:endParaRPr lang="zh-TW" altLang="en-US" sz="2800" b="1" dirty="0">
              <a:solidFill>
                <a:schemeClr val="bg1"/>
              </a:solidFill>
            </a:endParaRPr>
          </a:p>
        </p:txBody>
      </p:sp>
    </p:spTree>
    <p:extLst>
      <p:ext uri="{BB962C8B-B14F-4D97-AF65-F5344CB8AC3E}">
        <p14:creationId xmlns:p14="http://schemas.microsoft.com/office/powerpoint/2010/main" val="236579544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7615235-AED5-5B51-11F8-14FB7EDE6FBB}"/>
              </a:ext>
            </a:extLst>
          </p:cNvPr>
          <p:cNvSpPr txBox="1"/>
          <p:nvPr/>
        </p:nvSpPr>
        <p:spPr>
          <a:xfrm>
            <a:off x="62774" y="17199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明現照耀。清淨平正。無有雜穢。及異形類。唯是眾寶莊嚴。聖賢共住。阿難及諸菩薩眾等。皆大歡喜。踊躍作禮。以頭著地。稱念南無阿彌陀三藐三佛陀。諸天人民。以至蜎飛蠕動。睹斯光者。所有疾苦。莫不休止。一切憂惱。莫不解脫。悉皆慈心作善。歡喜快樂。</a:t>
            </a:r>
          </a:p>
        </p:txBody>
      </p:sp>
      <p:sp>
        <p:nvSpPr>
          <p:cNvPr id="5" name="文字方塊 4">
            <a:extLst>
              <a:ext uri="{FF2B5EF4-FFF2-40B4-BE49-F238E27FC236}">
                <a16:creationId xmlns:a16="http://schemas.microsoft.com/office/drawing/2014/main" id="{F03AD2CB-F051-CC0D-4B2C-970B748A7AE5}"/>
              </a:ext>
            </a:extLst>
          </p:cNvPr>
          <p:cNvSpPr txBox="1"/>
          <p:nvPr/>
        </p:nvSpPr>
        <p:spPr>
          <a:xfrm>
            <a:off x="125549" y="198963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Radiant and resplendent, the light shone forth—pure, serene, and perfectly even, without the slightest impurity or distortion. There were no coarse forms or mixed defilements, but only adornments of precious jewels, where sages and saints dwelt together in harmony. </a:t>
            </a:r>
            <a:r>
              <a:rPr lang="en-US" altLang="zh-TW" sz="2800" b="1" dirty="0" err="1">
                <a:solidFill>
                  <a:schemeClr val="bg1"/>
                </a:solidFill>
              </a:rPr>
              <a:t>Ānanda</a:t>
            </a:r>
            <a:r>
              <a:rPr lang="en-US" altLang="zh-TW" sz="2800" b="1" dirty="0">
                <a:solidFill>
                  <a:schemeClr val="bg1"/>
                </a:solidFill>
              </a:rPr>
              <a:t>, along with the great assembly of Bodhisattvas, was filled with immense joy. Overwhelmed with reverence, they leapt for gladness, bowed low until their heads touched the ground, and chanted: “Homage to </a:t>
            </a:r>
            <a:r>
              <a:rPr lang="en-US" altLang="zh-TW" sz="2800" b="1" dirty="0" err="1">
                <a:solidFill>
                  <a:schemeClr val="bg1"/>
                </a:solidFill>
              </a:rPr>
              <a:t>Amitābha</a:t>
            </a:r>
            <a:r>
              <a:rPr lang="en-US" altLang="zh-TW" sz="2800" b="1" dirty="0">
                <a:solidFill>
                  <a:schemeClr val="bg1"/>
                </a:solidFill>
              </a:rPr>
              <a:t>, the Perfectly Enlightened Buddha!” All heavenly beings and humans, down to the smallest creatures that creep and crawl, upon beholding this radiant light, were freed from every illness and pain. All sorrows and afflictions were dispelled; their hearts became compassionate, inclined to goodness, and filled with joy and bliss.</a:t>
            </a:r>
            <a:endParaRPr lang="zh-TW" altLang="en-US" sz="2800" b="1" dirty="0">
              <a:solidFill>
                <a:schemeClr val="bg1"/>
              </a:solidFill>
            </a:endParaRPr>
          </a:p>
        </p:txBody>
      </p:sp>
    </p:spTree>
    <p:extLst>
      <p:ext uri="{BB962C8B-B14F-4D97-AF65-F5344CB8AC3E}">
        <p14:creationId xmlns:p14="http://schemas.microsoft.com/office/powerpoint/2010/main" val="350595431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DB1546C-CF16-034B-C57B-EA1D077E471E}"/>
              </a:ext>
            </a:extLst>
          </p:cNvPr>
          <p:cNvSpPr txBox="1"/>
          <p:nvPr/>
        </p:nvSpPr>
        <p:spPr>
          <a:xfrm>
            <a:off x="62774" y="17199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鐘磬。琴瑟。箜篌樂器。不鼓自然皆作五音。諸佛國中。諸天人民。各持花香。來於虛空。散作供養。爾時極樂世界。過於西方百千俱胝那由他國。以佛威力。如對目前。如淨天眼觀一尋地。彼見此土。亦復如是。悉睹娑婆世界。釋迦如來。及比丘眾。圍繞說法。</a:t>
            </a:r>
          </a:p>
        </p:txBody>
      </p:sp>
      <p:sp>
        <p:nvSpPr>
          <p:cNvPr id="5" name="文字方塊 4">
            <a:extLst>
              <a:ext uri="{FF2B5EF4-FFF2-40B4-BE49-F238E27FC236}">
                <a16:creationId xmlns:a16="http://schemas.microsoft.com/office/drawing/2014/main" id="{AEE8EECA-9933-3DAC-91A1-8BDD196E64B7}"/>
              </a:ext>
            </a:extLst>
          </p:cNvPr>
          <p:cNvSpPr txBox="1"/>
          <p:nvPr/>
        </p:nvSpPr>
        <p:spPr>
          <a:xfrm>
            <a:off x="125549" y="1989634"/>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The bells, chimes, lutes, harps, and all instruments of music, though untouched, naturally produced harmonious tones of the fivefold melody. In all the Buddha-lands, the celestial beings and humans each carried flowers and fragrant offerings, coming through the open sky to scatter them in reverence and worship. At that moment, the Land of Ultimate Bliss, lying beyond a hundred thousand </a:t>
            </a:r>
            <a:r>
              <a:rPr lang="en-US" altLang="zh-TW" sz="2800" b="1" dirty="0" err="1">
                <a:solidFill>
                  <a:schemeClr val="bg1"/>
                </a:solidFill>
              </a:rPr>
              <a:t>koṭis</a:t>
            </a:r>
            <a:r>
              <a:rPr lang="en-US" altLang="zh-TW" sz="2800" b="1" dirty="0">
                <a:solidFill>
                  <a:schemeClr val="bg1"/>
                </a:solidFill>
              </a:rPr>
              <a:t> of </a:t>
            </a:r>
            <a:r>
              <a:rPr lang="en-US" altLang="zh-TW" sz="2800" b="1" dirty="0" err="1">
                <a:solidFill>
                  <a:schemeClr val="bg1"/>
                </a:solidFill>
              </a:rPr>
              <a:t>nayutas</a:t>
            </a:r>
            <a:r>
              <a:rPr lang="en-US" altLang="zh-TW" sz="2800" b="1" dirty="0">
                <a:solidFill>
                  <a:schemeClr val="bg1"/>
                </a:solidFill>
              </a:rPr>
              <a:t> of Buddha-realms to the west, appeared—through the Buddha’s majestic power—as if it were before their very eyes. Just as one with pure heavenly vision might clearly behold the space of a single fathom, so too did those in that realm behold this Saha World: </a:t>
            </a:r>
            <a:r>
              <a:rPr lang="en-US" altLang="zh-TW" sz="2800" b="1" dirty="0" err="1">
                <a:solidFill>
                  <a:schemeClr val="bg1"/>
                </a:solidFill>
              </a:rPr>
              <a:t>Śākyamuni</a:t>
            </a:r>
            <a:r>
              <a:rPr lang="en-US" altLang="zh-TW" sz="2800" b="1" dirty="0">
                <a:solidFill>
                  <a:schemeClr val="bg1"/>
                </a:solidFill>
              </a:rPr>
              <a:t> </a:t>
            </a:r>
            <a:r>
              <a:rPr lang="en-US" altLang="zh-TW" sz="2800" b="1" dirty="0" err="1">
                <a:solidFill>
                  <a:schemeClr val="bg1"/>
                </a:solidFill>
              </a:rPr>
              <a:t>Tathāgata</a:t>
            </a:r>
            <a:r>
              <a:rPr lang="en-US" altLang="zh-TW" sz="2800" b="1" dirty="0">
                <a:solidFill>
                  <a:schemeClr val="bg1"/>
                </a:solidFill>
              </a:rPr>
              <a:t> surrounded by the assembly of monks, expounding the Dharma.</a:t>
            </a:r>
            <a:endParaRPr lang="zh-TW" altLang="en-US" sz="2800" b="1" dirty="0">
              <a:solidFill>
                <a:schemeClr val="bg1"/>
              </a:solidFill>
            </a:endParaRPr>
          </a:p>
        </p:txBody>
      </p:sp>
    </p:spTree>
    <p:extLst>
      <p:ext uri="{BB962C8B-B14F-4D97-AF65-F5344CB8AC3E}">
        <p14:creationId xmlns:p14="http://schemas.microsoft.com/office/powerpoint/2010/main" val="3663231841"/>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1A9DB101-9B24-4525-9773-E0138D1C4E2A}"/>
              </a:ext>
            </a:extLst>
          </p:cNvPr>
          <p:cNvPicPr>
            <a:picLocks noChangeAspect="1"/>
          </p:cNvPicPr>
          <p:nvPr/>
        </p:nvPicPr>
        <p:blipFill>
          <a:blip r:embed="rId3"/>
          <a:stretch>
            <a:fillRect/>
          </a:stretch>
        </p:blipFill>
        <p:spPr>
          <a:xfrm>
            <a:off x="0" y="1"/>
            <a:ext cx="12190413" cy="2709714"/>
          </a:xfrm>
          <a:prstGeom prst="rect">
            <a:avLst/>
          </a:prstGeom>
        </p:spPr>
      </p:pic>
      <p:pic>
        <p:nvPicPr>
          <p:cNvPr id="3" name="圖片 2">
            <a:extLst>
              <a:ext uri="{FF2B5EF4-FFF2-40B4-BE49-F238E27FC236}">
                <a16:creationId xmlns:a16="http://schemas.microsoft.com/office/drawing/2014/main" id="{2CE0770C-6AFA-6C57-E0E4-3409ED352435}"/>
              </a:ext>
            </a:extLst>
          </p:cNvPr>
          <p:cNvPicPr>
            <a:picLocks noChangeAspect="1"/>
          </p:cNvPicPr>
          <p:nvPr/>
        </p:nvPicPr>
        <p:blipFill>
          <a:blip r:embed="rId4"/>
          <a:stretch>
            <a:fillRect/>
          </a:stretch>
        </p:blipFill>
        <p:spPr>
          <a:xfrm>
            <a:off x="2278782" y="2709715"/>
            <a:ext cx="1456928" cy="914400"/>
          </a:xfrm>
          <a:prstGeom prst="rect">
            <a:avLst/>
          </a:prstGeom>
        </p:spPr>
      </p:pic>
      <p:sp>
        <p:nvSpPr>
          <p:cNvPr id="7" name="圖說文字: 雙折線 6">
            <a:extLst>
              <a:ext uri="{FF2B5EF4-FFF2-40B4-BE49-F238E27FC236}">
                <a16:creationId xmlns:a16="http://schemas.microsoft.com/office/drawing/2014/main" id="{0FEC424F-E577-08F8-F225-9962A7464C64}"/>
              </a:ext>
            </a:extLst>
          </p:cNvPr>
          <p:cNvSpPr/>
          <p:nvPr/>
        </p:nvSpPr>
        <p:spPr>
          <a:xfrm>
            <a:off x="5512356" y="2421682"/>
            <a:ext cx="502136" cy="3456384"/>
          </a:xfrm>
          <a:prstGeom prst="borderCallout3">
            <a:avLst>
              <a:gd name="adj1" fmla="val 99576"/>
              <a:gd name="adj2" fmla="val 44755"/>
              <a:gd name="adj3" fmla="val 122127"/>
              <a:gd name="adj4" fmla="val 36937"/>
              <a:gd name="adj5" fmla="val 118175"/>
              <a:gd name="adj6" fmla="val -464439"/>
              <a:gd name="adj7" fmla="val 111795"/>
              <a:gd name="adj8" fmla="val -456078"/>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慈氏述見第三十九</a:t>
            </a:r>
          </a:p>
        </p:txBody>
      </p:sp>
      <p:pic>
        <p:nvPicPr>
          <p:cNvPr id="9" name="圖片 8">
            <a:extLst>
              <a:ext uri="{FF2B5EF4-FFF2-40B4-BE49-F238E27FC236}">
                <a16:creationId xmlns:a16="http://schemas.microsoft.com/office/drawing/2014/main" id="{58F7DDDC-0AD4-6675-4BF6-FCE9ABC5A9F5}"/>
              </a:ext>
            </a:extLst>
          </p:cNvPr>
          <p:cNvPicPr>
            <a:picLocks noChangeAspect="1"/>
          </p:cNvPicPr>
          <p:nvPr/>
        </p:nvPicPr>
        <p:blipFill>
          <a:blip r:embed="rId5"/>
          <a:stretch>
            <a:fillRect/>
          </a:stretch>
        </p:blipFill>
        <p:spPr>
          <a:xfrm>
            <a:off x="838622" y="3624115"/>
            <a:ext cx="3312368" cy="2709714"/>
          </a:xfrm>
          <a:prstGeom prst="rect">
            <a:avLst/>
          </a:prstGeom>
        </p:spPr>
      </p:pic>
    </p:spTree>
    <p:extLst>
      <p:ext uri="{BB962C8B-B14F-4D97-AF65-F5344CB8AC3E}">
        <p14:creationId xmlns:p14="http://schemas.microsoft.com/office/powerpoint/2010/main" val="39582041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F85372A-F6CC-6992-8E2F-BF8392E8627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F8D4F834-1EF5-A242-ADDE-4612E6EF8678}"/>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慈氏述見第三十九</a:t>
            </a:r>
          </a:p>
        </p:txBody>
      </p:sp>
      <p:sp>
        <p:nvSpPr>
          <p:cNvPr id="6" name="文字方塊 5">
            <a:extLst>
              <a:ext uri="{FF2B5EF4-FFF2-40B4-BE49-F238E27FC236}">
                <a16:creationId xmlns:a16="http://schemas.microsoft.com/office/drawing/2014/main" id="{1FF61C9A-54AF-B772-0847-F5DC63DD0EF8}"/>
              </a:ext>
            </a:extLst>
          </p:cNvPr>
          <p:cNvSpPr txBox="1"/>
          <p:nvPr/>
        </p:nvSpPr>
        <p:spPr>
          <a:xfrm>
            <a:off x="7708413" y="683458"/>
            <a:ext cx="2339102"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這一品經，主要是說彌勒菩薩述說自己親見的境界，為我們作證明，知道極樂世界依正莊嚴真實不虛。</a:t>
            </a:r>
          </a:p>
        </p:txBody>
      </p:sp>
      <p:sp>
        <p:nvSpPr>
          <p:cNvPr id="7" name="文字方塊 6">
            <a:extLst>
              <a:ext uri="{FF2B5EF4-FFF2-40B4-BE49-F238E27FC236}">
                <a16:creationId xmlns:a16="http://schemas.microsoft.com/office/drawing/2014/main" id="{840961F0-DE0B-0AD2-A54A-C582C92F3A95}"/>
              </a:ext>
            </a:extLst>
          </p:cNvPr>
          <p:cNvSpPr txBox="1"/>
          <p:nvPr/>
        </p:nvSpPr>
        <p:spPr>
          <a:xfrm>
            <a:off x="680655" y="614794"/>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佛告阿難。及慈氏菩薩。汝見極樂世界宮殿。樓閣。泉池。林樹。具足微妙。清淨莊嚴不。汝見欲界諸天。上至色究竟天。雨諸香華。遍佛剎不。阿難對曰。唯然已見。汝聞阿彌陀佛大音宣布一切世界。化眾生不。阿難對曰。唯然已聞。佛言。汝見彼國淨行之眾。遊處虛空。宮殿隨身。無所障礙。遍至十方供養諸佛不。及見彼等念佛相續不。</a:t>
            </a:r>
          </a:p>
        </p:txBody>
      </p:sp>
    </p:spTree>
    <p:extLst>
      <p:ext uri="{BB962C8B-B14F-4D97-AF65-F5344CB8AC3E}">
        <p14:creationId xmlns:p14="http://schemas.microsoft.com/office/powerpoint/2010/main" val="1534481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6B7C96D-9669-CC2E-C22D-B6AF00502504}"/>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309E0B9B-C0CA-A1DF-C8DC-6F4C533DF609}"/>
              </a:ext>
            </a:extLst>
          </p:cNvPr>
          <p:cNvSpPr txBox="1"/>
          <p:nvPr/>
        </p:nvSpPr>
        <p:spPr>
          <a:xfrm>
            <a:off x="5079543" y="654142"/>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有眾鳥住虛空界。出種種音。皆是化作。汝悉見不。慈氏白言。如佛所說一一皆見。佛告彌勒。彼國人民有胎生者。汝復見不。彌勒白言。世尊。我見極樂世界人住胎者。如夜摩天。處於宮殿。又見眾生。於蓮華內結跏趺坐。自然化生。何因緣故。彼國人民有胎生者。有化生者。</a:t>
            </a:r>
          </a:p>
        </p:txBody>
      </p:sp>
    </p:spTree>
    <p:extLst>
      <p:ext uri="{BB962C8B-B14F-4D97-AF65-F5344CB8AC3E}">
        <p14:creationId xmlns:p14="http://schemas.microsoft.com/office/powerpoint/2010/main" val="177358585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D8FDA2-D921-1B4A-3D23-251512ADF7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2" name="文字方塊 1">
            <a:extLst>
              <a:ext uri="{FF2B5EF4-FFF2-40B4-BE49-F238E27FC236}">
                <a16:creationId xmlns:a16="http://schemas.microsoft.com/office/drawing/2014/main" id="{952FE227-BB72-1177-F379-ED293096AF70}"/>
              </a:ext>
            </a:extLst>
          </p:cNvPr>
          <p:cNvSpPr txBox="1"/>
          <p:nvPr/>
        </p:nvSpPr>
        <p:spPr>
          <a:xfrm>
            <a:off x="230023" y="618138"/>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個時候，佛對阿難、彌勒以及在會的大眾們說：你們都親眼看見極樂世界的宮殿、樓閣、泉池、林樹等一切景物，嚴淨光麗，形色殊勝特別，窮微極妙，清淨莊嚴嗎？你們有沒有看見欲界諸天，以及上至色究竟天的一切諸天天人，都在空中散百千香花，萬種伎樂，供養阿彌陀佛，周遍極樂剎土呢？阿難非常恭敬的回答說：是的，世尊，您所講的我們大眾都見到了。</a:t>
            </a:r>
          </a:p>
        </p:txBody>
      </p:sp>
      <p:sp>
        <p:nvSpPr>
          <p:cNvPr id="3" name="文字方塊 2">
            <a:extLst>
              <a:ext uri="{FF2B5EF4-FFF2-40B4-BE49-F238E27FC236}">
                <a16:creationId xmlns:a16="http://schemas.microsoft.com/office/drawing/2014/main" id="{9EC2634C-829E-1B2C-EAEE-DD0008746BCE}"/>
              </a:ext>
            </a:extLst>
          </p:cNvPr>
          <p:cNvSpPr txBox="1"/>
          <p:nvPr/>
        </p:nvSpPr>
        <p:spPr>
          <a:xfrm>
            <a:off x="7185773" y="618138"/>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爾時佛告阿難。及慈氏菩薩。汝見極樂世界宮殿。樓閣。泉池。林樹。具足微妙。清淨莊嚴不。汝見欲界諸天。上至色究竟天。雨諸香華。遍佛剎不。阿難對曰。唯然已見。</a:t>
            </a:r>
          </a:p>
        </p:txBody>
      </p:sp>
    </p:spTree>
    <p:extLst>
      <p:ext uri="{BB962C8B-B14F-4D97-AF65-F5344CB8AC3E}">
        <p14:creationId xmlns:p14="http://schemas.microsoft.com/office/powerpoint/2010/main" val="19237765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5B802596-C6CC-DFE4-9CE8-8E41E0284A4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2" name="文字方塊 1">
            <a:extLst>
              <a:ext uri="{FF2B5EF4-FFF2-40B4-BE49-F238E27FC236}">
                <a16:creationId xmlns:a16="http://schemas.microsoft.com/office/drawing/2014/main" id="{3FC367C6-5B54-B3DD-C65E-86D7A4AC8652}"/>
              </a:ext>
            </a:extLst>
          </p:cNvPr>
          <p:cNvSpPr txBox="1"/>
          <p:nvPr/>
        </p:nvSpPr>
        <p:spPr>
          <a:xfrm>
            <a:off x="6864846" y="654142"/>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世尊又問：你們聽見阿彌陀佛說法的音聲，周遍十方一切世界，教化眾生沒有？阿難回答說：是的，我們已聽到了。</a:t>
            </a:r>
          </a:p>
        </p:txBody>
      </p:sp>
      <p:sp>
        <p:nvSpPr>
          <p:cNvPr id="3" name="文字方塊 2">
            <a:extLst>
              <a:ext uri="{FF2B5EF4-FFF2-40B4-BE49-F238E27FC236}">
                <a16:creationId xmlns:a16="http://schemas.microsoft.com/office/drawing/2014/main" id="{1F7F784E-D9AC-2E27-D09D-DB077D9C9837}"/>
              </a:ext>
            </a:extLst>
          </p:cNvPr>
          <p:cNvSpPr txBox="1"/>
          <p:nvPr/>
        </p:nvSpPr>
        <p:spPr>
          <a:xfrm>
            <a:off x="9539754"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汝聞阿彌陀佛大音宣布一切世界。化眾生不。阿難對曰。唯然已聞。</a:t>
            </a:r>
          </a:p>
        </p:txBody>
      </p:sp>
    </p:spTree>
    <p:extLst>
      <p:ext uri="{BB962C8B-B14F-4D97-AF65-F5344CB8AC3E}">
        <p14:creationId xmlns:p14="http://schemas.microsoft.com/office/powerpoint/2010/main" val="2417489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8B9FFF2D-C231-37D7-E845-D268D61F026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2" name="文字方塊 1">
            <a:extLst>
              <a:ext uri="{FF2B5EF4-FFF2-40B4-BE49-F238E27FC236}">
                <a16:creationId xmlns:a16="http://schemas.microsoft.com/office/drawing/2014/main" id="{12EC713C-7391-3CAB-3AD2-730A4FB5BAA6}"/>
              </a:ext>
            </a:extLst>
          </p:cNvPr>
          <p:cNvSpPr txBox="1"/>
          <p:nvPr/>
        </p:nvSpPr>
        <p:spPr>
          <a:xfrm>
            <a:off x="1894120"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又說：你們看見極樂世界的菩薩們，遊行於虛空，其所居的宮殿皆能隨身，沒有障礙。你們見到他們飛行遍至十方，供養諸佛嗎？以及見到他們念佛相續不斷嗎？還有各種鳥類，住在虛空中發出種種聲音，這些都是阿彌陀佛變化所作。你們全都看見了沒有？彌勒菩薩代表與會大眾回答說：是的，是的，就像世尊所說的一樣，我們全都看到了。</a:t>
            </a:r>
          </a:p>
        </p:txBody>
      </p:sp>
      <p:sp>
        <p:nvSpPr>
          <p:cNvPr id="3" name="文字方塊 2">
            <a:extLst>
              <a:ext uri="{FF2B5EF4-FFF2-40B4-BE49-F238E27FC236}">
                <a16:creationId xmlns:a16="http://schemas.microsoft.com/office/drawing/2014/main" id="{83F78C99-A632-330E-9276-58B269A9A6AB}"/>
              </a:ext>
            </a:extLst>
          </p:cNvPr>
          <p:cNvSpPr txBox="1"/>
          <p:nvPr/>
        </p:nvSpPr>
        <p:spPr>
          <a:xfrm>
            <a:off x="7185773"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佛言。汝見彼國淨行之眾。遊處虛空。宮殿隨身。無所障礙。遍至十方供養諸佛不。及見彼等念佛相續不。復有眾鳥住虛空界。出種種音。皆是化作。汝悉見不。慈氏白言。如佛所說一一皆見。</a:t>
            </a:r>
          </a:p>
        </p:txBody>
      </p:sp>
    </p:spTree>
    <p:extLst>
      <p:ext uri="{BB962C8B-B14F-4D97-AF65-F5344CB8AC3E}">
        <p14:creationId xmlns:p14="http://schemas.microsoft.com/office/powerpoint/2010/main" val="38439494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7DAE687D-AC93-EB94-30F7-1868783DCCD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2" name="文字方塊 1">
            <a:extLst>
              <a:ext uri="{FF2B5EF4-FFF2-40B4-BE49-F238E27FC236}">
                <a16:creationId xmlns:a16="http://schemas.microsoft.com/office/drawing/2014/main" id="{34FBEAEB-E638-7919-320F-7A8E6EB253B0}"/>
              </a:ext>
            </a:extLst>
          </p:cNvPr>
          <p:cNvSpPr txBox="1"/>
          <p:nvPr/>
        </p:nvSpPr>
        <p:spPr>
          <a:xfrm>
            <a:off x="1612892"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西方極樂世界有胎生者，你們看見了沒有？彌勒菩薩回答說：世尊，我看見極樂世界有住胎的人，如夜摩天人住在天上宮殿那樣的快樂。又看見往生到極樂世界的人，都在蓮花內結跏趺坐，自然化生。這是什麼因緣，西方極樂世界的人有胎生的，有化生的呢？</a:t>
            </a:r>
          </a:p>
        </p:txBody>
      </p:sp>
      <p:sp>
        <p:nvSpPr>
          <p:cNvPr id="3" name="文字方塊 2">
            <a:extLst>
              <a:ext uri="{FF2B5EF4-FFF2-40B4-BE49-F238E27FC236}">
                <a16:creationId xmlns:a16="http://schemas.microsoft.com/office/drawing/2014/main" id="{FB832537-FF25-0B76-05B9-F155493B38EC}"/>
              </a:ext>
            </a:extLst>
          </p:cNvPr>
          <p:cNvSpPr txBox="1"/>
          <p:nvPr/>
        </p:nvSpPr>
        <p:spPr>
          <a:xfrm>
            <a:off x="7102830"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佛告彌勒。彼國人民有胎生者。汝復見不。彌勒白言。世尊。我見極樂世界人住胎者。如夜摩天。處於宮殿。又見眾生。於蓮華內結跏趺坐。自然化生。何因緣故。彼國人民有胎生者。有化生者。</a:t>
            </a:r>
          </a:p>
        </p:txBody>
      </p:sp>
    </p:spTree>
    <p:extLst>
      <p:ext uri="{BB962C8B-B14F-4D97-AF65-F5344CB8AC3E}">
        <p14:creationId xmlns:p14="http://schemas.microsoft.com/office/powerpoint/2010/main" val="8839245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9E660A4-961D-DF87-4148-D3746F1DAEDF}"/>
              </a:ext>
            </a:extLst>
          </p:cNvPr>
          <p:cNvSpPr txBox="1"/>
          <p:nvPr/>
        </p:nvSpPr>
        <p:spPr>
          <a:xfrm>
            <a:off x="125549"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慈氏述見第三十九</a:t>
            </a:r>
          </a:p>
          <a:p>
            <a:pPr>
              <a:lnSpc>
                <a:spcPts val="3000"/>
              </a:lnSpc>
            </a:pPr>
            <a:r>
              <a:rPr lang="zh-TW" altLang="en-US" sz="2800" dirty="0">
                <a:solidFill>
                  <a:schemeClr val="bg1"/>
                </a:solidFill>
              </a:rPr>
              <a:t>爾時佛告阿難。及慈氏菩薩。汝見極樂世界宮殿。樓閣。泉池。林樹。具足微妙。清淨莊嚴不。汝見欲界諸天。上至色究竟天。雨諸香華。遍佛剎不。阿難對曰。唯然已見。汝聞阿彌陀佛大音宣布一切世界。化眾生不。阿難對曰。唯然已聞。</a:t>
            </a:r>
          </a:p>
        </p:txBody>
      </p:sp>
      <p:sp>
        <p:nvSpPr>
          <p:cNvPr id="3" name="文字方塊 2">
            <a:extLst>
              <a:ext uri="{FF2B5EF4-FFF2-40B4-BE49-F238E27FC236}">
                <a16:creationId xmlns:a16="http://schemas.microsoft.com/office/drawing/2014/main" id="{3648579E-9488-34A6-49EC-EDC388E00C80}"/>
              </a:ext>
            </a:extLst>
          </p:cNvPr>
          <p:cNvSpPr txBox="1"/>
          <p:nvPr/>
        </p:nvSpPr>
        <p:spPr>
          <a:xfrm>
            <a:off x="125549" y="206135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Chapter 3</a:t>
            </a:r>
            <a:r>
              <a:rPr lang="en-US" altLang="zh-CN" sz="2800" b="1" dirty="0">
                <a:solidFill>
                  <a:schemeClr val="bg1"/>
                </a:solidFill>
              </a:rPr>
              <a:t>9</a:t>
            </a:r>
            <a:r>
              <a:rPr lang="en-US" altLang="zh-TW" sz="2800" b="1" dirty="0">
                <a:solidFill>
                  <a:schemeClr val="bg1"/>
                </a:solidFill>
              </a:rPr>
              <a:t>: </a:t>
            </a:r>
            <a:r>
              <a:rPr lang="en-US" altLang="zh-CN" sz="2800" b="1" dirty="0">
                <a:solidFill>
                  <a:schemeClr val="bg1"/>
                </a:solidFill>
              </a:rPr>
              <a:t>Maitreya’s Vision</a:t>
            </a:r>
            <a:endParaRPr lang="en-US" altLang="zh-TW" sz="2800" b="1" dirty="0">
              <a:solidFill>
                <a:schemeClr val="bg1"/>
              </a:solidFill>
            </a:endParaRPr>
          </a:p>
          <a:p>
            <a:pPr>
              <a:lnSpc>
                <a:spcPts val="3000"/>
              </a:lnSpc>
            </a:pPr>
            <a:r>
              <a:rPr lang="en-US" altLang="zh-TW" sz="2800" b="1" dirty="0">
                <a:solidFill>
                  <a:schemeClr val="bg1"/>
                </a:solidFill>
              </a:rPr>
              <a:t>At that time, the Buddha said to </a:t>
            </a:r>
            <a:r>
              <a:rPr lang="en-US" altLang="zh-TW" sz="2800" b="1" dirty="0" err="1">
                <a:solidFill>
                  <a:schemeClr val="bg1"/>
                </a:solidFill>
              </a:rPr>
              <a:t>Ānanda</a:t>
            </a:r>
            <a:r>
              <a:rPr lang="en-US" altLang="zh-TW" sz="2800" b="1" dirty="0">
                <a:solidFill>
                  <a:schemeClr val="bg1"/>
                </a:solidFill>
              </a:rPr>
              <a:t> and the Bodhisattva Maitreya, “Do you behold the palaces and pavilions, the pools and fountains, the groves and trees of the Land of Ultimate Bliss—complete in wondrous purity, adorned in supreme splendor?” </a:t>
            </a:r>
            <a:r>
              <a:rPr lang="en-US" altLang="zh-TW" sz="2800" b="1" dirty="0" err="1">
                <a:solidFill>
                  <a:schemeClr val="bg1"/>
                </a:solidFill>
              </a:rPr>
              <a:t>Ānanda</a:t>
            </a:r>
            <a:r>
              <a:rPr lang="en-US" altLang="zh-TW" sz="2800" b="1" dirty="0">
                <a:solidFill>
                  <a:schemeClr val="bg1"/>
                </a:solidFill>
              </a:rPr>
              <a:t> replied, “Indeed, I have seen them.” The Buddha continued, “Do you see the heavenly beings of the Desire Realm, up to the Heaven of the Highest Form, scattering fragrant flowers that pervade all Buddha-lands?” </a:t>
            </a:r>
            <a:r>
              <a:rPr lang="en-US" altLang="zh-TW" sz="2800" b="1" dirty="0" err="1">
                <a:solidFill>
                  <a:schemeClr val="bg1"/>
                </a:solidFill>
              </a:rPr>
              <a:t>Ānanda</a:t>
            </a:r>
            <a:r>
              <a:rPr lang="en-US" altLang="zh-TW" sz="2800" b="1" dirty="0">
                <a:solidFill>
                  <a:schemeClr val="bg1"/>
                </a:solidFill>
              </a:rPr>
              <a:t> replied, “Indeed, I have seen them.” The Buddha said further, “Do you hear the majestic voice of </a:t>
            </a:r>
            <a:r>
              <a:rPr lang="en-US" altLang="zh-TW" sz="2800" b="1" dirty="0" err="1">
                <a:solidFill>
                  <a:schemeClr val="bg1"/>
                </a:solidFill>
              </a:rPr>
              <a:t>Amitābha</a:t>
            </a:r>
            <a:r>
              <a:rPr lang="en-US" altLang="zh-TW" sz="2800" b="1" dirty="0">
                <a:solidFill>
                  <a:schemeClr val="bg1"/>
                </a:solidFill>
              </a:rPr>
              <a:t> Buddha resounding throughout all worlds, transforming and guiding sentient beings?” </a:t>
            </a:r>
            <a:r>
              <a:rPr lang="en-US" altLang="zh-TW" sz="2800" b="1" dirty="0" err="1">
                <a:solidFill>
                  <a:schemeClr val="bg1"/>
                </a:solidFill>
              </a:rPr>
              <a:t>Ānanda</a:t>
            </a:r>
            <a:r>
              <a:rPr lang="en-US" altLang="zh-TW" sz="2800" b="1" dirty="0">
                <a:solidFill>
                  <a:schemeClr val="bg1"/>
                </a:solidFill>
              </a:rPr>
              <a:t> replied, “Indeed, I have heard it.”</a:t>
            </a:r>
            <a:endParaRPr lang="zh-TW" altLang="en-US" sz="2800" b="1" dirty="0">
              <a:solidFill>
                <a:schemeClr val="bg1"/>
              </a:solidFill>
            </a:endParaRPr>
          </a:p>
        </p:txBody>
      </p:sp>
    </p:spTree>
    <p:extLst>
      <p:ext uri="{BB962C8B-B14F-4D97-AF65-F5344CB8AC3E}">
        <p14:creationId xmlns:p14="http://schemas.microsoft.com/office/powerpoint/2010/main" val="2641631744"/>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E90098B1-ED75-6588-E411-4ABE11A977C5}"/>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佛言。汝見彼國淨行之眾。遊處虛空。宮殿隨身。無所障礙。遍至十方供養諸佛不。及見彼等念佛相續不。復有眾鳥住虛空界。出種種音。皆是化作。汝悉見不。慈氏白言。如佛所說一一皆見。佛告彌勒。彼國人民有胎生者。汝復見不。彌勒白言。世尊。我見極樂世界人住胎者。如夜摩天。處於宮殿。</a:t>
            </a:r>
          </a:p>
        </p:txBody>
      </p:sp>
      <p:sp>
        <p:nvSpPr>
          <p:cNvPr id="3" name="文字方塊 2">
            <a:extLst>
              <a:ext uri="{FF2B5EF4-FFF2-40B4-BE49-F238E27FC236}">
                <a16:creationId xmlns:a16="http://schemas.microsoft.com/office/drawing/2014/main" id="{706EDB24-81E8-DFB7-0307-F0EBB3472E8F}"/>
              </a:ext>
            </a:extLst>
          </p:cNvPr>
          <p:cNvSpPr txBox="1"/>
          <p:nvPr/>
        </p:nvSpPr>
        <p:spPr>
          <a:xfrm>
            <a:off x="135998" y="1796709"/>
            <a:ext cx="12064864" cy="5093702"/>
          </a:xfrm>
          <a:prstGeom prst="rect">
            <a:avLst/>
          </a:prstGeom>
          <a:noFill/>
        </p:spPr>
        <p:txBody>
          <a:bodyPr wrap="square" rtlCol="0">
            <a:spAutoFit/>
          </a:bodyPr>
          <a:lstStyle/>
          <a:p>
            <a:pPr>
              <a:lnSpc>
                <a:spcPts val="3000"/>
              </a:lnSpc>
            </a:pPr>
            <a:r>
              <a:rPr lang="en-US" altLang="zh-TW" sz="2800" b="1" dirty="0">
                <a:solidFill>
                  <a:schemeClr val="bg1"/>
                </a:solidFill>
              </a:rPr>
              <a:t>The Buddha said, “Do you see the multitude of pure practitioners in that land, traveling freely through the skies, their palaces following their movement without obstruction, reaching throughout the ten directions to make offerings to all Buddhas? Do you also see how they recollect the Buddha in unbroken succession? Furthermore, there are multitudes of birds dwelling in the expanse of space, producing various harmonious sounds — all of them are manifestations, not born of desire. Do you behold all these?” Maitreya said in reply, “World-Honored One, just as the Buddha has spoken, I see each and every one of these.” The Buddha said to Maitreya, “In that land, there are also beings who are born from wombs. Do you see them as well?” Maitreya replied, “World-Honored One, I see that in the Land of Ultimate Bliss there are indeed those who dwell in wombs. They are like the beings of the </a:t>
            </a:r>
            <a:r>
              <a:rPr lang="en-US" altLang="zh-TW" sz="2800" b="1" dirty="0" err="1">
                <a:solidFill>
                  <a:schemeClr val="bg1"/>
                </a:solidFill>
              </a:rPr>
              <a:t>Yāma</a:t>
            </a:r>
            <a:r>
              <a:rPr lang="en-US" altLang="zh-TW" sz="2800" b="1" dirty="0">
                <a:solidFill>
                  <a:schemeClr val="bg1"/>
                </a:solidFill>
              </a:rPr>
              <a:t> Heaven, residing within their palatial abodes.”</a:t>
            </a:r>
            <a:endParaRPr lang="zh-TW" altLang="en-US" sz="2800" b="1" dirty="0">
              <a:solidFill>
                <a:schemeClr val="bg1"/>
              </a:solidFill>
            </a:endParaRPr>
          </a:p>
        </p:txBody>
      </p:sp>
    </p:spTree>
    <p:extLst>
      <p:ext uri="{BB962C8B-B14F-4D97-AF65-F5344CB8AC3E}">
        <p14:creationId xmlns:p14="http://schemas.microsoft.com/office/powerpoint/2010/main" val="1388588084"/>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6CEB9E73-CCD3-10FF-8B7B-83FEA64A9850}"/>
              </a:ext>
            </a:extLst>
          </p:cNvPr>
          <p:cNvSpPr txBox="1"/>
          <p:nvPr/>
        </p:nvSpPr>
        <p:spPr>
          <a:xfrm>
            <a:off x="135998" y="117426"/>
            <a:ext cx="12064864" cy="861774"/>
          </a:xfrm>
          <a:prstGeom prst="rect">
            <a:avLst/>
          </a:prstGeom>
          <a:noFill/>
        </p:spPr>
        <p:txBody>
          <a:bodyPr wrap="square" rtlCol="0">
            <a:spAutoFit/>
          </a:bodyPr>
          <a:lstStyle/>
          <a:p>
            <a:pPr>
              <a:lnSpc>
                <a:spcPts val="3000"/>
              </a:lnSpc>
            </a:pPr>
            <a:r>
              <a:rPr lang="zh-TW" altLang="en-US" sz="2800" dirty="0">
                <a:solidFill>
                  <a:schemeClr val="bg1"/>
                </a:solidFill>
              </a:rPr>
              <a:t>又見眾生。於蓮華內結跏趺坐。自然化生。何因緣故。彼國人民有胎生者。有化生者。</a:t>
            </a:r>
          </a:p>
        </p:txBody>
      </p:sp>
      <p:sp>
        <p:nvSpPr>
          <p:cNvPr id="3" name="文字方塊 2">
            <a:extLst>
              <a:ext uri="{FF2B5EF4-FFF2-40B4-BE49-F238E27FC236}">
                <a16:creationId xmlns:a16="http://schemas.microsoft.com/office/drawing/2014/main" id="{0DFA0379-0273-BE6A-A5EB-BBBC2DA2B4C2}"/>
              </a:ext>
            </a:extLst>
          </p:cNvPr>
          <p:cNvSpPr txBox="1"/>
          <p:nvPr/>
        </p:nvSpPr>
        <p:spPr>
          <a:xfrm>
            <a:off x="135998" y="1796709"/>
            <a:ext cx="12064864" cy="1246495"/>
          </a:xfrm>
          <a:prstGeom prst="rect">
            <a:avLst/>
          </a:prstGeom>
          <a:noFill/>
        </p:spPr>
        <p:txBody>
          <a:bodyPr wrap="square" rtlCol="0">
            <a:spAutoFit/>
          </a:bodyPr>
          <a:lstStyle/>
          <a:p>
            <a:pPr>
              <a:lnSpc>
                <a:spcPts val="3000"/>
              </a:lnSpc>
            </a:pPr>
            <a:r>
              <a:rPr lang="en-US" altLang="zh-TW" sz="2800" b="1" dirty="0">
                <a:solidFill>
                  <a:schemeClr val="bg1"/>
                </a:solidFill>
              </a:rPr>
              <a:t>“I also see beings seated cross-legged within lotus flowers, naturally born through transformation. For what reason, then, are some of the people in that land born from wombs, while others are born by transformation?”</a:t>
            </a:r>
            <a:endParaRPr lang="zh-TW" altLang="en-US" sz="2800" b="1" dirty="0">
              <a:solidFill>
                <a:schemeClr val="bg1"/>
              </a:solidFill>
            </a:endParaRPr>
          </a:p>
        </p:txBody>
      </p:sp>
    </p:spTree>
    <p:extLst>
      <p:ext uri="{BB962C8B-B14F-4D97-AF65-F5344CB8AC3E}">
        <p14:creationId xmlns:p14="http://schemas.microsoft.com/office/powerpoint/2010/main" val="1727619794"/>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38FF5A3-13A2-253E-7432-FE6ABCE4B6F0}"/>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63D04477-9BA0-6BFD-D84F-369EF164C3F2}"/>
              </a:ext>
            </a:extLst>
          </p:cNvPr>
          <p:cNvPicPr>
            <a:picLocks noChangeAspect="1"/>
          </p:cNvPicPr>
          <p:nvPr/>
        </p:nvPicPr>
        <p:blipFill>
          <a:blip r:embed="rId4"/>
          <a:stretch>
            <a:fillRect/>
          </a:stretch>
        </p:blipFill>
        <p:spPr>
          <a:xfrm>
            <a:off x="2278782" y="2709715"/>
            <a:ext cx="1456928" cy="914400"/>
          </a:xfrm>
          <a:prstGeom prst="rect">
            <a:avLst/>
          </a:prstGeom>
        </p:spPr>
      </p:pic>
      <p:sp>
        <p:nvSpPr>
          <p:cNvPr id="6" name="圖說文字: 雙折線 5">
            <a:extLst>
              <a:ext uri="{FF2B5EF4-FFF2-40B4-BE49-F238E27FC236}">
                <a16:creationId xmlns:a16="http://schemas.microsoft.com/office/drawing/2014/main" id="{180B4054-1792-B1AC-A594-0DF593437C5A}"/>
              </a:ext>
            </a:extLst>
          </p:cNvPr>
          <p:cNvSpPr/>
          <p:nvPr/>
        </p:nvSpPr>
        <p:spPr>
          <a:xfrm>
            <a:off x="5512356" y="2421682"/>
            <a:ext cx="502136" cy="3456384"/>
          </a:xfrm>
          <a:prstGeom prst="borderCallout3">
            <a:avLst>
              <a:gd name="adj1" fmla="val 99576"/>
              <a:gd name="adj2" fmla="val 44755"/>
              <a:gd name="adj3" fmla="val 122127"/>
              <a:gd name="adj4" fmla="val 36937"/>
              <a:gd name="adj5" fmla="val 122174"/>
              <a:gd name="adj6" fmla="val -585135"/>
              <a:gd name="adj7" fmla="val 112410"/>
              <a:gd name="adj8" fmla="val -578891"/>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邊地疑城第四十</a:t>
            </a:r>
          </a:p>
        </p:txBody>
      </p:sp>
      <p:pic>
        <p:nvPicPr>
          <p:cNvPr id="7" name="圖片 6">
            <a:extLst>
              <a:ext uri="{FF2B5EF4-FFF2-40B4-BE49-F238E27FC236}">
                <a16:creationId xmlns:a16="http://schemas.microsoft.com/office/drawing/2014/main" id="{8556CA06-6259-AFEE-6C76-F0046B7D2ADD}"/>
              </a:ext>
            </a:extLst>
          </p:cNvPr>
          <p:cNvPicPr>
            <a:picLocks noChangeAspect="1"/>
          </p:cNvPicPr>
          <p:nvPr/>
        </p:nvPicPr>
        <p:blipFill>
          <a:blip r:embed="rId5"/>
          <a:stretch>
            <a:fillRect/>
          </a:stretch>
        </p:blipFill>
        <p:spPr>
          <a:xfrm>
            <a:off x="303553" y="3624115"/>
            <a:ext cx="4320480" cy="2709714"/>
          </a:xfrm>
          <a:prstGeom prst="rect">
            <a:avLst/>
          </a:prstGeom>
        </p:spPr>
      </p:pic>
    </p:spTree>
    <p:extLst>
      <p:ext uri="{BB962C8B-B14F-4D97-AF65-F5344CB8AC3E}">
        <p14:creationId xmlns:p14="http://schemas.microsoft.com/office/powerpoint/2010/main" val="26227574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ACBF9A0-A773-C3E4-DCDE-62E11E212748}"/>
              </a:ext>
            </a:extLst>
          </p:cNvPr>
          <p:cNvSpPr txBox="1"/>
          <p:nvPr/>
        </p:nvSpPr>
        <p:spPr>
          <a:xfrm>
            <a:off x="10335547"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邊地疑城第四十</a:t>
            </a:r>
          </a:p>
        </p:txBody>
      </p:sp>
      <p:sp>
        <p:nvSpPr>
          <p:cNvPr id="5" name="文字方塊 4">
            <a:extLst>
              <a:ext uri="{FF2B5EF4-FFF2-40B4-BE49-F238E27FC236}">
                <a16:creationId xmlns:a16="http://schemas.microsoft.com/office/drawing/2014/main" id="{975F6F8D-50F5-1087-4DF4-698CCBCA7E16}"/>
              </a:ext>
            </a:extLst>
          </p:cNvPr>
          <p:cNvSpPr txBox="1"/>
          <p:nvPr/>
        </p:nvSpPr>
        <p:spPr>
          <a:xfrm>
            <a:off x="6927358" y="683458"/>
            <a:ext cx="3416320"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這一品是說明，有一類念佛往生極樂世界者胎生的原因。從而勸導人們，深信切願，莫生疑慮，一心求生淨土。以免墮入邊地疑城，導致五百歲中，不能見佛聞法，不得自在。</a:t>
            </a:r>
          </a:p>
        </p:txBody>
      </p:sp>
      <p:sp>
        <p:nvSpPr>
          <p:cNvPr id="6" name="文字方塊 5">
            <a:extLst>
              <a:ext uri="{FF2B5EF4-FFF2-40B4-BE49-F238E27FC236}">
                <a16:creationId xmlns:a16="http://schemas.microsoft.com/office/drawing/2014/main" id="{764EC528-E422-066B-6CAA-3488A084E1AA}"/>
              </a:ext>
            </a:extLst>
          </p:cNvPr>
          <p:cNvSpPr txBox="1"/>
          <p:nvPr/>
        </p:nvSpPr>
        <p:spPr>
          <a:xfrm>
            <a:off x="18065" y="618138"/>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慈氏。若有眾生。以疑惑心修諸功德。願生彼國。不了佛智。不思議智。不可稱智。大乘廣智。無等無倫最上勝智。於此諸智疑惑不信。猶信罪福。修習善本。願生其國。復有眾生。積集善根。希求佛智。普遍智。無等智。威德廣大不思議智。於自善根。不能生信。故於往生清淨佛國。意志猶豫。無所專據。然猶續念不絕。結其善願為本。續得往生。</a:t>
            </a:r>
          </a:p>
        </p:txBody>
      </p:sp>
      <p:sp>
        <p:nvSpPr>
          <p:cNvPr id="7" name="匾額 6" descr="佛學概要十四講表 習講">
            <a:extLst>
              <a:ext uri="{FF2B5EF4-FFF2-40B4-BE49-F238E27FC236}">
                <a16:creationId xmlns:a16="http://schemas.microsoft.com/office/drawing/2014/main" id="{9807B941-018E-F0CA-9891-F2D97835BE5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22100950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088797B-5ADF-8002-75A1-197175840BAE}"/>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5BF4817D-9786-5A09-5201-418AF19222FB}"/>
              </a:ext>
            </a:extLst>
          </p:cNvPr>
          <p:cNvSpPr txBox="1"/>
          <p:nvPr/>
        </p:nvSpPr>
        <p:spPr>
          <a:xfrm>
            <a:off x="5015086" y="654142"/>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諸人等。以此因緣雖生彼國。不能前至無量壽所。道止佛國界邊。七寶城中。佛不使爾。身行所作。心自趣向。亦有寶池蓮華。自然受身。飲食快樂。如忉利天。於其城中。不能得出。所居舍宅在地。不能隨意高大。於五百歲。常不見佛。不聞經法。不見菩薩。聲聞聖眾。其人智慧不明。知經復少。心不開解。意不歡樂。是故於彼謂之胎生。若有眾生。明信佛智。乃至勝智。斷除疑惑。信己善根。作諸功德。至心迴向。皆於七寶華中自然化生。跏趺而坐。須臾之頃。身相光明。智慧功德。如諸菩薩。具足成就。</a:t>
            </a:r>
          </a:p>
        </p:txBody>
      </p:sp>
    </p:spTree>
    <p:extLst>
      <p:ext uri="{BB962C8B-B14F-4D97-AF65-F5344CB8AC3E}">
        <p14:creationId xmlns:p14="http://schemas.microsoft.com/office/powerpoint/2010/main" val="162868494"/>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AB57BA2-D71A-3750-B2B7-4D4E24BF16E0}"/>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004D530E-8A8D-8DC9-E73B-40FAEA18B2F3}"/>
              </a:ext>
            </a:extLst>
          </p:cNvPr>
          <p:cNvSpPr txBox="1"/>
          <p:nvPr/>
        </p:nvSpPr>
        <p:spPr>
          <a:xfrm>
            <a:off x="5079543" y="654142"/>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彌勒當知。彼化生者。智慧勝故。其胎生者。五百歲中。不見三寶。不知菩薩法式。不得修習功德。無因奉事無量壽佛。當知此人。宿世之時。無有智慧。疑惑所致。</a:t>
            </a:r>
          </a:p>
        </p:txBody>
      </p:sp>
    </p:spTree>
    <p:extLst>
      <p:ext uri="{BB962C8B-B14F-4D97-AF65-F5344CB8AC3E}">
        <p14:creationId xmlns:p14="http://schemas.microsoft.com/office/powerpoint/2010/main" val="3477820399"/>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2E4B9B3F-6C5A-916A-7228-C7710C732F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2" name="文字方塊 1">
            <a:extLst>
              <a:ext uri="{FF2B5EF4-FFF2-40B4-BE49-F238E27FC236}">
                <a16:creationId xmlns:a16="http://schemas.microsoft.com/office/drawing/2014/main" id="{15884F9F-1DF7-FF99-1633-21133EE2C4D3}"/>
              </a:ext>
            </a:extLst>
          </p:cNvPr>
          <p:cNvSpPr txBox="1"/>
          <p:nvPr/>
        </p:nvSpPr>
        <p:spPr>
          <a:xfrm>
            <a:off x="1274321" y="618138"/>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世尊告訴彌勒菩薩，若有眾生以疑惑心，雖也念佛不斷，發願求生淨土。但是他們不明瞭佛智，不思議智、不可稱智、大乘廣智、無等無倫最上勝智，對於這些如來果地上的圓滿智慧，沒有真正明瞭理解，心存懷疑。但這種人深信六道輪迴是罪是苦，往生極樂世界是福是樂，因而樂修善本，發願往生極樂世界。</a:t>
            </a:r>
          </a:p>
        </p:txBody>
      </p:sp>
      <p:sp>
        <p:nvSpPr>
          <p:cNvPr id="3" name="文字方塊 2">
            <a:extLst>
              <a:ext uri="{FF2B5EF4-FFF2-40B4-BE49-F238E27FC236}">
                <a16:creationId xmlns:a16="http://schemas.microsoft.com/office/drawing/2014/main" id="{D96D5EA3-FFA5-29FF-8058-FEAAD803E56D}"/>
              </a:ext>
            </a:extLst>
          </p:cNvPr>
          <p:cNvSpPr txBox="1"/>
          <p:nvPr/>
        </p:nvSpPr>
        <p:spPr>
          <a:xfrm>
            <a:off x="7113765" y="618138"/>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佛告慈氏。若有眾生。以疑惑心修諸功德。願生彼國。不了佛智。不思議智。不可稱智。大乘廣智。無等無倫最上勝智。於此諸智疑惑不信。猶信罪福。修習善本。願生其國。</a:t>
            </a:r>
          </a:p>
        </p:txBody>
      </p:sp>
    </p:spTree>
    <p:extLst>
      <p:ext uri="{BB962C8B-B14F-4D97-AF65-F5344CB8AC3E}">
        <p14:creationId xmlns:p14="http://schemas.microsoft.com/office/powerpoint/2010/main" val="1898890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32C7BA7-CF4F-27C0-5486-7301990D290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CBE8962C-F7BC-BC5D-FCEF-CDEF4EAAEA2A}"/>
              </a:ext>
            </a:extLst>
          </p:cNvPr>
          <p:cNvSpPr txBox="1"/>
          <p:nvPr/>
        </p:nvSpPr>
        <p:spPr>
          <a:xfrm>
            <a:off x="2089926" y="70982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有一類眾生，積集善根，希求佛的智慧、普遍智、無等智、威德廣大不思議智。但是他們對自己沒有信心，所以對於往生清淨佛國，信願不堅，依據不專。然而還能念佛相續不絕，以念佛的功德，結其善願之力，仍然可以往生。</a:t>
            </a:r>
          </a:p>
        </p:txBody>
      </p:sp>
      <p:sp>
        <p:nvSpPr>
          <p:cNvPr id="6" name="文字方塊 5">
            <a:extLst>
              <a:ext uri="{FF2B5EF4-FFF2-40B4-BE49-F238E27FC236}">
                <a16:creationId xmlns:a16="http://schemas.microsoft.com/office/drawing/2014/main" id="{707C9C02-F4EA-AFAF-0D4D-8BFF110356C3}"/>
              </a:ext>
            </a:extLst>
          </p:cNvPr>
          <p:cNvSpPr txBox="1"/>
          <p:nvPr/>
        </p:nvSpPr>
        <p:spPr>
          <a:xfrm>
            <a:off x="7049888" y="555004"/>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復有眾生。積集善根。希求佛智。普遍智。無等智。威德廣大不思議智。於自善根。不能生信。故於往生清淨佛國。意志猶豫。無所專據。然猶續念不絕。結其善願為本。續得往生。</a:t>
            </a:r>
          </a:p>
        </p:txBody>
      </p:sp>
    </p:spTree>
    <p:extLst>
      <p:ext uri="{BB962C8B-B14F-4D97-AF65-F5344CB8AC3E}">
        <p14:creationId xmlns:p14="http://schemas.microsoft.com/office/powerpoint/2010/main" val="33046485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ECB8FB6-EA66-1BAD-50F0-7CE19AF97D8B}"/>
              </a:ext>
            </a:extLst>
          </p:cNvPr>
          <p:cNvSpPr txBox="1"/>
          <p:nvPr/>
        </p:nvSpPr>
        <p:spPr>
          <a:xfrm>
            <a:off x="1508740" y="70982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上面所說的兩種有疑心的眾生，一是因為對佛智有疑，一是對自己的善根有疑惑。所以他們雖然生到極樂世界，但不能參加阿彌陀佛的法會，也就是不能見佛聞法。生於佛國邊地，七寶城中。這不是佛使他這樣，完全是他自己心裡所生的疑障。而生於邊地，也是於寶蓮花中自然化生，他們的飲食快樂，像忉利天人一樣。</a:t>
            </a:r>
          </a:p>
        </p:txBody>
      </p:sp>
      <p:sp>
        <p:nvSpPr>
          <p:cNvPr id="6" name="文字方塊 5">
            <a:extLst>
              <a:ext uri="{FF2B5EF4-FFF2-40B4-BE49-F238E27FC236}">
                <a16:creationId xmlns:a16="http://schemas.microsoft.com/office/drawing/2014/main" id="{0D4A702C-148F-F9C1-2DC5-219E1C16C6E8}"/>
              </a:ext>
            </a:extLst>
          </p:cNvPr>
          <p:cNvSpPr txBox="1"/>
          <p:nvPr/>
        </p:nvSpPr>
        <p:spPr>
          <a:xfrm>
            <a:off x="7643171"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是諸人等。以此因緣雖生彼國。不能前至無量壽所。道止佛國界邊。七寶城中。佛不使爾。身行所作。心自趣向。亦有寶池蓮華。自然受身。飲食快樂。如忉利天。</a:t>
            </a:r>
          </a:p>
        </p:txBody>
      </p:sp>
      <p:sp>
        <p:nvSpPr>
          <p:cNvPr id="2" name="匾額 1" descr="佛學概要十四講表 習講">
            <a:extLst>
              <a:ext uri="{FF2B5EF4-FFF2-40B4-BE49-F238E27FC236}">
                <a16:creationId xmlns:a16="http://schemas.microsoft.com/office/drawing/2014/main" id="{769BA2C0-FF6F-FB1D-C3FD-64163A82C12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3046691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D2168E4E-0C3A-D766-4FBB-B4808496C0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2" name="文字方塊 1">
            <a:extLst>
              <a:ext uri="{FF2B5EF4-FFF2-40B4-BE49-F238E27FC236}">
                <a16:creationId xmlns:a16="http://schemas.microsoft.com/office/drawing/2014/main" id="{B4E0E0A1-6C50-5DE0-23BC-CBE7D0C0DEBD}"/>
              </a:ext>
            </a:extLst>
          </p:cNvPr>
          <p:cNvSpPr txBox="1"/>
          <p:nvPr/>
        </p:nvSpPr>
        <p:spPr>
          <a:xfrm>
            <a:off x="1684920"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他們在疑城中不能出離。所住的宮殿只在地上，不能隨意大小。五百年之內，見不到佛，聽不到佛說法，見不到九品往生的菩薩、聲聞聖眾。因他們心裡有疑障，所以智慧很難開明，對經典的義理知道的很少。不能心開意解，生不起歡樂之心。因為以上的種種原因，才稱他們為胎生。</a:t>
            </a:r>
          </a:p>
        </p:txBody>
      </p:sp>
      <p:sp>
        <p:nvSpPr>
          <p:cNvPr id="3" name="文字方塊 2">
            <a:extLst>
              <a:ext uri="{FF2B5EF4-FFF2-40B4-BE49-F238E27FC236}">
                <a16:creationId xmlns:a16="http://schemas.microsoft.com/office/drawing/2014/main" id="{0D5279CB-82E0-60B3-AF57-6D23A803242D}"/>
              </a:ext>
            </a:extLst>
          </p:cNvPr>
          <p:cNvSpPr txBox="1"/>
          <p:nvPr/>
        </p:nvSpPr>
        <p:spPr>
          <a:xfrm>
            <a:off x="7027618"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於其城中。不能得出。所居舍宅在地。不能隨意高大。於五百歲。常不見佛。不聞經法。不見菩薩。聲聞聖眾。其人智慧不明。知經復少。心不開解。意不歡樂。是故於彼謂之胎生。</a:t>
            </a:r>
          </a:p>
        </p:txBody>
      </p:sp>
    </p:spTree>
    <p:extLst>
      <p:ext uri="{BB962C8B-B14F-4D97-AF65-F5344CB8AC3E}">
        <p14:creationId xmlns:p14="http://schemas.microsoft.com/office/powerpoint/2010/main" val="7292628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6511F2B-5D83-780A-6BDD-2BA6E8BDA77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BC471507-117F-C330-A3E2-C8E35375F1D3}"/>
              </a:ext>
            </a:extLst>
          </p:cNvPr>
          <p:cNvSpPr txBox="1"/>
          <p:nvPr/>
        </p:nvSpPr>
        <p:spPr>
          <a:xfrm>
            <a:off x="-58584" y="654142"/>
            <a:ext cx="6801862"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如果有眾生能明瞭深信佛的圓滿智慧，乃至四種殊勝智慧，斷除疑惑，深信自己善根，勤修六度萬行，持名念佛，種諸功德，把所修功德迴向求願，往生極樂世界。臨命終時，在很短的時間內，都能蒙佛接引在七寶池蓮花中，自然化生。跏趺而坐，身色相好，光明、智慧、功德都像諸菩薩們一樣，具足成就。彌勒你們應當知道，這些九品化生的菩薩，皆是因為智慧超勝的緣故。</a:t>
            </a:r>
          </a:p>
        </p:txBody>
      </p:sp>
      <p:sp>
        <p:nvSpPr>
          <p:cNvPr id="6" name="文字方塊 5">
            <a:extLst>
              <a:ext uri="{FF2B5EF4-FFF2-40B4-BE49-F238E27FC236}">
                <a16:creationId xmlns:a16="http://schemas.microsoft.com/office/drawing/2014/main" id="{54FDC790-DBB5-1224-0A0C-5709330159B3}"/>
              </a:ext>
            </a:extLst>
          </p:cNvPr>
          <p:cNvSpPr txBox="1"/>
          <p:nvPr/>
        </p:nvSpPr>
        <p:spPr>
          <a:xfrm>
            <a:off x="6642228" y="56246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若有眾生。明信佛智。乃至勝智。斷除疑惑。信己善根。作諸功德。至心迴向。皆於七寶華中自然化生。跏趺而坐。須臾之頃。身相光明。智慧功德。如諸菩薩。具足成就。彌勒當知。彼化生者。智慧勝故。</a:t>
            </a:r>
          </a:p>
        </p:txBody>
      </p:sp>
    </p:spTree>
    <p:extLst>
      <p:ext uri="{BB962C8B-B14F-4D97-AF65-F5344CB8AC3E}">
        <p14:creationId xmlns:p14="http://schemas.microsoft.com/office/powerpoint/2010/main" val="23882996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408CE55-B676-E1CD-1614-35C253EBA5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3CA839EB-C40B-1DD0-9D8A-C8A96722F5E9}"/>
              </a:ext>
            </a:extLst>
          </p:cNvPr>
          <p:cNvSpPr txBox="1"/>
          <p:nvPr/>
        </p:nvSpPr>
        <p:spPr>
          <a:xfrm>
            <a:off x="2848746"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如果往生在邊地疑城胎生的眾生，五百歲中</a:t>
            </a:r>
            <a:r>
              <a:rPr lang="en-US" altLang="zh-TW" sz="2800" dirty="0">
                <a:solidFill>
                  <a:schemeClr val="bg1">
                    <a:lumMod val="95000"/>
                  </a:schemeClr>
                </a:solidFill>
              </a:rPr>
              <a:t>︵</a:t>
            </a:r>
            <a:r>
              <a:rPr lang="zh-TW" altLang="en-US" sz="2800" dirty="0">
                <a:solidFill>
                  <a:schemeClr val="bg1">
                    <a:lumMod val="95000"/>
                  </a:schemeClr>
                </a:solidFill>
              </a:rPr>
              <a:t>是以我們的世間計時</a:t>
            </a:r>
            <a:r>
              <a:rPr lang="en-US" altLang="zh-TW" sz="2800" dirty="0">
                <a:solidFill>
                  <a:schemeClr val="bg1">
                    <a:lumMod val="95000"/>
                  </a:schemeClr>
                </a:solidFill>
              </a:rPr>
              <a:t>︶</a:t>
            </a:r>
            <a:r>
              <a:rPr lang="zh-TW" altLang="en-US" sz="2800" dirty="0">
                <a:solidFill>
                  <a:schemeClr val="bg1">
                    <a:lumMod val="95000"/>
                  </a:schemeClr>
                </a:solidFill>
              </a:rPr>
              <a:t>不見三寶，不知道菩薩修行生活的方法，也不能修習種種功德，沒有因緣奉事阿彌陀佛。應當知道，這些往生邊地的人，過去世中沒有智慧，懷疑自己的善根和佛的圓滿大智。所以，導致往生到邊地疑城之中。</a:t>
            </a:r>
          </a:p>
        </p:txBody>
      </p:sp>
      <p:sp>
        <p:nvSpPr>
          <p:cNvPr id="6" name="文字方塊 5">
            <a:extLst>
              <a:ext uri="{FF2B5EF4-FFF2-40B4-BE49-F238E27FC236}">
                <a16:creationId xmlns:a16="http://schemas.microsoft.com/office/drawing/2014/main" id="{3C93FEDE-B6BE-0885-0BA1-986B60D69F3A}"/>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其胎生者。五百歲中。不見三寶。不知菩薩法式。不得修習功德。無因奉事無量壽佛。當知此人。宿世之時。無有智慧。疑惑所致。</a:t>
            </a:r>
          </a:p>
        </p:txBody>
      </p:sp>
    </p:spTree>
    <p:extLst>
      <p:ext uri="{BB962C8B-B14F-4D97-AF65-F5344CB8AC3E}">
        <p14:creationId xmlns:p14="http://schemas.microsoft.com/office/powerpoint/2010/main" val="29574196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DB31CE2-8AEB-BC98-D296-3F33EEE8A0BB}"/>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邊地疑城第四十</a:t>
            </a:r>
          </a:p>
          <a:p>
            <a:pPr>
              <a:lnSpc>
                <a:spcPts val="3000"/>
              </a:lnSpc>
            </a:pPr>
            <a:r>
              <a:rPr lang="zh-TW" altLang="en-US" sz="2800" dirty="0">
                <a:solidFill>
                  <a:schemeClr val="bg1"/>
                </a:solidFill>
              </a:rPr>
              <a:t>佛告慈氏。若有眾生。以疑惑心修諸功德。願生彼國。不了佛智。不思議智。不可稱智。大乘廣智。無等無倫最上勝智。於此諸智疑惑不信。猶信罪福。修習善本。願生其國。</a:t>
            </a:r>
          </a:p>
        </p:txBody>
      </p:sp>
      <p:sp>
        <p:nvSpPr>
          <p:cNvPr id="5" name="文字方塊 4">
            <a:extLst>
              <a:ext uri="{FF2B5EF4-FFF2-40B4-BE49-F238E27FC236}">
                <a16:creationId xmlns:a16="http://schemas.microsoft.com/office/drawing/2014/main" id="{01010190-3062-4923-1AEC-C0D8FFD18438}"/>
              </a:ext>
            </a:extLst>
          </p:cNvPr>
          <p:cNvSpPr txBox="1"/>
          <p:nvPr/>
        </p:nvSpPr>
        <p:spPr>
          <a:xfrm>
            <a:off x="125549" y="2061354"/>
            <a:ext cx="12064864" cy="317009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40</a:t>
            </a:r>
            <a:r>
              <a:rPr lang="en-US" altLang="zh-TW" sz="2800" b="1" dirty="0">
                <a:solidFill>
                  <a:schemeClr val="bg1"/>
                </a:solidFill>
              </a:rPr>
              <a:t>: </a:t>
            </a:r>
            <a:r>
              <a:rPr lang="en-US" altLang="zh-CN" sz="2800" b="1" dirty="0">
                <a:solidFill>
                  <a:schemeClr val="bg1"/>
                </a:solidFill>
              </a:rPr>
              <a:t>The City of Doubt on the Borderland</a:t>
            </a:r>
            <a:endParaRPr lang="en-US" altLang="zh-TW" sz="2800" b="1" dirty="0">
              <a:solidFill>
                <a:schemeClr val="bg1"/>
              </a:solidFill>
            </a:endParaRPr>
          </a:p>
          <a:p>
            <a:pPr>
              <a:lnSpc>
                <a:spcPts val="3000"/>
              </a:lnSpc>
            </a:pPr>
            <a:r>
              <a:rPr lang="en-US" altLang="zh-TW" sz="2800" b="1" dirty="0">
                <a:solidFill>
                  <a:schemeClr val="bg1"/>
                </a:solidFill>
              </a:rPr>
              <a:t>The Buddha said to Maitreya, “If there are sentient beings who, with a mind of doubt, cultivate various virtuous deeds and aspire to be born in that land, yet do not comprehend the Buddha’s wisdom—the inconceivable wisdom, the inexpressible wisdom, the vast </a:t>
            </a:r>
            <a:r>
              <a:rPr lang="en-US" altLang="zh-TW" sz="2800" b="1" dirty="0" err="1">
                <a:solidFill>
                  <a:schemeClr val="bg1"/>
                </a:solidFill>
              </a:rPr>
              <a:t>Mahāyāna</a:t>
            </a:r>
            <a:r>
              <a:rPr lang="en-US" altLang="zh-TW" sz="2800" b="1" dirty="0">
                <a:solidFill>
                  <a:schemeClr val="bg1"/>
                </a:solidFill>
              </a:rPr>
              <a:t> wisdom, the incomparable and unsurpassed supreme wisdom—and who harbor doubt and disbelief toward these forms of wisdom, though they still believe in the law of karma, </a:t>
            </a:r>
            <a:r>
              <a:rPr lang="en-US" altLang="zh-TW" sz="2800" b="1" dirty="0" err="1">
                <a:solidFill>
                  <a:schemeClr val="bg1"/>
                </a:solidFill>
              </a:rPr>
              <a:t>practise</a:t>
            </a:r>
            <a:r>
              <a:rPr lang="en-US" altLang="zh-TW" sz="2800" b="1" dirty="0">
                <a:solidFill>
                  <a:schemeClr val="bg1"/>
                </a:solidFill>
              </a:rPr>
              <a:t> good roots, and aspire to be born in that land…”</a:t>
            </a:r>
            <a:endParaRPr lang="zh-TW" altLang="en-US" sz="2800" b="1" dirty="0">
              <a:solidFill>
                <a:schemeClr val="bg1"/>
              </a:solidFill>
            </a:endParaRPr>
          </a:p>
        </p:txBody>
      </p:sp>
    </p:spTree>
    <p:extLst>
      <p:ext uri="{BB962C8B-B14F-4D97-AF65-F5344CB8AC3E}">
        <p14:creationId xmlns:p14="http://schemas.microsoft.com/office/powerpoint/2010/main" val="3677000623"/>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2E6B0EB-FAD4-21F1-77A8-225133CAE16C}"/>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復有眾生。積集善根。希求佛智。普遍智。無等智。威德廣大不思議智。於自善根。不能生信。故於往生清淨佛國。意志猶豫。無所專據。然猶續念不絕。結其善願為本。續得往生。是諸人等。以此因緣雖生彼國。不能前至無量壽所。道止佛國界邊。七寶城中。佛不使爾。身行所作。心自趣向。</a:t>
            </a:r>
          </a:p>
        </p:txBody>
      </p:sp>
      <p:sp>
        <p:nvSpPr>
          <p:cNvPr id="5" name="文字方塊 4">
            <a:extLst>
              <a:ext uri="{FF2B5EF4-FFF2-40B4-BE49-F238E27FC236}">
                <a16:creationId xmlns:a16="http://schemas.microsoft.com/office/drawing/2014/main" id="{3186A6E8-06ED-88E1-5995-7189C337E60F}"/>
              </a:ext>
            </a:extLst>
          </p:cNvPr>
          <p:cNvSpPr txBox="1"/>
          <p:nvPr/>
        </p:nvSpPr>
        <p:spPr>
          <a:xfrm>
            <a:off x="125549"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Moreover, there are sentient beings who accumulate good roots and aspire to the Buddha’s wisdom—the universal wisdom, the incomparable wisdom, the majestic and vast inconceivable wisdom. Yet they cannot give rise to faith in their own good roots. Therefore, in aspiring to be born in the Pure Buddha Land, their resolve is hesitant and uncertain, lacking firm assurance. Nevertheless, as they continue to hold the Buddha in mindful recollection without interruption, their good vows become the basis of their aspiration, and they eventually attain rebirth. However, because of this cause, though they are born in that land, they cannot advance directly to where the Buddha of Infinite Life abides. Their path ends at the border of that Buddha Land, within a city of the seven treasures. It is not that the Buddha prevents them; rather, it is the natural result of their own actions and the direction of their minds.</a:t>
            </a:r>
            <a:endParaRPr lang="zh-TW" altLang="en-US" sz="2800" b="1" dirty="0">
              <a:solidFill>
                <a:schemeClr val="bg1"/>
              </a:solidFill>
            </a:endParaRPr>
          </a:p>
        </p:txBody>
      </p:sp>
    </p:spTree>
    <p:extLst>
      <p:ext uri="{BB962C8B-B14F-4D97-AF65-F5344CB8AC3E}">
        <p14:creationId xmlns:p14="http://schemas.microsoft.com/office/powerpoint/2010/main" val="2613392553"/>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8812488-4052-6F1A-EB11-1908890C5024}"/>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亦有寶池蓮華。自然受身。飲食快樂。如忉利天。於其城中。不能得出。所居舍宅在地。不能隨意高大。於五百歲。常不見佛。不聞經法。不見菩薩。聲聞聖眾。其人智慧不明。知經復少。心不開解。意不歡樂。是故於彼謂之胎生。</a:t>
            </a:r>
          </a:p>
        </p:txBody>
      </p:sp>
      <p:sp>
        <p:nvSpPr>
          <p:cNvPr id="5" name="文字方塊 4">
            <a:extLst>
              <a:ext uri="{FF2B5EF4-FFF2-40B4-BE49-F238E27FC236}">
                <a16:creationId xmlns:a16="http://schemas.microsoft.com/office/drawing/2014/main" id="{6E92F1F3-8BDA-D82E-03CA-D886011755C9}"/>
              </a:ext>
            </a:extLst>
          </p:cNvPr>
          <p:cNvSpPr txBox="1"/>
          <p:nvPr/>
        </p:nvSpPr>
        <p:spPr>
          <a:xfrm>
            <a:off x="125549" y="2061354"/>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There are also jeweled pools with lotus flowers, within which some beings naturally receive their bodies. They enjoy food and pleasure as do the gods of the </a:t>
            </a:r>
            <a:r>
              <a:rPr lang="en-US" altLang="zh-TW" sz="2800" b="1" dirty="0" err="1">
                <a:solidFill>
                  <a:schemeClr val="bg1"/>
                </a:solidFill>
              </a:rPr>
              <a:t>Trāyastriṃśa</a:t>
            </a:r>
            <a:r>
              <a:rPr lang="en-US" altLang="zh-TW" sz="2800" b="1" dirty="0">
                <a:solidFill>
                  <a:schemeClr val="bg1"/>
                </a:solidFill>
              </a:rPr>
              <a:t> Heaven. Yet, within that city, they are unable to go forth. Their dwellings remain upon the ground and cannot rise high according to their wishes. For five hundred years they do not behold the Buddha, nor hear the teachings of the Dharma, nor see the assemblies of Bodhisattvas, </a:t>
            </a:r>
            <a:r>
              <a:rPr lang="en-US" altLang="zh-TW" sz="2800" b="1" dirty="0" err="1">
                <a:solidFill>
                  <a:schemeClr val="bg1"/>
                </a:solidFill>
              </a:rPr>
              <a:t>Śrāvakas</a:t>
            </a:r>
            <a:r>
              <a:rPr lang="en-US" altLang="zh-TW" sz="2800" b="1" dirty="0">
                <a:solidFill>
                  <a:schemeClr val="bg1"/>
                </a:solidFill>
              </a:rPr>
              <a:t>, or noble beings. Their wisdom remains dim, their knowledge of the scriptures shallow; their minds are not open or joyful. Therefore, such beings are said to be “born from the womb” in that land.</a:t>
            </a:r>
            <a:endParaRPr lang="zh-TW" altLang="en-US" sz="2800" b="1" dirty="0">
              <a:solidFill>
                <a:schemeClr val="bg1"/>
              </a:solidFill>
            </a:endParaRPr>
          </a:p>
        </p:txBody>
      </p:sp>
    </p:spTree>
    <p:extLst>
      <p:ext uri="{BB962C8B-B14F-4D97-AF65-F5344CB8AC3E}">
        <p14:creationId xmlns:p14="http://schemas.microsoft.com/office/powerpoint/2010/main" val="2999132966"/>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189DCC0-01ED-351C-E016-C703E5458AB1}"/>
              </a:ext>
            </a:extLst>
          </p:cNvPr>
          <p:cNvSpPr txBox="1"/>
          <p:nvPr/>
        </p:nvSpPr>
        <p:spPr>
          <a:xfrm>
            <a:off x="125549" y="-26590"/>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若有眾生。明信佛智。乃至勝智。斷除疑惑。信己善根。作諸功德。至心迴向。皆於七寶華中自然化生。跏趺而坐。須臾之頃。身相光明。智慧功德。如諸菩薩。具足成就。彌勒當知。彼化生者。智慧勝故。其胎生者。五百歲中。不見三寶。不知菩薩法式。不得修習功德。無因奉事無量壽佛。當知此人。宿世之時。無有智慧。疑惑所致。</a:t>
            </a:r>
          </a:p>
        </p:txBody>
      </p:sp>
      <p:sp>
        <p:nvSpPr>
          <p:cNvPr id="5" name="文字方塊 4">
            <a:extLst>
              <a:ext uri="{FF2B5EF4-FFF2-40B4-BE49-F238E27FC236}">
                <a16:creationId xmlns:a16="http://schemas.microsoft.com/office/drawing/2014/main" id="{AC5AA4F6-6BD1-D138-AE69-15E9ECACB939}"/>
              </a:ext>
            </a:extLst>
          </p:cNvPr>
          <p:cNvSpPr txBox="1"/>
          <p:nvPr/>
        </p:nvSpPr>
        <p:spPr>
          <a:xfrm>
            <a:off x="125549" y="1917626"/>
            <a:ext cx="12064864" cy="5093702"/>
          </a:xfrm>
          <a:prstGeom prst="rect">
            <a:avLst/>
          </a:prstGeom>
          <a:noFill/>
        </p:spPr>
        <p:txBody>
          <a:bodyPr wrap="square" rtlCol="0">
            <a:spAutoFit/>
          </a:bodyPr>
          <a:lstStyle/>
          <a:p>
            <a:pPr>
              <a:lnSpc>
                <a:spcPts val="3000"/>
              </a:lnSpc>
            </a:pPr>
            <a:r>
              <a:rPr lang="en-US" altLang="zh-TW" sz="2800" b="1" dirty="0">
                <a:solidFill>
                  <a:schemeClr val="bg1"/>
                </a:solidFill>
              </a:rPr>
              <a:t>If there are sentient beings who clearly and faithfully believe in the Buddha’s wisdom—even in the supreme wisdom—cutting off all doubt, trusting in their own good roots, performing virtuous deeds, and with sincere hearts dedicating their merit toward rebirth, then all such beings will be naturally born by transformation within lotus flowers of the seven treasures. Seated cross-legged therein, in but a moment, their bodies radiate light, and their wisdom and merit become complete, equal to those of the </a:t>
            </a:r>
            <a:r>
              <a:rPr lang="en-US" altLang="zh-TW" sz="2800" b="1" dirty="0" err="1">
                <a:solidFill>
                  <a:schemeClr val="bg1"/>
                </a:solidFill>
              </a:rPr>
              <a:t>Bodhisattvas.Maitreya</a:t>
            </a:r>
            <a:r>
              <a:rPr lang="en-US" altLang="zh-TW" sz="2800" b="1" dirty="0">
                <a:solidFill>
                  <a:schemeClr val="bg1"/>
                </a:solidFill>
              </a:rPr>
              <a:t>, you should know: those who are born by transformation possess superior wisdom. As for those born from the womb, during five hundred years they neither see the Three Treasures nor know the practices of the Bodhisattvas. They cannot cultivate virtue nor serve the Buddha of Infinite Life. You should understand that such beings, in their former lives, lacked wisdom; their condition now arises from doubt and delusion.</a:t>
            </a:r>
            <a:endParaRPr lang="zh-TW" altLang="en-US" sz="2800" b="1" dirty="0">
              <a:solidFill>
                <a:schemeClr val="bg1"/>
              </a:solidFill>
            </a:endParaRPr>
          </a:p>
        </p:txBody>
      </p:sp>
    </p:spTree>
    <p:extLst>
      <p:ext uri="{BB962C8B-B14F-4D97-AF65-F5344CB8AC3E}">
        <p14:creationId xmlns:p14="http://schemas.microsoft.com/office/powerpoint/2010/main" val="177590537"/>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55E6BDC8-31AF-0720-F504-A1C77313829D}"/>
              </a:ext>
            </a:extLst>
          </p:cNvPr>
          <p:cNvPicPr>
            <a:picLocks noChangeAspect="1"/>
          </p:cNvPicPr>
          <p:nvPr/>
        </p:nvPicPr>
        <p:blipFill>
          <a:blip r:embed="rId3"/>
          <a:stretch>
            <a:fillRect/>
          </a:stretch>
        </p:blipFill>
        <p:spPr>
          <a:xfrm>
            <a:off x="0" y="1"/>
            <a:ext cx="12190413" cy="2709714"/>
          </a:xfrm>
          <a:prstGeom prst="rect">
            <a:avLst/>
          </a:prstGeom>
        </p:spPr>
      </p:pic>
      <p:pic>
        <p:nvPicPr>
          <p:cNvPr id="3" name="圖片 2">
            <a:extLst>
              <a:ext uri="{FF2B5EF4-FFF2-40B4-BE49-F238E27FC236}">
                <a16:creationId xmlns:a16="http://schemas.microsoft.com/office/drawing/2014/main" id="{0BBB69ED-9904-04BA-002D-3516D9A76FBC}"/>
              </a:ext>
            </a:extLst>
          </p:cNvPr>
          <p:cNvPicPr>
            <a:picLocks noChangeAspect="1"/>
          </p:cNvPicPr>
          <p:nvPr/>
        </p:nvPicPr>
        <p:blipFill>
          <a:blip r:embed="rId4"/>
          <a:stretch>
            <a:fillRect/>
          </a:stretch>
        </p:blipFill>
        <p:spPr>
          <a:xfrm>
            <a:off x="2278782" y="2709715"/>
            <a:ext cx="1456928" cy="914400"/>
          </a:xfrm>
          <a:prstGeom prst="rect">
            <a:avLst/>
          </a:prstGeom>
        </p:spPr>
      </p:pic>
      <p:sp>
        <p:nvSpPr>
          <p:cNvPr id="6" name="圖說文字: 雙折線 5">
            <a:extLst>
              <a:ext uri="{FF2B5EF4-FFF2-40B4-BE49-F238E27FC236}">
                <a16:creationId xmlns:a16="http://schemas.microsoft.com/office/drawing/2014/main" id="{D7FC18A8-88D4-4E39-BB54-073A47DEFCBB}"/>
              </a:ext>
            </a:extLst>
          </p:cNvPr>
          <p:cNvSpPr/>
          <p:nvPr/>
        </p:nvSpPr>
        <p:spPr>
          <a:xfrm>
            <a:off x="5015086" y="2421682"/>
            <a:ext cx="502136" cy="3456384"/>
          </a:xfrm>
          <a:prstGeom prst="borderCallout3">
            <a:avLst>
              <a:gd name="adj1" fmla="val 99576"/>
              <a:gd name="adj2" fmla="val 44755"/>
              <a:gd name="adj3" fmla="val 122127"/>
              <a:gd name="adj4" fmla="val 36937"/>
              <a:gd name="adj5" fmla="val 121559"/>
              <a:gd name="adj6" fmla="val -678303"/>
              <a:gd name="adj7" fmla="val 111180"/>
              <a:gd name="adj8" fmla="val -672060"/>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惑盡見佛第四十一</a:t>
            </a:r>
          </a:p>
        </p:txBody>
      </p:sp>
      <p:pic>
        <p:nvPicPr>
          <p:cNvPr id="7" name="圖片 6">
            <a:extLst>
              <a:ext uri="{FF2B5EF4-FFF2-40B4-BE49-F238E27FC236}">
                <a16:creationId xmlns:a16="http://schemas.microsoft.com/office/drawing/2014/main" id="{2F89E9AA-A309-76ED-8F4A-A6B238123F85}"/>
              </a:ext>
            </a:extLst>
          </p:cNvPr>
          <p:cNvPicPr>
            <a:picLocks noChangeAspect="1"/>
          </p:cNvPicPr>
          <p:nvPr/>
        </p:nvPicPr>
        <p:blipFill>
          <a:blip r:embed="rId5"/>
          <a:stretch>
            <a:fillRect/>
          </a:stretch>
        </p:blipFill>
        <p:spPr>
          <a:xfrm>
            <a:off x="303553" y="3624115"/>
            <a:ext cx="4320480" cy="2709714"/>
          </a:xfrm>
          <a:prstGeom prst="rect">
            <a:avLst/>
          </a:prstGeom>
        </p:spPr>
      </p:pic>
    </p:spTree>
    <p:extLst>
      <p:ext uri="{BB962C8B-B14F-4D97-AF65-F5344CB8AC3E}">
        <p14:creationId xmlns:p14="http://schemas.microsoft.com/office/powerpoint/2010/main" val="32058009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F6A6F10-2CBC-64E0-ABB9-AE97816ADB86}"/>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惑盡見佛第四十一</a:t>
            </a:r>
          </a:p>
        </p:txBody>
      </p:sp>
      <p:sp>
        <p:nvSpPr>
          <p:cNvPr id="5" name="文字方塊 4">
            <a:extLst>
              <a:ext uri="{FF2B5EF4-FFF2-40B4-BE49-F238E27FC236}">
                <a16:creationId xmlns:a16="http://schemas.microsoft.com/office/drawing/2014/main" id="{B0616A03-4DD3-D68F-759D-BD736727B9D6}"/>
              </a:ext>
            </a:extLst>
          </p:cNvPr>
          <p:cNvSpPr txBox="1"/>
          <p:nvPr/>
        </p:nvSpPr>
        <p:spPr>
          <a:xfrm>
            <a:off x="8210723" y="618138"/>
            <a:ext cx="1800493"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這一品經，是講生在邊地的眾生，一定要把疑惑完全斷盡了，才能花開見佛。</a:t>
            </a:r>
          </a:p>
        </p:txBody>
      </p:sp>
      <p:sp>
        <p:nvSpPr>
          <p:cNvPr id="6" name="文字方塊 5">
            <a:extLst>
              <a:ext uri="{FF2B5EF4-FFF2-40B4-BE49-F238E27FC236}">
                <a16:creationId xmlns:a16="http://schemas.microsoft.com/office/drawing/2014/main" id="{8D585455-6467-7ED0-BA2D-F55E913BC8A8}"/>
              </a:ext>
            </a:extLst>
          </p:cNvPr>
          <p:cNvSpPr txBox="1"/>
          <p:nvPr/>
        </p:nvSpPr>
        <p:spPr>
          <a:xfrm>
            <a:off x="550590" y="618138"/>
            <a:ext cx="7571303"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譬如轉輪聖王。有七寶獄。王子得罪。禁閉其中。層樓綺殿。寶帳金床。欄窗榻座。妙飾奇珍。飲食衣服。如轉輪王。而以金鎖繫其兩足。諸小王子寧樂此不。慈氏白言。不也世尊。彼幽縶時。心不自在。但以種種方便。欲求出離。求諸近臣。終不從心。輪王歡喜。方得解脫。佛告彌勒。此諸眾生。亦復如是。若有墮於疑悔。希求佛智。至廣大智。於自善根。不能生信。</a:t>
            </a:r>
          </a:p>
        </p:txBody>
      </p:sp>
      <p:sp>
        <p:nvSpPr>
          <p:cNvPr id="7" name="匾額 6" descr="佛學概要十四講表 習講">
            <a:extLst>
              <a:ext uri="{FF2B5EF4-FFF2-40B4-BE49-F238E27FC236}">
                <a16:creationId xmlns:a16="http://schemas.microsoft.com/office/drawing/2014/main" id="{32D55A27-F5D2-F75A-E412-82F8B732C9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40530036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599F1FD-3BE1-7886-3537-D78EF4F527B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A5307DE3-9C4B-B436-4155-2980567D8814}"/>
              </a:ext>
            </a:extLst>
          </p:cNvPr>
          <p:cNvSpPr txBox="1"/>
          <p:nvPr/>
        </p:nvSpPr>
        <p:spPr>
          <a:xfrm>
            <a:off x="694606" y="618138"/>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由聞佛名起信心故。雖生彼國。於蓮華中不得出現。彼處華胎。猶如園苑宮殿之想。何以故。彼中清淨。無諸穢惡。然於五百歲中。不見三寶。不得供養奉事諸佛。遠離一切殊勝善根。以此為苦。不生欣樂。若此眾生識其罪本。深自悔責。求離彼處。往昔世中。過失盡已。然後乃出。即得往詣無量壽所。聽聞經法。久久亦當開解歡喜。亦得遍供無數無量諸佛。修諸功德。汝阿逸多。當知疑惑於諸菩薩為大損害。為失大利。是故應當明信諸佛無上智慧。慈氏白言。云何此界一類眾生。雖亦修善。而不求生。</a:t>
            </a:r>
          </a:p>
        </p:txBody>
      </p:sp>
    </p:spTree>
    <p:extLst>
      <p:ext uri="{BB962C8B-B14F-4D97-AF65-F5344CB8AC3E}">
        <p14:creationId xmlns:p14="http://schemas.microsoft.com/office/powerpoint/2010/main" val="1392454913"/>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BD311D9-D6E3-110E-A0EB-15FA6ABD5A2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FBB35A68-5CFF-4BA0-D539-16E123A34F41}"/>
              </a:ext>
            </a:extLst>
          </p:cNvPr>
          <p:cNvSpPr txBox="1"/>
          <p:nvPr/>
        </p:nvSpPr>
        <p:spPr>
          <a:xfrm>
            <a:off x="694606" y="618138"/>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慈氏。此等眾生。智慧微淺。分別西方。不及天界。是以非樂。不求生彼。慈氏白言。此等眾生。虛妄分別。不求佛剎。何免輪迴。佛言。彼等所種善根。不能離相。不求佛慧。深著世樂。人間福報。雖復修福。求人天果。得報之時。一切豐足。而未能出三界獄中。假使父母。妻子。男女眷屬欲相救免。邪見業王。未能捨離。常處輪迴。而不自在。汝見愚癡之人。不種善根。但以世智聰辯。增益邪心。云何出離生死大難。復有眾生。雖種善根。作大福田。取相分別。情執深重。求出輪迴。終不能得。</a:t>
            </a:r>
          </a:p>
        </p:txBody>
      </p:sp>
    </p:spTree>
    <p:extLst>
      <p:ext uri="{BB962C8B-B14F-4D97-AF65-F5344CB8AC3E}">
        <p14:creationId xmlns:p14="http://schemas.microsoft.com/office/powerpoint/2010/main" val="274373653"/>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5BD3957-555E-2E29-D340-18A13F5C9DF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DD463B89-3BB4-BBA7-0D75-D85C2B5E7868}"/>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若以無相智慧。植眾德本。身心清淨。遠離分別。求生淨剎。趣佛菩提。當生佛剎。永得解脫。</a:t>
            </a:r>
          </a:p>
        </p:txBody>
      </p:sp>
    </p:spTree>
    <p:extLst>
      <p:ext uri="{BB962C8B-B14F-4D97-AF65-F5344CB8AC3E}">
        <p14:creationId xmlns:p14="http://schemas.microsoft.com/office/powerpoint/2010/main" val="3038224545"/>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4BC11C9-9C00-21D0-FDEA-76329CBE7ADA}"/>
              </a:ext>
            </a:extLst>
          </p:cNvPr>
          <p:cNvSpPr txBox="1"/>
          <p:nvPr/>
        </p:nvSpPr>
        <p:spPr>
          <a:xfrm>
            <a:off x="591998" y="70982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譬如轉輪聖王有七寶所造成的牢獄。王子犯罪，就囚禁在其中。這個牢獄裡有重樓、宮殿，都裝飾得很華麗。那裡面有金床和寶帳，以及欄窗榻座，都是珍貴奇妙的眾寶裝飾而成。衣服飲食等物質生活的享受都與轉輪王一樣。所不同的是用金質的腳鐐，把他的雙腳鎖起來。這些小王子難道還喜歡住在裡面嗎？</a:t>
            </a:r>
          </a:p>
        </p:txBody>
      </p:sp>
      <p:sp>
        <p:nvSpPr>
          <p:cNvPr id="6" name="文字方塊 5">
            <a:extLst>
              <a:ext uri="{FF2B5EF4-FFF2-40B4-BE49-F238E27FC236}">
                <a16:creationId xmlns:a16="http://schemas.microsoft.com/office/drawing/2014/main" id="{1E720661-0074-7312-F661-D93A2F580D61}"/>
              </a:ext>
            </a:extLst>
          </p:cNvPr>
          <p:cNvSpPr txBox="1"/>
          <p:nvPr/>
        </p:nvSpPr>
        <p:spPr>
          <a:xfrm>
            <a:off x="6419234" y="562460"/>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譬如轉輪聖王。有七寶獄。王子得罪。禁閉其中。層樓綺殿。寶帳金床。欄窗榻座。妙飾奇珍。飲食衣服。如轉輪王。而以金鎖繫其兩足。諸小王子寧樂此不。慈氏白言。不也世尊。彼幽縶時。心不自在。但以種種方便。欲求出離。求諸近臣。終不從心。輪王歡喜。方得解脫。</a:t>
            </a:r>
          </a:p>
        </p:txBody>
      </p:sp>
    </p:spTree>
    <p:extLst>
      <p:ext uri="{BB962C8B-B14F-4D97-AF65-F5344CB8AC3E}">
        <p14:creationId xmlns:p14="http://schemas.microsoft.com/office/powerpoint/2010/main" val="19482288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193525A-0A94-3C52-E899-98374873A9B0}"/>
              </a:ext>
            </a:extLst>
          </p:cNvPr>
          <p:cNvSpPr txBox="1"/>
          <p:nvPr/>
        </p:nvSpPr>
        <p:spPr>
          <a:xfrm>
            <a:off x="6539061" y="90951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彌勒菩薩回答說：</a:t>
            </a:r>
            <a:r>
              <a:rPr lang="en-US" altLang="zh-TW" sz="2800" dirty="0">
                <a:solidFill>
                  <a:schemeClr val="bg1">
                    <a:lumMod val="95000"/>
                  </a:schemeClr>
                </a:solidFill>
              </a:rPr>
              <a:t>﹃</a:t>
            </a:r>
            <a:r>
              <a:rPr lang="zh-TW" altLang="en-US" sz="2800" dirty="0">
                <a:solidFill>
                  <a:schemeClr val="bg1">
                    <a:lumMod val="95000"/>
                  </a:schemeClr>
                </a:solidFill>
              </a:rPr>
              <a:t>不會的，世尊。他們被囚禁的時候，失去了自由，心不自在，只想用種種方法，求得出離這個七寶獄。他求助於輪王身邊的大臣，終究未能如願。等到輪王心裡高興的時候，才能得到解脫</a:t>
            </a:r>
            <a:r>
              <a:rPr lang="en-US" altLang="zh-TW" sz="2800" dirty="0">
                <a:solidFill>
                  <a:schemeClr val="bg1">
                    <a:lumMod val="95000"/>
                  </a:schemeClr>
                </a:solidFill>
              </a:rPr>
              <a:t>﹄</a:t>
            </a:r>
            <a:r>
              <a:rPr lang="zh-TW" altLang="en-US" sz="2800" dirty="0">
                <a:solidFill>
                  <a:schemeClr val="bg1">
                    <a:lumMod val="95000"/>
                  </a:schemeClr>
                </a:solidFill>
              </a:rPr>
              <a:t>。</a:t>
            </a:r>
          </a:p>
        </p:txBody>
      </p:sp>
      <p:sp>
        <p:nvSpPr>
          <p:cNvPr id="5" name="匾額 4" descr="佛學概要十四講表 習講">
            <a:extLst>
              <a:ext uri="{FF2B5EF4-FFF2-40B4-BE49-F238E27FC236}">
                <a16:creationId xmlns:a16="http://schemas.microsoft.com/office/drawing/2014/main" id="{B729A8DB-1D8E-1503-CE23-5EF2B5A82DE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435253121"/>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15BE91D-1D6E-D857-A07F-8C301735AF3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D456B42F-8CE1-547A-C2D5-A6E64E717FE4}"/>
              </a:ext>
            </a:extLst>
          </p:cNvPr>
          <p:cNvSpPr txBox="1"/>
          <p:nvPr/>
        </p:nvSpPr>
        <p:spPr>
          <a:xfrm>
            <a:off x="28737" y="67081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這一類往生到邊地疑城的眾生，也像王子一樣。他們對於求得佛的智慧這件事感到懷疑、後悔，或者對於自己的善根不深信。他們雖然有這些疑惑，但是還相信念佛能往生極樂世界，也具足信願行，所以也能往生。</a:t>
            </a:r>
          </a:p>
        </p:txBody>
      </p:sp>
      <p:sp>
        <p:nvSpPr>
          <p:cNvPr id="6" name="文字方塊 5">
            <a:extLst>
              <a:ext uri="{FF2B5EF4-FFF2-40B4-BE49-F238E27FC236}">
                <a16:creationId xmlns:a16="http://schemas.microsoft.com/office/drawing/2014/main" id="{095C0341-0CED-7908-B7FA-E4B30EA82E3C}"/>
              </a:ext>
            </a:extLst>
          </p:cNvPr>
          <p:cNvSpPr txBox="1"/>
          <p:nvPr/>
        </p:nvSpPr>
        <p:spPr>
          <a:xfrm>
            <a:off x="4655046" y="654142"/>
            <a:ext cx="6340197"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此諸眾生。亦復如是。若有墮於疑悔。希求佛智。至廣大智。於自善根。不能生信。由聞佛名起信心故。雖生彼國。於蓮華中不得出現。彼處華胎。猶如園苑宮殿之想。何以故。彼中清淨。無諸穢惡。然於五百歲中。不見三寶。不得供養奉事諸佛。遠離一切殊勝善根。以此為苦。不生欣樂。</a:t>
            </a:r>
          </a:p>
        </p:txBody>
      </p:sp>
    </p:spTree>
    <p:extLst>
      <p:ext uri="{BB962C8B-B14F-4D97-AF65-F5344CB8AC3E}">
        <p14:creationId xmlns:p14="http://schemas.microsoft.com/office/powerpoint/2010/main" val="18026779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A79E176-5B51-0A01-E3C0-0E00E71ACA50}"/>
              </a:ext>
            </a:extLst>
          </p:cNvPr>
          <p:cNvSpPr txBox="1"/>
          <p:nvPr/>
        </p:nvSpPr>
        <p:spPr>
          <a:xfrm>
            <a:off x="2025005" y="90951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雖然生到極樂世界，但在花胎中，不能立即見佛聞法。他們在花胎內的生活，猶如處在園苑宮殿之中。為什麼呢？因為他們在蓮花胎內清淨沒有污染，也沒有惡事，處在非常清淨安樂的環境中。就像前面譬喻中的王子處在七寶牢獄一樣。</a:t>
            </a:r>
          </a:p>
          <a:p>
            <a:pPr>
              <a:lnSpc>
                <a:spcPts val="4400"/>
              </a:lnSpc>
            </a:pPr>
            <a:r>
              <a:rPr lang="zh-TW" altLang="en-US" sz="2800" dirty="0">
                <a:solidFill>
                  <a:schemeClr val="bg1">
                    <a:lumMod val="95000"/>
                  </a:schemeClr>
                </a:solidFill>
              </a:rPr>
              <a:t>但是他們在那裡要停留如此間五百歲的長時間，不能得見阿彌陀佛，聽不到佛的說法，也見不到九品往生的菩薩聖眾，所以也不能供養承事諸佛。無緣修習一切殊勝善根。他們以此為苦，對邊地的生活不會感到欣喜快樂。</a:t>
            </a:r>
          </a:p>
        </p:txBody>
      </p:sp>
      <p:sp>
        <p:nvSpPr>
          <p:cNvPr id="5" name="匾額 4" descr="佛學概要十四講表 習講">
            <a:extLst>
              <a:ext uri="{FF2B5EF4-FFF2-40B4-BE49-F238E27FC236}">
                <a16:creationId xmlns:a16="http://schemas.microsoft.com/office/drawing/2014/main" id="{06FFCA9D-B88A-8F88-1F91-65F496FE189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2695429367"/>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CB090EBA-64F0-D038-AEA1-EAA871F7BA2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5127294B-8739-3143-D61E-992DC70B97D8}"/>
              </a:ext>
            </a:extLst>
          </p:cNvPr>
          <p:cNvSpPr txBox="1"/>
          <p:nvPr/>
        </p:nvSpPr>
        <p:spPr>
          <a:xfrm>
            <a:off x="-56649" y="726150"/>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這些往生在邊地的眾生，如果知道了自己生在邊地的原因，深深懺悔、責備自己的過失，要求出離邊地疑城。由於有懺悔的力量，等到過去世的疑惑全部斷盡了，然後才能出離。</a:t>
            </a:r>
          </a:p>
          <a:p>
            <a:pPr>
              <a:lnSpc>
                <a:spcPts val="4400"/>
              </a:lnSpc>
            </a:pPr>
            <a:r>
              <a:rPr lang="zh-TW" altLang="en-US" sz="2800" dirty="0">
                <a:solidFill>
                  <a:schemeClr val="bg1">
                    <a:lumMod val="95000"/>
                  </a:schemeClr>
                </a:solidFill>
              </a:rPr>
              <a:t>從邊地出來即可前往親近阿彌陀佛，聽佛講經說法。這些從邊地疑城出來的眾生，雖然聽佛講經說法，但必須要經過一段時間熏習，才能了解體悟佛的說法，心生歡喜。此時也有能力遍供無量無數諸佛，修習種種功德。</a:t>
            </a:r>
          </a:p>
        </p:txBody>
      </p:sp>
      <p:sp>
        <p:nvSpPr>
          <p:cNvPr id="7" name="文字方塊 6">
            <a:extLst>
              <a:ext uri="{FF2B5EF4-FFF2-40B4-BE49-F238E27FC236}">
                <a16:creationId xmlns:a16="http://schemas.microsoft.com/office/drawing/2014/main" id="{6893561B-5DAD-BA23-9EC0-859E30F7F29A}"/>
              </a:ext>
            </a:extLst>
          </p:cNvPr>
          <p:cNvSpPr txBox="1"/>
          <p:nvPr/>
        </p:nvSpPr>
        <p:spPr>
          <a:xfrm>
            <a:off x="7257781"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若此眾生識其罪本。深自悔責。求離彼處。往昔世中。過失盡已。然後乃出。即得往詣無量壽所。聽聞經法。久久亦當開解歡喜。亦得遍供無數無量諸佛。修諸功德。</a:t>
            </a:r>
          </a:p>
        </p:txBody>
      </p:sp>
    </p:spTree>
    <p:extLst>
      <p:ext uri="{BB962C8B-B14F-4D97-AF65-F5344CB8AC3E}">
        <p14:creationId xmlns:p14="http://schemas.microsoft.com/office/powerpoint/2010/main" val="21687493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CA02D6E6-4F5F-4457-E88F-2F21CF2B778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F9A2B421-025A-B85C-C870-2DE2D74889EB}"/>
              </a:ext>
            </a:extLst>
          </p:cNvPr>
          <p:cNvSpPr txBox="1"/>
          <p:nvPr/>
        </p:nvSpPr>
        <p:spPr>
          <a:xfrm>
            <a:off x="5707836" y="589911"/>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佛告訴彌勒菩薩，應當知道這兩種疑惑給菩薩們所帶來的損害很大。只要有懷疑，這種一生不退成佛的殊勝大利益就得不到。所以應當明瞭深信諸佛無上的智慧。</a:t>
            </a:r>
          </a:p>
        </p:txBody>
      </p:sp>
      <p:sp>
        <p:nvSpPr>
          <p:cNvPr id="7" name="文字方塊 6">
            <a:extLst>
              <a:ext uri="{FF2B5EF4-FFF2-40B4-BE49-F238E27FC236}">
                <a16:creationId xmlns:a16="http://schemas.microsoft.com/office/drawing/2014/main" id="{F5C8EF22-6B81-7221-4772-7AC83DACC31A}"/>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汝阿逸多。當知疑惑於諸菩薩為大損害。為失大利。是故應當明信諸佛無上智慧。</a:t>
            </a:r>
          </a:p>
        </p:txBody>
      </p:sp>
    </p:spTree>
    <p:extLst>
      <p:ext uri="{BB962C8B-B14F-4D97-AF65-F5344CB8AC3E}">
        <p14:creationId xmlns:p14="http://schemas.microsoft.com/office/powerpoint/2010/main" val="3251448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B190CC5F-FA8D-774E-FAA5-128177E723F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50E3373F-0021-83F5-C95E-F872C516BC0A}"/>
              </a:ext>
            </a:extLst>
          </p:cNvPr>
          <p:cNvSpPr txBox="1"/>
          <p:nvPr/>
        </p:nvSpPr>
        <p:spPr>
          <a:xfrm>
            <a:off x="3933800" y="562460"/>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彌勒菩薩請問佛，為什麼這個世界有一類眾生，他們雖然也肯修善，但不想求生極樂世界？</a:t>
            </a:r>
          </a:p>
          <a:p>
            <a:pPr>
              <a:lnSpc>
                <a:spcPts val="4400"/>
              </a:lnSpc>
            </a:pPr>
            <a:r>
              <a:rPr lang="zh-TW" altLang="en-US" sz="2800" dirty="0">
                <a:solidFill>
                  <a:schemeClr val="bg1">
                    <a:lumMod val="95000"/>
                  </a:schemeClr>
                </a:solidFill>
              </a:rPr>
              <a:t>佛告訴彌勒菩薩，這一類眾生，由於智慧淺薄，分別極樂世界比不上天界，所以他們不喜歡求生極樂淨土。</a:t>
            </a:r>
          </a:p>
        </p:txBody>
      </p:sp>
      <p:sp>
        <p:nvSpPr>
          <p:cNvPr id="7" name="文字方塊 6">
            <a:extLst>
              <a:ext uri="{FF2B5EF4-FFF2-40B4-BE49-F238E27FC236}">
                <a16:creationId xmlns:a16="http://schemas.microsoft.com/office/drawing/2014/main" id="{628A874A-B857-F1A0-F535-124596283740}"/>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慈氏白言。云何此界一類眾生。雖亦修善。而不求生。佛告慈氏。此等眾生。智慧微淺。分別西方。不及天界。是以非樂。不求生彼。</a:t>
            </a:r>
          </a:p>
        </p:txBody>
      </p:sp>
    </p:spTree>
    <p:extLst>
      <p:ext uri="{BB962C8B-B14F-4D97-AF65-F5344CB8AC3E}">
        <p14:creationId xmlns:p14="http://schemas.microsoft.com/office/powerpoint/2010/main" val="9665471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270AE0B-8D3A-9944-2CE0-72790F4E8913}"/>
              </a:ext>
            </a:extLst>
          </p:cNvPr>
          <p:cNvSpPr txBox="1"/>
          <p:nvPr/>
        </p:nvSpPr>
        <p:spPr>
          <a:xfrm>
            <a:off x="-109289" y="70982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彌勒菩薩又請問佛，這些分別西方不及天界的眾生，因為他們有虛妄分別，所以不願求生極樂世界。他們怎樣能脫離輪迴呢？</a:t>
            </a:r>
          </a:p>
          <a:p>
            <a:pPr>
              <a:lnSpc>
                <a:spcPts val="4400"/>
              </a:lnSpc>
            </a:pPr>
            <a:r>
              <a:rPr lang="zh-TW" altLang="en-US" sz="2800" dirty="0">
                <a:solidFill>
                  <a:schemeClr val="bg1">
                    <a:lumMod val="95000"/>
                  </a:schemeClr>
                </a:solidFill>
              </a:rPr>
              <a:t>佛回答彌勒菩薩，這些人對所修的善根念念不忘，不求真實的智慧，貪圖世間的福報享受，所以他們雖然修福，所求的卻是人天福報。得報的時候，一切所需都能滿願，但是終究不能出離三界牢獄。</a:t>
            </a:r>
          </a:p>
        </p:txBody>
      </p:sp>
      <p:sp>
        <p:nvSpPr>
          <p:cNvPr id="7" name="文字方塊 6">
            <a:extLst>
              <a:ext uri="{FF2B5EF4-FFF2-40B4-BE49-F238E27FC236}">
                <a16:creationId xmlns:a16="http://schemas.microsoft.com/office/drawing/2014/main" id="{CE1438DC-1E9F-EE81-BCC2-0CCAA6D1E3A3}"/>
              </a:ext>
            </a:extLst>
          </p:cNvPr>
          <p:cNvSpPr txBox="1"/>
          <p:nvPr/>
        </p:nvSpPr>
        <p:spPr>
          <a:xfrm>
            <a:off x="6347226" y="562460"/>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慈氏白言。此等眾生。虛妄分別。不求佛剎。何免輪迴。佛言。彼等所種善根。不能離相。不求佛慧。深著世樂。人間福報。雖復修福。求人天果。得報之時。一切豐足。而未能出三界獄中。假使父母。妻子。男女眷屬欲相救免。邪見業王。未能捨離。常處輪迴。而不自在。</a:t>
            </a:r>
          </a:p>
        </p:txBody>
      </p:sp>
    </p:spTree>
    <p:extLst>
      <p:ext uri="{BB962C8B-B14F-4D97-AF65-F5344CB8AC3E}">
        <p14:creationId xmlns:p14="http://schemas.microsoft.com/office/powerpoint/2010/main" val="4773295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7622327-C15C-ADE6-4800-38A0CE6C4738}"/>
              </a:ext>
            </a:extLst>
          </p:cNvPr>
          <p:cNvSpPr txBox="1"/>
          <p:nvPr/>
        </p:nvSpPr>
        <p:spPr>
          <a:xfrm>
            <a:off x="7667575" y="745824"/>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假使父母、妻子、男女眷屬想要救他免卻輪迴，但是因為他的邪知邪見、分別、執著太重，主宰著他自己，無法捨離。所以常在輪迴，不得自在。</a:t>
            </a:r>
          </a:p>
        </p:txBody>
      </p:sp>
      <p:sp>
        <p:nvSpPr>
          <p:cNvPr id="5" name="匾額 4" descr="佛學概要十四講表 習講">
            <a:extLst>
              <a:ext uri="{FF2B5EF4-FFF2-40B4-BE49-F238E27FC236}">
                <a16:creationId xmlns:a16="http://schemas.microsoft.com/office/drawing/2014/main" id="{625BE4AB-C959-5E9A-785D-7D3F739C453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99828221"/>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2511949-68DA-691B-4121-64121BB08DE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BF983599-6D2E-6471-6E94-4034ADF76431}"/>
              </a:ext>
            </a:extLst>
          </p:cNvPr>
          <p:cNvSpPr txBox="1"/>
          <p:nvPr/>
        </p:nvSpPr>
        <p:spPr>
          <a:xfrm>
            <a:off x="3448312" y="56246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你們看那些愚癡的人，他們不培植善根，只以世智聰辯來增長邪知邪見。這種人天天在造惡業，又如何能出離生死苦海呢？</a:t>
            </a:r>
          </a:p>
        </p:txBody>
      </p:sp>
      <p:sp>
        <p:nvSpPr>
          <p:cNvPr id="6" name="文字方塊 5">
            <a:extLst>
              <a:ext uri="{FF2B5EF4-FFF2-40B4-BE49-F238E27FC236}">
                <a16:creationId xmlns:a16="http://schemas.microsoft.com/office/drawing/2014/main" id="{34896781-666F-5395-1F79-88960E59A2CD}"/>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汝見愚癡之人。不種善根。但以世智聰辯。增益邪心。云何出離生死大難。</a:t>
            </a:r>
          </a:p>
        </p:txBody>
      </p:sp>
    </p:spTree>
    <p:extLst>
      <p:ext uri="{BB962C8B-B14F-4D97-AF65-F5344CB8AC3E}">
        <p14:creationId xmlns:p14="http://schemas.microsoft.com/office/powerpoint/2010/main" val="7352554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8429288-7801-85BA-67E8-2040719B90E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72345DC6-9354-385A-6ECD-838B34DE768C}"/>
              </a:ext>
            </a:extLst>
          </p:cNvPr>
          <p:cNvSpPr txBox="1"/>
          <p:nvPr/>
        </p:nvSpPr>
        <p:spPr>
          <a:xfrm>
            <a:off x="5738450" y="654142"/>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還有一類眾生，雖然也在種善根，修大福報，持佛名號。但是，他們對做過的好事卻念念不忘，分別、執著的情執十分深重。這樣，縱然有心求出輪迴，也不可能。</a:t>
            </a:r>
          </a:p>
        </p:txBody>
      </p:sp>
      <p:sp>
        <p:nvSpPr>
          <p:cNvPr id="6" name="文字方塊 5">
            <a:extLst>
              <a:ext uri="{FF2B5EF4-FFF2-40B4-BE49-F238E27FC236}">
                <a16:creationId xmlns:a16="http://schemas.microsoft.com/office/drawing/2014/main" id="{7A448B5D-0311-B82A-7E8A-EEACDB03F502}"/>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復有眾生。雖種善根。作大福田。取相分別。情執深重。求出輪迴。終不能得。</a:t>
            </a:r>
          </a:p>
        </p:txBody>
      </p:sp>
    </p:spTree>
    <p:extLst>
      <p:ext uri="{BB962C8B-B14F-4D97-AF65-F5344CB8AC3E}">
        <p14:creationId xmlns:p14="http://schemas.microsoft.com/office/powerpoint/2010/main" val="2126400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A7C8573-22EE-B29E-F024-D12D1E4327B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17ABA281-B460-24FD-E245-C6895D556590}"/>
              </a:ext>
            </a:extLst>
          </p:cNvPr>
          <p:cNvSpPr txBox="1"/>
          <p:nvPr/>
        </p:nvSpPr>
        <p:spPr>
          <a:xfrm>
            <a:off x="4629989" y="709820"/>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以無相的智慧，培植一切功德根本，專念阿彌陀佛聖號，身心決定能得到清淨，遠離妄想、分別、執著。這時心心念念只求往生極樂世界，趣向無上菩提。能這樣修學，一生中決定往生成佛，永遠脫離輪迴的痛苦。</a:t>
            </a:r>
          </a:p>
        </p:txBody>
      </p:sp>
      <p:sp>
        <p:nvSpPr>
          <p:cNvPr id="6" name="文字方塊 5">
            <a:extLst>
              <a:ext uri="{FF2B5EF4-FFF2-40B4-BE49-F238E27FC236}">
                <a16:creationId xmlns:a16="http://schemas.microsoft.com/office/drawing/2014/main" id="{E16A523D-9C94-02BD-ED82-A9AC7CDF0131}"/>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若以無相智慧。植眾德本。身心清淨。遠離分別。求生淨剎。趣佛菩提。當生佛剎。永得解脫。</a:t>
            </a:r>
          </a:p>
        </p:txBody>
      </p:sp>
    </p:spTree>
    <p:extLst>
      <p:ext uri="{BB962C8B-B14F-4D97-AF65-F5344CB8AC3E}">
        <p14:creationId xmlns:p14="http://schemas.microsoft.com/office/powerpoint/2010/main" val="4227061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026D590-7E9D-2C7D-8B75-0ABCE941029F}"/>
              </a:ext>
            </a:extLst>
          </p:cNvPr>
          <p:cNvSpPr txBox="1"/>
          <p:nvPr/>
        </p:nvSpPr>
        <p:spPr>
          <a:xfrm>
            <a:off x="125549"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惑盡見佛第四十一</a:t>
            </a:r>
          </a:p>
          <a:p>
            <a:pPr>
              <a:lnSpc>
                <a:spcPts val="3000"/>
              </a:lnSpc>
            </a:pPr>
            <a:r>
              <a:rPr lang="zh-TW" altLang="en-US" sz="2800" dirty="0">
                <a:solidFill>
                  <a:schemeClr val="bg1"/>
                </a:solidFill>
              </a:rPr>
              <a:t>譬如轉輪聖王。有七寶獄。王子得罪。禁閉其中。層樓綺殿。寶帳金床。欄窗榻座。妙飾奇珍。飲食衣服。如轉輪王。而以金鎖繫其兩足。諸小王子寧樂此不。慈氏白言。不也世尊。彼幽縶時。心不自在。但以種種方便。欲求出離。求諸近臣。終不從心。輪王歡喜。方得解脫。</a:t>
            </a:r>
          </a:p>
        </p:txBody>
      </p:sp>
      <p:sp>
        <p:nvSpPr>
          <p:cNvPr id="5" name="文字方塊 4">
            <a:extLst>
              <a:ext uri="{FF2B5EF4-FFF2-40B4-BE49-F238E27FC236}">
                <a16:creationId xmlns:a16="http://schemas.microsoft.com/office/drawing/2014/main" id="{9BEC31BE-937D-9FAF-BC7A-6A572CCEE8D5}"/>
              </a:ext>
            </a:extLst>
          </p:cNvPr>
          <p:cNvSpPr txBox="1"/>
          <p:nvPr/>
        </p:nvSpPr>
        <p:spPr>
          <a:xfrm>
            <a:off x="125549"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41</a:t>
            </a:r>
            <a:r>
              <a:rPr lang="en-US" altLang="zh-TW" sz="2800" b="1" dirty="0">
                <a:solidFill>
                  <a:schemeClr val="bg1"/>
                </a:solidFill>
              </a:rPr>
              <a:t>: </a:t>
            </a:r>
            <a:r>
              <a:rPr lang="en-US" altLang="zh-CN" sz="2800" b="1" dirty="0">
                <a:solidFill>
                  <a:schemeClr val="bg1"/>
                </a:solidFill>
              </a:rPr>
              <a:t>Seeing the Buddha When Delusion Is Exhausted</a:t>
            </a:r>
            <a:endParaRPr lang="en-US" altLang="zh-TW" sz="2800" b="1" dirty="0">
              <a:solidFill>
                <a:schemeClr val="bg1"/>
              </a:solidFill>
            </a:endParaRPr>
          </a:p>
          <a:p>
            <a:pPr>
              <a:lnSpc>
                <a:spcPts val="3000"/>
              </a:lnSpc>
            </a:pPr>
            <a:r>
              <a:rPr lang="en-US" altLang="zh-TW" sz="2800" b="1" dirty="0">
                <a:solidFill>
                  <a:schemeClr val="bg1"/>
                </a:solidFill>
              </a:rPr>
              <a:t>It is like the case of a Wheel-Turning Sacred King who possesses a jeweled prison of seven treasures. When a royal prince commits an offense, he is confined therein. The towers and pavilions are adorned with exquisite ornaments; jeweled canopies and golden beds, railings and latticed windows, couches and seats—all are beautifully decorated with rare and precious gems. His food and clothing are the same as those of the Wheel-Turning King himself, yet golden fetters bind his two feet. Would such young princes take joy in this? Maitreya said, “No, World-Honored One. Though they dwell amid such splendor, their hearts are not at ease. By every possible means they long to be freed, seeking the help of close ministers, yet their wishes cannot be fulfilled. Only when the Wheel-Turning King is pleased do they obtain release.”</a:t>
            </a:r>
            <a:endParaRPr lang="zh-TW" altLang="en-US" sz="2800" b="1" dirty="0">
              <a:solidFill>
                <a:schemeClr val="bg1"/>
              </a:solidFill>
            </a:endParaRPr>
          </a:p>
        </p:txBody>
      </p:sp>
    </p:spTree>
    <p:extLst>
      <p:ext uri="{BB962C8B-B14F-4D97-AF65-F5344CB8AC3E}">
        <p14:creationId xmlns:p14="http://schemas.microsoft.com/office/powerpoint/2010/main" val="3758414237"/>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8413BCD-CFE4-4931-8A17-7CF6A0EF9F9A}"/>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佛告彌勒。此諸眾生。亦復如是。若有墮於疑悔。希求佛智。至廣大智。於自善根。不能生信。由聞佛名起信心故。雖生彼國。於蓮華中不得出現。彼處華胎。猶如園苑宮殿之想。何以故。彼中清淨。無諸穢惡。然於五百歲中。不見三寶。不得供養奉事諸佛。遠離一切殊勝善根。以此為苦。不生欣樂。</a:t>
            </a:r>
          </a:p>
        </p:txBody>
      </p:sp>
      <p:sp>
        <p:nvSpPr>
          <p:cNvPr id="5" name="文字方塊 4">
            <a:extLst>
              <a:ext uri="{FF2B5EF4-FFF2-40B4-BE49-F238E27FC236}">
                <a16:creationId xmlns:a16="http://schemas.microsoft.com/office/drawing/2014/main" id="{D6705E88-300D-EE07-9091-7940B4F25D1C}"/>
              </a:ext>
            </a:extLst>
          </p:cNvPr>
          <p:cNvSpPr txBox="1"/>
          <p:nvPr/>
        </p:nvSpPr>
        <p:spPr>
          <a:xfrm>
            <a:off x="125549"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The Buddha said to Maitreya: All sentient beings are likewise thus. If there are those who fall into doubt and hesitation, who aspire to attain the Buddha’s wisdom—the vast and perfect wisdom—but cannot give rise to faith in their own good roots, then by merely hearing the Buddha’s name and thereby arousing faith, they may still be born in that land. However, they will not immediately emerge from within the lotus blossom. In that place, the lotus bud is like a splendid palace or a garden pavilion. Why is this so? Because that land is utterly pure and free from all defilement and evil. Yet, for five hundred years, such beings will not see the Three Jewels, nor will they be able to make offerings or attend upon the Buddhas. They will be distant from all superior and virtuous roots. This, they will regard as suffering, and no joy or delight will arise in them.</a:t>
            </a:r>
            <a:endParaRPr lang="zh-TW" altLang="en-US" sz="2800" b="1" dirty="0">
              <a:solidFill>
                <a:schemeClr val="bg1"/>
              </a:solidFill>
            </a:endParaRPr>
          </a:p>
        </p:txBody>
      </p:sp>
    </p:spTree>
    <p:extLst>
      <p:ext uri="{BB962C8B-B14F-4D97-AF65-F5344CB8AC3E}">
        <p14:creationId xmlns:p14="http://schemas.microsoft.com/office/powerpoint/2010/main" val="4103259147"/>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30CB260-E48B-2E1A-D3C7-085A3E6CD826}"/>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若此眾生識其罪本。深自悔責。求離彼處。往昔世中。過失盡已。然後乃出。即得往詣無量壽所。聽聞經法。久久亦當開解歡喜。亦得遍供無數無量諸佛。修諸功德。汝阿逸多。當知疑惑於諸菩薩為大損害。為失大利。是故應當明信諸佛無上智慧。慈氏白言。云何此界一類眾生。雖亦修善。而不求生。</a:t>
            </a:r>
          </a:p>
        </p:txBody>
      </p:sp>
      <p:sp>
        <p:nvSpPr>
          <p:cNvPr id="5" name="文字方塊 4">
            <a:extLst>
              <a:ext uri="{FF2B5EF4-FFF2-40B4-BE49-F238E27FC236}">
                <a16:creationId xmlns:a16="http://schemas.microsoft.com/office/drawing/2014/main" id="{406C80E1-CB9B-78D8-0CFA-A734E93BF77A}"/>
              </a:ext>
            </a:extLst>
          </p:cNvPr>
          <p:cNvSpPr txBox="1"/>
          <p:nvPr/>
        </p:nvSpPr>
        <p:spPr>
          <a:xfrm>
            <a:off x="62774" y="1845618"/>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If these beings come to </a:t>
            </a:r>
            <a:r>
              <a:rPr lang="en-US" altLang="zh-TW" sz="2800" b="1" dirty="0" err="1">
                <a:solidFill>
                  <a:schemeClr val="bg1"/>
                </a:solidFill>
              </a:rPr>
              <a:t>recognise</a:t>
            </a:r>
            <a:r>
              <a:rPr lang="en-US" altLang="zh-TW" sz="2800" b="1" dirty="0">
                <a:solidFill>
                  <a:schemeClr val="bg1"/>
                </a:solidFill>
              </a:rPr>
              <a:t> the roots of their transgressions, deeply repent and reproach themselves, and seek to be freed from that state, then—once the faults of their past lives have been entirely exhausted—they will emerge from the lotus. Thereupon they will go before the </a:t>
            </a:r>
            <a:r>
              <a:rPr lang="en-US" altLang="zh-TW" sz="2800" b="1" dirty="0" err="1">
                <a:solidFill>
                  <a:schemeClr val="bg1"/>
                </a:solidFill>
              </a:rPr>
              <a:t>Tathāgata</a:t>
            </a:r>
            <a:r>
              <a:rPr lang="en-US" altLang="zh-TW" sz="2800" b="1" dirty="0">
                <a:solidFill>
                  <a:schemeClr val="bg1"/>
                </a:solidFill>
              </a:rPr>
              <a:t> of Immeasurable Life, hear the Dharma, and gradually come to enlightenment and joy. They will also be able to make offerings to innumerable Buddhas and cultivate all kinds of meritorious virtues. Maitreya, you should know that doubt and suspicion toward the Buddhas and Bodhisattvas cause great harm and result in the loss of immense benefit. Therefore, one should have clear and firm faith in the supreme wisdom of all Buddhas. Maitreya then said, “World-Honored One, why is it that there are beings in this world who also cultivate good deeds, yet do not seek birth in that [Pure Land]?”</a:t>
            </a:r>
            <a:endParaRPr lang="zh-TW" altLang="en-US" sz="2800" b="1" dirty="0">
              <a:solidFill>
                <a:schemeClr val="bg1"/>
              </a:solidFill>
            </a:endParaRPr>
          </a:p>
        </p:txBody>
      </p:sp>
    </p:spTree>
    <p:extLst>
      <p:ext uri="{BB962C8B-B14F-4D97-AF65-F5344CB8AC3E}">
        <p14:creationId xmlns:p14="http://schemas.microsoft.com/office/powerpoint/2010/main" val="1601210755"/>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2D7F5C7-A7E5-60A6-424D-09DFE9FE80A9}"/>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佛告慈氏。此等眾生。智慧微淺。分別西方。不及天界。是以非樂。不求生彼。慈氏白言。此等眾生。虛妄分別。不求佛剎。何免輪迴。佛言。彼等所種善根。不能離相。不求佛慧。深著世樂。人間福報。雖復修福。求人天果。得報之時。一切豐足。而未能出三界獄中。</a:t>
            </a:r>
          </a:p>
        </p:txBody>
      </p:sp>
      <p:sp>
        <p:nvSpPr>
          <p:cNvPr id="5" name="文字方塊 4">
            <a:extLst>
              <a:ext uri="{FF2B5EF4-FFF2-40B4-BE49-F238E27FC236}">
                <a16:creationId xmlns:a16="http://schemas.microsoft.com/office/drawing/2014/main" id="{961E8EC1-3702-FCD2-7831-4B23061FAFDA}"/>
              </a:ext>
            </a:extLst>
          </p:cNvPr>
          <p:cNvSpPr txBox="1"/>
          <p:nvPr/>
        </p:nvSpPr>
        <p:spPr>
          <a:xfrm>
            <a:off x="62774" y="1845618"/>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The Buddha said to Maitreya: “These sentient beings possess only shallow wisdom. Their discriminations regarding the Western Pure Land are not as profound as the heavenly realms. Therefore, it is not joyful for them, and they do not seek rebirth there.” Maitreya replied: “These sentient beings, due to their false discriminations, do not seek the Buddha’s realm. How can they escape the cycle of samsara?” The Buddha said: “The wholesome roots that they cultivate cannot transcend appearances. They do not seek the Buddha’s wisdom but are deeply attached to worldly pleasures and human blessings. Even if they practice meritorious deeds, desiring the fruits of rebirth in heaven, when the rewards manifest, although everything is abundant, they still cannot escape the prisons of the Three Realms.”</a:t>
            </a:r>
            <a:endParaRPr lang="zh-TW" altLang="en-US" sz="2800" b="1" dirty="0">
              <a:solidFill>
                <a:schemeClr val="bg1"/>
              </a:solidFill>
            </a:endParaRPr>
          </a:p>
        </p:txBody>
      </p:sp>
    </p:spTree>
    <p:extLst>
      <p:ext uri="{BB962C8B-B14F-4D97-AF65-F5344CB8AC3E}">
        <p14:creationId xmlns:p14="http://schemas.microsoft.com/office/powerpoint/2010/main" val="716887823"/>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ED1450A-C264-1E98-AB1F-51A73C39D30A}"/>
              </a:ext>
            </a:extLst>
          </p:cNvPr>
          <p:cNvSpPr txBox="1"/>
          <p:nvPr/>
        </p:nvSpPr>
        <p:spPr>
          <a:xfrm>
            <a:off x="125549" y="-26590"/>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假使父母。妻子。男女眷屬欲相救免。邪見業王。未能捨離。常處輪迴。而不自在。汝見愚癡之人。不種善根。但以世智聰辯。增益邪心。云何出離生死大難。復有眾生。雖種善根。作大福田。取相分別。情執深重。求出輪迴。終不能得。若以無相智慧。植眾德本。身心清淨。遠離分別。求生淨剎。趣佛菩提。當生佛剎。永得解脫。</a:t>
            </a:r>
          </a:p>
        </p:txBody>
      </p:sp>
      <p:sp>
        <p:nvSpPr>
          <p:cNvPr id="5" name="文字方塊 4">
            <a:extLst>
              <a:ext uri="{FF2B5EF4-FFF2-40B4-BE49-F238E27FC236}">
                <a16:creationId xmlns:a16="http://schemas.microsoft.com/office/drawing/2014/main" id="{83EFD660-38AC-3A1A-1BFC-52BC5D33512E}"/>
              </a:ext>
            </a:extLst>
          </p:cNvPr>
          <p:cNvSpPr txBox="1"/>
          <p:nvPr/>
        </p:nvSpPr>
        <p:spPr>
          <a:xfrm>
            <a:off x="62774" y="1845618"/>
            <a:ext cx="12064864" cy="5093702"/>
          </a:xfrm>
          <a:prstGeom prst="rect">
            <a:avLst/>
          </a:prstGeom>
          <a:noFill/>
        </p:spPr>
        <p:txBody>
          <a:bodyPr wrap="square" rtlCol="0">
            <a:spAutoFit/>
          </a:bodyPr>
          <a:lstStyle/>
          <a:p>
            <a:pPr>
              <a:lnSpc>
                <a:spcPts val="3000"/>
              </a:lnSpc>
            </a:pPr>
            <a:r>
              <a:rPr lang="en-US" altLang="zh-TW" sz="2800" b="1" dirty="0">
                <a:solidFill>
                  <a:schemeClr val="bg1"/>
                </a:solidFill>
              </a:rPr>
              <a:t>If parents, wives, or other male and female relatives wish to save one another, yet remain unable to abandon the king of karmic evil views, they will continue to dwell in samsara and remain without freedom. Consider the foolish and ignorant: they do not plant wholesome roots, but rely on worldly intelligence and cleverness to strengthen their evil minds. How, then, can they escape the great suffering of birth and death? There are also sentient beings who, although they plant wholesome roots and create vast fields of merit, cling to forms and distinctions, with attachments deeply entrenched. Even while seeking liberation from samsara, they ultimately cannot attain it. But if one cultivates formless wisdom and plants the roots of all virtues, maintaining purity of body and mind and distancing oneself from discrimination, and seeks rebirth in a pure realm while aspiring toward the Buddha and Bodhi, one will be born in a Buddha’s realm and attain liberation forever.</a:t>
            </a:r>
            <a:endParaRPr lang="zh-TW" altLang="en-US" sz="2800" b="1" dirty="0">
              <a:solidFill>
                <a:schemeClr val="bg1"/>
              </a:solidFill>
            </a:endParaRPr>
          </a:p>
        </p:txBody>
      </p:sp>
    </p:spTree>
    <p:extLst>
      <p:ext uri="{BB962C8B-B14F-4D97-AF65-F5344CB8AC3E}">
        <p14:creationId xmlns:p14="http://schemas.microsoft.com/office/powerpoint/2010/main" val="2067915182"/>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FE47125-CE29-CA95-2894-ACA5D83F7A78}"/>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3C2D25C2-D2D5-0D67-B665-5C5AFD5C2AC5}"/>
              </a:ext>
            </a:extLst>
          </p:cNvPr>
          <p:cNvPicPr>
            <a:picLocks noChangeAspect="1"/>
          </p:cNvPicPr>
          <p:nvPr/>
        </p:nvPicPr>
        <p:blipFill>
          <a:blip r:embed="rId4"/>
          <a:stretch>
            <a:fillRect/>
          </a:stretch>
        </p:blipFill>
        <p:spPr>
          <a:xfrm>
            <a:off x="2278782" y="2709715"/>
            <a:ext cx="1456928" cy="914400"/>
          </a:xfrm>
          <a:prstGeom prst="rect">
            <a:avLst/>
          </a:prstGeom>
        </p:spPr>
      </p:pic>
      <p:sp>
        <p:nvSpPr>
          <p:cNvPr id="6" name="圖說文字: 雙折線 5">
            <a:extLst>
              <a:ext uri="{FF2B5EF4-FFF2-40B4-BE49-F238E27FC236}">
                <a16:creationId xmlns:a16="http://schemas.microsoft.com/office/drawing/2014/main" id="{C0D86E3E-BC42-78BD-7527-8D2D6FC94B1D}"/>
              </a:ext>
            </a:extLst>
          </p:cNvPr>
          <p:cNvSpPr/>
          <p:nvPr/>
        </p:nvSpPr>
        <p:spPr>
          <a:xfrm>
            <a:off x="5015086" y="2421682"/>
            <a:ext cx="502136" cy="3456384"/>
          </a:xfrm>
          <a:prstGeom prst="borderCallout3">
            <a:avLst>
              <a:gd name="adj1" fmla="val 99576"/>
              <a:gd name="adj2" fmla="val 44755"/>
              <a:gd name="adj3" fmla="val 122127"/>
              <a:gd name="adj4" fmla="val 36937"/>
              <a:gd name="adj5" fmla="val 122482"/>
              <a:gd name="adj6" fmla="val -868875"/>
              <a:gd name="adj7" fmla="val 111180"/>
              <a:gd name="adj8" fmla="val -860514"/>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菩薩往生第四十二</a:t>
            </a:r>
          </a:p>
        </p:txBody>
      </p:sp>
      <p:pic>
        <p:nvPicPr>
          <p:cNvPr id="7" name="圖片 6">
            <a:extLst>
              <a:ext uri="{FF2B5EF4-FFF2-40B4-BE49-F238E27FC236}">
                <a16:creationId xmlns:a16="http://schemas.microsoft.com/office/drawing/2014/main" id="{7465F907-056A-20AB-FB2A-6ABDAA8DE0B3}"/>
              </a:ext>
            </a:extLst>
          </p:cNvPr>
          <p:cNvPicPr>
            <a:picLocks noChangeAspect="1"/>
          </p:cNvPicPr>
          <p:nvPr/>
        </p:nvPicPr>
        <p:blipFill>
          <a:blip r:embed="rId5"/>
          <a:stretch>
            <a:fillRect/>
          </a:stretch>
        </p:blipFill>
        <p:spPr>
          <a:xfrm>
            <a:off x="303553" y="3624115"/>
            <a:ext cx="4320480" cy="2709714"/>
          </a:xfrm>
          <a:prstGeom prst="rect">
            <a:avLst/>
          </a:prstGeom>
        </p:spPr>
      </p:pic>
    </p:spTree>
    <p:extLst>
      <p:ext uri="{BB962C8B-B14F-4D97-AF65-F5344CB8AC3E}">
        <p14:creationId xmlns:p14="http://schemas.microsoft.com/office/powerpoint/2010/main" val="2070411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24B9085-706F-1D98-97B9-CAE842A114DD}"/>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菩薩往生第四十二</a:t>
            </a:r>
          </a:p>
        </p:txBody>
      </p:sp>
      <p:sp>
        <p:nvSpPr>
          <p:cNvPr id="8" name="文字方塊 7">
            <a:extLst>
              <a:ext uri="{FF2B5EF4-FFF2-40B4-BE49-F238E27FC236}">
                <a16:creationId xmlns:a16="http://schemas.microsoft.com/office/drawing/2014/main" id="{14B9235F-8234-4829-15D1-9551EB29E395}"/>
              </a:ext>
            </a:extLst>
          </p:cNvPr>
          <p:cNvSpPr txBox="1"/>
          <p:nvPr/>
        </p:nvSpPr>
        <p:spPr>
          <a:xfrm>
            <a:off x="7672114" y="618138"/>
            <a:ext cx="2339102"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這一品經，是世尊為我們介紹十方無量無邊世界中的菩薩，念佛往生淨土的狀況，為我們作最好的證明。</a:t>
            </a:r>
          </a:p>
        </p:txBody>
      </p:sp>
      <p:sp>
        <p:nvSpPr>
          <p:cNvPr id="9" name="文字方塊 8">
            <a:extLst>
              <a:ext uri="{FF2B5EF4-FFF2-40B4-BE49-F238E27FC236}">
                <a16:creationId xmlns:a16="http://schemas.microsoft.com/office/drawing/2014/main" id="{DB502FF4-9E06-10DB-3A1C-833B21D0E11D}"/>
              </a:ext>
            </a:extLst>
          </p:cNvPr>
          <p:cNvSpPr txBox="1"/>
          <p:nvPr/>
        </p:nvSpPr>
        <p:spPr>
          <a:xfrm>
            <a:off x="1175095" y="615008"/>
            <a:ext cx="6340197"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菩薩白佛言。今此娑婆世界。及諸佛剎不退菩薩當生極樂國者。其數幾何。佛告彌勒。於此世界。有七百二十億菩薩。已曾供養無數諸佛。植眾德本。當生彼國。諸小行菩薩。修習功德。當往生者。不可稱計。不但我剎諸菩薩等。往生彼國。他方佛土亦復如是。從遠照佛剎。有十八俱胝那由他菩薩摩訶薩。生彼國土。</a:t>
            </a:r>
          </a:p>
        </p:txBody>
      </p:sp>
      <p:sp>
        <p:nvSpPr>
          <p:cNvPr id="10" name="匾額 9" descr="佛學概要十四講表 習講">
            <a:extLst>
              <a:ext uri="{FF2B5EF4-FFF2-40B4-BE49-F238E27FC236}">
                <a16:creationId xmlns:a16="http://schemas.microsoft.com/office/drawing/2014/main" id="{E3B54C27-7233-34C5-5612-F228168BB41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2974022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C69F564-489B-FCAC-0BB9-5D1F040E79C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8E6CE231-DEE2-605A-CF2E-EAE901D58F86}"/>
              </a:ext>
            </a:extLst>
          </p:cNvPr>
          <p:cNvSpPr txBox="1"/>
          <p:nvPr/>
        </p:nvSpPr>
        <p:spPr>
          <a:xfrm>
            <a:off x="-72065" y="549474"/>
            <a:ext cx="1126462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東北方寶藏佛剎。有九十億不退菩薩。當生彼國。從無量音佛剎。光明佛剎。龍天佛剎。勝力佛剎。師子佛剎。離塵佛剎。德首佛剎。仁王佛剎。華幢佛剎。不退菩薩當往生者。或數十百億。或數百千億。乃至萬億。其第十二佛名無上華。彼有無數諸菩薩眾。皆不退轉。智慧勇猛。已曾供養無量諸佛。具大精進。發趣一乘。於七日中。即能攝取百千億劫。大士所修堅固之法。斯等菩薩。皆當往生。其第十三佛名曰無畏。彼有七百九十億大菩薩眾。諸小菩薩及比丘等。不可稱計。皆當往生。十方世界諸佛名號及菩薩眾當往生者。但說其名。窮劫不盡。</a:t>
            </a:r>
          </a:p>
        </p:txBody>
      </p:sp>
    </p:spTree>
    <p:extLst>
      <p:ext uri="{BB962C8B-B14F-4D97-AF65-F5344CB8AC3E}">
        <p14:creationId xmlns:p14="http://schemas.microsoft.com/office/powerpoint/2010/main" val="2599679234"/>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AEDE622-B6B6-9B8A-9F18-9854C19BA1D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7A797CB3-4007-A407-FBBC-F57DC993B997}"/>
              </a:ext>
            </a:extLst>
          </p:cNvPr>
          <p:cNvSpPr txBox="1"/>
          <p:nvPr/>
        </p:nvSpPr>
        <p:spPr>
          <a:xfrm>
            <a:off x="6309783" y="598412"/>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彌勒菩薩向佛請教：現在娑婆世界以及他方諸世界的不退菩薩，將來要往生西方極樂世界的人數有多少？</a:t>
            </a:r>
          </a:p>
        </p:txBody>
      </p:sp>
      <p:sp>
        <p:nvSpPr>
          <p:cNvPr id="6" name="文字方塊 5">
            <a:extLst>
              <a:ext uri="{FF2B5EF4-FFF2-40B4-BE49-F238E27FC236}">
                <a16:creationId xmlns:a16="http://schemas.microsoft.com/office/drawing/2014/main" id="{06F74848-377C-C208-68FC-DA52F24AE508}"/>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彌勒菩薩白佛言。今此娑婆世界。及諸佛剎不退菩薩當生極樂國者。其數幾何。</a:t>
            </a:r>
          </a:p>
        </p:txBody>
      </p:sp>
    </p:spTree>
    <p:extLst>
      <p:ext uri="{BB962C8B-B14F-4D97-AF65-F5344CB8AC3E}">
        <p14:creationId xmlns:p14="http://schemas.microsoft.com/office/powerpoint/2010/main" val="21439733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86E62D5-6DBD-639C-2BA0-7B3EB756183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1DBAF92F-8242-95DC-4E3A-AD0CF6677C53}"/>
              </a:ext>
            </a:extLst>
          </p:cNvPr>
          <p:cNvSpPr txBox="1"/>
          <p:nvPr/>
        </p:nvSpPr>
        <p:spPr>
          <a:xfrm>
            <a:off x="3718942" y="745824"/>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佛告訴彌勒菩薩：在娑婆世界，有七百二十億菩薩，已曾供養過無數諸佛，培植無量的功德善本，將來決定得生極樂淨土。也有無量無數的小行菩薩，也曾修習功德，將來往生的人數是不可計算的。</a:t>
            </a:r>
          </a:p>
        </p:txBody>
      </p:sp>
      <p:sp>
        <p:nvSpPr>
          <p:cNvPr id="6" name="文字方塊 5">
            <a:extLst>
              <a:ext uri="{FF2B5EF4-FFF2-40B4-BE49-F238E27FC236}">
                <a16:creationId xmlns:a16="http://schemas.microsoft.com/office/drawing/2014/main" id="{8FC4D705-0E4D-C0C6-4960-C1E06CE69854}"/>
              </a:ext>
            </a:extLst>
          </p:cNvPr>
          <p:cNvSpPr txBox="1"/>
          <p:nvPr/>
        </p:nvSpPr>
        <p:spPr>
          <a:xfrm>
            <a:off x="7673871"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佛告彌勒。於此世界。有七百二十億菩薩。已曾供養無數諸佛。植眾德本。當生彼國。諸小行菩薩。修習功德。當往生者。不可稱計。</a:t>
            </a:r>
          </a:p>
        </p:txBody>
      </p:sp>
    </p:spTree>
    <p:extLst>
      <p:ext uri="{BB962C8B-B14F-4D97-AF65-F5344CB8AC3E}">
        <p14:creationId xmlns:p14="http://schemas.microsoft.com/office/powerpoint/2010/main" val="25463788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EF308F0-2B00-8E3A-6BF7-7E1FD2687F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F45545D0-E7CD-A1DA-0231-6A4E556F6697}"/>
              </a:ext>
            </a:extLst>
          </p:cNvPr>
          <p:cNvSpPr txBox="1"/>
          <p:nvPr/>
        </p:nvSpPr>
        <p:spPr>
          <a:xfrm>
            <a:off x="-115684" y="774591"/>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不但娑婆世界的無數諸菩薩，當來要往生極樂世界。他方諸佛世界的菩薩，往生的情況也是一樣。從遠照佛剎，有十八萬億的小行菩薩和大菩薩當來往生。</a:t>
            </a:r>
          </a:p>
          <a:p>
            <a:pPr>
              <a:lnSpc>
                <a:spcPts val="4400"/>
              </a:lnSpc>
            </a:pPr>
            <a:r>
              <a:rPr lang="zh-TW" altLang="en-US" sz="2800" dirty="0">
                <a:solidFill>
                  <a:schemeClr val="bg1">
                    <a:lumMod val="95000"/>
                  </a:schemeClr>
                </a:solidFill>
              </a:rPr>
              <a:t>東北方寶藏佛剎，有九十億不退菩薩，當來也要往生。從無量音佛剎、光明佛剎、龍天佛剎、</a:t>
            </a:r>
          </a:p>
        </p:txBody>
      </p:sp>
      <p:sp>
        <p:nvSpPr>
          <p:cNvPr id="6" name="文字方塊 5">
            <a:extLst>
              <a:ext uri="{FF2B5EF4-FFF2-40B4-BE49-F238E27FC236}">
                <a16:creationId xmlns:a16="http://schemas.microsoft.com/office/drawing/2014/main" id="{74E165B5-0449-DA84-BDF2-234DA04E3104}"/>
              </a:ext>
            </a:extLst>
          </p:cNvPr>
          <p:cNvSpPr txBox="1"/>
          <p:nvPr/>
        </p:nvSpPr>
        <p:spPr>
          <a:xfrm>
            <a:off x="4252024" y="682909"/>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不但我剎諸菩薩等。往生彼國。他方佛土亦復如是。從遠照佛剎。有十八俱胝那由他菩薩摩訶薩。生彼國土。東北方寶藏佛剎。有九十億不退菩薩。當生彼國。從無量音佛剎。光明佛剎。龍天佛剎。勝力佛剎。師子佛剎。離塵佛剎。德首佛剎。仁王佛剎。華幢佛剎。不退菩薩當往生者。或數十百億。或數百千億。乃至萬億。</a:t>
            </a:r>
          </a:p>
        </p:txBody>
      </p:sp>
    </p:spTree>
    <p:extLst>
      <p:ext uri="{BB962C8B-B14F-4D97-AF65-F5344CB8AC3E}">
        <p14:creationId xmlns:p14="http://schemas.microsoft.com/office/powerpoint/2010/main" val="27631107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4183F07-3115-1F26-215A-12D51011AD39}"/>
              </a:ext>
            </a:extLst>
          </p:cNvPr>
          <p:cNvSpPr txBox="1"/>
          <p:nvPr/>
        </p:nvSpPr>
        <p:spPr>
          <a:xfrm>
            <a:off x="7667575" y="745824"/>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勝力佛剎、師子佛剎、離塵佛剎、德首佛剎、仁王佛剎、華幢佛剎，這些諸佛剎土中的不退菩薩，當來要往生的，或者數十百億，或者數百千億，乃至萬億。</a:t>
            </a:r>
          </a:p>
        </p:txBody>
      </p:sp>
      <p:sp>
        <p:nvSpPr>
          <p:cNvPr id="5" name="匾額 4" descr="佛學概要十四講表 習講">
            <a:extLst>
              <a:ext uri="{FF2B5EF4-FFF2-40B4-BE49-F238E27FC236}">
                <a16:creationId xmlns:a16="http://schemas.microsoft.com/office/drawing/2014/main" id="{48676D58-7F47-B81F-8520-BB133769C32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3079900247"/>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BCDA35D-04AB-1CEA-1EBA-6890D1A4DCC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B5F1A6F8-A93C-5056-102C-BB945C046821}"/>
              </a:ext>
            </a:extLst>
          </p:cNvPr>
          <p:cNvSpPr txBox="1"/>
          <p:nvPr/>
        </p:nvSpPr>
        <p:spPr>
          <a:xfrm>
            <a:off x="2199019" y="580595"/>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第十二佛剎名無上華。這個剎土有無數的菩薩，都已證得不退轉位。智慧勇猛，在無量劫中，已曾供養過無量諸佛。在修學上都具足大精進，發心趣向成佛的法門。他們能在七日之中，就能攝取百千億劫大菩薩們所修的功德之法。這些菩薩皆當往生。</a:t>
            </a:r>
          </a:p>
        </p:txBody>
      </p:sp>
      <p:sp>
        <p:nvSpPr>
          <p:cNvPr id="6" name="文字方塊 5">
            <a:extLst>
              <a:ext uri="{FF2B5EF4-FFF2-40B4-BE49-F238E27FC236}">
                <a16:creationId xmlns:a16="http://schemas.microsoft.com/office/drawing/2014/main" id="{6996160A-05FD-9318-9F0A-5457E1FDB555}"/>
              </a:ext>
            </a:extLst>
          </p:cNvPr>
          <p:cNvSpPr txBox="1"/>
          <p:nvPr/>
        </p:nvSpPr>
        <p:spPr>
          <a:xfrm>
            <a:off x="7041757"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其第十二佛名無上華。彼有無數諸菩薩眾。皆不退轉。智慧勇猛。已曾供養無量諸佛。具大精進。發趣一乘。於七日中。即能攝取百千億劫。大士所修堅固之法。斯等菩薩。皆當往生。</a:t>
            </a:r>
          </a:p>
        </p:txBody>
      </p:sp>
    </p:spTree>
    <p:extLst>
      <p:ext uri="{BB962C8B-B14F-4D97-AF65-F5344CB8AC3E}">
        <p14:creationId xmlns:p14="http://schemas.microsoft.com/office/powerpoint/2010/main" val="40825759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AD3E0BD-900E-0C3D-C65C-5A456C0744C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E0A0CBAF-3223-6AEE-FC3F-B5EDDA0EA3A2}"/>
              </a:ext>
            </a:extLst>
          </p:cNvPr>
          <p:cNvSpPr txBox="1"/>
          <p:nvPr/>
        </p:nvSpPr>
        <p:spPr>
          <a:xfrm>
            <a:off x="6202635" y="654142"/>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其第十三佛剎名叫無畏。這個剎土有七百九十億大菩薩。其餘小菩薩以及比丘四眾等，人數不可稱說計算。他們當來也都能往生。</a:t>
            </a:r>
          </a:p>
        </p:txBody>
      </p:sp>
      <p:sp>
        <p:nvSpPr>
          <p:cNvPr id="6" name="文字方塊 5">
            <a:extLst>
              <a:ext uri="{FF2B5EF4-FFF2-40B4-BE49-F238E27FC236}">
                <a16:creationId xmlns:a16="http://schemas.microsoft.com/office/drawing/2014/main" id="{7D103BBC-985B-E68B-A550-9088C668DBD1}"/>
              </a:ext>
            </a:extLst>
          </p:cNvPr>
          <p:cNvSpPr txBox="1"/>
          <p:nvPr/>
        </p:nvSpPr>
        <p:spPr>
          <a:xfrm>
            <a:off x="8888417"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其第十三佛名曰無畏。彼有七百九十億大菩薩眾。諸小菩薩及比丘等。不可稱計。皆當往生。</a:t>
            </a:r>
          </a:p>
        </p:txBody>
      </p:sp>
    </p:spTree>
    <p:extLst>
      <p:ext uri="{BB962C8B-B14F-4D97-AF65-F5344CB8AC3E}">
        <p14:creationId xmlns:p14="http://schemas.microsoft.com/office/powerpoint/2010/main" val="38823635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92624FA-560F-6439-A759-B3D937FC35FD}"/>
              </a:ext>
            </a:extLst>
          </p:cNvPr>
          <p:cNvSpPr txBox="1"/>
          <p:nvPr/>
        </p:nvSpPr>
        <p:spPr>
          <a:xfrm>
            <a:off x="4440188" y="405458"/>
            <a:ext cx="4698722" cy="5465591"/>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十方世界諸佛的名號、剎土的名號，以及彼菩薩眾當來往生的人數，如果要詳細的說出來，經無量劫的時間也說不完。足見西方極樂世界，確實是十方一切諸佛稱讚，一切諸大菩薩嚮往的修學聖地。我們今世有緣，切莫錯過。</a:t>
            </a:r>
          </a:p>
          <a:p>
            <a:pPr>
              <a:lnSpc>
                <a:spcPts val="4400"/>
              </a:lnSpc>
            </a:pPr>
            <a:r>
              <a:rPr lang="zh-TW" altLang="en-US" sz="2800" dirty="0">
                <a:solidFill>
                  <a:schemeClr val="bg1">
                    <a:lumMod val="95000"/>
                  </a:schemeClr>
                </a:solidFill>
              </a:rPr>
              <a:t>本經正宗分，至此節已說竟。</a:t>
            </a:r>
          </a:p>
        </p:txBody>
      </p:sp>
      <p:sp>
        <p:nvSpPr>
          <p:cNvPr id="6" name="文字方塊 5">
            <a:extLst>
              <a:ext uri="{FF2B5EF4-FFF2-40B4-BE49-F238E27FC236}">
                <a16:creationId xmlns:a16="http://schemas.microsoft.com/office/drawing/2014/main" id="{C89F8586-CE6B-6085-8966-E37BB6A44841}"/>
              </a:ext>
            </a:extLst>
          </p:cNvPr>
          <p:cNvSpPr txBox="1"/>
          <p:nvPr/>
        </p:nvSpPr>
        <p:spPr>
          <a:xfrm>
            <a:off x="9479582" y="513808"/>
            <a:ext cx="1415772" cy="5652290"/>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十方世界諸佛名號及菩薩眾當往生者。但說其名。窮劫不盡。</a:t>
            </a:r>
          </a:p>
        </p:txBody>
      </p:sp>
      <p:sp>
        <p:nvSpPr>
          <p:cNvPr id="2" name="匾額 1" descr="佛學概要十四講表 習講">
            <a:extLst>
              <a:ext uri="{FF2B5EF4-FFF2-40B4-BE49-F238E27FC236}">
                <a16:creationId xmlns:a16="http://schemas.microsoft.com/office/drawing/2014/main" id="{E0B9E32D-C260-58A8-E324-9D7FBB3EC1E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4776426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899F675-4AAB-D23F-F242-0A3A48E45C61}"/>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菩薩往生第四十二</a:t>
            </a:r>
          </a:p>
          <a:p>
            <a:pPr>
              <a:lnSpc>
                <a:spcPts val="3000"/>
              </a:lnSpc>
            </a:pPr>
            <a:r>
              <a:rPr lang="zh-TW" altLang="en-US" sz="2800" dirty="0">
                <a:solidFill>
                  <a:schemeClr val="bg1"/>
                </a:solidFill>
              </a:rPr>
              <a:t>彌勒菩薩白佛言。今此娑婆世界。及諸佛剎不退菩薩當生極樂國者。其數幾何。佛告彌勒。於此世界。有七百二十億菩薩。已曾供養無數諸佛。植眾德本。當生彼國。諸小行菩薩。修習功德。當往生者。不可稱</a:t>
            </a:r>
            <a:r>
              <a:rPr lang="zh-CN" altLang="en-US" sz="2800" dirty="0">
                <a:solidFill>
                  <a:schemeClr val="bg1"/>
                </a:solidFill>
              </a:rPr>
              <a:t>計。</a:t>
            </a:r>
            <a:endParaRPr lang="zh-TW" altLang="en-US" sz="2800" dirty="0">
              <a:solidFill>
                <a:schemeClr val="bg1"/>
              </a:solidFill>
            </a:endParaRPr>
          </a:p>
        </p:txBody>
      </p:sp>
      <p:sp>
        <p:nvSpPr>
          <p:cNvPr id="5" name="文字方塊 4">
            <a:extLst>
              <a:ext uri="{FF2B5EF4-FFF2-40B4-BE49-F238E27FC236}">
                <a16:creationId xmlns:a16="http://schemas.microsoft.com/office/drawing/2014/main" id="{42D0E088-FC32-1D84-8C19-2AB423056FBE}"/>
              </a:ext>
            </a:extLst>
          </p:cNvPr>
          <p:cNvSpPr txBox="1"/>
          <p:nvPr/>
        </p:nvSpPr>
        <p:spPr>
          <a:xfrm>
            <a:off x="125549" y="2061354"/>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42</a:t>
            </a:r>
            <a:r>
              <a:rPr lang="en-US" altLang="zh-TW" sz="2800" b="1" dirty="0">
                <a:solidFill>
                  <a:schemeClr val="bg1"/>
                </a:solidFill>
              </a:rPr>
              <a:t>: </a:t>
            </a:r>
            <a:r>
              <a:rPr lang="en-US" altLang="zh-CN" sz="2800" b="1" dirty="0">
                <a:solidFill>
                  <a:schemeClr val="bg1"/>
                </a:solidFill>
              </a:rPr>
              <a:t>Bodhisattva Rebirth</a:t>
            </a:r>
          </a:p>
          <a:p>
            <a:pPr>
              <a:lnSpc>
                <a:spcPts val="3000"/>
              </a:lnSpc>
            </a:pPr>
            <a:r>
              <a:rPr lang="en-US" altLang="zh-TW" sz="2800" b="1" dirty="0">
                <a:solidFill>
                  <a:schemeClr val="bg1"/>
                </a:solidFill>
              </a:rPr>
              <a:t>Maitreya Bodhisattva said to the Buddha: “In this Saha world, and in other Buddha realms, how many non-retrogressing Bodhisattvas are destined to be born in the Land of Ultimate Bliss?” The Buddha said to Maitreya: “In this world alone, there are seventy-two billion Bodhisattvas who have already made offerings to countless Buddhas and planted the roots of all virtues. They are destined to be born in that realm. As for the smaller-practicing Bodhisattvas who cultivate merit, the number of those who will be reborn there is incalculable.”</a:t>
            </a:r>
            <a:endParaRPr lang="zh-TW" altLang="en-US" sz="2800" b="1" dirty="0">
              <a:solidFill>
                <a:schemeClr val="bg1"/>
              </a:solidFill>
            </a:endParaRPr>
          </a:p>
        </p:txBody>
      </p:sp>
    </p:spTree>
    <p:extLst>
      <p:ext uri="{BB962C8B-B14F-4D97-AF65-F5344CB8AC3E}">
        <p14:creationId xmlns:p14="http://schemas.microsoft.com/office/powerpoint/2010/main" val="2236697947"/>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3A70FAC-65C4-E287-E25F-31F9B2933B01}"/>
              </a:ext>
            </a:extLst>
          </p:cNvPr>
          <p:cNvSpPr txBox="1"/>
          <p:nvPr/>
        </p:nvSpPr>
        <p:spPr>
          <a:xfrm>
            <a:off x="125549"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不但我剎諸菩薩等。往生彼國。他方佛土亦復如是。從遠照佛剎。有十八俱胝那由他菩薩摩訶薩。生彼國土。東北方寶藏佛剎。有九十億不退菩薩。當生彼國。從無量音佛剎。光明佛剎。龍天佛剎。勝力佛剎。師子佛剎。離塵佛剎。德首佛剎。仁王佛剎。華幢佛剎。不退菩薩當往生者。或數十百億。或數百千億。乃至萬億。</a:t>
            </a:r>
          </a:p>
        </p:txBody>
      </p:sp>
      <p:sp>
        <p:nvSpPr>
          <p:cNvPr id="5" name="文字方塊 4">
            <a:extLst>
              <a:ext uri="{FF2B5EF4-FFF2-40B4-BE49-F238E27FC236}">
                <a16:creationId xmlns:a16="http://schemas.microsoft.com/office/drawing/2014/main" id="{47588CF3-7E61-FAA0-3C56-BA040BD5B978}"/>
              </a:ext>
            </a:extLst>
          </p:cNvPr>
          <p:cNvSpPr txBox="1"/>
          <p:nvPr/>
        </p:nvSpPr>
        <p:spPr>
          <a:xfrm>
            <a:off x="125549"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Not only bodhisattvas from my land, upon passing into that country, and likewise in the Buddha-lands of other directions, it is the same. From the Buddha-realm of </a:t>
            </a:r>
            <a:r>
              <a:rPr lang="en-US" altLang="zh-TW" sz="2800" b="1" dirty="0" err="1">
                <a:solidFill>
                  <a:schemeClr val="bg1"/>
                </a:solidFill>
              </a:rPr>
              <a:t>Yuanzhao</a:t>
            </a:r>
            <a:r>
              <a:rPr lang="en-US" altLang="zh-TW" sz="2800" b="1" dirty="0">
                <a:solidFill>
                  <a:schemeClr val="bg1"/>
                </a:solidFill>
              </a:rPr>
              <a:t> (Far-Illuminating Buddha), there are eighteen </a:t>
            </a:r>
            <a:r>
              <a:rPr lang="en-US" altLang="zh-TW" sz="2800" b="1" dirty="0" err="1">
                <a:solidFill>
                  <a:schemeClr val="bg1"/>
                </a:solidFill>
              </a:rPr>
              <a:t>koti</a:t>
            </a:r>
            <a:r>
              <a:rPr lang="en-US" altLang="zh-TW" sz="2800" b="1" dirty="0">
                <a:solidFill>
                  <a:schemeClr val="bg1"/>
                </a:solidFill>
              </a:rPr>
              <a:t> (hundred million) Bodhisattva </a:t>
            </a:r>
            <a:r>
              <a:rPr lang="en-US" altLang="zh-TW" sz="2800" b="1" dirty="0" err="1">
                <a:solidFill>
                  <a:schemeClr val="bg1"/>
                </a:solidFill>
              </a:rPr>
              <a:t>Mahasattvas</a:t>
            </a:r>
            <a:r>
              <a:rPr lang="en-US" altLang="zh-TW" sz="2800" b="1" dirty="0">
                <a:solidFill>
                  <a:schemeClr val="bg1"/>
                </a:solidFill>
              </a:rPr>
              <a:t> who are born in that land. In the northeastern Buddha-realm of </a:t>
            </a:r>
            <a:r>
              <a:rPr lang="en-US" altLang="zh-TW" sz="2800" b="1" dirty="0" err="1">
                <a:solidFill>
                  <a:schemeClr val="bg1"/>
                </a:solidFill>
              </a:rPr>
              <a:t>Baozang</a:t>
            </a:r>
            <a:r>
              <a:rPr lang="en-US" altLang="zh-TW" sz="2800" b="1" dirty="0">
                <a:solidFill>
                  <a:schemeClr val="bg1"/>
                </a:solidFill>
              </a:rPr>
              <a:t> (Treasure Store Buddha), there are nine billion non-retreating Bodhisattvas who are destined to be born in that land. From the Buddha-realms of </a:t>
            </a:r>
            <a:r>
              <a:rPr lang="en-US" altLang="zh-TW" sz="2800" b="1" dirty="0" err="1">
                <a:solidFill>
                  <a:schemeClr val="bg1"/>
                </a:solidFill>
              </a:rPr>
              <a:t>Wuliangyin</a:t>
            </a:r>
            <a:r>
              <a:rPr lang="en-US" altLang="zh-TW" sz="2800" b="1" dirty="0">
                <a:solidFill>
                  <a:schemeClr val="bg1"/>
                </a:solidFill>
              </a:rPr>
              <a:t> (Immeasurable Sound), </a:t>
            </a:r>
            <a:r>
              <a:rPr lang="en-US" altLang="zh-TW" sz="2800" b="1" dirty="0" err="1">
                <a:solidFill>
                  <a:schemeClr val="bg1"/>
                </a:solidFill>
              </a:rPr>
              <a:t>Guangming</a:t>
            </a:r>
            <a:r>
              <a:rPr lang="en-US" altLang="zh-TW" sz="2800" b="1" dirty="0">
                <a:solidFill>
                  <a:schemeClr val="bg1"/>
                </a:solidFill>
              </a:rPr>
              <a:t> (Radiance), </a:t>
            </a:r>
            <a:r>
              <a:rPr lang="en-US" altLang="zh-TW" sz="2800" b="1" dirty="0" err="1">
                <a:solidFill>
                  <a:schemeClr val="bg1"/>
                </a:solidFill>
              </a:rPr>
              <a:t>Longtian</a:t>
            </a:r>
            <a:r>
              <a:rPr lang="en-US" altLang="zh-TW" sz="2800" b="1" dirty="0">
                <a:solidFill>
                  <a:schemeClr val="bg1"/>
                </a:solidFill>
              </a:rPr>
              <a:t> (Dragon-Heaven), </a:t>
            </a:r>
            <a:r>
              <a:rPr lang="en-US" altLang="zh-TW" sz="2800" b="1" dirty="0" err="1">
                <a:solidFill>
                  <a:schemeClr val="bg1"/>
                </a:solidFill>
              </a:rPr>
              <a:t>Shengli</a:t>
            </a:r>
            <a:r>
              <a:rPr lang="en-US" altLang="zh-TW" sz="2800" b="1" dirty="0">
                <a:solidFill>
                  <a:schemeClr val="bg1"/>
                </a:solidFill>
              </a:rPr>
              <a:t> (Supreme Power), </a:t>
            </a:r>
            <a:r>
              <a:rPr lang="en-US" altLang="zh-TW" sz="2800" b="1" dirty="0" err="1">
                <a:solidFill>
                  <a:schemeClr val="bg1"/>
                </a:solidFill>
              </a:rPr>
              <a:t>Shizi</a:t>
            </a:r>
            <a:r>
              <a:rPr lang="en-US" altLang="zh-TW" sz="2800" b="1" dirty="0">
                <a:solidFill>
                  <a:schemeClr val="bg1"/>
                </a:solidFill>
              </a:rPr>
              <a:t> (Lion), Lichen (Free from Dust), </a:t>
            </a:r>
            <a:r>
              <a:rPr lang="en-US" altLang="zh-TW" sz="2800" b="1" dirty="0" err="1">
                <a:solidFill>
                  <a:schemeClr val="bg1"/>
                </a:solidFill>
              </a:rPr>
              <a:t>Deshou</a:t>
            </a:r>
            <a:r>
              <a:rPr lang="en-US" altLang="zh-TW" sz="2800" b="1" dirty="0">
                <a:solidFill>
                  <a:schemeClr val="bg1"/>
                </a:solidFill>
              </a:rPr>
              <a:t> (Virtue-Leader), </a:t>
            </a:r>
            <a:r>
              <a:rPr lang="en-US" altLang="zh-TW" sz="2800" b="1" dirty="0" err="1">
                <a:solidFill>
                  <a:schemeClr val="bg1"/>
                </a:solidFill>
              </a:rPr>
              <a:t>Renwang</a:t>
            </a:r>
            <a:r>
              <a:rPr lang="en-US" altLang="zh-TW" sz="2800" b="1" dirty="0">
                <a:solidFill>
                  <a:schemeClr val="bg1"/>
                </a:solidFill>
              </a:rPr>
              <a:t> (Benevolent King), and </a:t>
            </a:r>
            <a:r>
              <a:rPr lang="en-US" altLang="zh-TW" sz="2800" b="1" dirty="0" err="1">
                <a:solidFill>
                  <a:schemeClr val="bg1"/>
                </a:solidFill>
              </a:rPr>
              <a:t>Huachuang</a:t>
            </a:r>
            <a:r>
              <a:rPr lang="en-US" altLang="zh-TW" sz="2800" b="1" dirty="0">
                <a:solidFill>
                  <a:schemeClr val="bg1"/>
                </a:solidFill>
              </a:rPr>
              <a:t> (Flower Banner), the non-retreating Bodhisattvas who are to be born number in the tens or hundreds of billions, in the hundreds of billions or thousands of billions, even up to ten thousand billions.</a:t>
            </a:r>
            <a:endParaRPr lang="zh-TW" altLang="en-US" sz="2800" b="1" dirty="0">
              <a:solidFill>
                <a:schemeClr val="bg1"/>
              </a:solidFill>
            </a:endParaRPr>
          </a:p>
        </p:txBody>
      </p:sp>
    </p:spTree>
    <p:extLst>
      <p:ext uri="{BB962C8B-B14F-4D97-AF65-F5344CB8AC3E}">
        <p14:creationId xmlns:p14="http://schemas.microsoft.com/office/powerpoint/2010/main" val="2316537699"/>
      </p:ext>
    </p:extLst>
  </p:cSld>
  <p:clrMapOvr>
    <a:overrideClrMapping bg1="lt1" tx1="dk1" bg2="lt2" tx2="dk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E993475-577D-14D6-47E6-77787C536A7F}"/>
              </a:ext>
            </a:extLst>
          </p:cNvPr>
          <p:cNvSpPr txBox="1"/>
          <p:nvPr/>
        </p:nvSpPr>
        <p:spPr>
          <a:xfrm>
            <a:off x="125549"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其第十二佛名無上華。彼有無數諸菩薩眾。皆不退轉。智慧勇猛。已曾供養無量諸佛。具大精進。發趣一乘。於七日中。即能攝取百千億劫。大士所修堅固之法。斯等菩薩。皆當往生。其第十三佛名曰無畏。彼有七百九十億大菩薩眾。諸小菩薩及比丘等。不可稱計。皆當往生。十方世界諸佛名號及菩薩眾當往生者。但說其名。窮劫不盡。</a:t>
            </a:r>
          </a:p>
        </p:txBody>
      </p:sp>
      <p:sp>
        <p:nvSpPr>
          <p:cNvPr id="5" name="文字方塊 4">
            <a:extLst>
              <a:ext uri="{FF2B5EF4-FFF2-40B4-BE49-F238E27FC236}">
                <a16:creationId xmlns:a16="http://schemas.microsoft.com/office/drawing/2014/main" id="{2BCBBFBE-ACD0-2DEC-8277-38CCFD3C9102}"/>
              </a:ext>
            </a:extLst>
          </p:cNvPr>
          <p:cNvSpPr txBox="1"/>
          <p:nvPr/>
        </p:nvSpPr>
        <p:spPr>
          <a:xfrm>
            <a:off x="125549"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The twelfth Buddha is named </a:t>
            </a:r>
            <a:r>
              <a:rPr lang="en-US" altLang="zh-TW" sz="2800" b="1" dirty="0" err="1">
                <a:solidFill>
                  <a:schemeClr val="bg1"/>
                </a:solidFill>
              </a:rPr>
              <a:t>Wushanghua</a:t>
            </a:r>
            <a:r>
              <a:rPr lang="en-US" altLang="zh-TW" sz="2800" b="1" dirty="0">
                <a:solidFill>
                  <a:schemeClr val="bg1"/>
                </a:solidFill>
              </a:rPr>
              <a:t> (Supreme Flower). In that realm are countless Bodhisattvas, all of whom are non-retreating, possessing wisdom and courage. They have previously made offerings to innumerable Buddhas, are endowed with great diligence, and have aspired toward the One Vehicle. Within seven days, they are able to fully comprehend the steadfast Dharma practices cultivated by great beings over hundreds of billions of </a:t>
            </a:r>
            <a:r>
              <a:rPr lang="en-US" altLang="zh-TW" sz="2800" b="1" dirty="0" err="1">
                <a:solidFill>
                  <a:schemeClr val="bg1"/>
                </a:solidFill>
              </a:rPr>
              <a:t>kalpas</a:t>
            </a:r>
            <a:r>
              <a:rPr lang="en-US" altLang="zh-TW" sz="2800" b="1" dirty="0">
                <a:solidFill>
                  <a:schemeClr val="bg1"/>
                </a:solidFill>
              </a:rPr>
              <a:t>. These Bodhisattvas are all destined to be born in that land. The thirteenth Buddha is named </a:t>
            </a:r>
            <a:r>
              <a:rPr lang="en-US" altLang="zh-TW" sz="2800" b="1" dirty="0" err="1">
                <a:solidFill>
                  <a:schemeClr val="bg1"/>
                </a:solidFill>
              </a:rPr>
              <a:t>Wuwei</a:t>
            </a:r>
            <a:r>
              <a:rPr lang="en-US" altLang="zh-TW" sz="2800" b="1" dirty="0">
                <a:solidFill>
                  <a:schemeClr val="bg1"/>
                </a:solidFill>
              </a:rPr>
              <a:t> (Fearless). In his realm are seventy-nine billion great Bodhisattvas. The smaller Bodhisattvas and the monks are innumerable; all are destined to be born there. As for the names of the Buddhas and the Bodhisattvas in the ten directions of the world who are destined to be born, if one were to speak only their names, it would take countless </a:t>
            </a:r>
            <a:r>
              <a:rPr lang="en-US" altLang="zh-TW" sz="2800" b="1" dirty="0" err="1">
                <a:solidFill>
                  <a:schemeClr val="bg1"/>
                </a:solidFill>
              </a:rPr>
              <a:t>kalpas</a:t>
            </a:r>
            <a:r>
              <a:rPr lang="en-US" altLang="zh-TW" sz="2800" b="1" dirty="0">
                <a:solidFill>
                  <a:schemeClr val="bg1"/>
                </a:solidFill>
              </a:rPr>
              <a:t> without end.</a:t>
            </a:r>
            <a:endParaRPr lang="zh-TW" altLang="en-US" sz="2800" b="1" dirty="0">
              <a:solidFill>
                <a:schemeClr val="bg1"/>
              </a:solidFill>
            </a:endParaRPr>
          </a:p>
        </p:txBody>
      </p:sp>
    </p:spTree>
    <p:extLst>
      <p:ext uri="{BB962C8B-B14F-4D97-AF65-F5344CB8AC3E}">
        <p14:creationId xmlns:p14="http://schemas.microsoft.com/office/powerpoint/2010/main" val="2899946335"/>
      </p:ext>
    </p:extLst>
  </p:cSld>
  <p:clrMapOvr>
    <a:overrideClrMapping bg1="lt1" tx1="dk1" bg2="lt2" tx2="dk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9" name="圖片 8">
            <a:extLst>
              <a:ext uri="{FF2B5EF4-FFF2-40B4-BE49-F238E27FC236}">
                <a16:creationId xmlns:a16="http://schemas.microsoft.com/office/drawing/2014/main" id="{0AC9EAEE-7B6F-3C8F-8549-F49911EC1BB5}"/>
              </a:ext>
            </a:extLst>
          </p:cNvPr>
          <p:cNvPicPr>
            <a:picLocks noChangeAspect="1"/>
          </p:cNvPicPr>
          <p:nvPr/>
        </p:nvPicPr>
        <p:blipFill>
          <a:blip r:embed="rId3"/>
          <a:stretch>
            <a:fillRect/>
          </a:stretch>
        </p:blipFill>
        <p:spPr>
          <a:xfrm>
            <a:off x="3516896" y="0"/>
            <a:ext cx="4320480" cy="1895475"/>
          </a:xfrm>
          <a:prstGeom prst="rect">
            <a:avLst/>
          </a:prstGeom>
        </p:spPr>
      </p:pic>
      <p:pic>
        <p:nvPicPr>
          <p:cNvPr id="11" name="圖片 10">
            <a:extLst>
              <a:ext uri="{FF2B5EF4-FFF2-40B4-BE49-F238E27FC236}">
                <a16:creationId xmlns:a16="http://schemas.microsoft.com/office/drawing/2014/main" id="{F6C7E937-96B1-1032-DA1E-37FC7C90044A}"/>
              </a:ext>
            </a:extLst>
          </p:cNvPr>
          <p:cNvPicPr>
            <a:picLocks noChangeAspect="1"/>
          </p:cNvPicPr>
          <p:nvPr/>
        </p:nvPicPr>
        <p:blipFill>
          <a:blip r:embed="rId4"/>
          <a:stretch>
            <a:fillRect/>
          </a:stretch>
        </p:blipFill>
        <p:spPr>
          <a:xfrm>
            <a:off x="1126654" y="1845618"/>
            <a:ext cx="7358666" cy="2038375"/>
          </a:xfrm>
          <a:prstGeom prst="rect">
            <a:avLst/>
          </a:prstGeom>
        </p:spPr>
      </p:pic>
      <p:pic>
        <p:nvPicPr>
          <p:cNvPr id="13" name="圖片 12">
            <a:extLst>
              <a:ext uri="{FF2B5EF4-FFF2-40B4-BE49-F238E27FC236}">
                <a16:creationId xmlns:a16="http://schemas.microsoft.com/office/drawing/2014/main" id="{A6868D23-3998-124E-8C36-E66453D33B62}"/>
              </a:ext>
            </a:extLst>
          </p:cNvPr>
          <p:cNvPicPr>
            <a:picLocks noChangeAspect="1"/>
          </p:cNvPicPr>
          <p:nvPr/>
        </p:nvPicPr>
        <p:blipFill>
          <a:blip r:embed="rId5"/>
          <a:stretch>
            <a:fillRect/>
          </a:stretch>
        </p:blipFill>
        <p:spPr>
          <a:xfrm>
            <a:off x="5677136" y="3883994"/>
            <a:ext cx="4896544" cy="2354112"/>
          </a:xfrm>
          <a:prstGeom prst="rect">
            <a:avLst/>
          </a:prstGeom>
        </p:spPr>
      </p:pic>
      <p:sp>
        <p:nvSpPr>
          <p:cNvPr id="14" name="圖說文字: 雙折線 13">
            <a:extLst>
              <a:ext uri="{FF2B5EF4-FFF2-40B4-BE49-F238E27FC236}">
                <a16:creationId xmlns:a16="http://schemas.microsoft.com/office/drawing/2014/main" id="{1F9A1722-7304-E174-9149-B936B785836C}"/>
              </a:ext>
            </a:extLst>
          </p:cNvPr>
          <p:cNvSpPr/>
          <p:nvPr/>
        </p:nvSpPr>
        <p:spPr>
          <a:xfrm>
            <a:off x="11063759" y="2277666"/>
            <a:ext cx="502136" cy="3456384"/>
          </a:xfrm>
          <a:prstGeom prst="borderCallout3">
            <a:avLst>
              <a:gd name="adj1" fmla="val 99576"/>
              <a:gd name="adj2" fmla="val 44755"/>
              <a:gd name="adj3" fmla="val 122127"/>
              <a:gd name="adj4" fmla="val 45407"/>
              <a:gd name="adj5" fmla="val 121866"/>
              <a:gd name="adj6" fmla="val -172229"/>
              <a:gd name="adj7" fmla="val 112411"/>
              <a:gd name="adj8" fmla="val -172338"/>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非是小乘第四十三</a:t>
            </a:r>
          </a:p>
        </p:txBody>
      </p:sp>
    </p:spTree>
    <p:extLst>
      <p:ext uri="{BB962C8B-B14F-4D97-AF65-F5344CB8AC3E}">
        <p14:creationId xmlns:p14="http://schemas.microsoft.com/office/powerpoint/2010/main" val="6178755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6C2EF12-E973-EB70-69D0-033F0CA0F902}"/>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非是小乘第四十三</a:t>
            </a:r>
          </a:p>
        </p:txBody>
      </p:sp>
      <p:sp>
        <p:nvSpPr>
          <p:cNvPr id="5" name="文字方塊 4">
            <a:extLst>
              <a:ext uri="{FF2B5EF4-FFF2-40B4-BE49-F238E27FC236}">
                <a16:creationId xmlns:a16="http://schemas.microsoft.com/office/drawing/2014/main" id="{39410BB6-5CC5-660D-D87E-C61ADB51F480}"/>
              </a:ext>
            </a:extLst>
          </p:cNvPr>
          <p:cNvSpPr txBox="1"/>
          <p:nvPr/>
        </p:nvSpPr>
        <p:spPr>
          <a:xfrm>
            <a:off x="5961984" y="621753"/>
            <a:ext cx="3954929"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從四十三到四十八品是本經的流通分。</a:t>
            </a:r>
          </a:p>
          <a:p>
            <a:pPr>
              <a:lnSpc>
                <a:spcPts val="4200"/>
              </a:lnSpc>
            </a:pPr>
            <a:r>
              <a:rPr lang="zh-TW" altLang="en-US" sz="2800" dirty="0">
                <a:solidFill>
                  <a:schemeClr val="bg1">
                    <a:lumMod val="95000"/>
                  </a:schemeClr>
                </a:solidFill>
              </a:rPr>
              <a:t>這一品經，是世尊告訴我們，念佛求生極樂世界的人不是小乘的根性。因為這個法門是大乘。不但是大乘，而且是大乘中的大乘，一乘中的一乘，無上微妙的法門。</a:t>
            </a:r>
          </a:p>
        </p:txBody>
      </p:sp>
      <p:sp>
        <p:nvSpPr>
          <p:cNvPr id="6" name="文字方塊 5">
            <a:extLst>
              <a:ext uri="{FF2B5EF4-FFF2-40B4-BE49-F238E27FC236}">
                <a16:creationId xmlns:a16="http://schemas.microsoft.com/office/drawing/2014/main" id="{BF86009F-3B59-60DD-14D8-759D072C66F1}"/>
              </a:ext>
            </a:extLst>
          </p:cNvPr>
          <p:cNvSpPr txBox="1"/>
          <p:nvPr/>
        </p:nvSpPr>
        <p:spPr>
          <a:xfrm>
            <a:off x="1702718" y="618138"/>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佛告慈氏。汝觀彼諸菩薩摩訶薩。善獲利益。若有善男子。善女人。得聞阿彌陀佛名號。能生一念喜愛之心。歸依瞻禮。如說修行。當知此人為得大利。當獲如上所說功德。心無下劣。亦不貢高。</a:t>
            </a:r>
          </a:p>
        </p:txBody>
      </p:sp>
      <p:sp>
        <p:nvSpPr>
          <p:cNvPr id="7" name="匾額 6" descr="佛學概要十四講表 習講">
            <a:extLst>
              <a:ext uri="{FF2B5EF4-FFF2-40B4-BE49-F238E27FC236}">
                <a16:creationId xmlns:a16="http://schemas.microsoft.com/office/drawing/2014/main" id="{605E9F8D-2853-06F3-033C-F8030E963AE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3942937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6F1218-2E47-75A1-6430-18494C7030C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6" name="文字方塊 5">
            <a:extLst>
              <a:ext uri="{FF2B5EF4-FFF2-40B4-BE49-F238E27FC236}">
                <a16:creationId xmlns:a16="http://schemas.microsoft.com/office/drawing/2014/main" id="{60F65B86-69A2-4B0C-40C2-3F0612B11FA6}"/>
              </a:ext>
            </a:extLst>
          </p:cNvPr>
          <p:cNvSpPr txBox="1"/>
          <p:nvPr/>
        </p:nvSpPr>
        <p:spPr>
          <a:xfrm>
            <a:off x="2125463" y="562460"/>
            <a:ext cx="880241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成就善根。悉皆增上。當知此人非是小乘。於我法中。得名第一弟子。是故告汝天人世間。阿修羅等。應當愛樂修習。生希有心。於此經中生導師想。欲令無量眾生。速疾安住得不退轉。及欲見彼廣大莊嚴。攝受殊勝佛剎。圓滿功德者。當起精進。聽此法門。為求法故。不生退屈諂偽之心。設入大火。不應疑悔。何以故。彼無量億諸菩薩等。皆悉求此微妙法門。尊重聽聞。不生違背。多有菩薩。欲聞此經而不能得。是故汝等應求此法。</a:t>
            </a:r>
          </a:p>
        </p:txBody>
      </p:sp>
    </p:spTree>
    <p:extLst>
      <p:ext uri="{BB962C8B-B14F-4D97-AF65-F5344CB8AC3E}">
        <p14:creationId xmlns:p14="http://schemas.microsoft.com/office/powerpoint/2010/main" val="2421809799"/>
      </p:ext>
    </p:extLst>
  </p:cSld>
  <p:clrMapOvr>
    <a:overrideClrMapping bg1="lt1" tx1="dk1" bg2="lt2" tx2="dk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3C2D030-5DAA-6AA1-9111-0F03D5FCA4C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3423B531-EC7B-E81C-6619-3115DCA7AF41}"/>
              </a:ext>
            </a:extLst>
          </p:cNvPr>
          <p:cNvSpPr txBox="1"/>
          <p:nvPr/>
        </p:nvSpPr>
        <p:spPr>
          <a:xfrm>
            <a:off x="6930457" y="562460"/>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佛告訴彌勒菩薩說，你看十方世界一切大小菩薩眾，他們往生到極樂世界，就能善巧地獲得這個一生平等成佛的真實利益。</a:t>
            </a:r>
          </a:p>
        </p:txBody>
      </p:sp>
      <p:sp>
        <p:nvSpPr>
          <p:cNvPr id="6" name="文字方塊 5">
            <a:extLst>
              <a:ext uri="{FF2B5EF4-FFF2-40B4-BE49-F238E27FC236}">
                <a16:creationId xmlns:a16="http://schemas.microsoft.com/office/drawing/2014/main" id="{14E25CB6-D88C-72BB-F3B2-BF991A685AE6}"/>
              </a:ext>
            </a:extLst>
          </p:cNvPr>
          <p:cNvSpPr txBox="1"/>
          <p:nvPr/>
        </p:nvSpPr>
        <p:spPr>
          <a:xfrm>
            <a:off x="9512101"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佛告慈氏。汝觀彼諸菩薩摩訶薩。善獲利益。</a:t>
            </a:r>
          </a:p>
        </p:txBody>
      </p:sp>
    </p:spTree>
    <p:extLst>
      <p:ext uri="{BB962C8B-B14F-4D97-AF65-F5344CB8AC3E}">
        <p14:creationId xmlns:p14="http://schemas.microsoft.com/office/powerpoint/2010/main" val="37907097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A86E194-E703-7AC5-A3B0-2F7F03B263CD}"/>
              </a:ext>
            </a:extLst>
          </p:cNvPr>
          <p:cNvSpPr txBox="1"/>
          <p:nvPr/>
        </p:nvSpPr>
        <p:spPr>
          <a:xfrm>
            <a:off x="63753" y="56246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如果有具足信願行的善男子、善女人，得聞阿彌陀佛名號，能生起一念歡喜愛好之心，歸依瞻禮，依佛所說如法修行，當知此人，即得往生淨土一生圓滿成佛的大利，應當獲得如經上所說的種種功德利益。</a:t>
            </a:r>
          </a:p>
          <a:p>
            <a:pPr>
              <a:lnSpc>
                <a:spcPts val="4400"/>
              </a:lnSpc>
            </a:pPr>
            <a:r>
              <a:rPr lang="zh-TW" altLang="en-US" sz="2800" dirty="0">
                <a:solidFill>
                  <a:schemeClr val="bg1">
                    <a:lumMod val="95000"/>
                  </a:schemeClr>
                </a:solidFill>
              </a:rPr>
              <a:t>佛再次表明，念佛人不能心存自卑，也不貢高我慢，時時處處要謙虛、厚道、老實念佛，這樣來成就增長善根。</a:t>
            </a:r>
          </a:p>
        </p:txBody>
      </p:sp>
      <p:sp>
        <p:nvSpPr>
          <p:cNvPr id="5" name="文字方塊 4">
            <a:extLst>
              <a:ext uri="{FF2B5EF4-FFF2-40B4-BE49-F238E27FC236}">
                <a16:creationId xmlns:a16="http://schemas.microsoft.com/office/drawing/2014/main" id="{D0E12817-BC8D-3291-6844-F31D4DD58C2D}"/>
              </a:ext>
            </a:extLst>
          </p:cNvPr>
          <p:cNvSpPr txBox="1"/>
          <p:nvPr/>
        </p:nvSpPr>
        <p:spPr>
          <a:xfrm>
            <a:off x="6498212" y="56246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善男子。善女人。得聞阿彌陀佛名號。能生一念喜愛之心。歸依瞻禮。如說修行。當知此人為得大利。當獲如上所說功德。心無下劣。亦不貢高。成就善根。悉皆增上。當知此人非是小乘。於我法中。得名第一弟子。</a:t>
            </a:r>
          </a:p>
        </p:txBody>
      </p:sp>
      <p:sp>
        <p:nvSpPr>
          <p:cNvPr id="6" name="匾額 5" descr="佛學概要十四講表 習講">
            <a:extLst>
              <a:ext uri="{FF2B5EF4-FFF2-40B4-BE49-F238E27FC236}">
                <a16:creationId xmlns:a16="http://schemas.microsoft.com/office/drawing/2014/main" id="{3EAFA531-E829-5657-9F83-D70757B0498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6452972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B4C121B-B61C-F2EC-D311-4E55C9121278}"/>
              </a:ext>
            </a:extLst>
          </p:cNvPr>
          <p:cNvSpPr txBox="1"/>
          <p:nvPr/>
        </p:nvSpPr>
        <p:spPr>
          <a:xfrm>
            <a:off x="7103318"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其人決定不是小乘根性，不但不是小乘，佛在此讚歎這樣的人：</a:t>
            </a:r>
            <a:r>
              <a:rPr lang="en-US" altLang="zh-TW" sz="2800" dirty="0">
                <a:solidFill>
                  <a:schemeClr val="bg1">
                    <a:lumMod val="95000"/>
                  </a:schemeClr>
                </a:solidFill>
              </a:rPr>
              <a:t>﹃</a:t>
            </a:r>
            <a:r>
              <a:rPr lang="zh-TW" altLang="en-US" sz="2800" dirty="0">
                <a:solidFill>
                  <a:schemeClr val="bg1">
                    <a:lumMod val="95000"/>
                  </a:schemeClr>
                </a:solidFill>
              </a:rPr>
              <a:t>於我法中，得名第一弟子</a:t>
            </a:r>
            <a:r>
              <a:rPr lang="en-US" altLang="zh-TW" sz="2800" dirty="0">
                <a:solidFill>
                  <a:schemeClr val="bg1">
                    <a:lumMod val="95000"/>
                  </a:schemeClr>
                </a:solidFill>
              </a:rPr>
              <a:t>﹄</a:t>
            </a:r>
            <a:r>
              <a:rPr lang="zh-TW" altLang="en-US" sz="2800" dirty="0">
                <a:solidFill>
                  <a:schemeClr val="bg1">
                    <a:lumMod val="95000"/>
                  </a:schemeClr>
                </a:solidFill>
              </a:rPr>
              <a:t>，實在是與本經第一品中，以憍陳如尊者排名第一的旨趣，先後相映。</a:t>
            </a:r>
          </a:p>
        </p:txBody>
      </p:sp>
      <p:sp>
        <p:nvSpPr>
          <p:cNvPr id="5" name="匾額 4" descr="佛學概要十四講表 習講">
            <a:extLst>
              <a:ext uri="{FF2B5EF4-FFF2-40B4-BE49-F238E27FC236}">
                <a16:creationId xmlns:a16="http://schemas.microsoft.com/office/drawing/2014/main" id="{FD71461B-8987-0506-9C89-179B782E60F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3359563296"/>
      </p:ext>
    </p:extLst>
  </p:cSld>
  <p:clrMapOvr>
    <a:overrideClrMapping bg1="lt1" tx1="dk1" bg2="lt2" tx2="dk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1BDA15A-7664-4A0B-206F-D661C76C3A18}"/>
              </a:ext>
            </a:extLst>
          </p:cNvPr>
          <p:cNvSpPr txBox="1"/>
          <p:nvPr/>
        </p:nvSpPr>
        <p:spPr>
          <a:xfrm>
            <a:off x="832227" y="72615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所以告訴你們天人、阿修羅等參加法會的大眾們，應當熱愛、喜樂修習這個法門，對此念佛成佛之法，生起希有難逢的心。以本經作為自己真正的歸依處，把本經看作自己的導師，無論起心動念，所作所為都以本經為標準，不敢違背，方能令無量無邊的眾生，快速證得不退轉的果位。</a:t>
            </a:r>
          </a:p>
        </p:txBody>
      </p:sp>
      <p:sp>
        <p:nvSpPr>
          <p:cNvPr id="5" name="文字方塊 4">
            <a:extLst>
              <a:ext uri="{FF2B5EF4-FFF2-40B4-BE49-F238E27FC236}">
                <a16:creationId xmlns:a16="http://schemas.microsoft.com/office/drawing/2014/main" id="{FD5D38D3-45B9-4050-5DB0-DE0A510AD1A0}"/>
              </a:ext>
            </a:extLst>
          </p:cNvPr>
          <p:cNvSpPr txBox="1"/>
          <p:nvPr/>
        </p:nvSpPr>
        <p:spPr>
          <a:xfrm>
            <a:off x="6389633" y="618138"/>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故告汝天人世間。阿修羅等。應當愛樂修習。生希有心。於此經中生導師想。欲令無量眾生。速疾安住得不退轉。及欲見彼廣大莊嚴。攝受殊勝佛剎。圓滿功德者。當起精進。聽此法門。為求法故。不生退屈諂偽之心。</a:t>
            </a:r>
          </a:p>
        </p:txBody>
      </p:sp>
      <p:sp>
        <p:nvSpPr>
          <p:cNvPr id="6" name="匾額 5" descr="佛學概要十四講表 習講">
            <a:extLst>
              <a:ext uri="{FF2B5EF4-FFF2-40B4-BE49-F238E27FC236}">
                <a16:creationId xmlns:a16="http://schemas.microsoft.com/office/drawing/2014/main" id="{B4B8E03C-06CD-BFAF-74ED-1AB2E071B13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4348486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BF784B7-0EC6-9415-BA6C-6C729AE5FC1E}"/>
              </a:ext>
            </a:extLst>
          </p:cNvPr>
          <p:cNvSpPr txBox="1"/>
          <p:nvPr/>
        </p:nvSpPr>
        <p:spPr>
          <a:xfrm>
            <a:off x="7103318"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以及想要見到阿彌陀佛所攝受的廣大、莊嚴、殊勝、微妙的極樂佛剎，想要圓滿以上功德者，應當更加精進接受這個念佛求願往生的法門，為求往生成佛，就不能生起退屈諂偽的心。</a:t>
            </a:r>
          </a:p>
        </p:txBody>
      </p:sp>
      <p:sp>
        <p:nvSpPr>
          <p:cNvPr id="5" name="匾額 4" descr="佛學概要十四講表 習講">
            <a:extLst>
              <a:ext uri="{FF2B5EF4-FFF2-40B4-BE49-F238E27FC236}">
                <a16:creationId xmlns:a16="http://schemas.microsoft.com/office/drawing/2014/main" id="{118CF92B-6A0C-143C-71D2-B393F2A7039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Tree>
    <p:extLst>
      <p:ext uri="{BB962C8B-B14F-4D97-AF65-F5344CB8AC3E}">
        <p14:creationId xmlns:p14="http://schemas.microsoft.com/office/powerpoint/2010/main" val="3593605734"/>
      </p:ext>
    </p:extLst>
  </p:cSld>
  <p:clrMapOvr>
    <a:overrideClrMapping bg1="lt1" tx1="dk1" bg2="lt2" tx2="dk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4FDFDC7-026E-E957-D525-E506A9813C9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第廿九講</a:t>
            </a:r>
            <a:endParaRPr lang="en-US" altLang="zh-TW" dirty="0"/>
          </a:p>
        </p:txBody>
      </p:sp>
      <p:sp>
        <p:nvSpPr>
          <p:cNvPr id="5" name="文字方塊 4">
            <a:extLst>
              <a:ext uri="{FF2B5EF4-FFF2-40B4-BE49-F238E27FC236}">
                <a16:creationId xmlns:a16="http://schemas.microsoft.com/office/drawing/2014/main" id="{BA832979-9FA9-4AC8-58E5-DC4C6CA779A2}"/>
              </a:ext>
            </a:extLst>
          </p:cNvPr>
          <p:cNvSpPr txBox="1"/>
          <p:nvPr/>
        </p:nvSpPr>
        <p:spPr>
          <a:xfrm>
            <a:off x="202820" y="654142"/>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假如遇到大火等極大的災難，也不應該懷疑、後悔。為什麼呢？因為十方世界無數的菩薩眾，都是希求這個微妙的法門，能尊重聽聞、深信切願、依教奉行，對本經的教誨不生違背。</a:t>
            </a:r>
          </a:p>
          <a:p>
            <a:pPr>
              <a:lnSpc>
                <a:spcPts val="4400"/>
              </a:lnSpc>
            </a:pPr>
            <a:r>
              <a:rPr lang="zh-TW" altLang="en-US" sz="2800" dirty="0">
                <a:solidFill>
                  <a:schemeClr val="bg1">
                    <a:lumMod val="95000"/>
                  </a:schemeClr>
                </a:solidFill>
              </a:rPr>
              <a:t>十方世界有很多的菩薩眾，希望聽聞這部</a:t>
            </a:r>
            <a:r>
              <a:rPr lang="en-US" altLang="zh-TW" sz="2800" dirty="0">
                <a:solidFill>
                  <a:schemeClr val="bg1">
                    <a:lumMod val="95000"/>
                  </a:schemeClr>
                </a:solidFill>
              </a:rPr>
              <a:t>︽</a:t>
            </a:r>
            <a:r>
              <a:rPr lang="zh-TW" altLang="en-US" sz="2800" dirty="0">
                <a:solidFill>
                  <a:schemeClr val="bg1">
                    <a:lumMod val="95000"/>
                  </a:schemeClr>
                </a:solidFill>
              </a:rPr>
              <a:t>無量壽經</a:t>
            </a:r>
            <a:r>
              <a:rPr lang="en-US" altLang="zh-TW" sz="2800" dirty="0">
                <a:solidFill>
                  <a:schemeClr val="bg1">
                    <a:lumMod val="95000"/>
                  </a:schemeClr>
                </a:solidFill>
              </a:rPr>
              <a:t>︾</a:t>
            </a:r>
            <a:r>
              <a:rPr lang="zh-TW" altLang="en-US" sz="2800" dirty="0">
                <a:solidFill>
                  <a:schemeClr val="bg1">
                    <a:lumMod val="95000"/>
                  </a:schemeClr>
                </a:solidFill>
              </a:rPr>
              <a:t>、這個念佛法門，無奈因緣不具足而得不到。所以，你們大眾有緣遇到，就要認真修學，應努力求得此法的真實功德，才能在這一生中圓滿成就無上佛道。</a:t>
            </a:r>
          </a:p>
        </p:txBody>
      </p:sp>
      <p:sp>
        <p:nvSpPr>
          <p:cNvPr id="6" name="文字方塊 5">
            <a:extLst>
              <a:ext uri="{FF2B5EF4-FFF2-40B4-BE49-F238E27FC236}">
                <a16:creationId xmlns:a16="http://schemas.microsoft.com/office/drawing/2014/main" id="{08F64E3E-1C8B-99B9-AC19-C2C31282E779}"/>
              </a:ext>
            </a:extLst>
          </p:cNvPr>
          <p:cNvSpPr txBox="1"/>
          <p:nvPr/>
        </p:nvSpPr>
        <p:spPr>
          <a:xfrm>
            <a:off x="7729318"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設入大火。不應疑悔。何以故。彼無量億諸菩薩等。皆悉求此微妙法門。尊重聽聞。不生違背。多有菩薩。欲聞此經而不能得。是故汝等應求此法。</a:t>
            </a:r>
          </a:p>
        </p:txBody>
      </p:sp>
    </p:spTree>
    <p:extLst>
      <p:ext uri="{BB962C8B-B14F-4D97-AF65-F5344CB8AC3E}">
        <p14:creationId xmlns:p14="http://schemas.microsoft.com/office/powerpoint/2010/main" val="11755875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44264EC5-5571-DF19-7A58-26E5A7AC7849}"/>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非是小乘第四十三</a:t>
            </a:r>
          </a:p>
          <a:p>
            <a:pPr>
              <a:lnSpc>
                <a:spcPts val="3000"/>
              </a:lnSpc>
            </a:pPr>
            <a:r>
              <a:rPr lang="zh-TW" altLang="en-US" sz="2800" dirty="0">
                <a:solidFill>
                  <a:schemeClr val="bg1"/>
                </a:solidFill>
              </a:rPr>
              <a:t>佛告慈氏。汝觀彼諸菩薩摩訶薩。善獲利益。若有善男子。善女人。得聞阿彌陀佛名號。能生一念喜愛之心。歸依瞻禮。如說修行。當知此人為得大利。當獲如上所說功德。心無下劣。亦不貢高。成就善根。悉皆增上。</a:t>
            </a:r>
          </a:p>
        </p:txBody>
      </p:sp>
      <p:sp>
        <p:nvSpPr>
          <p:cNvPr id="7" name="文字方塊 6">
            <a:extLst>
              <a:ext uri="{FF2B5EF4-FFF2-40B4-BE49-F238E27FC236}">
                <a16:creationId xmlns:a16="http://schemas.microsoft.com/office/drawing/2014/main" id="{E360C6D4-CDBF-43C0-3CF1-CBCA93196E5A}"/>
              </a:ext>
            </a:extLst>
          </p:cNvPr>
          <p:cNvSpPr txBox="1"/>
          <p:nvPr/>
        </p:nvSpPr>
        <p:spPr>
          <a:xfrm>
            <a:off x="127860" y="1989634"/>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43</a:t>
            </a:r>
            <a:r>
              <a:rPr lang="en-US" altLang="zh-TW" sz="2800" b="1" dirty="0">
                <a:solidFill>
                  <a:schemeClr val="bg1"/>
                </a:solidFill>
              </a:rPr>
              <a:t>: </a:t>
            </a:r>
            <a:r>
              <a:rPr lang="en-US" altLang="zh-CN" sz="2800" b="1" dirty="0">
                <a:solidFill>
                  <a:schemeClr val="bg1"/>
                </a:solidFill>
              </a:rPr>
              <a:t>Not the Lesser Vehicle</a:t>
            </a:r>
            <a:endParaRPr lang="en-US" altLang="zh-TW" sz="2800" b="1" dirty="0">
              <a:solidFill>
                <a:schemeClr val="bg1"/>
              </a:solidFill>
            </a:endParaRPr>
          </a:p>
          <a:p>
            <a:pPr>
              <a:lnSpc>
                <a:spcPts val="3000"/>
              </a:lnSpc>
            </a:pPr>
            <a:r>
              <a:rPr lang="en-US" altLang="zh-TW" sz="2800" b="1" dirty="0">
                <a:solidFill>
                  <a:schemeClr val="bg1"/>
                </a:solidFill>
              </a:rPr>
              <a:t>The Buddha said to Maitreya: “Observe those Bodhisattva </a:t>
            </a:r>
            <a:r>
              <a:rPr lang="en-US" altLang="zh-TW" sz="2800" b="1" dirty="0" err="1">
                <a:solidFill>
                  <a:schemeClr val="bg1"/>
                </a:solidFill>
              </a:rPr>
              <a:t>Mahasattvas</a:t>
            </a:r>
            <a:r>
              <a:rPr lang="en-US" altLang="zh-TW" sz="2800" b="1" dirty="0">
                <a:solidFill>
                  <a:schemeClr val="bg1"/>
                </a:solidFill>
              </a:rPr>
              <a:t>, how skillfully they obtain benefits. If there is a good man or a good woman who hears the name of </a:t>
            </a:r>
            <a:r>
              <a:rPr lang="en-US" altLang="zh-TW" sz="2800" b="1" dirty="0" err="1">
                <a:solidFill>
                  <a:schemeClr val="bg1"/>
                </a:solidFill>
              </a:rPr>
              <a:t>Amitābha</a:t>
            </a:r>
            <a:r>
              <a:rPr lang="en-US" altLang="zh-TW" sz="2800" b="1" dirty="0">
                <a:solidFill>
                  <a:schemeClr val="bg1"/>
                </a:solidFill>
              </a:rPr>
              <a:t> Buddha and is able to generate even a single thought of delight and affection, taking refuge and paying homage, and practicing as taught, know that this person will obtain great benefit. They will acquire the merits as described above. Their mind will be free from baseness, and they will not boast or act arrogantly. The roots of goodness they have cultivated will all be perfected and fully enhanced.”</a:t>
            </a:r>
            <a:endParaRPr lang="zh-TW" altLang="en-US" sz="2800" b="1" dirty="0">
              <a:solidFill>
                <a:schemeClr val="bg1"/>
              </a:solidFill>
            </a:endParaRPr>
          </a:p>
        </p:txBody>
      </p:sp>
    </p:spTree>
    <p:extLst>
      <p:ext uri="{BB962C8B-B14F-4D97-AF65-F5344CB8AC3E}">
        <p14:creationId xmlns:p14="http://schemas.microsoft.com/office/powerpoint/2010/main" val="2537063868"/>
      </p:ext>
    </p:extLst>
  </p:cSld>
  <p:clrMapOvr>
    <a:overrideClrMapping bg1="lt1" tx1="dk1" bg2="lt2" tx2="dk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87A09F7-4FC1-A0FA-DEC4-928F1E6474FB}"/>
              </a:ext>
            </a:extLst>
          </p:cNvPr>
          <p:cNvSpPr txBox="1"/>
          <p:nvPr/>
        </p:nvSpPr>
        <p:spPr>
          <a:xfrm>
            <a:off x="125549" y="0"/>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當知此人非是小乘。於我法中。得名第一弟子。是故告汝天人世間。阿修羅等。應當愛樂修習。生希有心。於此經中生導師想。欲令無量眾生。速疾安住得不退轉。及欲見彼廣大莊嚴。攝受殊勝佛剎。圓滿功德者。當起精進。聽此法門。為求法故。不生退屈諂偽之心。設入大火。不應疑悔。</a:t>
            </a:r>
          </a:p>
        </p:txBody>
      </p:sp>
      <p:sp>
        <p:nvSpPr>
          <p:cNvPr id="8" name="文字方塊 7">
            <a:extLst>
              <a:ext uri="{FF2B5EF4-FFF2-40B4-BE49-F238E27FC236}">
                <a16:creationId xmlns:a16="http://schemas.microsoft.com/office/drawing/2014/main" id="{BA03F8A8-4B00-B176-447F-9762A436C834}"/>
              </a:ext>
            </a:extLst>
          </p:cNvPr>
          <p:cNvSpPr txBox="1"/>
          <p:nvPr/>
        </p:nvSpPr>
        <p:spPr>
          <a:xfrm>
            <a:off x="127860" y="1989634"/>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Know that such a person is not of the Lesser Vehicle. In my Dharma, they are called the foremost disciple. Therefore, I tell you—gods, humans, beings in the world, and asuras alike—that you should take delight in </a:t>
            </a:r>
            <a:r>
              <a:rPr lang="en-US" altLang="zh-TW" sz="2800" b="1" dirty="0" err="1">
                <a:solidFill>
                  <a:schemeClr val="bg1"/>
                </a:solidFill>
              </a:rPr>
              <a:t>practi</a:t>
            </a:r>
            <a:r>
              <a:rPr lang="en-US" altLang="zh-CN" sz="2800" b="1" dirty="0" err="1">
                <a:solidFill>
                  <a:schemeClr val="bg1"/>
                </a:solidFill>
              </a:rPr>
              <a:t>s</a:t>
            </a:r>
            <a:r>
              <a:rPr lang="en-US" altLang="zh-TW" sz="2800" b="1" dirty="0" err="1">
                <a:solidFill>
                  <a:schemeClr val="bg1"/>
                </a:solidFill>
              </a:rPr>
              <a:t>ing</a:t>
            </a:r>
            <a:r>
              <a:rPr lang="en-US" altLang="zh-TW" sz="2800" b="1" dirty="0">
                <a:solidFill>
                  <a:schemeClr val="bg1"/>
                </a:solidFill>
              </a:rPr>
              <a:t>, generating a rare and precious mind. In this sutra, cultivate the thought of the spiritual teacher, wishing that countless beings may swiftly and firmly attain non-retrogression. If you wish to behold those vast and splendid realms, to be received into the supreme Buddha-fields, and to perfect all merits, you should arouse diligence. Listen to this Dharma gate with the aim of seeking the Dharma, without ever giving rise to laziness, deceit, or flattery. Even if you were cast into a great fire, you should not harbor doubt or regret.</a:t>
            </a:r>
            <a:endParaRPr lang="zh-TW" altLang="en-US" sz="2800" b="1" dirty="0">
              <a:solidFill>
                <a:schemeClr val="bg1"/>
              </a:solidFill>
            </a:endParaRPr>
          </a:p>
        </p:txBody>
      </p:sp>
    </p:spTree>
    <p:extLst>
      <p:ext uri="{BB962C8B-B14F-4D97-AF65-F5344CB8AC3E}">
        <p14:creationId xmlns:p14="http://schemas.microsoft.com/office/powerpoint/2010/main" val="1977094687"/>
      </p:ext>
    </p:extLst>
  </p:cSld>
  <p:clrMapOvr>
    <a:overrideClrMapping bg1="lt1" tx1="dk1" bg2="lt2" tx2="dk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B55A50B-709D-1E18-CC3B-E5800DF22D17}"/>
              </a:ext>
            </a:extLst>
          </p:cNvPr>
          <p:cNvSpPr txBox="1"/>
          <p:nvPr/>
        </p:nvSpPr>
        <p:spPr>
          <a:xfrm>
            <a:off x="62774" y="405458"/>
            <a:ext cx="12064864" cy="861774"/>
          </a:xfrm>
          <a:prstGeom prst="rect">
            <a:avLst/>
          </a:prstGeom>
          <a:noFill/>
        </p:spPr>
        <p:txBody>
          <a:bodyPr wrap="square" rtlCol="0">
            <a:spAutoFit/>
          </a:bodyPr>
          <a:lstStyle/>
          <a:p>
            <a:pPr>
              <a:lnSpc>
                <a:spcPts val="3000"/>
              </a:lnSpc>
            </a:pPr>
            <a:r>
              <a:rPr lang="zh-TW" altLang="en-US" sz="2800" dirty="0">
                <a:solidFill>
                  <a:schemeClr val="bg1"/>
                </a:solidFill>
              </a:rPr>
              <a:t>何以故。彼無量億諸菩薩等。皆悉求此微妙法門。尊重聽聞。不生違背。多有菩薩。欲聞此經而不能得。是故汝等應求此法。</a:t>
            </a:r>
          </a:p>
        </p:txBody>
      </p:sp>
      <p:sp>
        <p:nvSpPr>
          <p:cNvPr id="5" name="文字方塊 4">
            <a:extLst>
              <a:ext uri="{FF2B5EF4-FFF2-40B4-BE49-F238E27FC236}">
                <a16:creationId xmlns:a16="http://schemas.microsoft.com/office/drawing/2014/main" id="{C7642E98-57DB-A009-9C3E-246EF8B21DEA}"/>
              </a:ext>
            </a:extLst>
          </p:cNvPr>
          <p:cNvSpPr txBox="1"/>
          <p:nvPr/>
        </p:nvSpPr>
        <p:spPr>
          <a:xfrm>
            <a:off x="127860" y="2082542"/>
            <a:ext cx="12064864" cy="1631216"/>
          </a:xfrm>
          <a:prstGeom prst="rect">
            <a:avLst/>
          </a:prstGeom>
          <a:noFill/>
        </p:spPr>
        <p:txBody>
          <a:bodyPr wrap="square" rtlCol="0">
            <a:spAutoFit/>
          </a:bodyPr>
          <a:lstStyle/>
          <a:p>
            <a:pPr>
              <a:lnSpc>
                <a:spcPts val="3000"/>
              </a:lnSpc>
            </a:pPr>
            <a:r>
              <a:rPr lang="en-US" altLang="zh-TW" sz="2800" b="1" dirty="0">
                <a:solidFill>
                  <a:schemeClr val="bg1"/>
                </a:solidFill>
              </a:rPr>
              <a:t>Why is this so? Those countless billions of Bodhisattvas all diligently seek this subtle Dharma gate, reverently listening without ever acting in opposition. Many Bodhisattvas wish to hear this sutra but are unable to do so. Therefore, you too should strive to seek this Dharma.</a:t>
            </a:r>
            <a:endParaRPr lang="zh-TW" altLang="en-US" sz="2800" b="1" dirty="0">
              <a:solidFill>
                <a:schemeClr val="bg1"/>
              </a:solidFill>
            </a:endParaRPr>
          </a:p>
        </p:txBody>
      </p:sp>
    </p:spTree>
    <p:extLst>
      <p:ext uri="{BB962C8B-B14F-4D97-AF65-F5344CB8AC3E}">
        <p14:creationId xmlns:p14="http://schemas.microsoft.com/office/powerpoint/2010/main" val="310758485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49655</TotalTime>
  <Words>15247</Words>
  <Application>Microsoft Office PowerPoint</Application>
  <PresentationFormat>自訂</PresentationFormat>
  <Paragraphs>423</Paragraphs>
  <Slides>92</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92</vt:i4>
      </vt:variant>
    </vt:vector>
  </HeadingPairs>
  <TitlesOfParts>
    <vt:vector size="95"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961</cp:revision>
  <dcterms:created xsi:type="dcterms:W3CDTF">2019-12-17T19:51:00Z</dcterms:created>
  <dcterms:modified xsi:type="dcterms:W3CDTF">2025-10-28T19:47:52Z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