
<file path=[Content_Types].xml><?xml version="1.0" encoding="utf-8"?>
<Types xmlns="http://schemas.openxmlformats.org/package/2006/content-types">
  <Default Extension="png" ContentType="image/png"/>
  <Default Extension="emf" ContentType="image/x-e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70" r:id="rId12"/>
    <p:sldId id="271" r:id="rId13"/>
    <p:sldId id="272" r:id="rId14"/>
    <p:sldId id="273" r:id="rId15"/>
    <p:sldId id="274" r:id="rId16"/>
    <p:sldId id="266" r:id="rId17"/>
    <p:sldId id="267" r:id="rId18"/>
    <p:sldId id="268" r:id="rId19"/>
    <p:sldId id="269" r:id="rId20"/>
    <p:sldId id="275" r:id="rId21"/>
    <p:sldId id="276" r:id="rId22"/>
    <p:sldId id="277" r:id="rId23"/>
    <p:sldId id="278" r:id="rId24"/>
    <p:sldId id="279" r:id="rId25"/>
    <p:sldId id="280" r:id="rId26"/>
    <p:sldId id="281" r:id="rId27"/>
    <p:sldId id="282" r:id="rId28"/>
    <p:sldId id="283" r:id="rId29"/>
    <p:sldId id="284" r:id="rId30"/>
    <p:sldId id="285" r:id="rId31"/>
    <p:sldId id="286" r:id="rId32"/>
    <p:sldId id="287" r:id="rId33"/>
    <p:sldId id="288" r:id="rId34"/>
    <p:sldId id="289" r:id="rId35"/>
    <p:sldId id="290" r:id="rId36"/>
    <p:sldId id="291" r:id="rId37"/>
    <p:sldId id="292" r:id="rId38"/>
    <p:sldId id="293" r:id="rId39"/>
    <p:sldId id="294" r:id="rId40"/>
    <p:sldId id="295" r:id="rId41"/>
    <p:sldId id="296" r:id="rId42"/>
    <p:sldId id="297" r:id="rId43"/>
    <p:sldId id="298" r:id="rId44"/>
    <p:sldId id="299" r:id="rId45"/>
    <p:sldId id="300" r:id="rId46"/>
    <p:sldId id="301" r:id="rId47"/>
    <p:sldId id="302" r:id="rId48"/>
    <p:sldId id="303" r:id="rId49"/>
    <p:sldId id="304" r:id="rId50"/>
    <p:sldId id="305" r:id="rId51"/>
    <p:sldId id="306" r:id="rId52"/>
    <p:sldId id="307" r:id="rId53"/>
    <p:sldId id="308" r:id="rId54"/>
    <p:sldId id="309" r:id="rId55"/>
    <p:sldId id="310" r:id="rId56"/>
    <p:sldId id="311" r:id="rId57"/>
    <p:sldId id="312" r:id="rId58"/>
    <p:sldId id="316" r:id="rId59"/>
    <p:sldId id="317" r:id="rId60"/>
    <p:sldId id="318" r:id="rId61"/>
    <p:sldId id="319" r:id="rId62"/>
    <p:sldId id="320" r:id="rId63"/>
    <p:sldId id="321" r:id="rId64"/>
    <p:sldId id="322" r:id="rId65"/>
    <p:sldId id="323" r:id="rId66"/>
    <p:sldId id="324" r:id="rId67"/>
    <p:sldId id="325" r:id="rId68"/>
    <p:sldId id="326" r:id="rId69"/>
    <p:sldId id="327" r:id="rId7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74" d="100"/>
          <a:sy n="74" d="100"/>
        </p:scale>
        <p:origin x="576"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slide" Target="slides/slide67.xml"/><Relationship Id="rId7" Type="http://schemas.openxmlformats.org/officeDocument/2006/relationships/slide" Target="slides/slide6.xml"/><Relationship Id="rId71"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slide" Target="slides/slide60.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viewProps" Target="view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1" Type="http://schemas.openxmlformats.org/officeDocument/2006/relationships/slideMaster" Target="slideMasters/slideMaster1.xml"/><Relationship Id="rId6" Type="http://schemas.openxmlformats.org/officeDocument/2006/relationships/slide" Target="slides/slide5.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US"/>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9F3C9D13-20C2-4F27-9EC6-8DF077CEE107}" type="datetimeFigureOut">
              <a:rPr lang="en-US" smtClean="0"/>
              <a:t>11/28/2018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2DB84DE-61C5-4788-AF55-C97A3A29C98C}" type="slidenum">
              <a:rPr lang="en-US" smtClean="0"/>
              <a:t>‹#›</a:t>
            </a:fld>
            <a:endParaRPr lang="en-US"/>
          </a:p>
        </p:txBody>
      </p:sp>
    </p:spTree>
    <p:extLst>
      <p:ext uri="{BB962C8B-B14F-4D97-AF65-F5344CB8AC3E}">
        <p14:creationId xmlns:p14="http://schemas.microsoft.com/office/powerpoint/2010/main" val="30903740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9F3C9D13-20C2-4F27-9EC6-8DF077CEE107}" type="datetimeFigureOut">
              <a:rPr lang="en-US" smtClean="0"/>
              <a:t>11/28/2018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2DB84DE-61C5-4788-AF55-C97A3A29C98C}" type="slidenum">
              <a:rPr lang="en-US" smtClean="0"/>
              <a:t>‹#›</a:t>
            </a:fld>
            <a:endParaRPr lang="en-US"/>
          </a:p>
        </p:txBody>
      </p:sp>
    </p:spTree>
    <p:extLst>
      <p:ext uri="{BB962C8B-B14F-4D97-AF65-F5344CB8AC3E}">
        <p14:creationId xmlns:p14="http://schemas.microsoft.com/office/powerpoint/2010/main" val="75872273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US"/>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F3C9D13-20C2-4F27-9EC6-8DF077CEE107}" type="datetimeFigureOut">
              <a:rPr lang="en-US" smtClean="0"/>
              <a:t>11/28/2018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2DB84DE-61C5-4788-AF55-C97A3A29C98C}" type="slidenum">
              <a:rPr lang="en-US" smtClean="0"/>
              <a:t>‹#›</a:t>
            </a:fld>
            <a:endParaRPr lang="en-US"/>
          </a:p>
        </p:txBody>
      </p:sp>
    </p:spTree>
    <p:extLst>
      <p:ext uri="{BB962C8B-B14F-4D97-AF65-F5344CB8AC3E}">
        <p14:creationId xmlns:p14="http://schemas.microsoft.com/office/powerpoint/2010/main" val="39881930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9F3C9D13-20C2-4F27-9EC6-8DF077CEE107}" type="datetimeFigureOut">
              <a:rPr lang="en-US" smtClean="0"/>
              <a:t>11/28/2018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2DB84DE-61C5-4788-AF55-C97A3A29C98C}" type="slidenum">
              <a:rPr lang="en-US" smtClean="0"/>
              <a:t>‹#›</a:t>
            </a:fld>
            <a:endParaRPr lang="en-US"/>
          </a:p>
        </p:txBody>
      </p:sp>
    </p:spTree>
    <p:extLst>
      <p:ext uri="{BB962C8B-B14F-4D97-AF65-F5344CB8AC3E}">
        <p14:creationId xmlns:p14="http://schemas.microsoft.com/office/powerpoint/2010/main" val="31702136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US"/>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9F3C9D13-20C2-4F27-9EC6-8DF077CEE107}" type="datetimeFigureOut">
              <a:rPr lang="en-US" smtClean="0"/>
              <a:t>11/28/2018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12DB84DE-61C5-4788-AF55-C97A3A29C98C}" type="slidenum">
              <a:rPr lang="en-US" smtClean="0"/>
              <a:t>‹#›</a:t>
            </a:fld>
            <a:endParaRPr lang="en-US"/>
          </a:p>
        </p:txBody>
      </p:sp>
    </p:spTree>
    <p:extLst>
      <p:ext uri="{BB962C8B-B14F-4D97-AF65-F5344CB8AC3E}">
        <p14:creationId xmlns:p14="http://schemas.microsoft.com/office/powerpoint/2010/main" val="18246597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9F3C9D13-20C2-4F27-9EC6-8DF077CEE107}" type="datetimeFigureOut">
              <a:rPr lang="en-US" smtClean="0"/>
              <a:t>11/28/2018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12DB84DE-61C5-4788-AF55-C97A3A29C98C}" type="slidenum">
              <a:rPr lang="en-US" smtClean="0"/>
              <a:t>‹#›</a:t>
            </a:fld>
            <a:endParaRPr lang="en-US"/>
          </a:p>
        </p:txBody>
      </p:sp>
    </p:spTree>
    <p:extLst>
      <p:ext uri="{BB962C8B-B14F-4D97-AF65-F5344CB8AC3E}">
        <p14:creationId xmlns:p14="http://schemas.microsoft.com/office/powerpoint/2010/main" val="324994191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F3C9D13-20C2-4F27-9EC6-8DF077CEE107}" type="datetimeFigureOut">
              <a:rPr lang="en-US" smtClean="0"/>
              <a:t>11/28/2018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12DB84DE-61C5-4788-AF55-C97A3A29C98C}" type="slidenum">
              <a:rPr lang="en-US" smtClean="0"/>
              <a:t>‹#›</a:t>
            </a:fld>
            <a:endParaRPr lang="en-US"/>
          </a:p>
        </p:txBody>
      </p:sp>
    </p:spTree>
    <p:extLst>
      <p:ext uri="{BB962C8B-B14F-4D97-AF65-F5344CB8AC3E}">
        <p14:creationId xmlns:p14="http://schemas.microsoft.com/office/powerpoint/2010/main" val="9671889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F3C9D13-20C2-4F27-9EC6-8DF077CEE107}" type="datetimeFigureOut">
              <a:rPr lang="en-US" smtClean="0"/>
              <a:t>11/28/2018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2DB84DE-61C5-4788-AF55-C97A3A29C98C}" type="slidenum">
              <a:rPr lang="en-US" smtClean="0"/>
              <a:t>‹#›</a:t>
            </a:fld>
            <a:endParaRPr lang="en-US"/>
          </a:p>
        </p:txBody>
      </p:sp>
    </p:spTree>
    <p:extLst>
      <p:ext uri="{BB962C8B-B14F-4D97-AF65-F5344CB8AC3E}">
        <p14:creationId xmlns:p14="http://schemas.microsoft.com/office/powerpoint/2010/main" val="105046566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F3C9D13-20C2-4F27-9EC6-8DF077CEE107}" type="datetimeFigureOut">
              <a:rPr lang="en-US" smtClean="0"/>
              <a:t>11/28/2018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2DB84DE-61C5-4788-AF55-C97A3A29C98C}" type="slidenum">
              <a:rPr lang="en-US" smtClean="0"/>
              <a:t>‹#›</a:t>
            </a:fld>
            <a:endParaRPr lang="en-US"/>
          </a:p>
        </p:txBody>
      </p:sp>
    </p:spTree>
    <p:extLst>
      <p:ext uri="{BB962C8B-B14F-4D97-AF65-F5344CB8AC3E}">
        <p14:creationId xmlns:p14="http://schemas.microsoft.com/office/powerpoint/2010/main" val="21997898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9F3C9D13-20C2-4F27-9EC6-8DF077CEE107}" type="datetimeFigureOut">
              <a:rPr lang="en-US" smtClean="0"/>
              <a:t>11/28/2018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2DB84DE-61C5-4788-AF55-C97A3A29C98C}" type="slidenum">
              <a:rPr lang="en-US" smtClean="0"/>
              <a:t>‹#›</a:t>
            </a:fld>
            <a:endParaRPr lang="en-US"/>
          </a:p>
        </p:txBody>
      </p:sp>
    </p:spTree>
    <p:extLst>
      <p:ext uri="{BB962C8B-B14F-4D97-AF65-F5344CB8AC3E}">
        <p14:creationId xmlns:p14="http://schemas.microsoft.com/office/powerpoint/2010/main" val="23801567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9F3C9D13-20C2-4F27-9EC6-8DF077CEE107}" type="datetimeFigureOut">
              <a:rPr lang="en-US" smtClean="0"/>
              <a:t>11/28/2018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2DB84DE-61C5-4788-AF55-C97A3A29C98C}" type="slidenum">
              <a:rPr lang="en-US" smtClean="0"/>
              <a:t>‹#›</a:t>
            </a:fld>
            <a:endParaRPr lang="en-US"/>
          </a:p>
        </p:txBody>
      </p:sp>
    </p:spTree>
    <p:extLst>
      <p:ext uri="{BB962C8B-B14F-4D97-AF65-F5344CB8AC3E}">
        <p14:creationId xmlns:p14="http://schemas.microsoft.com/office/powerpoint/2010/main" val="8128813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F3C9D13-20C2-4F27-9EC6-8DF077CEE107}" type="datetimeFigureOut">
              <a:rPr lang="en-US" smtClean="0"/>
              <a:t>11/28/2018</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2DB84DE-61C5-4788-AF55-C97A3A29C98C}" type="slidenum">
              <a:rPr lang="en-US" smtClean="0"/>
              <a:t>‹#›</a:t>
            </a:fld>
            <a:endParaRPr lang="en-US"/>
          </a:p>
        </p:txBody>
      </p:sp>
    </p:spTree>
    <p:extLst>
      <p:ext uri="{BB962C8B-B14F-4D97-AF65-F5344CB8AC3E}">
        <p14:creationId xmlns:p14="http://schemas.microsoft.com/office/powerpoint/2010/main" val="163978344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60.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5.emf"/><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6.emf"/><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2" Type="http://schemas.openxmlformats.org/officeDocument/2006/relationships/image" Target="../media/image21.emf"/><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2" Type="http://schemas.openxmlformats.org/officeDocument/2006/relationships/image" Target="../media/image22.emf"/><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smtClean="0"/>
              <a:t>Population Dynamics and BOD/COD</a:t>
            </a:r>
            <a:endParaRPr lang="en-US" dirty="0"/>
          </a:p>
        </p:txBody>
      </p:sp>
      <p:sp>
        <p:nvSpPr>
          <p:cNvPr id="3" name="Subtitle 2"/>
          <p:cNvSpPr>
            <a:spLocks noGrp="1"/>
          </p:cNvSpPr>
          <p:nvPr>
            <p:ph type="subTitle" idx="1"/>
          </p:nvPr>
        </p:nvSpPr>
        <p:spPr/>
        <p:txBody>
          <a:bodyPr>
            <a:normAutofit/>
          </a:bodyPr>
          <a:lstStyle/>
          <a:p>
            <a:r>
              <a:rPr lang="en-US" sz="3200" dirty="0" smtClean="0"/>
              <a:t>By </a:t>
            </a:r>
            <a:br>
              <a:rPr lang="en-US" sz="3200" dirty="0" smtClean="0"/>
            </a:br>
            <a:r>
              <a:rPr lang="en-US" sz="3200" dirty="0" smtClean="0"/>
              <a:t>Andrew Thorn</a:t>
            </a:r>
            <a:endParaRPr lang="en-US" sz="3200" dirty="0"/>
          </a:p>
        </p:txBody>
      </p:sp>
    </p:spTree>
    <p:extLst>
      <p:ext uri="{BB962C8B-B14F-4D97-AF65-F5344CB8AC3E}">
        <p14:creationId xmlns:p14="http://schemas.microsoft.com/office/powerpoint/2010/main" val="714797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Population Dynamics</a:t>
            </a:r>
            <a:endParaRPr lang="en-US" dirty="0"/>
          </a:p>
        </p:txBody>
      </p:sp>
      <p:sp>
        <p:nvSpPr>
          <p:cNvPr id="3" name="Content Placeholder 2"/>
          <p:cNvSpPr>
            <a:spLocks noGrp="1"/>
          </p:cNvSpPr>
          <p:nvPr>
            <p:ph idx="1"/>
          </p:nvPr>
        </p:nvSpPr>
        <p:spPr/>
        <p:txBody>
          <a:bodyPr>
            <a:normAutofit/>
          </a:bodyPr>
          <a:lstStyle/>
          <a:p>
            <a:r>
              <a:rPr lang="en-US" sz="3200" dirty="0" smtClean="0"/>
              <a:t>Our ability to manage and protect the environment can be enhanced through an understanding of </a:t>
            </a:r>
            <a:r>
              <a:rPr lang="en-US" sz="3200" b="1" dirty="0" smtClean="0"/>
              <a:t>population dynamics</a:t>
            </a:r>
            <a:endParaRPr lang="en-US" sz="3200" dirty="0" smtClean="0"/>
          </a:p>
          <a:p>
            <a:r>
              <a:rPr lang="en-US" sz="3200" dirty="0" smtClean="0"/>
              <a:t>Thus, a “head count” provides a poor representation of population size and function where an estimate of all living material or biomass is desired</a:t>
            </a:r>
          </a:p>
          <a:p>
            <a:r>
              <a:rPr lang="en-US" sz="3200" dirty="0" smtClean="0"/>
              <a:t>An alternative approach is to use a common constituent such as dry weight (g </a:t>
            </a:r>
            <a:r>
              <a:rPr lang="en-US" sz="3200" dirty="0" err="1" smtClean="0"/>
              <a:t>dw</a:t>
            </a:r>
            <a:r>
              <a:rPr lang="en-US" sz="3200" dirty="0" smtClean="0"/>
              <a:t>) or g carbon</a:t>
            </a:r>
            <a:endParaRPr lang="en-US" sz="3200" dirty="0"/>
          </a:p>
        </p:txBody>
      </p:sp>
    </p:spTree>
    <p:extLst>
      <p:ext uri="{BB962C8B-B14F-4D97-AF65-F5344CB8AC3E}">
        <p14:creationId xmlns:p14="http://schemas.microsoft.com/office/powerpoint/2010/main" val="331729769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Models of Population Growth</a:t>
            </a:r>
            <a:endParaRPr lang="en-US" dirty="0"/>
          </a:p>
        </p:txBody>
      </p:sp>
      <p:sp>
        <p:nvSpPr>
          <p:cNvPr id="3" name="Content Placeholder 2"/>
          <p:cNvSpPr>
            <a:spLocks noGrp="1"/>
          </p:cNvSpPr>
          <p:nvPr>
            <p:ph idx="1"/>
          </p:nvPr>
        </p:nvSpPr>
        <p:spPr/>
        <p:txBody>
          <a:bodyPr>
            <a:normAutofit fontScale="92500" lnSpcReduction="20000"/>
          </a:bodyPr>
          <a:lstStyle/>
          <a:p>
            <a:r>
              <a:rPr lang="en-US" sz="3200" dirty="0" smtClean="0"/>
              <a:t>A mass balance can be applied to the study of population dynamics</a:t>
            </a:r>
          </a:p>
          <a:p>
            <a:r>
              <a:rPr lang="en-US" sz="3200" dirty="0" smtClean="0"/>
              <a:t>Consider the case of the algal or bacteria community of a lake or river or the community of microorganisms in a waste treatment system</a:t>
            </a:r>
          </a:p>
          <a:p>
            <a:pPr marL="0" indent="0">
              <a:buNone/>
            </a:pPr>
            <a:r>
              <a:rPr lang="en-US" sz="3200" dirty="0"/>
              <a:t> </a:t>
            </a:r>
            <a:r>
              <a:rPr lang="en-US" sz="3200" dirty="0" smtClean="0"/>
              <a:t> X = biomass (mg/L)</a:t>
            </a:r>
          </a:p>
          <a:p>
            <a:pPr marL="0" indent="0">
              <a:buNone/>
            </a:pPr>
            <a:r>
              <a:rPr lang="en-US" sz="3200" dirty="0"/>
              <a:t> </a:t>
            </a:r>
            <a:r>
              <a:rPr lang="en-US" sz="3200" dirty="0" smtClean="0"/>
              <a:t> t = time (days</a:t>
            </a:r>
          </a:p>
          <a:p>
            <a:pPr marL="0" indent="0">
              <a:buNone/>
            </a:pPr>
            <a:r>
              <a:rPr lang="en-US" sz="3200" dirty="0"/>
              <a:t> </a:t>
            </a:r>
            <a:r>
              <a:rPr lang="en-US" sz="3200" dirty="0" smtClean="0"/>
              <a:t> Q = flow (L/day)</a:t>
            </a:r>
          </a:p>
          <a:p>
            <a:pPr marL="0" indent="0">
              <a:buNone/>
            </a:pPr>
            <a:r>
              <a:rPr lang="en-US" sz="3200" dirty="0" smtClean="0"/>
              <a:t>  reaction refers to all the kinetic processes initiating growth or      </a:t>
            </a:r>
          </a:p>
          <a:p>
            <a:pPr marL="0" indent="0">
              <a:buNone/>
            </a:pPr>
            <a:r>
              <a:rPr lang="en-US" sz="3200" dirty="0"/>
              <a:t> </a:t>
            </a:r>
            <a:r>
              <a:rPr lang="en-US" sz="3200" dirty="0" smtClean="0"/>
              <a:t> death of the organisms</a:t>
            </a:r>
            <a:endParaRPr lang="en-US" sz="3200" dirty="0"/>
          </a:p>
        </p:txBody>
      </p:sp>
    </p:spTree>
    <p:extLst>
      <p:ext uri="{BB962C8B-B14F-4D97-AF65-F5344CB8AC3E}">
        <p14:creationId xmlns:p14="http://schemas.microsoft.com/office/powerpoint/2010/main" val="21567014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Mass Balance of Biomass</a:t>
            </a:r>
            <a:endParaRPr lang="en-US" dirty="0"/>
          </a:p>
        </p:txBody>
      </p:sp>
      <p:sp>
        <p:nvSpPr>
          <p:cNvPr id="3" name="Content Placeholder 2"/>
          <p:cNvSpPr>
            <a:spLocks noGrp="1"/>
          </p:cNvSpPr>
          <p:nvPr>
            <p:ph idx="1"/>
          </p:nvPr>
        </p:nvSpPr>
        <p:spPr/>
        <p:txBody>
          <a:bodyPr/>
          <a:lstStyle/>
          <a:p>
            <a:pPr marL="0" indent="0">
              <a:buNone/>
            </a:pPr>
            <a:r>
              <a:rPr lang="en-US" dirty="0" smtClean="0"/>
              <a:t>To simplify the conceptual development of the models that follow, the flow terms will be ignored here (Q is equal to 0) in a batch reactor</a:t>
            </a:r>
          </a:p>
          <a:p>
            <a:pPr marL="0" indent="0">
              <a:buNone/>
            </a:pPr>
            <a:endParaRPr lang="en-US" dirty="0"/>
          </a:p>
          <a:p>
            <a:pPr marL="0" indent="0">
              <a:buNone/>
            </a:pPr>
            <a:r>
              <a:rPr lang="en-US" dirty="0" smtClean="0"/>
              <a:t>Assume the first order kinetics adequately describe the reaction term (</a:t>
            </a:r>
            <a:r>
              <a:rPr lang="en-US" smtClean="0"/>
              <a:t>population growth)</a:t>
            </a:r>
            <a:endParaRPr lang="en-US"/>
          </a:p>
        </p:txBody>
      </p:sp>
    </p:spTree>
    <p:extLst>
      <p:ext uri="{BB962C8B-B14F-4D97-AF65-F5344CB8AC3E}">
        <p14:creationId xmlns:p14="http://schemas.microsoft.com/office/powerpoint/2010/main" val="42866628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Mass Balance of Biomass</a:t>
            </a:r>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p:txBody>
              <a:bodyPr/>
              <a:lstStyle/>
              <a:p>
                <a:pPr marL="0" indent="0">
                  <a:buNone/>
                </a:pPr>
                <a:r>
                  <a:rPr lang="en-US" dirty="0" smtClean="0"/>
                  <a:t>Equation can be rewritten as follows:</a:t>
                </a:r>
              </a:p>
              <a:p>
                <a:pPr marL="0" indent="0">
                  <a:buNone/>
                </a:pPr>
                <a:r>
                  <a:rPr lang="en-US" dirty="0"/>
                  <a:t>	</a:t>
                </a:r>
                <a:r>
                  <a:rPr lang="en-US" dirty="0" smtClean="0"/>
                  <a:t>v </a:t>
                </a:r>
                <a14:m>
                  <m:oMath xmlns:m="http://schemas.openxmlformats.org/officeDocument/2006/math">
                    <m:f>
                      <m:fPr>
                        <m:ctrlPr>
                          <a:rPr lang="en-US" i="1" smtClean="0">
                            <a:latin typeface="Cambria Math" panose="02040503050406030204" pitchFamily="18" charset="0"/>
                          </a:rPr>
                        </m:ctrlPr>
                      </m:fPr>
                      <m:num>
                        <m:r>
                          <a:rPr lang="en-US" b="0" i="1" smtClean="0">
                            <a:latin typeface="Cambria Math" panose="02040503050406030204" pitchFamily="18" charset="0"/>
                          </a:rPr>
                          <m:t>𝑑𝑥</m:t>
                        </m:r>
                      </m:num>
                      <m:den>
                        <m:r>
                          <a:rPr lang="en-US" b="0" i="1" smtClean="0">
                            <a:latin typeface="Cambria Math" panose="02040503050406030204" pitchFamily="18" charset="0"/>
                          </a:rPr>
                          <m:t>𝑑𝑡</m:t>
                        </m:r>
                      </m:den>
                    </m:f>
                  </m:oMath>
                </a14:m>
                <a:r>
                  <a:rPr lang="en-US" dirty="0" smtClean="0"/>
                  <a:t> = VKX</a:t>
                </a:r>
              </a:p>
              <a:p>
                <a:pPr marL="0" indent="0">
                  <a:buNone/>
                </a:pPr>
                <a:r>
                  <a:rPr lang="en-US" dirty="0" smtClean="0"/>
                  <a:t>To simplify, divide both side of the equation by v</a:t>
                </a:r>
              </a:p>
              <a:p>
                <a:pPr marL="0" indent="0">
                  <a:buNone/>
                </a:pPr>
                <a:r>
                  <a:rPr lang="en-US" dirty="0"/>
                  <a:t>	</a:t>
                </a:r>
                <a14:m>
                  <m:oMath xmlns:m="http://schemas.openxmlformats.org/officeDocument/2006/math">
                    <m:f>
                      <m:fPr>
                        <m:ctrlPr>
                          <a:rPr lang="en-US" i="1" smtClean="0">
                            <a:latin typeface="Cambria Math" panose="02040503050406030204" pitchFamily="18" charset="0"/>
                          </a:rPr>
                        </m:ctrlPr>
                      </m:fPr>
                      <m:num>
                        <m:r>
                          <a:rPr lang="en-US" b="0" i="1" smtClean="0">
                            <a:latin typeface="Cambria Math" panose="02040503050406030204" pitchFamily="18" charset="0"/>
                          </a:rPr>
                          <m:t>𝑑𝑥</m:t>
                        </m:r>
                      </m:num>
                      <m:den>
                        <m:r>
                          <a:rPr lang="en-US" b="0" i="1" smtClean="0">
                            <a:latin typeface="Cambria Math" panose="02040503050406030204" pitchFamily="18" charset="0"/>
                          </a:rPr>
                          <m:t>𝑑𝑡</m:t>
                        </m:r>
                      </m:den>
                    </m:f>
                  </m:oMath>
                </a14:m>
                <a:r>
                  <a:rPr lang="en-US" dirty="0" smtClean="0"/>
                  <a:t> = KX</a:t>
                </a:r>
              </a:p>
              <a:p>
                <a:pPr marL="0" indent="0">
                  <a:buNone/>
                </a:pPr>
                <a:r>
                  <a:rPr lang="en-US" dirty="0" smtClean="0"/>
                  <a:t>K is the first order-rate coefficient (time)</a:t>
                </a:r>
                <a:endParaRPr lang="en-US"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blipFill rotWithShape="0">
                <a:blip r:embed="rId2"/>
                <a:stretch>
                  <a:fillRect l="-1217" t="-2241"/>
                </a:stretch>
              </a:blipFill>
            </p:spPr>
            <p:txBody>
              <a:bodyPr/>
              <a:lstStyle/>
              <a:p>
                <a:r>
                  <a:rPr lang="en-US">
                    <a:noFill/>
                  </a:rPr>
                  <a:t> </a:t>
                </a:r>
              </a:p>
            </p:txBody>
          </p:sp>
        </mc:Fallback>
      </mc:AlternateContent>
    </p:spTree>
    <p:extLst>
      <p:ext uri="{BB962C8B-B14F-4D97-AF65-F5344CB8AC3E}">
        <p14:creationId xmlns:p14="http://schemas.microsoft.com/office/powerpoint/2010/main" val="311815088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Models of Population</a:t>
            </a:r>
            <a:endParaRPr lang="en-US" dirty="0"/>
          </a:p>
        </p:txBody>
      </p:sp>
      <p:sp>
        <p:nvSpPr>
          <p:cNvPr id="3" name="Content Placeholder 2"/>
          <p:cNvSpPr>
            <a:spLocks noGrp="1"/>
          </p:cNvSpPr>
          <p:nvPr>
            <p:ph idx="1"/>
          </p:nvPr>
        </p:nvSpPr>
        <p:spPr/>
        <p:txBody>
          <a:bodyPr>
            <a:normAutofit/>
          </a:bodyPr>
          <a:lstStyle/>
          <a:p>
            <a:pPr marL="514350" indent="-514350">
              <a:buAutoNum type="arabicPeriod"/>
            </a:pPr>
            <a:r>
              <a:rPr lang="en-US" sz="3200" dirty="0" smtClean="0"/>
              <a:t>Exponential </a:t>
            </a:r>
            <a:r>
              <a:rPr lang="en-US" sz="3200" dirty="0"/>
              <a:t>G</a:t>
            </a:r>
            <a:r>
              <a:rPr lang="en-US" sz="3200" dirty="0" smtClean="0"/>
              <a:t>rowth Model</a:t>
            </a:r>
          </a:p>
          <a:p>
            <a:pPr marL="514350" indent="-514350">
              <a:buAutoNum type="arabicPeriod"/>
            </a:pPr>
            <a:r>
              <a:rPr lang="en-US" sz="3200" dirty="0" smtClean="0"/>
              <a:t>Logistics Growth </a:t>
            </a:r>
            <a:r>
              <a:rPr lang="en-US" sz="3200" dirty="0"/>
              <a:t>M</a:t>
            </a:r>
            <a:r>
              <a:rPr lang="en-US" sz="3200" dirty="0" smtClean="0"/>
              <a:t>odel</a:t>
            </a:r>
          </a:p>
          <a:p>
            <a:pPr marL="514350" indent="-514350">
              <a:buAutoNum type="arabicPeriod"/>
            </a:pPr>
            <a:r>
              <a:rPr lang="en-US" sz="3200" dirty="0" smtClean="0"/>
              <a:t>The Monod Model</a:t>
            </a:r>
            <a:endParaRPr lang="en-US" sz="3200" dirty="0"/>
          </a:p>
        </p:txBody>
      </p:sp>
    </p:spTree>
    <p:extLst>
      <p:ext uri="{BB962C8B-B14F-4D97-AF65-F5344CB8AC3E}">
        <p14:creationId xmlns:p14="http://schemas.microsoft.com/office/powerpoint/2010/main" val="2956283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Exponential Growth Model</a:t>
            </a:r>
            <a:br>
              <a:rPr lang="en-US" dirty="0" smtClean="0"/>
            </a:br>
            <a:endParaRPr lang="en-US" dirty="0"/>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p:txBody>
              <a:bodyPr/>
              <a:lstStyle/>
              <a:p>
                <a:pPr marL="0" indent="0">
                  <a:buNone/>
                </a:pPr>
                <a:r>
                  <a:rPr lang="en-US" dirty="0" smtClean="0"/>
                  <a:t>		</a:t>
                </a:r>
                <a14:m>
                  <m:oMath xmlns:m="http://schemas.openxmlformats.org/officeDocument/2006/math">
                    <m:f>
                      <m:fPr>
                        <m:ctrlPr>
                          <a:rPr lang="en-US" i="1" smtClean="0">
                            <a:latin typeface="Cambria Math" panose="02040503050406030204" pitchFamily="18" charset="0"/>
                          </a:rPr>
                        </m:ctrlPr>
                      </m:fPr>
                      <m:num>
                        <m:r>
                          <a:rPr lang="en-US" b="0" i="1" smtClean="0">
                            <a:latin typeface="Cambria Math" panose="02040503050406030204" pitchFamily="18" charset="0"/>
                          </a:rPr>
                          <m:t>𝑑𝑋</m:t>
                        </m:r>
                      </m:num>
                      <m:den>
                        <m:r>
                          <a:rPr lang="en-US" b="0" i="1" smtClean="0">
                            <a:latin typeface="Cambria Math" panose="02040503050406030204" pitchFamily="18" charset="0"/>
                          </a:rPr>
                          <m:t>𝑑𝑡</m:t>
                        </m:r>
                      </m:den>
                    </m:f>
                  </m:oMath>
                </a14:m>
                <a:r>
                  <a:rPr lang="en-US" dirty="0" smtClean="0"/>
                  <a:t> = </a:t>
                </a:r>
                <a14:m>
                  <m:oMath xmlns:m="http://schemas.openxmlformats.org/officeDocument/2006/math">
                    <m:sSub>
                      <m:sSubPr>
                        <m:ctrlPr>
                          <a:rPr lang="en-US" i="1" smtClean="0">
                            <a:latin typeface="Cambria Math" panose="02040503050406030204" pitchFamily="18" charset="0"/>
                          </a:rPr>
                        </m:ctrlPr>
                      </m:sSubPr>
                      <m:e>
                        <m:r>
                          <a:rPr lang="en-US" i="1" smtClean="0">
                            <a:latin typeface="Cambria Math" panose="02040503050406030204" pitchFamily="18" charset="0"/>
                            <a:ea typeface="Cambria Math" panose="02040503050406030204" pitchFamily="18" charset="0"/>
                          </a:rPr>
                          <m:t>𝜇</m:t>
                        </m:r>
                      </m:e>
                      <m:sub>
                        <m:r>
                          <a:rPr lang="en-US" b="0" i="1" smtClean="0">
                            <a:latin typeface="Cambria Math" panose="02040503050406030204" pitchFamily="18" charset="0"/>
                          </a:rPr>
                          <m:t>𝑚𝑎𝑥</m:t>
                        </m:r>
                      </m:sub>
                    </m:sSub>
                  </m:oMath>
                </a14:m>
                <a:r>
                  <a:rPr lang="en-US" dirty="0" smtClean="0"/>
                  <a:t> X</a:t>
                </a:r>
              </a:p>
              <a:p>
                <a:pPr marL="0" indent="0">
                  <a:buNone/>
                </a:pPr>
                <a:endParaRPr lang="en-US" dirty="0" smtClean="0"/>
              </a:p>
              <a:p>
                <a:pPr marL="0" indent="0">
                  <a:buNone/>
                </a:pPr>
                <a14:m>
                  <m:oMath xmlns:m="http://schemas.openxmlformats.org/officeDocument/2006/math">
                    <m:sSub>
                      <m:sSubPr>
                        <m:ctrlPr>
                          <a:rPr lang="en-US" i="1" smtClean="0">
                            <a:latin typeface="Cambria Math" panose="02040503050406030204" pitchFamily="18" charset="0"/>
                          </a:rPr>
                        </m:ctrlPr>
                      </m:sSubPr>
                      <m:e>
                        <m:r>
                          <a:rPr lang="en-US" i="1" smtClean="0">
                            <a:latin typeface="Cambria Math" panose="02040503050406030204" pitchFamily="18" charset="0"/>
                            <a:ea typeface="Cambria Math" panose="02040503050406030204" pitchFamily="18" charset="0"/>
                          </a:rPr>
                          <m:t>𝜇</m:t>
                        </m:r>
                      </m:e>
                      <m:sub>
                        <m:r>
                          <a:rPr lang="en-US" b="0" i="1" smtClean="0">
                            <a:latin typeface="Cambria Math" panose="02040503050406030204" pitchFamily="18" charset="0"/>
                          </a:rPr>
                          <m:t>𝑚𝑎𝑥</m:t>
                        </m:r>
                      </m:sub>
                    </m:sSub>
                  </m:oMath>
                </a14:m>
                <a:r>
                  <a:rPr lang="en-US" dirty="0" smtClean="0"/>
                  <a:t> the maximum specific growth rate coefficient (day) being a special case of first order rate constant K</a:t>
                </a:r>
              </a:p>
              <a:p>
                <a:pPr marL="0" indent="0">
                  <a:buNone/>
                </a:pPr>
                <a:endParaRPr lang="en-US" dirty="0"/>
              </a:p>
              <a:p>
                <a:pPr marL="0" indent="0">
                  <a:buNone/>
                </a:pPr>
                <a:r>
                  <a:rPr lang="en-US" dirty="0" smtClean="0"/>
                  <a:t>The coefficient </a:t>
                </a:r>
                <a14:m>
                  <m:oMath xmlns:m="http://schemas.openxmlformats.org/officeDocument/2006/math">
                    <m:sSub>
                      <m:sSubPr>
                        <m:ctrlPr>
                          <a:rPr lang="en-US" i="1" smtClean="0">
                            <a:latin typeface="Cambria Math" panose="02040503050406030204" pitchFamily="18" charset="0"/>
                          </a:rPr>
                        </m:ctrlPr>
                      </m:sSubPr>
                      <m:e>
                        <m:r>
                          <a:rPr lang="en-US" i="1" smtClean="0">
                            <a:latin typeface="Cambria Math" panose="02040503050406030204" pitchFamily="18" charset="0"/>
                            <a:ea typeface="Cambria Math" panose="02040503050406030204" pitchFamily="18" charset="0"/>
                          </a:rPr>
                          <m:t>𝜇</m:t>
                        </m:r>
                      </m:e>
                      <m:sub>
                        <m:r>
                          <a:rPr lang="en-US" b="0" i="1" smtClean="0">
                            <a:latin typeface="Cambria Math" panose="02040503050406030204" pitchFamily="18" charset="0"/>
                          </a:rPr>
                          <m:t>𝑚𝑎𝑥</m:t>
                        </m:r>
                      </m:sub>
                    </m:sSub>
                  </m:oMath>
                </a14:m>
                <a:r>
                  <a:rPr lang="en-US" dirty="0" smtClean="0"/>
                  <a:t> describes the condition where a full complement of energy reserves may be directed to growth, unaffected by feedback from crowding or resource competition</a:t>
                </a:r>
                <a:endParaRPr lang="en-US"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blipFill rotWithShape="0">
                <a:blip r:embed="rId2"/>
                <a:stretch>
                  <a:fillRect l="-1217"/>
                </a:stretch>
              </a:blipFill>
            </p:spPr>
            <p:txBody>
              <a:bodyPr/>
              <a:lstStyle/>
              <a:p>
                <a:r>
                  <a:rPr lang="en-US">
                    <a:noFill/>
                  </a:rPr>
                  <a:t> </a:t>
                </a:r>
              </a:p>
            </p:txBody>
          </p:sp>
        </mc:Fallback>
      </mc:AlternateContent>
    </p:spTree>
    <p:extLst>
      <p:ext uri="{BB962C8B-B14F-4D97-AF65-F5344CB8AC3E}">
        <p14:creationId xmlns:p14="http://schemas.microsoft.com/office/powerpoint/2010/main" val="14534748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Exponential Growth Model</a:t>
            </a:r>
            <a:br>
              <a:rPr lang="en-US" dirty="0" smtClean="0"/>
            </a:br>
            <a:endParaRPr lang="en-US" dirty="0"/>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p:txBody>
              <a:bodyPr/>
              <a:lstStyle/>
              <a:p>
                <a:pPr marL="0" indent="0">
                  <a:buNone/>
                </a:pPr>
                <a:r>
                  <a:rPr lang="en-US" dirty="0" smtClean="0"/>
                  <a:t>		</a:t>
                </a:r>
                <a14:m>
                  <m:oMath xmlns:m="http://schemas.openxmlformats.org/officeDocument/2006/math">
                    <m:f>
                      <m:fPr>
                        <m:ctrlPr>
                          <a:rPr lang="en-US" i="1" smtClean="0">
                            <a:latin typeface="Cambria Math" panose="02040503050406030204" pitchFamily="18" charset="0"/>
                          </a:rPr>
                        </m:ctrlPr>
                      </m:fPr>
                      <m:num>
                        <m:r>
                          <a:rPr lang="en-US" b="0" i="1" smtClean="0">
                            <a:latin typeface="Cambria Math" panose="02040503050406030204" pitchFamily="18" charset="0"/>
                          </a:rPr>
                          <m:t>𝑑𝑥</m:t>
                        </m:r>
                      </m:num>
                      <m:den>
                        <m:r>
                          <a:rPr lang="en-US" b="0" i="1" smtClean="0">
                            <a:latin typeface="Cambria Math" panose="02040503050406030204" pitchFamily="18" charset="0"/>
                          </a:rPr>
                          <m:t>𝑑𝑡</m:t>
                        </m:r>
                      </m:den>
                    </m:f>
                  </m:oMath>
                </a14:m>
                <a:r>
                  <a:rPr lang="en-US" dirty="0" smtClean="0"/>
                  <a:t> = -</a:t>
                </a:r>
                <a14:m>
                  <m:oMath xmlns:m="http://schemas.openxmlformats.org/officeDocument/2006/math">
                    <m:sSub>
                      <m:sSubPr>
                        <m:ctrlPr>
                          <a:rPr lang="en-US" i="1" smtClean="0">
                            <a:latin typeface="Cambria Math" panose="02040503050406030204" pitchFamily="18" charset="0"/>
                          </a:rPr>
                        </m:ctrlPr>
                      </m:sSubPr>
                      <m:e>
                        <m:r>
                          <a:rPr lang="en-US" b="0" i="1" smtClean="0">
                            <a:latin typeface="Cambria Math" panose="02040503050406030204" pitchFamily="18" charset="0"/>
                          </a:rPr>
                          <m:t>𝐾</m:t>
                        </m:r>
                      </m:e>
                      <m:sub>
                        <m:r>
                          <a:rPr lang="en-US" b="0" i="1" smtClean="0">
                            <a:latin typeface="Cambria Math" panose="02040503050406030204" pitchFamily="18" charset="0"/>
                          </a:rPr>
                          <m:t>𝑑</m:t>
                        </m:r>
                      </m:sub>
                    </m:sSub>
                    <m:r>
                      <m:rPr>
                        <m:sty m:val="p"/>
                      </m:rPr>
                      <a:rPr lang="en-US" b="0" i="0" smtClean="0">
                        <a:latin typeface="Cambria Math" panose="02040503050406030204" pitchFamily="18" charset="0"/>
                      </a:rPr>
                      <m:t>X</m:t>
                    </m:r>
                  </m:oMath>
                </a14:m>
                <a:endParaRPr lang="en-US" b="0" dirty="0" smtClean="0"/>
              </a:p>
              <a:p>
                <a:pPr marL="0" indent="0">
                  <a:buNone/>
                </a:pPr>
                <a:endParaRPr lang="en-US" dirty="0" smtClean="0"/>
              </a:p>
              <a:p>
                <a:pPr marL="0" indent="0">
                  <a:buNone/>
                </a:pPr>
                <a14:m>
                  <m:oMath xmlns:m="http://schemas.openxmlformats.org/officeDocument/2006/math">
                    <m:sSub>
                      <m:sSubPr>
                        <m:ctrlPr>
                          <a:rPr lang="en-US" i="1" smtClean="0">
                            <a:latin typeface="Cambria Math" panose="02040503050406030204" pitchFamily="18" charset="0"/>
                          </a:rPr>
                        </m:ctrlPr>
                      </m:sSubPr>
                      <m:e>
                        <m:r>
                          <a:rPr lang="en-US" b="0" i="1" smtClean="0">
                            <a:latin typeface="Cambria Math" panose="02040503050406030204" pitchFamily="18" charset="0"/>
                          </a:rPr>
                          <m:t>𝐾</m:t>
                        </m:r>
                      </m:e>
                      <m:sub>
                        <m:r>
                          <a:rPr lang="en-US" b="0" i="1" smtClean="0">
                            <a:latin typeface="Cambria Math" panose="02040503050406030204" pitchFamily="18" charset="0"/>
                          </a:rPr>
                          <m:t>𝑑</m:t>
                        </m:r>
                      </m:sub>
                    </m:sSub>
                  </m:oMath>
                </a14:m>
                <a:r>
                  <a:rPr lang="en-US" dirty="0" smtClean="0"/>
                  <a:t> is the respiration rate coefficient (day)</a:t>
                </a:r>
              </a:p>
              <a:p>
                <a:pPr marL="0" indent="0">
                  <a:buNone/>
                </a:pPr>
                <a:endParaRPr lang="en-US" dirty="0" smtClean="0"/>
              </a:p>
              <a:p>
                <a:pPr marL="0" indent="0">
                  <a:buNone/>
                </a:pPr>
                <a14:m>
                  <m:oMath xmlns:m="http://schemas.openxmlformats.org/officeDocument/2006/math">
                    <m:sSub>
                      <m:sSubPr>
                        <m:ctrlPr>
                          <a:rPr lang="en-US" i="1" smtClean="0">
                            <a:latin typeface="Cambria Math" panose="02040503050406030204" pitchFamily="18" charset="0"/>
                          </a:rPr>
                        </m:ctrlPr>
                      </m:sSubPr>
                      <m:e>
                        <m:r>
                          <a:rPr lang="en-US" b="0" i="1" smtClean="0">
                            <a:latin typeface="Cambria Math" panose="02040503050406030204" pitchFamily="18" charset="0"/>
                          </a:rPr>
                          <m:t>𝐾</m:t>
                        </m:r>
                      </m:e>
                      <m:sub>
                        <m:r>
                          <a:rPr lang="en-US" b="0" i="1" smtClean="0">
                            <a:latin typeface="Cambria Math" panose="02040503050406030204" pitchFamily="18" charset="0"/>
                          </a:rPr>
                          <m:t>𝑑</m:t>
                        </m:r>
                      </m:sub>
                    </m:sSub>
                    <m:r>
                      <a:rPr lang="en-US" b="0" i="1" smtClean="0">
                        <a:latin typeface="Cambria Math" panose="02040503050406030204" pitchFamily="18" charset="0"/>
                      </a:rPr>
                      <m:t> </m:t>
                    </m:r>
                  </m:oMath>
                </a14:m>
                <a:r>
                  <a:rPr lang="en-US" dirty="0" smtClean="0"/>
                  <a:t>can also be expanded to include losses, such as settling and   predation</a:t>
                </a:r>
              </a:p>
              <a:p>
                <a:pPr marL="0" indent="0">
                  <a:buNone/>
                </a:pPr>
                <a:endParaRPr lang="en-US"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blipFill rotWithShape="0">
                <a:blip r:embed="rId2"/>
                <a:stretch>
                  <a:fillRect l="-1217"/>
                </a:stretch>
              </a:blipFill>
            </p:spPr>
            <p:txBody>
              <a:bodyPr/>
              <a:lstStyle/>
              <a:p>
                <a:r>
                  <a:rPr lang="en-US">
                    <a:noFill/>
                  </a:rPr>
                  <a:t> </a:t>
                </a:r>
              </a:p>
            </p:txBody>
          </p:sp>
        </mc:Fallback>
      </mc:AlternateContent>
    </p:spTree>
    <p:extLst>
      <p:ext uri="{BB962C8B-B14F-4D97-AF65-F5344CB8AC3E}">
        <p14:creationId xmlns:p14="http://schemas.microsoft.com/office/powerpoint/2010/main" val="60149928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Exponential Growth Model</a:t>
            </a:r>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p:txBody>
              <a:bodyPr/>
              <a:lstStyle/>
              <a:p>
                <a:pPr marL="0" indent="0">
                  <a:buNone/>
                </a:pPr>
                <a:r>
                  <a:rPr lang="en-US" dirty="0" smtClean="0"/>
                  <a:t>The two previous equations may be combined</a:t>
                </a:r>
              </a:p>
              <a:p>
                <a:pPr marL="0" indent="0">
                  <a:buNone/>
                </a:pPr>
                <a:r>
                  <a:rPr lang="en-US" dirty="0"/>
                  <a:t>	</a:t>
                </a:r>
                <a14:m>
                  <m:oMath xmlns:m="http://schemas.openxmlformats.org/officeDocument/2006/math">
                    <m:f>
                      <m:fPr>
                        <m:ctrlPr>
                          <a:rPr lang="en-US" i="1" smtClean="0">
                            <a:latin typeface="Cambria Math" panose="02040503050406030204" pitchFamily="18" charset="0"/>
                          </a:rPr>
                        </m:ctrlPr>
                      </m:fPr>
                      <m:num>
                        <m:r>
                          <a:rPr lang="en-US" b="0" i="1" smtClean="0">
                            <a:latin typeface="Cambria Math" panose="02040503050406030204" pitchFamily="18" charset="0"/>
                          </a:rPr>
                          <m:t>𝑑𝑥</m:t>
                        </m:r>
                      </m:num>
                      <m:den>
                        <m:r>
                          <a:rPr lang="en-US" b="0" i="1" smtClean="0">
                            <a:latin typeface="Cambria Math" panose="02040503050406030204" pitchFamily="18" charset="0"/>
                          </a:rPr>
                          <m:t>𝑑𝑡</m:t>
                        </m:r>
                      </m:den>
                    </m:f>
                  </m:oMath>
                </a14:m>
                <a:r>
                  <a:rPr lang="en-US" dirty="0" smtClean="0"/>
                  <a:t> = (</a:t>
                </a:r>
                <a14:m>
                  <m:oMath xmlns:m="http://schemas.openxmlformats.org/officeDocument/2006/math">
                    <m:sSub>
                      <m:sSubPr>
                        <m:ctrlPr>
                          <a:rPr lang="en-US" i="1" smtClean="0">
                            <a:latin typeface="Cambria Math" panose="02040503050406030204" pitchFamily="18" charset="0"/>
                          </a:rPr>
                        </m:ctrlPr>
                      </m:sSubPr>
                      <m:e>
                        <m:r>
                          <a:rPr lang="en-US" i="1" smtClean="0">
                            <a:latin typeface="Cambria Math" panose="02040503050406030204" pitchFamily="18" charset="0"/>
                            <a:ea typeface="Cambria Math" panose="02040503050406030204" pitchFamily="18" charset="0"/>
                          </a:rPr>
                          <m:t>𝜇</m:t>
                        </m:r>
                      </m:e>
                      <m:sub>
                        <m:r>
                          <a:rPr lang="en-US" b="0" i="1" smtClean="0">
                            <a:latin typeface="Cambria Math" panose="02040503050406030204" pitchFamily="18" charset="0"/>
                          </a:rPr>
                          <m:t>𝑚𝑎𝑥</m:t>
                        </m:r>
                      </m:sub>
                    </m:sSub>
                  </m:oMath>
                </a14:m>
                <a:r>
                  <a:rPr lang="en-US" dirty="0" smtClean="0"/>
                  <a:t> - </a:t>
                </a:r>
                <a14:m>
                  <m:oMath xmlns:m="http://schemas.openxmlformats.org/officeDocument/2006/math">
                    <m:sSub>
                      <m:sSubPr>
                        <m:ctrlPr>
                          <a:rPr lang="en-US" i="1" smtClean="0">
                            <a:latin typeface="Cambria Math" panose="02040503050406030204" pitchFamily="18" charset="0"/>
                          </a:rPr>
                        </m:ctrlPr>
                      </m:sSubPr>
                      <m:e>
                        <m:r>
                          <a:rPr lang="en-US" b="0" i="1" smtClean="0">
                            <a:latin typeface="Cambria Math" panose="02040503050406030204" pitchFamily="18" charset="0"/>
                          </a:rPr>
                          <m:t>𝐾</m:t>
                        </m:r>
                      </m:e>
                      <m:sub>
                        <m:r>
                          <a:rPr lang="en-US" b="0" i="1" smtClean="0">
                            <a:latin typeface="Cambria Math" panose="02040503050406030204" pitchFamily="18" charset="0"/>
                          </a:rPr>
                          <m:t>𝑑</m:t>
                        </m:r>
                      </m:sub>
                    </m:sSub>
                  </m:oMath>
                </a14:m>
                <a:r>
                  <a:rPr lang="en-US" dirty="0" smtClean="0"/>
                  <a:t>)</a:t>
                </a:r>
              </a:p>
              <a:p>
                <a:pPr marL="0" indent="0">
                  <a:buNone/>
                </a:pPr>
                <a:r>
                  <a:rPr lang="en-US" dirty="0" smtClean="0"/>
                  <a:t>And integrated to yield</a:t>
                </a:r>
              </a:p>
              <a:p>
                <a:pPr marL="0" indent="0">
                  <a:buNone/>
                </a:pPr>
                <a:r>
                  <a:rPr lang="en-US" dirty="0"/>
                  <a:t>	</a:t>
                </a:r>
                <a14:m>
                  <m:oMath xmlns:m="http://schemas.openxmlformats.org/officeDocument/2006/math">
                    <m:sSub>
                      <m:sSubPr>
                        <m:ctrlPr>
                          <a:rPr lang="en-US" i="1" smtClean="0">
                            <a:latin typeface="Cambria Math" panose="02040503050406030204" pitchFamily="18" charset="0"/>
                          </a:rPr>
                        </m:ctrlPr>
                      </m:sSubPr>
                      <m:e>
                        <m:r>
                          <a:rPr lang="en-US" b="0" i="1" smtClean="0">
                            <a:latin typeface="Cambria Math" panose="02040503050406030204" pitchFamily="18" charset="0"/>
                          </a:rPr>
                          <m:t>𝑋</m:t>
                        </m:r>
                      </m:e>
                      <m:sub>
                        <m:r>
                          <a:rPr lang="en-US" b="0" i="1" smtClean="0">
                            <a:latin typeface="Cambria Math" panose="02040503050406030204" pitchFamily="18" charset="0"/>
                          </a:rPr>
                          <m:t>𝑡</m:t>
                        </m:r>
                      </m:sub>
                    </m:sSub>
                  </m:oMath>
                </a14:m>
                <a:r>
                  <a:rPr lang="en-US" dirty="0" smtClean="0"/>
                  <a:t> = </a:t>
                </a:r>
                <a14:m>
                  <m:oMath xmlns:m="http://schemas.openxmlformats.org/officeDocument/2006/math">
                    <m:sSub>
                      <m:sSubPr>
                        <m:ctrlPr>
                          <a:rPr lang="en-US" i="1" smtClean="0">
                            <a:latin typeface="Cambria Math" panose="02040503050406030204" pitchFamily="18" charset="0"/>
                          </a:rPr>
                        </m:ctrlPr>
                      </m:sSubPr>
                      <m:e>
                        <m:r>
                          <a:rPr lang="en-US" b="0" i="1" smtClean="0">
                            <a:latin typeface="Cambria Math" panose="02040503050406030204" pitchFamily="18" charset="0"/>
                          </a:rPr>
                          <m:t>𝑋</m:t>
                        </m:r>
                      </m:e>
                      <m:sub>
                        <m:r>
                          <a:rPr lang="en-US" b="0" i="1" smtClean="0">
                            <a:latin typeface="Cambria Math" panose="02040503050406030204" pitchFamily="18" charset="0"/>
                          </a:rPr>
                          <m:t>𝑜</m:t>
                        </m:r>
                      </m:sub>
                    </m:sSub>
                    <m:r>
                      <a:rPr lang="en-US" b="0" i="1" smtClean="0">
                        <a:latin typeface="Cambria Math" panose="02040503050406030204" pitchFamily="18" charset="0"/>
                      </a:rPr>
                      <m:t>𝑒</m:t>
                    </m:r>
                  </m:oMath>
                </a14:m>
                <a:r>
                  <a:rPr lang="en-US" dirty="0"/>
                  <a:t> (</a:t>
                </a:r>
                <a14:m>
                  <m:oMath xmlns:m="http://schemas.openxmlformats.org/officeDocument/2006/math">
                    <m:sSub>
                      <m:sSubPr>
                        <m:ctrlPr>
                          <a:rPr lang="en-US" i="1">
                            <a:latin typeface="Cambria Math" panose="02040503050406030204" pitchFamily="18" charset="0"/>
                          </a:rPr>
                        </m:ctrlPr>
                      </m:sSubPr>
                      <m:e>
                        <m:r>
                          <a:rPr lang="en-US" i="1">
                            <a:latin typeface="Cambria Math" panose="02040503050406030204" pitchFamily="18" charset="0"/>
                            <a:ea typeface="Cambria Math" panose="02040503050406030204" pitchFamily="18" charset="0"/>
                          </a:rPr>
                          <m:t>𝜇</m:t>
                        </m:r>
                      </m:e>
                      <m:sub>
                        <m:r>
                          <a:rPr lang="en-US" i="1">
                            <a:latin typeface="Cambria Math" panose="02040503050406030204" pitchFamily="18" charset="0"/>
                          </a:rPr>
                          <m:t>𝑚𝑎𝑥</m:t>
                        </m:r>
                      </m:sub>
                    </m:sSub>
                  </m:oMath>
                </a14:m>
                <a:r>
                  <a:rPr lang="en-US" dirty="0"/>
                  <a:t> - </a:t>
                </a:r>
                <a14:m>
                  <m:oMath xmlns:m="http://schemas.openxmlformats.org/officeDocument/2006/math">
                    <m:sSub>
                      <m:sSubPr>
                        <m:ctrlPr>
                          <a:rPr lang="en-US" i="1">
                            <a:latin typeface="Cambria Math" panose="02040503050406030204" pitchFamily="18" charset="0"/>
                          </a:rPr>
                        </m:ctrlPr>
                      </m:sSubPr>
                      <m:e>
                        <m:r>
                          <a:rPr lang="en-US" i="1">
                            <a:latin typeface="Cambria Math" panose="02040503050406030204" pitchFamily="18" charset="0"/>
                          </a:rPr>
                          <m:t>𝐾</m:t>
                        </m:r>
                      </m:e>
                      <m:sub>
                        <m:r>
                          <a:rPr lang="en-US" i="1">
                            <a:latin typeface="Cambria Math" panose="02040503050406030204" pitchFamily="18" charset="0"/>
                          </a:rPr>
                          <m:t>𝑑</m:t>
                        </m:r>
                      </m:sub>
                    </m:sSub>
                  </m:oMath>
                </a14:m>
                <a:r>
                  <a:rPr lang="en-US" dirty="0" smtClean="0"/>
                  <a:t>) t</a:t>
                </a:r>
              </a:p>
              <a:p>
                <a:pPr marL="0" indent="0">
                  <a:buNone/>
                </a:pPr>
                <a:endParaRPr lang="en-US" dirty="0" smtClean="0"/>
              </a:p>
              <a:p>
                <a:pPr marL="0" indent="0">
                  <a:buNone/>
                </a:pPr>
                <a14:m>
                  <m:oMath xmlns:m="http://schemas.openxmlformats.org/officeDocument/2006/math">
                    <m:sSub>
                      <m:sSubPr>
                        <m:ctrlPr>
                          <a:rPr lang="en-US" i="1" smtClean="0">
                            <a:latin typeface="Cambria Math" panose="02040503050406030204" pitchFamily="18" charset="0"/>
                          </a:rPr>
                        </m:ctrlPr>
                      </m:sSubPr>
                      <m:e>
                        <m:r>
                          <a:rPr lang="en-US" b="0" i="1" smtClean="0">
                            <a:latin typeface="Cambria Math" panose="02040503050406030204" pitchFamily="18" charset="0"/>
                          </a:rPr>
                          <m:t>𝑋</m:t>
                        </m:r>
                      </m:e>
                      <m:sub>
                        <m:r>
                          <a:rPr lang="en-US" b="0" i="1" smtClean="0">
                            <a:latin typeface="Cambria Math" panose="02040503050406030204" pitchFamily="18" charset="0"/>
                          </a:rPr>
                          <m:t>𝑡</m:t>
                        </m:r>
                      </m:sub>
                    </m:sSub>
                  </m:oMath>
                </a14:m>
                <a:r>
                  <a:rPr lang="en-US" dirty="0" smtClean="0"/>
                  <a:t> is the biomass at some time t and </a:t>
                </a:r>
                <a14:m>
                  <m:oMath xmlns:m="http://schemas.openxmlformats.org/officeDocument/2006/math">
                    <m:sSub>
                      <m:sSubPr>
                        <m:ctrlPr>
                          <a:rPr lang="en-US" i="1" smtClean="0">
                            <a:latin typeface="Cambria Math" panose="02040503050406030204" pitchFamily="18" charset="0"/>
                          </a:rPr>
                        </m:ctrlPr>
                      </m:sSubPr>
                      <m:e>
                        <m:r>
                          <a:rPr lang="en-US" b="0" i="1" smtClean="0">
                            <a:latin typeface="Cambria Math" panose="02040503050406030204" pitchFamily="18" charset="0"/>
                          </a:rPr>
                          <m:t>𝑋</m:t>
                        </m:r>
                      </m:e>
                      <m:sub>
                        <m:r>
                          <a:rPr lang="en-US" b="0" i="1" smtClean="0">
                            <a:latin typeface="Cambria Math" panose="02040503050406030204" pitchFamily="18" charset="0"/>
                          </a:rPr>
                          <m:t>𝑜</m:t>
                        </m:r>
                      </m:sub>
                    </m:sSub>
                  </m:oMath>
                </a14:m>
                <a:r>
                  <a:rPr lang="en-US" dirty="0" smtClean="0"/>
                  <a:t> is the initial biomass as concentration</a:t>
                </a:r>
                <a:endParaRPr lang="en-US"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blipFill rotWithShape="0">
                <a:blip r:embed="rId2"/>
                <a:stretch>
                  <a:fillRect l="-1217" t="-2241"/>
                </a:stretch>
              </a:blipFill>
            </p:spPr>
            <p:txBody>
              <a:bodyPr/>
              <a:lstStyle/>
              <a:p>
                <a:r>
                  <a:rPr lang="en-US">
                    <a:noFill/>
                  </a:rPr>
                  <a:t> </a:t>
                </a:r>
              </a:p>
            </p:txBody>
          </p:sp>
        </mc:Fallback>
      </mc:AlternateContent>
    </p:spTree>
    <p:extLst>
      <p:ext uri="{BB962C8B-B14F-4D97-AF65-F5344CB8AC3E}">
        <p14:creationId xmlns:p14="http://schemas.microsoft.com/office/powerpoint/2010/main" val="34188677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Exponential Growth Model</a:t>
            </a:r>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p:txBody>
              <a:bodyPr/>
              <a:lstStyle/>
              <a:p>
                <a:pPr marL="0" indent="0">
                  <a:buNone/>
                </a:pPr>
                <a:r>
                  <a:rPr lang="en-US" dirty="0" smtClean="0"/>
                  <a:t>The term </a:t>
                </a:r>
                <a:r>
                  <a:rPr lang="en-US" dirty="0"/>
                  <a:t>(</a:t>
                </a:r>
                <a14:m>
                  <m:oMath xmlns:m="http://schemas.openxmlformats.org/officeDocument/2006/math">
                    <m:sSub>
                      <m:sSubPr>
                        <m:ctrlPr>
                          <a:rPr lang="en-US" i="1">
                            <a:latin typeface="Cambria Math" panose="02040503050406030204" pitchFamily="18" charset="0"/>
                          </a:rPr>
                        </m:ctrlPr>
                      </m:sSubPr>
                      <m:e>
                        <m:r>
                          <a:rPr lang="en-US" i="1">
                            <a:latin typeface="Cambria Math" panose="02040503050406030204" pitchFamily="18" charset="0"/>
                            <a:ea typeface="Cambria Math" panose="02040503050406030204" pitchFamily="18" charset="0"/>
                          </a:rPr>
                          <m:t>𝜇</m:t>
                        </m:r>
                      </m:e>
                      <m:sub>
                        <m:r>
                          <a:rPr lang="en-US" i="1">
                            <a:latin typeface="Cambria Math" panose="02040503050406030204" pitchFamily="18" charset="0"/>
                          </a:rPr>
                          <m:t>𝑚𝑎𝑥</m:t>
                        </m:r>
                      </m:sub>
                    </m:sSub>
                  </m:oMath>
                </a14:m>
                <a:r>
                  <a:rPr lang="en-US" dirty="0"/>
                  <a:t> - </a:t>
                </a:r>
                <a14:m>
                  <m:oMath xmlns:m="http://schemas.openxmlformats.org/officeDocument/2006/math">
                    <m:sSub>
                      <m:sSubPr>
                        <m:ctrlPr>
                          <a:rPr lang="en-US" i="1">
                            <a:latin typeface="Cambria Math" panose="02040503050406030204" pitchFamily="18" charset="0"/>
                          </a:rPr>
                        </m:ctrlPr>
                      </m:sSubPr>
                      <m:e>
                        <m:r>
                          <a:rPr lang="en-US" i="1">
                            <a:latin typeface="Cambria Math" panose="02040503050406030204" pitchFamily="18" charset="0"/>
                          </a:rPr>
                          <m:t>𝐾</m:t>
                        </m:r>
                      </m:e>
                      <m:sub>
                        <m:r>
                          <a:rPr lang="en-US" i="1">
                            <a:latin typeface="Cambria Math" panose="02040503050406030204" pitchFamily="18" charset="0"/>
                          </a:rPr>
                          <m:t>𝑑</m:t>
                        </m:r>
                      </m:sub>
                    </m:sSub>
                  </m:oMath>
                </a14:m>
                <a:r>
                  <a:rPr lang="en-US" dirty="0" smtClean="0"/>
                  <a:t>) may also be thought of as the net effect of energy applied to growth minus the energy applied to respiration and termed </a:t>
                </a:r>
                <a14:m>
                  <m:oMath xmlns:m="http://schemas.openxmlformats.org/officeDocument/2006/math">
                    <m:sSub>
                      <m:sSubPr>
                        <m:ctrlPr>
                          <a:rPr lang="en-US" i="1" smtClean="0">
                            <a:latin typeface="Cambria Math" panose="02040503050406030204" pitchFamily="18" charset="0"/>
                          </a:rPr>
                        </m:ctrlPr>
                      </m:sSubPr>
                      <m:e>
                        <m:r>
                          <a:rPr lang="en-US" i="1" smtClean="0">
                            <a:latin typeface="Cambria Math" panose="02040503050406030204" pitchFamily="18" charset="0"/>
                            <a:ea typeface="Cambria Math" panose="02040503050406030204" pitchFamily="18" charset="0"/>
                          </a:rPr>
                          <m:t>𝜇</m:t>
                        </m:r>
                      </m:e>
                      <m:sub>
                        <m:r>
                          <a:rPr lang="en-US" b="0" i="1" smtClean="0">
                            <a:latin typeface="Cambria Math" panose="02040503050406030204" pitchFamily="18" charset="0"/>
                          </a:rPr>
                          <m:t>𝑛𝑒𝑡</m:t>
                        </m:r>
                      </m:sub>
                    </m:sSub>
                  </m:oMath>
                </a14:m>
                <a:endParaRPr lang="en-US" dirty="0" smtClean="0"/>
              </a:p>
              <a:p>
                <a:pPr marL="0" indent="0">
                  <a:buNone/>
                </a:pPr>
                <a:endParaRPr lang="en-US" dirty="0"/>
              </a:p>
              <a:p>
                <a:pPr marL="0" indent="0">
                  <a:buNone/>
                </a:pPr>
                <a:r>
                  <a:rPr lang="en-US" dirty="0" smtClean="0"/>
                  <a:t>	</a:t>
                </a:r>
                <a14:m>
                  <m:oMath xmlns:m="http://schemas.openxmlformats.org/officeDocument/2006/math">
                    <m:sSub>
                      <m:sSubPr>
                        <m:ctrlPr>
                          <a:rPr lang="en-US" i="1" smtClean="0">
                            <a:latin typeface="Cambria Math" panose="02040503050406030204" pitchFamily="18" charset="0"/>
                          </a:rPr>
                        </m:ctrlPr>
                      </m:sSubPr>
                      <m:e>
                        <m:r>
                          <a:rPr lang="en-US" b="0" i="1" smtClean="0">
                            <a:latin typeface="Cambria Math" panose="02040503050406030204" pitchFamily="18" charset="0"/>
                          </a:rPr>
                          <m:t>𝑋</m:t>
                        </m:r>
                      </m:e>
                      <m:sub>
                        <m:r>
                          <a:rPr lang="en-US" b="0" i="1" smtClean="0">
                            <a:latin typeface="Cambria Math" panose="02040503050406030204" pitchFamily="18" charset="0"/>
                          </a:rPr>
                          <m:t>𝑡</m:t>
                        </m:r>
                      </m:sub>
                    </m:sSub>
                  </m:oMath>
                </a14:m>
                <a:r>
                  <a:rPr lang="en-US" dirty="0" smtClean="0"/>
                  <a:t> = </a:t>
                </a:r>
                <a14:m>
                  <m:oMath xmlns:m="http://schemas.openxmlformats.org/officeDocument/2006/math">
                    <m:sSub>
                      <m:sSubPr>
                        <m:ctrlPr>
                          <a:rPr lang="en-US" i="1" smtClean="0">
                            <a:latin typeface="Cambria Math" panose="02040503050406030204" pitchFamily="18" charset="0"/>
                          </a:rPr>
                        </m:ctrlPr>
                      </m:sSubPr>
                      <m:e>
                        <m:r>
                          <a:rPr lang="en-US" b="0" i="1" smtClean="0">
                            <a:latin typeface="Cambria Math" panose="02040503050406030204" pitchFamily="18" charset="0"/>
                          </a:rPr>
                          <m:t>𝑋</m:t>
                        </m:r>
                      </m:e>
                      <m:sub>
                        <m:r>
                          <a:rPr lang="en-US" b="0" i="1" smtClean="0">
                            <a:latin typeface="Cambria Math" panose="02040503050406030204" pitchFamily="18" charset="0"/>
                          </a:rPr>
                          <m:t>𝑜</m:t>
                        </m:r>
                      </m:sub>
                    </m:sSub>
                    <m:r>
                      <a:rPr lang="en-US" b="0" i="0" smtClean="0">
                        <a:latin typeface="Cambria Math" panose="02040503050406030204" pitchFamily="18" charset="0"/>
                      </a:rPr>
                      <m:t> </m:t>
                    </m:r>
                    <m:sSup>
                      <m:sSupPr>
                        <m:ctrlPr>
                          <a:rPr lang="en-US" b="0" i="1" smtClean="0">
                            <a:latin typeface="Cambria Math" panose="02040503050406030204" pitchFamily="18" charset="0"/>
                          </a:rPr>
                        </m:ctrlPr>
                      </m:sSupPr>
                      <m:e>
                        <m:r>
                          <a:rPr lang="en-US" b="0" i="1" smtClean="0">
                            <a:latin typeface="Cambria Math" panose="02040503050406030204" pitchFamily="18" charset="0"/>
                          </a:rPr>
                          <m:t>𝑒</m:t>
                        </m:r>
                      </m:e>
                      <m:sup>
                        <m:sSub>
                          <m:sSubPr>
                            <m:ctrlPr>
                              <a:rPr lang="en-US" i="1">
                                <a:latin typeface="Cambria Math" panose="02040503050406030204" pitchFamily="18" charset="0"/>
                              </a:rPr>
                            </m:ctrlPr>
                          </m:sSubPr>
                          <m:e>
                            <m:r>
                              <a:rPr lang="en-US" i="1">
                                <a:latin typeface="Cambria Math" panose="02040503050406030204" pitchFamily="18" charset="0"/>
                                <a:ea typeface="Cambria Math" panose="02040503050406030204" pitchFamily="18" charset="0"/>
                              </a:rPr>
                              <m:t>𝜇</m:t>
                            </m:r>
                          </m:e>
                          <m:sub>
                            <m:r>
                              <a:rPr lang="en-US" i="1">
                                <a:latin typeface="Cambria Math" panose="02040503050406030204" pitchFamily="18" charset="0"/>
                              </a:rPr>
                              <m:t>𝑛𝑒𝑡</m:t>
                            </m:r>
                          </m:sub>
                        </m:sSub>
                        <m:r>
                          <a:rPr lang="en-US" b="0" i="1" smtClean="0">
                            <a:latin typeface="Cambria Math" panose="02040503050406030204" pitchFamily="18" charset="0"/>
                          </a:rPr>
                          <m:t> </m:t>
                        </m:r>
                        <m:r>
                          <a:rPr lang="en-US" b="0" i="1" smtClean="0">
                            <a:latin typeface="Cambria Math" panose="02040503050406030204" pitchFamily="18" charset="0"/>
                          </a:rPr>
                          <m:t>𝑡</m:t>
                        </m:r>
                      </m:sup>
                    </m:sSup>
                  </m:oMath>
                </a14:m>
                <a:endParaRPr lang="en-US"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blipFill rotWithShape="0">
                <a:blip r:embed="rId2"/>
                <a:stretch>
                  <a:fillRect l="-1217" t="-2241"/>
                </a:stretch>
              </a:blipFill>
            </p:spPr>
            <p:txBody>
              <a:bodyPr/>
              <a:lstStyle/>
              <a:p>
                <a:r>
                  <a:rPr lang="en-US">
                    <a:noFill/>
                  </a:rPr>
                  <a:t> </a:t>
                </a:r>
              </a:p>
            </p:txBody>
          </p:sp>
        </mc:Fallback>
      </mc:AlternateContent>
    </p:spTree>
    <p:extLst>
      <p:ext uri="{BB962C8B-B14F-4D97-AF65-F5344CB8AC3E}">
        <p14:creationId xmlns:p14="http://schemas.microsoft.com/office/powerpoint/2010/main" val="293792672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Exponential Growth Model</a:t>
            </a:r>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p:txBody>
              <a:bodyPr>
                <a:normAutofit/>
              </a:bodyPr>
              <a:lstStyle/>
              <a:p>
                <a:pPr marL="0" indent="0">
                  <a:buNone/>
                </a:pPr>
                <a:r>
                  <a:rPr lang="en-US" sz="3200" dirty="0" smtClean="0"/>
                  <a:t>Consider a population or community with an initial biomass (</a:t>
                </a:r>
                <a14:m>
                  <m:oMath xmlns:m="http://schemas.openxmlformats.org/officeDocument/2006/math">
                    <m:sSub>
                      <m:sSubPr>
                        <m:ctrlPr>
                          <a:rPr lang="en-US" sz="3200" i="1" smtClean="0">
                            <a:latin typeface="Cambria Math" panose="02040503050406030204" pitchFamily="18" charset="0"/>
                          </a:rPr>
                        </m:ctrlPr>
                      </m:sSubPr>
                      <m:e>
                        <m:r>
                          <a:rPr lang="en-US" sz="3200" b="0" i="1" smtClean="0">
                            <a:latin typeface="Cambria Math" panose="02040503050406030204" pitchFamily="18" charset="0"/>
                          </a:rPr>
                          <m:t>𝑋</m:t>
                        </m:r>
                      </m:e>
                      <m:sub>
                        <m:r>
                          <a:rPr lang="en-US" sz="3200" b="0" i="1" smtClean="0">
                            <a:latin typeface="Cambria Math" panose="02040503050406030204" pitchFamily="18" charset="0"/>
                          </a:rPr>
                          <m:t>𝑂</m:t>
                        </m:r>
                      </m:sub>
                    </m:sSub>
                  </m:oMath>
                </a14:m>
                <a:r>
                  <a:rPr lang="en-US" sz="3200" dirty="0" smtClean="0"/>
                  <a:t>) of 2mg DW/L, a maximum specific growth rate (</a:t>
                </a:r>
                <a14:m>
                  <m:oMath xmlns:m="http://schemas.openxmlformats.org/officeDocument/2006/math">
                    <m:sSub>
                      <m:sSubPr>
                        <m:ctrlPr>
                          <a:rPr lang="en-US" sz="3200" i="1" smtClean="0">
                            <a:latin typeface="Cambria Math" panose="02040503050406030204" pitchFamily="18" charset="0"/>
                          </a:rPr>
                        </m:ctrlPr>
                      </m:sSubPr>
                      <m:e>
                        <m:r>
                          <a:rPr lang="en-US" sz="3200" i="1" smtClean="0">
                            <a:latin typeface="Cambria Math" panose="02040503050406030204" pitchFamily="18" charset="0"/>
                            <a:ea typeface="Cambria Math" panose="02040503050406030204" pitchFamily="18" charset="0"/>
                          </a:rPr>
                          <m:t>𝜇</m:t>
                        </m:r>
                      </m:e>
                      <m:sub>
                        <m:r>
                          <a:rPr lang="en-US" sz="3200" b="0" i="1" smtClean="0">
                            <a:latin typeface="Cambria Math" panose="02040503050406030204" pitchFamily="18" charset="0"/>
                          </a:rPr>
                          <m:t>𝑚𝑎𝑥</m:t>
                        </m:r>
                      </m:sub>
                    </m:sSub>
                  </m:oMath>
                </a14:m>
                <a:r>
                  <a:rPr lang="en-US" sz="3200" dirty="0" smtClean="0"/>
                  <a:t>) of 1.1/day, and a respiration rate coefficient of 0.1/day.</a:t>
                </a:r>
              </a:p>
              <a:p>
                <a:pPr marL="0" indent="0">
                  <a:buNone/>
                </a:pPr>
                <a:endParaRPr lang="en-US" sz="3200" dirty="0"/>
              </a:p>
              <a:p>
                <a:pPr marL="0" indent="0">
                  <a:buNone/>
                </a:pPr>
                <a:r>
                  <a:rPr lang="en-US" sz="3200" dirty="0" smtClean="0"/>
                  <a:t>Determine the biomass concentration (mg DW/L) over a time period of 10 days</a:t>
                </a:r>
                <a:endParaRPr lang="en-US" sz="3200"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blipFill rotWithShape="0">
                <a:blip r:embed="rId2"/>
                <a:stretch>
                  <a:fillRect l="-1507" t="-2941" r="-464"/>
                </a:stretch>
              </a:blipFill>
            </p:spPr>
            <p:txBody>
              <a:bodyPr/>
              <a:lstStyle/>
              <a:p>
                <a:r>
                  <a:rPr lang="en-US">
                    <a:noFill/>
                  </a:rPr>
                  <a:t> </a:t>
                </a:r>
              </a:p>
            </p:txBody>
          </p:sp>
        </mc:Fallback>
      </mc:AlternateContent>
    </p:spTree>
    <p:extLst>
      <p:ext uri="{BB962C8B-B14F-4D97-AF65-F5344CB8AC3E}">
        <p14:creationId xmlns:p14="http://schemas.microsoft.com/office/powerpoint/2010/main" val="141695864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Exponential Growth Model</a:t>
            </a:r>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p:txBody>
              <a:bodyPr>
                <a:normAutofit/>
              </a:bodyPr>
              <a:lstStyle/>
              <a:p>
                <a:pPr marL="0" indent="0">
                  <a:buNone/>
                </a:pPr>
                <a:r>
                  <a:rPr lang="en-US" sz="3200" dirty="0" smtClean="0"/>
                  <a:t>The biomass at any time is given by</a:t>
                </a:r>
              </a:p>
              <a:p>
                <a:pPr marL="0" indent="0">
                  <a:buNone/>
                </a:pPr>
                <a:r>
                  <a:rPr lang="en-US" sz="3200" dirty="0"/>
                  <a:t>	</a:t>
                </a:r>
                <a:r>
                  <a:rPr lang="en-US" sz="3200" dirty="0" smtClean="0"/>
                  <a:t>	</a:t>
                </a:r>
                <a14:m>
                  <m:oMath xmlns:m="http://schemas.openxmlformats.org/officeDocument/2006/math">
                    <m:sSub>
                      <m:sSubPr>
                        <m:ctrlPr>
                          <a:rPr lang="en-US" sz="3200" i="1" smtClean="0">
                            <a:latin typeface="Cambria Math" panose="02040503050406030204" pitchFamily="18" charset="0"/>
                          </a:rPr>
                        </m:ctrlPr>
                      </m:sSubPr>
                      <m:e>
                        <m:r>
                          <a:rPr lang="en-US" sz="3200" b="0" i="1" smtClean="0">
                            <a:latin typeface="Cambria Math" panose="02040503050406030204" pitchFamily="18" charset="0"/>
                          </a:rPr>
                          <m:t>𝑋</m:t>
                        </m:r>
                      </m:e>
                      <m:sub>
                        <m:r>
                          <a:rPr lang="en-US" sz="3200" b="0" i="1" smtClean="0">
                            <a:latin typeface="Cambria Math" panose="02040503050406030204" pitchFamily="18" charset="0"/>
                          </a:rPr>
                          <m:t>𝑡</m:t>
                        </m:r>
                      </m:sub>
                    </m:sSub>
                  </m:oMath>
                </a14:m>
                <a:r>
                  <a:rPr lang="en-US" sz="3200" dirty="0" smtClean="0"/>
                  <a:t> = </a:t>
                </a:r>
                <a14:m>
                  <m:oMath xmlns:m="http://schemas.openxmlformats.org/officeDocument/2006/math">
                    <m:sSub>
                      <m:sSubPr>
                        <m:ctrlPr>
                          <a:rPr lang="en-US" sz="3200" i="1" smtClean="0">
                            <a:latin typeface="Cambria Math" panose="02040503050406030204" pitchFamily="18" charset="0"/>
                          </a:rPr>
                        </m:ctrlPr>
                      </m:sSubPr>
                      <m:e>
                        <m:r>
                          <a:rPr lang="en-US" sz="3200" b="0" i="1" smtClean="0">
                            <a:latin typeface="Cambria Math" panose="02040503050406030204" pitchFamily="18" charset="0"/>
                          </a:rPr>
                          <m:t>𝑋</m:t>
                        </m:r>
                      </m:e>
                      <m:sub>
                        <m:r>
                          <a:rPr lang="en-US" sz="3200" b="0" i="1" smtClean="0">
                            <a:latin typeface="Cambria Math" panose="02040503050406030204" pitchFamily="18" charset="0"/>
                          </a:rPr>
                          <m:t>𝑂</m:t>
                        </m:r>
                      </m:sub>
                    </m:sSub>
                  </m:oMath>
                </a14:m>
                <a:r>
                  <a:rPr lang="en-US" sz="3200" dirty="0" smtClean="0"/>
                  <a:t>e (</a:t>
                </a:r>
                <a14:m>
                  <m:oMath xmlns:m="http://schemas.openxmlformats.org/officeDocument/2006/math">
                    <m:sSub>
                      <m:sSubPr>
                        <m:ctrlPr>
                          <a:rPr lang="en-US" sz="3200" i="1" smtClean="0">
                            <a:latin typeface="Cambria Math" panose="02040503050406030204" pitchFamily="18" charset="0"/>
                          </a:rPr>
                        </m:ctrlPr>
                      </m:sSubPr>
                      <m:e>
                        <m:r>
                          <a:rPr lang="en-US" sz="3200" i="1" smtClean="0">
                            <a:latin typeface="Cambria Math" panose="02040503050406030204" pitchFamily="18" charset="0"/>
                            <a:ea typeface="Cambria Math" panose="02040503050406030204" pitchFamily="18" charset="0"/>
                          </a:rPr>
                          <m:t>𝜇</m:t>
                        </m:r>
                      </m:e>
                      <m:sub>
                        <m:r>
                          <a:rPr lang="en-US" sz="3200" b="0" i="1" smtClean="0">
                            <a:latin typeface="Cambria Math" panose="02040503050406030204" pitchFamily="18" charset="0"/>
                          </a:rPr>
                          <m:t>𝑚𝑎𝑥</m:t>
                        </m:r>
                      </m:sub>
                    </m:sSub>
                  </m:oMath>
                </a14:m>
                <a:r>
                  <a:rPr lang="en-US" sz="3200" dirty="0" smtClean="0"/>
                  <a:t> -</a:t>
                </a:r>
                <a14:m>
                  <m:oMath xmlns:m="http://schemas.openxmlformats.org/officeDocument/2006/math">
                    <m:sSub>
                      <m:sSubPr>
                        <m:ctrlPr>
                          <a:rPr lang="en-US" sz="3200" i="1" dirty="0" smtClean="0">
                            <a:latin typeface="Cambria Math" panose="02040503050406030204" pitchFamily="18" charset="0"/>
                          </a:rPr>
                        </m:ctrlPr>
                      </m:sSubPr>
                      <m:e>
                        <m:r>
                          <a:rPr lang="en-US" sz="3200" b="0" i="1" dirty="0" smtClean="0">
                            <a:latin typeface="Cambria Math" panose="02040503050406030204" pitchFamily="18" charset="0"/>
                          </a:rPr>
                          <m:t>𝐾</m:t>
                        </m:r>
                      </m:e>
                      <m:sub>
                        <m:r>
                          <a:rPr lang="en-US" sz="3200" b="0" i="1" dirty="0" smtClean="0">
                            <a:latin typeface="Cambria Math" panose="02040503050406030204" pitchFamily="18" charset="0"/>
                          </a:rPr>
                          <m:t>𝑑</m:t>
                        </m:r>
                      </m:sub>
                    </m:sSub>
                  </m:oMath>
                </a14:m>
                <a:r>
                  <a:rPr lang="en-US" sz="3200" dirty="0" smtClean="0"/>
                  <a:t>) t</a:t>
                </a:r>
              </a:p>
              <a:p>
                <a:pPr marL="0" indent="0">
                  <a:buNone/>
                </a:pPr>
                <a:r>
                  <a:rPr lang="en-US" sz="3200" dirty="0" smtClean="0"/>
                  <a:t>And</a:t>
                </a:r>
              </a:p>
              <a:p>
                <a:pPr marL="0" indent="0">
                  <a:buNone/>
                </a:pPr>
                <a:r>
                  <a:rPr lang="en-US" sz="3200" dirty="0"/>
                  <a:t>	</a:t>
                </a:r>
                <a:r>
                  <a:rPr lang="en-US" sz="3200" dirty="0" smtClean="0"/>
                  <a:t>	</a:t>
                </a:r>
                <a14:m>
                  <m:oMath xmlns:m="http://schemas.openxmlformats.org/officeDocument/2006/math">
                    <m:sSub>
                      <m:sSubPr>
                        <m:ctrlPr>
                          <a:rPr lang="en-US" sz="3200" i="1" smtClean="0">
                            <a:latin typeface="Cambria Math" panose="02040503050406030204" pitchFamily="18" charset="0"/>
                          </a:rPr>
                        </m:ctrlPr>
                      </m:sSubPr>
                      <m:e>
                        <m:r>
                          <a:rPr lang="en-US" sz="3200" b="0" i="1" smtClean="0">
                            <a:latin typeface="Cambria Math" panose="02040503050406030204" pitchFamily="18" charset="0"/>
                          </a:rPr>
                          <m:t>𝑋</m:t>
                        </m:r>
                      </m:e>
                      <m:sub>
                        <m:r>
                          <a:rPr lang="en-US" sz="3200" b="0" i="1" smtClean="0">
                            <a:latin typeface="Cambria Math" panose="02040503050406030204" pitchFamily="18" charset="0"/>
                          </a:rPr>
                          <m:t>𝑡</m:t>
                        </m:r>
                      </m:sub>
                    </m:sSub>
                  </m:oMath>
                </a14:m>
                <a:r>
                  <a:rPr lang="en-US" sz="3200" dirty="0" smtClean="0"/>
                  <a:t> = 2 x </a:t>
                </a:r>
                <a14:m>
                  <m:oMath xmlns:m="http://schemas.openxmlformats.org/officeDocument/2006/math">
                    <m:sSup>
                      <m:sSupPr>
                        <m:ctrlPr>
                          <a:rPr lang="en-US" sz="3200" i="1" smtClean="0">
                            <a:latin typeface="Cambria Math" panose="02040503050406030204" pitchFamily="18" charset="0"/>
                          </a:rPr>
                        </m:ctrlPr>
                      </m:sSupPr>
                      <m:e>
                        <m:r>
                          <a:rPr lang="en-US" sz="3200" b="0" i="1" smtClean="0">
                            <a:latin typeface="Cambria Math" panose="02040503050406030204" pitchFamily="18" charset="0"/>
                          </a:rPr>
                          <m:t>𝑒</m:t>
                        </m:r>
                      </m:e>
                      <m:sup>
                        <m:r>
                          <a:rPr lang="en-US" sz="3200" b="0" i="1" smtClean="0">
                            <a:latin typeface="Cambria Math" panose="02040503050406030204" pitchFamily="18" charset="0"/>
                          </a:rPr>
                          <m:t>1.1 −0.1</m:t>
                        </m:r>
                      </m:sup>
                    </m:sSup>
                  </m:oMath>
                </a14:m>
                <a:endParaRPr lang="en-US" sz="3200"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blipFill rotWithShape="0">
                <a:blip r:embed="rId2"/>
                <a:stretch>
                  <a:fillRect l="-1507" t="-2941"/>
                </a:stretch>
              </a:blipFill>
            </p:spPr>
            <p:txBody>
              <a:bodyPr/>
              <a:lstStyle/>
              <a:p>
                <a:r>
                  <a:rPr lang="en-US">
                    <a:noFill/>
                  </a:rPr>
                  <a:t> </a:t>
                </a:r>
              </a:p>
            </p:txBody>
          </p:sp>
        </mc:Fallback>
      </mc:AlternateContent>
    </p:spTree>
    <p:extLst>
      <p:ext uri="{BB962C8B-B14F-4D97-AF65-F5344CB8AC3E}">
        <p14:creationId xmlns:p14="http://schemas.microsoft.com/office/powerpoint/2010/main" val="232251542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Exponential Growth </a:t>
            </a:r>
            <a:r>
              <a:rPr lang="en-US" dirty="0" smtClean="0"/>
              <a:t>Equation</a:t>
            </a:r>
            <a:endParaRPr lang="en-US"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121946239"/>
              </p:ext>
            </p:extLst>
          </p:nvPr>
        </p:nvGraphicFramePr>
        <p:xfrm>
          <a:off x="838200" y="1825625"/>
          <a:ext cx="10515600" cy="2377440"/>
        </p:xfrm>
        <a:graphic>
          <a:graphicData uri="http://schemas.openxmlformats.org/drawingml/2006/table">
            <a:tbl>
              <a:tblPr firstRow="1" bandRow="1">
                <a:tableStyleId>{93296810-A885-4BE3-A3E7-6D5BEEA58F35}</a:tableStyleId>
              </a:tblPr>
              <a:tblGrid>
                <a:gridCol w="1982273"/>
                <a:gridCol w="3275527"/>
                <a:gridCol w="2017690"/>
                <a:gridCol w="3240110"/>
              </a:tblGrid>
              <a:tr h="370840">
                <a:tc>
                  <a:txBody>
                    <a:bodyPr/>
                    <a:lstStyle/>
                    <a:p>
                      <a:r>
                        <a:rPr lang="en-US" sz="2400" dirty="0" smtClean="0"/>
                        <a:t>Time (days)</a:t>
                      </a:r>
                      <a:endParaRPr lang="en-US" sz="2400" dirty="0"/>
                    </a:p>
                  </a:txBody>
                  <a:tcPr/>
                </a:tc>
                <a:tc>
                  <a:txBody>
                    <a:bodyPr/>
                    <a:lstStyle/>
                    <a:p>
                      <a:r>
                        <a:rPr lang="en-US" sz="2400" dirty="0" smtClean="0"/>
                        <a:t>Biomass (mg DW/L)</a:t>
                      </a:r>
                      <a:endParaRPr lang="en-US" sz="2400" dirty="0"/>
                    </a:p>
                  </a:txBody>
                  <a:tcPr/>
                </a:tc>
                <a:tc>
                  <a:txBody>
                    <a:bodyPr/>
                    <a:lstStyle/>
                    <a:p>
                      <a:r>
                        <a:rPr lang="en-US" sz="2400" dirty="0" smtClean="0"/>
                        <a:t>Time (days)</a:t>
                      </a:r>
                      <a:endParaRPr lang="en-US" sz="2400" dirty="0"/>
                    </a:p>
                  </a:txBody>
                  <a:tcPr/>
                </a:tc>
                <a:tc>
                  <a:txBody>
                    <a:bodyPr/>
                    <a:lstStyle/>
                    <a:p>
                      <a:r>
                        <a:rPr lang="en-US" sz="2400" dirty="0" smtClean="0"/>
                        <a:t>Biomass (mg DW/L)</a:t>
                      </a:r>
                      <a:endParaRPr lang="en-US" sz="2400" dirty="0"/>
                    </a:p>
                  </a:txBody>
                  <a:tcPr/>
                </a:tc>
              </a:tr>
              <a:tr h="370840">
                <a:tc>
                  <a:txBody>
                    <a:bodyPr/>
                    <a:lstStyle/>
                    <a:p>
                      <a:pPr algn="ctr"/>
                      <a:r>
                        <a:rPr lang="en-US" sz="2400" dirty="0" smtClean="0"/>
                        <a:t>1</a:t>
                      </a:r>
                    </a:p>
                    <a:p>
                      <a:pPr algn="ctr"/>
                      <a:r>
                        <a:rPr lang="en-US" sz="2400" dirty="0" smtClean="0"/>
                        <a:t>2</a:t>
                      </a:r>
                    </a:p>
                    <a:p>
                      <a:pPr algn="ctr"/>
                      <a:r>
                        <a:rPr lang="en-US" sz="2400" dirty="0" smtClean="0"/>
                        <a:t>3</a:t>
                      </a:r>
                    </a:p>
                    <a:p>
                      <a:pPr algn="ctr"/>
                      <a:r>
                        <a:rPr lang="en-US" sz="2400" dirty="0" smtClean="0"/>
                        <a:t>4</a:t>
                      </a:r>
                    </a:p>
                    <a:p>
                      <a:pPr algn="ctr"/>
                      <a:r>
                        <a:rPr lang="en-US" sz="2400" dirty="0" smtClean="0"/>
                        <a:t>5</a:t>
                      </a:r>
                      <a:endParaRPr lang="en-US" sz="2400" dirty="0"/>
                    </a:p>
                  </a:txBody>
                  <a:tcPr/>
                </a:tc>
                <a:tc>
                  <a:txBody>
                    <a:bodyPr/>
                    <a:lstStyle/>
                    <a:p>
                      <a:pPr algn="ctr"/>
                      <a:r>
                        <a:rPr lang="en-US" sz="2400" dirty="0" smtClean="0"/>
                        <a:t>5</a:t>
                      </a:r>
                    </a:p>
                    <a:p>
                      <a:pPr algn="ctr"/>
                      <a:r>
                        <a:rPr lang="en-US" sz="2400" dirty="0" smtClean="0"/>
                        <a:t>15</a:t>
                      </a:r>
                    </a:p>
                    <a:p>
                      <a:pPr algn="ctr"/>
                      <a:r>
                        <a:rPr lang="en-US" sz="2400" dirty="0" smtClean="0"/>
                        <a:t>40</a:t>
                      </a:r>
                    </a:p>
                    <a:p>
                      <a:pPr algn="ctr"/>
                      <a:r>
                        <a:rPr lang="en-US" sz="2400" dirty="0" smtClean="0"/>
                        <a:t>109</a:t>
                      </a:r>
                    </a:p>
                    <a:p>
                      <a:pPr algn="ctr"/>
                      <a:r>
                        <a:rPr lang="en-US" sz="2400" dirty="0" smtClean="0"/>
                        <a:t>297</a:t>
                      </a:r>
                      <a:endParaRPr lang="en-US" sz="2400" dirty="0"/>
                    </a:p>
                  </a:txBody>
                  <a:tcPr/>
                </a:tc>
                <a:tc>
                  <a:txBody>
                    <a:bodyPr/>
                    <a:lstStyle/>
                    <a:p>
                      <a:pPr algn="ctr"/>
                      <a:r>
                        <a:rPr lang="en-US" sz="2400" dirty="0" smtClean="0"/>
                        <a:t>6</a:t>
                      </a:r>
                    </a:p>
                    <a:p>
                      <a:pPr algn="ctr"/>
                      <a:r>
                        <a:rPr lang="en-US" sz="2400" dirty="0" smtClean="0"/>
                        <a:t>7</a:t>
                      </a:r>
                    </a:p>
                    <a:p>
                      <a:pPr algn="ctr"/>
                      <a:r>
                        <a:rPr lang="en-US" sz="2400" dirty="0" smtClean="0"/>
                        <a:t>8</a:t>
                      </a:r>
                    </a:p>
                    <a:p>
                      <a:pPr algn="ctr"/>
                      <a:r>
                        <a:rPr lang="en-US" sz="2400" dirty="0" smtClean="0"/>
                        <a:t>9</a:t>
                      </a:r>
                    </a:p>
                    <a:p>
                      <a:pPr algn="ctr"/>
                      <a:r>
                        <a:rPr lang="en-US" sz="2400" dirty="0" smtClean="0"/>
                        <a:t>10</a:t>
                      </a:r>
                      <a:endParaRPr lang="en-US" sz="2400" dirty="0"/>
                    </a:p>
                  </a:txBody>
                  <a:tcPr/>
                </a:tc>
                <a:tc>
                  <a:txBody>
                    <a:bodyPr/>
                    <a:lstStyle/>
                    <a:p>
                      <a:pPr algn="ctr"/>
                      <a:r>
                        <a:rPr lang="en-US" sz="2400" dirty="0" smtClean="0"/>
                        <a:t>807</a:t>
                      </a:r>
                    </a:p>
                    <a:p>
                      <a:pPr algn="ctr"/>
                      <a:r>
                        <a:rPr lang="en-US" sz="2400" dirty="0" smtClean="0"/>
                        <a:t>2,193</a:t>
                      </a:r>
                    </a:p>
                    <a:p>
                      <a:pPr algn="ctr"/>
                      <a:r>
                        <a:rPr lang="en-US" sz="2400" dirty="0" smtClean="0"/>
                        <a:t>5,962</a:t>
                      </a:r>
                    </a:p>
                    <a:p>
                      <a:pPr algn="ctr"/>
                      <a:r>
                        <a:rPr lang="en-US" sz="2400" dirty="0" smtClean="0"/>
                        <a:t>16,206</a:t>
                      </a:r>
                    </a:p>
                    <a:p>
                      <a:pPr algn="ctr"/>
                      <a:r>
                        <a:rPr lang="en-US" sz="2400" dirty="0" smtClean="0"/>
                        <a:t>44,053</a:t>
                      </a:r>
                      <a:endParaRPr lang="en-US" sz="2400" dirty="0"/>
                    </a:p>
                  </a:txBody>
                  <a:tcPr/>
                </a:tc>
              </a:tr>
            </a:tbl>
          </a:graphicData>
        </a:graphic>
      </p:graphicFrame>
    </p:spTree>
    <p:extLst>
      <p:ext uri="{BB962C8B-B14F-4D97-AF65-F5344CB8AC3E}">
        <p14:creationId xmlns:p14="http://schemas.microsoft.com/office/powerpoint/2010/main" val="253355695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Exponential Growth </a:t>
            </a:r>
          </a:p>
        </p:txBody>
      </p:sp>
      <p:pic>
        <p:nvPicPr>
          <p:cNvPr id="4" name="Content Placeholder 5"/>
          <p:cNvPicPr>
            <a:picLocks noGrp="1" noChangeAspect="1"/>
          </p:cNvPicPr>
          <p:nvPr>
            <p:ph idx="1"/>
          </p:nvPr>
        </p:nvPicPr>
        <p:blipFill>
          <a:blip r:embed="rId2"/>
          <a:stretch>
            <a:fillRect/>
          </a:stretch>
        </p:blipFill>
        <p:spPr>
          <a:xfrm>
            <a:off x="1371599" y="1690687"/>
            <a:ext cx="9653155" cy="4533467"/>
          </a:xfrm>
          <a:prstGeom prst="rect">
            <a:avLst/>
          </a:prstGeom>
        </p:spPr>
      </p:pic>
    </p:spTree>
    <p:extLst>
      <p:ext uri="{BB962C8B-B14F-4D97-AF65-F5344CB8AC3E}">
        <p14:creationId xmlns:p14="http://schemas.microsoft.com/office/powerpoint/2010/main" val="201799188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Exponential Growth </a:t>
            </a:r>
          </a:p>
        </p:txBody>
      </p:sp>
      <p:pic>
        <p:nvPicPr>
          <p:cNvPr id="4" name="Content Placeholder 3"/>
          <p:cNvPicPr>
            <a:picLocks noGrp="1" noChangeAspect="1"/>
          </p:cNvPicPr>
          <p:nvPr>
            <p:ph idx="1"/>
          </p:nvPr>
        </p:nvPicPr>
        <p:blipFill>
          <a:blip r:embed="rId2"/>
          <a:stretch>
            <a:fillRect/>
          </a:stretch>
        </p:blipFill>
        <p:spPr>
          <a:xfrm>
            <a:off x="1153391" y="1690688"/>
            <a:ext cx="9964882" cy="4616594"/>
          </a:xfrm>
          <a:prstGeom prst="rect">
            <a:avLst/>
          </a:prstGeom>
        </p:spPr>
      </p:pic>
    </p:spTree>
    <p:extLst>
      <p:ext uri="{BB962C8B-B14F-4D97-AF65-F5344CB8AC3E}">
        <p14:creationId xmlns:p14="http://schemas.microsoft.com/office/powerpoint/2010/main" val="404839534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Logistic Growth Model</a:t>
            </a:r>
            <a:endParaRPr lang="en-US" dirty="0"/>
          </a:p>
        </p:txBody>
      </p:sp>
      <p:sp>
        <p:nvSpPr>
          <p:cNvPr id="3" name="Content Placeholder 2"/>
          <p:cNvSpPr>
            <a:spLocks noGrp="1"/>
          </p:cNvSpPr>
          <p:nvPr>
            <p:ph idx="1"/>
          </p:nvPr>
        </p:nvSpPr>
        <p:spPr/>
        <p:txBody>
          <a:bodyPr>
            <a:normAutofit/>
          </a:bodyPr>
          <a:lstStyle/>
          <a:p>
            <a:r>
              <a:rPr lang="en-US" sz="3200" dirty="0" smtClean="0"/>
              <a:t>Provides a framework more in tune with our concept of how populations and communities behave</a:t>
            </a:r>
          </a:p>
          <a:p>
            <a:r>
              <a:rPr lang="en-US" sz="3200" dirty="0" smtClean="0"/>
              <a:t>Here, we invoke a </a:t>
            </a:r>
            <a:r>
              <a:rPr lang="en-US" sz="3200" b="1" u="sng" dirty="0" smtClean="0"/>
              <a:t>carrying capacity</a:t>
            </a:r>
            <a:r>
              <a:rPr lang="en-US" sz="3200" dirty="0" smtClean="0"/>
              <a:t>, or upper limit to population or community size (biomass) imposed by environmental conditions</a:t>
            </a:r>
          </a:p>
          <a:p>
            <a:r>
              <a:rPr lang="en-US" sz="3200" dirty="0" smtClean="0"/>
              <a:t>The concept of carrying capacity identifies space limitation and density-dependent losses such as disease and predation as components of environmental conditions</a:t>
            </a:r>
            <a:endParaRPr lang="en-US" sz="3200" dirty="0"/>
          </a:p>
        </p:txBody>
      </p:sp>
    </p:spTree>
    <p:extLst>
      <p:ext uri="{BB962C8B-B14F-4D97-AF65-F5344CB8AC3E}">
        <p14:creationId xmlns:p14="http://schemas.microsoft.com/office/powerpoint/2010/main" val="28976066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Logistic Growth Model</a:t>
            </a:r>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p:txBody>
              <a:bodyPr/>
              <a:lstStyle/>
              <a:p>
                <a:pPr marL="0" indent="0">
                  <a:buNone/>
                </a:pPr>
                <a:r>
                  <a:rPr lang="en-US" dirty="0" smtClean="0"/>
                  <a:t>    </a:t>
                </a:r>
                <a14:m>
                  <m:oMath xmlns:m="http://schemas.openxmlformats.org/officeDocument/2006/math">
                    <m:f>
                      <m:fPr>
                        <m:ctrlPr>
                          <a:rPr lang="en-US" i="1" smtClean="0">
                            <a:latin typeface="Cambria Math" panose="02040503050406030204" pitchFamily="18" charset="0"/>
                          </a:rPr>
                        </m:ctrlPr>
                      </m:fPr>
                      <m:num>
                        <m:r>
                          <a:rPr lang="en-US" b="0" i="1" smtClean="0">
                            <a:latin typeface="Cambria Math" panose="02040503050406030204" pitchFamily="18" charset="0"/>
                          </a:rPr>
                          <m:t>𝑑𝑥</m:t>
                        </m:r>
                      </m:num>
                      <m:den>
                        <m:r>
                          <a:rPr lang="en-US" b="0" i="1" smtClean="0">
                            <a:latin typeface="Cambria Math" panose="02040503050406030204" pitchFamily="18" charset="0"/>
                          </a:rPr>
                          <m:t>𝑑𝑡</m:t>
                        </m:r>
                      </m:den>
                    </m:f>
                  </m:oMath>
                </a14:m>
                <a:r>
                  <a:rPr lang="en-US" dirty="0" smtClean="0"/>
                  <a:t> = (</a:t>
                </a:r>
                <a14:m>
                  <m:oMath xmlns:m="http://schemas.openxmlformats.org/officeDocument/2006/math">
                    <m:sSub>
                      <m:sSubPr>
                        <m:ctrlPr>
                          <a:rPr lang="en-US" i="1">
                            <a:latin typeface="Cambria Math" panose="02040503050406030204" pitchFamily="18" charset="0"/>
                          </a:rPr>
                        </m:ctrlPr>
                      </m:sSubPr>
                      <m:e>
                        <m:r>
                          <a:rPr lang="en-US" i="1">
                            <a:latin typeface="Cambria Math" panose="02040503050406030204" pitchFamily="18" charset="0"/>
                            <a:ea typeface="Cambria Math" panose="02040503050406030204" pitchFamily="18" charset="0"/>
                          </a:rPr>
                          <m:t>𝜇</m:t>
                        </m:r>
                      </m:e>
                      <m:sub>
                        <m:r>
                          <a:rPr lang="en-US" i="1">
                            <a:latin typeface="Cambria Math" panose="02040503050406030204" pitchFamily="18" charset="0"/>
                          </a:rPr>
                          <m:t>𝑚𝑎𝑥</m:t>
                        </m:r>
                      </m:sub>
                    </m:sSub>
                  </m:oMath>
                </a14:m>
                <a:r>
                  <a:rPr lang="en-US" dirty="0"/>
                  <a:t> - </a:t>
                </a:r>
                <a14:m>
                  <m:oMath xmlns:m="http://schemas.openxmlformats.org/officeDocument/2006/math">
                    <m:sSub>
                      <m:sSubPr>
                        <m:ctrlPr>
                          <a:rPr lang="en-US" i="1">
                            <a:latin typeface="Cambria Math" panose="02040503050406030204" pitchFamily="18" charset="0"/>
                          </a:rPr>
                        </m:ctrlPr>
                      </m:sSubPr>
                      <m:e>
                        <m:r>
                          <a:rPr lang="en-US" i="1">
                            <a:latin typeface="Cambria Math" panose="02040503050406030204" pitchFamily="18" charset="0"/>
                          </a:rPr>
                          <m:t>𝐾</m:t>
                        </m:r>
                      </m:e>
                      <m:sub>
                        <m:r>
                          <a:rPr lang="en-US" i="1">
                            <a:latin typeface="Cambria Math" panose="02040503050406030204" pitchFamily="18" charset="0"/>
                          </a:rPr>
                          <m:t>𝑑</m:t>
                        </m:r>
                      </m:sub>
                    </m:sSub>
                  </m:oMath>
                </a14:m>
                <a:r>
                  <a:rPr lang="en-US" dirty="0" smtClean="0"/>
                  <a:t>) </a:t>
                </a:r>
                <a14:m>
                  <m:oMath xmlns:m="http://schemas.openxmlformats.org/officeDocument/2006/math">
                    <m:d>
                      <m:dPr>
                        <m:ctrlPr>
                          <a:rPr lang="en-US" i="1" smtClean="0">
                            <a:latin typeface="Cambria Math" panose="02040503050406030204" pitchFamily="18" charset="0"/>
                          </a:rPr>
                        </m:ctrlPr>
                      </m:dPr>
                      <m:e>
                        <m:r>
                          <a:rPr lang="en-US" b="0" i="1" smtClean="0">
                            <a:latin typeface="Cambria Math" panose="02040503050406030204" pitchFamily="18" charset="0"/>
                          </a:rPr>
                          <m:t>1 − </m:t>
                        </m:r>
                        <m:f>
                          <m:fPr>
                            <m:ctrlPr>
                              <a:rPr lang="en-US" b="0" i="1" smtClean="0">
                                <a:latin typeface="Cambria Math" panose="02040503050406030204" pitchFamily="18" charset="0"/>
                              </a:rPr>
                            </m:ctrlPr>
                          </m:fPr>
                          <m:num>
                            <m:r>
                              <a:rPr lang="en-US" b="0" i="1" smtClean="0">
                                <a:latin typeface="Cambria Math" panose="02040503050406030204" pitchFamily="18" charset="0"/>
                              </a:rPr>
                              <m:t>𝑋</m:t>
                            </m:r>
                          </m:num>
                          <m:den>
                            <m:r>
                              <a:rPr lang="en-US" b="0" i="1" smtClean="0">
                                <a:latin typeface="Cambria Math" panose="02040503050406030204" pitchFamily="18" charset="0"/>
                              </a:rPr>
                              <m:t>𝐾</m:t>
                            </m:r>
                          </m:den>
                        </m:f>
                      </m:e>
                    </m:d>
                  </m:oMath>
                </a14:m>
                <a:r>
                  <a:rPr lang="en-US" dirty="0" smtClean="0"/>
                  <a:t>X</a:t>
                </a:r>
              </a:p>
              <a:p>
                <a:pPr marL="0" indent="0">
                  <a:buNone/>
                </a:pPr>
                <a:endParaRPr lang="en-US" dirty="0"/>
              </a:p>
              <a:p>
                <a:pPr marL="0" indent="0">
                  <a:buNone/>
                </a:pPr>
                <a:r>
                  <a:rPr lang="en-US" dirty="0" smtClean="0"/>
                  <a:t>K is the carrying capacity (mg DW/L), that is, the maximum sustainable population biomass.</a:t>
                </a:r>
              </a:p>
              <a:p>
                <a:pPr marL="0" indent="0">
                  <a:buNone/>
                </a:pPr>
                <a:r>
                  <a:rPr lang="en-US" dirty="0" smtClean="0"/>
                  <a:t>To appreciate the way in which carrying capacity mediates the rate of population growth, examine the behavior of the second term</a:t>
                </a:r>
                <a:endParaRPr lang="en-US"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blipFill rotWithShape="0">
                <a:blip r:embed="rId2"/>
                <a:stretch>
                  <a:fillRect l="-1217" r="-290"/>
                </a:stretch>
              </a:blipFill>
            </p:spPr>
            <p:txBody>
              <a:bodyPr/>
              <a:lstStyle/>
              <a:p>
                <a:r>
                  <a:rPr lang="en-US">
                    <a:noFill/>
                  </a:rPr>
                  <a:t> </a:t>
                </a:r>
              </a:p>
            </p:txBody>
          </p:sp>
        </mc:Fallback>
      </mc:AlternateContent>
    </p:spTree>
    <p:extLst>
      <p:ext uri="{BB962C8B-B14F-4D97-AF65-F5344CB8AC3E}">
        <p14:creationId xmlns:p14="http://schemas.microsoft.com/office/powerpoint/2010/main" val="120073169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Logistic Growth Model</a:t>
            </a:r>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p:txBody>
              <a:bodyPr>
                <a:normAutofit/>
              </a:bodyPr>
              <a:lstStyle/>
              <a:p>
                <a:pPr marL="0" indent="0">
                  <a:buNone/>
                </a:pPr>
                <a:r>
                  <a:rPr lang="en-US" sz="3200" dirty="0" smtClean="0"/>
                  <a:t>When population size is small (X &lt;&lt; K), reduces to the exponential growth model, and as the carrying capacity is approached (X	K), the population growth rate approaches zero</a:t>
                </a:r>
              </a:p>
              <a:p>
                <a:pPr marL="0" indent="0">
                  <a:buNone/>
                </a:pPr>
                <a:endParaRPr lang="en-US" sz="3200" dirty="0"/>
              </a:p>
              <a:p>
                <a:pPr marL="0" indent="0">
                  <a:buNone/>
                </a:pPr>
                <a14:m>
                  <m:oMath xmlns:m="http://schemas.openxmlformats.org/officeDocument/2006/math">
                    <m:sSub>
                      <m:sSubPr>
                        <m:ctrlPr>
                          <a:rPr lang="en-US" sz="3200" i="1" smtClean="0">
                            <a:latin typeface="Cambria Math" panose="02040503050406030204" pitchFamily="18" charset="0"/>
                          </a:rPr>
                        </m:ctrlPr>
                      </m:sSubPr>
                      <m:e>
                        <m:r>
                          <a:rPr lang="en-US" sz="3200" b="0" i="1" smtClean="0">
                            <a:latin typeface="Cambria Math" panose="02040503050406030204" pitchFamily="18" charset="0"/>
                          </a:rPr>
                          <m:t>𝑋</m:t>
                        </m:r>
                      </m:e>
                      <m:sub>
                        <m:r>
                          <a:rPr lang="en-US" sz="3200" b="0" i="1" smtClean="0">
                            <a:latin typeface="Cambria Math" panose="02040503050406030204" pitchFamily="18" charset="0"/>
                          </a:rPr>
                          <m:t>𝑡</m:t>
                        </m:r>
                      </m:sub>
                    </m:sSub>
                  </m:oMath>
                </a14:m>
                <a:r>
                  <a:rPr lang="en-US" sz="3200" dirty="0" smtClean="0"/>
                  <a:t> = </a:t>
                </a:r>
                <a14:m>
                  <m:oMath xmlns:m="http://schemas.openxmlformats.org/officeDocument/2006/math">
                    <m:f>
                      <m:fPr>
                        <m:ctrlPr>
                          <a:rPr lang="en-US" sz="3600" i="1" smtClean="0">
                            <a:latin typeface="Cambria Math" panose="02040503050406030204" pitchFamily="18" charset="0"/>
                          </a:rPr>
                        </m:ctrlPr>
                      </m:fPr>
                      <m:num>
                        <m:r>
                          <a:rPr lang="en-US" sz="3600" b="0" i="1" smtClean="0">
                            <a:latin typeface="Cambria Math" panose="02040503050406030204" pitchFamily="18" charset="0"/>
                          </a:rPr>
                          <m:t>𝐾</m:t>
                        </m:r>
                      </m:num>
                      <m:den>
                        <m:r>
                          <a:rPr lang="en-US" sz="3600" b="0" i="1" smtClean="0">
                            <a:latin typeface="Cambria Math" panose="02040503050406030204" pitchFamily="18" charset="0"/>
                          </a:rPr>
                          <m:t>1+ </m:t>
                        </m:r>
                        <m:d>
                          <m:dPr>
                            <m:begChr m:val="["/>
                            <m:endChr m:val="]"/>
                            <m:ctrlPr>
                              <a:rPr lang="en-US" sz="3600" b="0" i="1" smtClean="0">
                                <a:latin typeface="Cambria Math" panose="02040503050406030204" pitchFamily="18" charset="0"/>
                              </a:rPr>
                            </m:ctrlPr>
                          </m:dPr>
                          <m:e>
                            <m:f>
                              <m:fPr>
                                <m:ctrlPr>
                                  <a:rPr lang="en-US" sz="3600" b="0" i="1" smtClean="0">
                                    <a:latin typeface="Cambria Math" panose="02040503050406030204" pitchFamily="18" charset="0"/>
                                  </a:rPr>
                                </m:ctrlPr>
                              </m:fPr>
                              <m:num>
                                <m:r>
                                  <a:rPr lang="en-US" sz="3600" b="0" i="1" smtClean="0">
                                    <a:latin typeface="Cambria Math" panose="02040503050406030204" pitchFamily="18" charset="0"/>
                                  </a:rPr>
                                  <m:t>𝐾</m:t>
                                </m:r>
                                <m:r>
                                  <a:rPr lang="en-US" sz="3600" b="0" i="1" smtClean="0">
                                    <a:latin typeface="Cambria Math" panose="02040503050406030204" pitchFamily="18" charset="0"/>
                                  </a:rPr>
                                  <m:t> − </m:t>
                                </m:r>
                                <m:sSub>
                                  <m:sSubPr>
                                    <m:ctrlPr>
                                      <a:rPr lang="en-US" sz="3600" b="0" i="1" smtClean="0">
                                        <a:latin typeface="Cambria Math" panose="02040503050406030204" pitchFamily="18" charset="0"/>
                                      </a:rPr>
                                    </m:ctrlPr>
                                  </m:sSubPr>
                                  <m:e>
                                    <m:r>
                                      <a:rPr lang="en-US" sz="3600" b="0" i="1" smtClean="0">
                                        <a:latin typeface="Cambria Math" panose="02040503050406030204" pitchFamily="18" charset="0"/>
                                      </a:rPr>
                                      <m:t>𝑋</m:t>
                                    </m:r>
                                  </m:e>
                                  <m:sub>
                                    <m:r>
                                      <a:rPr lang="en-US" sz="3600" b="0" i="1" smtClean="0">
                                        <a:latin typeface="Cambria Math" panose="02040503050406030204" pitchFamily="18" charset="0"/>
                                      </a:rPr>
                                      <m:t>𝑜</m:t>
                                    </m:r>
                                  </m:sub>
                                </m:sSub>
                              </m:num>
                              <m:den>
                                <m:sSub>
                                  <m:sSubPr>
                                    <m:ctrlPr>
                                      <a:rPr lang="en-US" sz="3600" b="0" i="1" smtClean="0">
                                        <a:latin typeface="Cambria Math" panose="02040503050406030204" pitchFamily="18" charset="0"/>
                                      </a:rPr>
                                    </m:ctrlPr>
                                  </m:sSubPr>
                                  <m:e>
                                    <m:r>
                                      <a:rPr lang="en-US" sz="3600" b="0" i="1" smtClean="0">
                                        <a:latin typeface="Cambria Math" panose="02040503050406030204" pitchFamily="18" charset="0"/>
                                      </a:rPr>
                                      <m:t>𝑋</m:t>
                                    </m:r>
                                  </m:e>
                                  <m:sub>
                                    <m:r>
                                      <a:rPr lang="en-US" sz="3600" b="0" i="1" smtClean="0">
                                        <a:latin typeface="Cambria Math" panose="02040503050406030204" pitchFamily="18" charset="0"/>
                                      </a:rPr>
                                      <m:t>𝑜</m:t>
                                    </m:r>
                                  </m:sub>
                                </m:sSub>
                              </m:den>
                            </m:f>
                          </m:e>
                        </m:d>
                        <m:r>
                          <a:rPr lang="en-US" sz="3600" b="0" i="1" smtClean="0">
                            <a:latin typeface="Cambria Math" panose="02040503050406030204" pitchFamily="18" charset="0"/>
                          </a:rPr>
                          <m:t> </m:t>
                        </m:r>
                        <m:sSup>
                          <m:sSupPr>
                            <m:ctrlPr>
                              <a:rPr lang="en-US" sz="3600" b="0" i="1" smtClean="0">
                                <a:latin typeface="Cambria Math" panose="02040503050406030204" pitchFamily="18" charset="0"/>
                              </a:rPr>
                            </m:ctrlPr>
                          </m:sSupPr>
                          <m:e>
                            <m:r>
                              <a:rPr lang="en-US" sz="3600" b="0" i="1" smtClean="0">
                                <a:latin typeface="Cambria Math" panose="02040503050406030204" pitchFamily="18" charset="0"/>
                              </a:rPr>
                              <m:t>𝑒</m:t>
                            </m:r>
                          </m:e>
                          <m:sup>
                            <m:r>
                              <a:rPr lang="en-US" sz="3600" b="0" i="1" smtClean="0">
                                <a:latin typeface="Cambria Math" panose="02040503050406030204" pitchFamily="18" charset="0"/>
                              </a:rPr>
                              <m:t>−</m:t>
                            </m:r>
                            <m:d>
                              <m:dPr>
                                <m:ctrlPr>
                                  <a:rPr lang="en-US" sz="3600" b="0" i="1" smtClean="0">
                                    <a:latin typeface="Cambria Math" panose="02040503050406030204" pitchFamily="18" charset="0"/>
                                  </a:rPr>
                                </m:ctrlPr>
                              </m:dPr>
                              <m:e>
                                <m:sSub>
                                  <m:sSubPr>
                                    <m:ctrlPr>
                                      <a:rPr lang="en-US" sz="3200" i="1">
                                        <a:latin typeface="Cambria Math" panose="02040503050406030204" pitchFamily="18" charset="0"/>
                                      </a:rPr>
                                    </m:ctrlPr>
                                  </m:sSubPr>
                                  <m:e>
                                    <m:r>
                                      <a:rPr lang="en-US" sz="3200" i="1">
                                        <a:latin typeface="Cambria Math" panose="02040503050406030204" pitchFamily="18" charset="0"/>
                                        <a:ea typeface="Cambria Math" panose="02040503050406030204" pitchFamily="18" charset="0"/>
                                      </a:rPr>
                                      <m:t>𝜇</m:t>
                                    </m:r>
                                  </m:e>
                                  <m:sub>
                                    <m:r>
                                      <a:rPr lang="en-US" sz="3200" i="1">
                                        <a:latin typeface="Cambria Math" panose="02040503050406030204" pitchFamily="18" charset="0"/>
                                      </a:rPr>
                                      <m:t>𝑚𝑎𝑥</m:t>
                                    </m:r>
                                  </m:sub>
                                </m:sSub>
                                <m:r>
                                  <m:rPr>
                                    <m:nor/>
                                  </m:rPr>
                                  <a:rPr lang="en-US" sz="3200" dirty="0"/>
                                  <m:t> − </m:t>
                                </m:r>
                                <m:sSub>
                                  <m:sSubPr>
                                    <m:ctrlPr>
                                      <a:rPr lang="en-US" sz="3200" i="1">
                                        <a:latin typeface="Cambria Math" panose="02040503050406030204" pitchFamily="18" charset="0"/>
                                      </a:rPr>
                                    </m:ctrlPr>
                                  </m:sSubPr>
                                  <m:e>
                                    <m:r>
                                      <a:rPr lang="en-US" sz="3200" i="1">
                                        <a:latin typeface="Cambria Math" panose="02040503050406030204" pitchFamily="18" charset="0"/>
                                      </a:rPr>
                                      <m:t>𝐾</m:t>
                                    </m:r>
                                  </m:e>
                                  <m:sub>
                                    <m:r>
                                      <a:rPr lang="en-US" sz="3200" i="1">
                                        <a:latin typeface="Cambria Math" panose="02040503050406030204" pitchFamily="18" charset="0"/>
                                      </a:rPr>
                                      <m:t>𝑑</m:t>
                                    </m:r>
                                  </m:sub>
                                </m:sSub>
                              </m:e>
                            </m:d>
                            <m:r>
                              <a:rPr lang="en-US" sz="3200" b="0" i="1" smtClean="0">
                                <a:latin typeface="Cambria Math" panose="02040503050406030204" pitchFamily="18" charset="0"/>
                              </a:rPr>
                              <m:t> </m:t>
                            </m:r>
                            <m:r>
                              <a:rPr lang="en-US" sz="3200" b="0" i="1" smtClean="0">
                                <a:latin typeface="Cambria Math" panose="02040503050406030204" pitchFamily="18" charset="0"/>
                              </a:rPr>
                              <m:t>𝑡</m:t>
                            </m:r>
                          </m:sup>
                        </m:sSup>
                      </m:den>
                    </m:f>
                  </m:oMath>
                </a14:m>
                <a:endParaRPr lang="en-US" sz="3200"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blipFill rotWithShape="0">
                <a:blip r:embed="rId2"/>
                <a:stretch>
                  <a:fillRect l="-1507" t="-2941"/>
                </a:stretch>
              </a:blipFill>
            </p:spPr>
            <p:txBody>
              <a:bodyPr/>
              <a:lstStyle/>
              <a:p>
                <a:r>
                  <a:rPr lang="en-US">
                    <a:noFill/>
                  </a:rPr>
                  <a:t> </a:t>
                </a:r>
              </a:p>
            </p:txBody>
          </p:sp>
        </mc:Fallback>
      </mc:AlternateContent>
      <p:cxnSp>
        <p:nvCxnSpPr>
          <p:cNvPr id="5" name="Straight Arrow Connector 4"/>
          <p:cNvCxnSpPr/>
          <p:nvPr/>
        </p:nvCxnSpPr>
        <p:spPr>
          <a:xfrm>
            <a:off x="3387144" y="2962141"/>
            <a:ext cx="296214"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037984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Logistic Growth Model</a:t>
            </a:r>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1751527" y="1825625"/>
                <a:ext cx="8474298" cy="4351338"/>
              </a:xfrm>
            </p:spPr>
            <p:txBody>
              <a:bodyPr/>
              <a:lstStyle/>
              <a:p>
                <a:pPr marL="0" indent="0">
                  <a:buNone/>
                </a:pPr>
                <a14:m>
                  <m:oMath xmlns:m="http://schemas.openxmlformats.org/officeDocument/2006/math">
                    <m:sSub>
                      <m:sSubPr>
                        <m:ctrlPr>
                          <a:rPr lang="en-US" sz="3200" i="1" smtClean="0">
                            <a:latin typeface="Cambria Math" panose="02040503050406030204" pitchFamily="18" charset="0"/>
                          </a:rPr>
                        </m:ctrlPr>
                      </m:sSubPr>
                      <m:e>
                        <m:r>
                          <a:rPr lang="en-US" sz="3200" b="0" i="1" smtClean="0">
                            <a:latin typeface="Cambria Math" panose="02040503050406030204" pitchFamily="18" charset="0"/>
                          </a:rPr>
                          <m:t>𝑋</m:t>
                        </m:r>
                      </m:e>
                      <m:sub>
                        <m:r>
                          <a:rPr lang="en-US" sz="3200" b="0" i="1" smtClean="0">
                            <a:latin typeface="Cambria Math" panose="02040503050406030204" pitchFamily="18" charset="0"/>
                          </a:rPr>
                          <m:t>𝑂</m:t>
                        </m:r>
                      </m:sub>
                    </m:sSub>
                  </m:oMath>
                </a14:m>
                <a:r>
                  <a:rPr lang="en-US" sz="3200" dirty="0" smtClean="0"/>
                  <a:t> = 2mg </a:t>
                </a:r>
                <a:r>
                  <a:rPr lang="en-US" sz="3200" dirty="0" err="1" smtClean="0"/>
                  <a:t>Dw</a:t>
                </a:r>
                <a:r>
                  <a:rPr lang="en-US" sz="3200" dirty="0" smtClean="0"/>
                  <a:t>/L, </a:t>
                </a:r>
                <a14:m>
                  <m:oMath xmlns:m="http://schemas.openxmlformats.org/officeDocument/2006/math">
                    <m:sSub>
                      <m:sSubPr>
                        <m:ctrlPr>
                          <a:rPr lang="en-US" sz="3200" i="1" smtClean="0">
                            <a:latin typeface="Cambria Math" panose="02040503050406030204" pitchFamily="18" charset="0"/>
                          </a:rPr>
                        </m:ctrlPr>
                      </m:sSubPr>
                      <m:e>
                        <m:r>
                          <a:rPr lang="en-US" sz="3200" i="1" smtClean="0">
                            <a:latin typeface="Cambria Math" panose="02040503050406030204" pitchFamily="18" charset="0"/>
                            <a:ea typeface="Cambria Math" panose="02040503050406030204" pitchFamily="18" charset="0"/>
                          </a:rPr>
                          <m:t>𝜇</m:t>
                        </m:r>
                      </m:e>
                      <m:sub>
                        <m:r>
                          <a:rPr lang="en-US" sz="3200" b="0" i="1" smtClean="0">
                            <a:latin typeface="Cambria Math" panose="02040503050406030204" pitchFamily="18" charset="0"/>
                          </a:rPr>
                          <m:t>𝑚𝑎𝑥</m:t>
                        </m:r>
                      </m:sub>
                    </m:sSub>
                  </m:oMath>
                </a14:m>
                <a:r>
                  <a:rPr lang="en-US" sz="3200" dirty="0" smtClean="0"/>
                  <a:t> = 1.1/day; </a:t>
                </a:r>
                <a14:m>
                  <m:oMath xmlns:m="http://schemas.openxmlformats.org/officeDocument/2006/math">
                    <m:sSub>
                      <m:sSubPr>
                        <m:ctrlPr>
                          <a:rPr lang="en-US" sz="3200" i="1" smtClean="0">
                            <a:latin typeface="Cambria Math" panose="02040503050406030204" pitchFamily="18" charset="0"/>
                          </a:rPr>
                        </m:ctrlPr>
                      </m:sSubPr>
                      <m:e>
                        <m:r>
                          <a:rPr lang="en-US" sz="3200" b="0" i="1" smtClean="0">
                            <a:latin typeface="Cambria Math" panose="02040503050406030204" pitchFamily="18" charset="0"/>
                          </a:rPr>
                          <m:t>𝐾</m:t>
                        </m:r>
                      </m:e>
                      <m:sub>
                        <m:r>
                          <a:rPr lang="en-US" sz="3200" b="0" i="1" smtClean="0">
                            <a:latin typeface="Cambria Math" panose="02040503050406030204" pitchFamily="18" charset="0"/>
                          </a:rPr>
                          <m:t>𝑑</m:t>
                        </m:r>
                      </m:sub>
                    </m:sSub>
                  </m:oMath>
                </a14:m>
                <a:r>
                  <a:rPr lang="en-US" sz="3200" dirty="0" smtClean="0"/>
                  <a:t> = 0.1/day with a carrying capacity (k) of 5,000mg DW/L.  Determine the population biomass over a time period of 10 days</a:t>
                </a:r>
                <a:endParaRPr lang="en-US" sz="3200"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1751527" y="1825625"/>
                <a:ext cx="8474298" cy="4351338"/>
              </a:xfrm>
              <a:blipFill rotWithShape="0">
                <a:blip r:embed="rId2"/>
                <a:stretch>
                  <a:fillRect l="-1799" t="-2801"/>
                </a:stretch>
              </a:blipFill>
            </p:spPr>
            <p:txBody>
              <a:bodyPr/>
              <a:lstStyle/>
              <a:p>
                <a:r>
                  <a:rPr lang="en-US">
                    <a:noFill/>
                  </a:rPr>
                  <a:t> </a:t>
                </a:r>
              </a:p>
            </p:txBody>
          </p:sp>
        </mc:Fallback>
      </mc:AlternateContent>
    </p:spTree>
    <p:extLst>
      <p:ext uri="{BB962C8B-B14F-4D97-AF65-F5344CB8AC3E}">
        <p14:creationId xmlns:p14="http://schemas.microsoft.com/office/powerpoint/2010/main" val="192292995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54547"/>
            <a:ext cx="10515600" cy="656822"/>
          </a:xfrm>
        </p:spPr>
        <p:txBody>
          <a:bodyPr>
            <a:normAutofit fontScale="90000"/>
          </a:bodyPr>
          <a:lstStyle/>
          <a:p>
            <a:pPr algn="ctr"/>
            <a:r>
              <a:rPr lang="en-US" dirty="0"/>
              <a:t>Logistic Growth Model</a:t>
            </a:r>
          </a:p>
        </p:txBody>
      </p:sp>
      <mc:AlternateContent xmlns:mc="http://schemas.openxmlformats.org/markup-compatibility/2006" xmlns:a14="http://schemas.microsoft.com/office/drawing/2010/main">
        <mc:Choice Requires="a14">
          <p:graphicFrame>
            <p:nvGraphicFramePr>
              <p:cNvPr id="4" name="Content Placeholder 3"/>
              <p:cNvGraphicFramePr>
                <a:graphicFrameLocks noGrp="1"/>
              </p:cNvGraphicFramePr>
              <p:nvPr>
                <p:ph idx="1"/>
                <p:extLst>
                  <p:ext uri="{D42A27DB-BD31-4B8C-83A1-F6EECF244321}">
                    <p14:modId xmlns:p14="http://schemas.microsoft.com/office/powerpoint/2010/main" val="3059899454"/>
                  </p:ext>
                </p:extLst>
              </p:nvPr>
            </p:nvGraphicFramePr>
            <p:xfrm>
              <a:off x="231820" y="708339"/>
              <a:ext cx="7637173" cy="6131631"/>
            </p:xfrm>
            <a:graphic>
              <a:graphicData uri="http://schemas.openxmlformats.org/drawingml/2006/table">
                <a:tbl>
                  <a:tblPr firstRow="1" bandRow="1">
                    <a:tableStyleId>{5C22544A-7EE6-4342-B048-85BDC9FD1C3A}</a:tableStyleId>
                  </a:tblPr>
                  <a:tblGrid>
                    <a:gridCol w="1673506"/>
                    <a:gridCol w="3053824"/>
                    <a:gridCol w="2909843"/>
                  </a:tblGrid>
                  <a:tr h="553791">
                    <a:tc>
                      <a:txBody>
                        <a:bodyPr/>
                        <a:lstStyle/>
                        <a:p>
                          <a:r>
                            <a:rPr lang="en-US" sz="2400" dirty="0" smtClean="0"/>
                            <a:t>Time (days)</a:t>
                          </a:r>
                          <a:endParaRPr lang="en-US" sz="2400" dirty="0"/>
                        </a:p>
                      </a:txBody>
                      <a:tcPr/>
                    </a:tc>
                    <a:tc>
                      <a:txBody>
                        <a:bodyPr/>
                        <a:lstStyle/>
                        <a:p>
                          <a:r>
                            <a:rPr lang="en-US" sz="2400" dirty="0" smtClean="0"/>
                            <a:t>Biomass (mg DW/L)</a:t>
                          </a:r>
                          <a:endParaRPr lang="en-US" sz="2400" dirty="0"/>
                        </a:p>
                      </a:txBody>
                      <a:tcPr/>
                    </a:tc>
                    <a:tc>
                      <a:txBody>
                        <a:bodyPr/>
                        <a:lstStyle/>
                        <a:p>
                          <a14:m>
                            <m:oMath xmlns:m="http://schemas.openxmlformats.org/officeDocument/2006/math">
                              <m:sSub>
                                <m:sSubPr>
                                  <m:ctrlPr>
                                    <a:rPr lang="en-US" sz="2400" i="1" smtClean="0">
                                      <a:latin typeface="Cambria Math" panose="02040503050406030204" pitchFamily="18" charset="0"/>
                                    </a:rPr>
                                  </m:ctrlPr>
                                </m:sSubPr>
                                <m:e>
                                  <m:r>
                                    <a:rPr lang="en-US" sz="2400" i="1" smtClean="0">
                                      <a:latin typeface="Cambria Math" panose="02040503050406030204" pitchFamily="18" charset="0"/>
                                      <a:ea typeface="Cambria Math" panose="02040503050406030204" pitchFamily="18" charset="0"/>
                                    </a:rPr>
                                    <m:t>𝝁</m:t>
                                  </m:r>
                                </m:e>
                                <m:sub>
                                  <m:r>
                                    <a:rPr lang="en-US" sz="2400" b="1" i="1" smtClean="0">
                                      <a:latin typeface="Cambria Math" panose="02040503050406030204" pitchFamily="18" charset="0"/>
                                    </a:rPr>
                                    <m:t>𝒎𝒂𝒙</m:t>
                                  </m:r>
                                </m:sub>
                              </m:sSub>
                            </m:oMath>
                          </a14:m>
                          <a:r>
                            <a:rPr lang="en-US" sz="2400" dirty="0" smtClean="0"/>
                            <a:t> - </a:t>
                          </a:r>
                          <a14:m>
                            <m:oMath xmlns:m="http://schemas.openxmlformats.org/officeDocument/2006/math">
                              <m:sSub>
                                <m:sSubPr>
                                  <m:ctrlPr>
                                    <a:rPr lang="en-US" sz="2400" i="1" smtClean="0">
                                      <a:latin typeface="Cambria Math" panose="02040503050406030204" pitchFamily="18" charset="0"/>
                                    </a:rPr>
                                  </m:ctrlPr>
                                </m:sSubPr>
                                <m:e>
                                  <m:r>
                                    <a:rPr lang="en-US" sz="2400" b="1" i="1" smtClean="0">
                                      <a:latin typeface="Cambria Math" panose="02040503050406030204" pitchFamily="18" charset="0"/>
                                    </a:rPr>
                                    <m:t>𝑲</m:t>
                                  </m:r>
                                </m:e>
                                <m:sub>
                                  <m:r>
                                    <a:rPr lang="en-US" sz="2400" b="1" i="1" smtClean="0">
                                      <a:latin typeface="Cambria Math" panose="02040503050406030204" pitchFamily="18" charset="0"/>
                                    </a:rPr>
                                    <m:t>𝒅</m:t>
                                  </m:r>
                                </m:sub>
                              </m:sSub>
                            </m:oMath>
                          </a14:m>
                          <a:r>
                            <a:rPr lang="en-US" sz="2400" dirty="0" smtClean="0"/>
                            <a:t> (day)</a:t>
                          </a:r>
                          <a:endParaRPr lang="en-US" sz="2400" dirty="0"/>
                        </a:p>
                      </a:txBody>
                      <a:tcPr/>
                    </a:tc>
                  </a:tr>
                  <a:tr h="5358990">
                    <a:tc>
                      <a:txBody>
                        <a:bodyPr/>
                        <a:lstStyle/>
                        <a:p>
                          <a:pPr algn="ctr"/>
                          <a:r>
                            <a:rPr lang="en-US" sz="2400" dirty="0" smtClean="0"/>
                            <a:t>1</a:t>
                          </a:r>
                        </a:p>
                        <a:p>
                          <a:pPr algn="ctr"/>
                          <a:r>
                            <a:rPr lang="en-US" sz="2400" dirty="0" smtClean="0"/>
                            <a:t>2</a:t>
                          </a:r>
                        </a:p>
                        <a:p>
                          <a:pPr algn="ctr"/>
                          <a:r>
                            <a:rPr lang="en-US" sz="2400" dirty="0" smtClean="0"/>
                            <a:t>3</a:t>
                          </a:r>
                        </a:p>
                        <a:p>
                          <a:pPr algn="ctr"/>
                          <a:r>
                            <a:rPr lang="en-US" sz="2400" dirty="0" smtClean="0"/>
                            <a:t>4</a:t>
                          </a:r>
                        </a:p>
                        <a:p>
                          <a:pPr algn="ctr"/>
                          <a:r>
                            <a:rPr lang="en-US" sz="2400" dirty="0" smtClean="0"/>
                            <a:t>5</a:t>
                          </a:r>
                        </a:p>
                        <a:p>
                          <a:pPr algn="ctr"/>
                          <a:r>
                            <a:rPr lang="en-US" sz="2400" dirty="0" smtClean="0"/>
                            <a:t>6</a:t>
                          </a:r>
                        </a:p>
                        <a:p>
                          <a:pPr algn="ctr"/>
                          <a:r>
                            <a:rPr lang="en-US" sz="2400" dirty="0" smtClean="0"/>
                            <a:t>7</a:t>
                          </a:r>
                        </a:p>
                        <a:p>
                          <a:pPr algn="ctr"/>
                          <a:r>
                            <a:rPr lang="en-US" sz="2400" dirty="0" smtClean="0"/>
                            <a:t>8</a:t>
                          </a:r>
                        </a:p>
                        <a:p>
                          <a:pPr algn="ctr"/>
                          <a:r>
                            <a:rPr lang="en-US" sz="2400" dirty="0" smtClean="0"/>
                            <a:t>9</a:t>
                          </a:r>
                        </a:p>
                        <a:p>
                          <a:pPr algn="ctr"/>
                          <a:r>
                            <a:rPr lang="en-US" sz="2400" dirty="0" smtClean="0"/>
                            <a:t>10</a:t>
                          </a:r>
                        </a:p>
                        <a:p>
                          <a:pPr algn="ctr"/>
                          <a:r>
                            <a:rPr lang="en-US" sz="2400" dirty="0" smtClean="0"/>
                            <a:t>11</a:t>
                          </a:r>
                        </a:p>
                        <a:p>
                          <a:pPr algn="ctr"/>
                          <a:r>
                            <a:rPr lang="en-US" sz="2400" dirty="0" smtClean="0"/>
                            <a:t>12</a:t>
                          </a:r>
                        </a:p>
                        <a:p>
                          <a:pPr algn="ctr"/>
                          <a:r>
                            <a:rPr lang="en-US" sz="2400" dirty="0" smtClean="0"/>
                            <a:t>13</a:t>
                          </a:r>
                        </a:p>
                        <a:p>
                          <a:pPr algn="ctr"/>
                          <a:r>
                            <a:rPr lang="en-US" sz="2400" dirty="0" smtClean="0"/>
                            <a:t>14</a:t>
                          </a:r>
                        </a:p>
                        <a:p>
                          <a:pPr algn="ctr"/>
                          <a:r>
                            <a:rPr lang="en-US" sz="2400" dirty="0" smtClean="0"/>
                            <a:t>15</a:t>
                          </a:r>
                          <a:endParaRPr lang="en-US" sz="2400" dirty="0"/>
                        </a:p>
                      </a:txBody>
                      <a:tcPr/>
                    </a:tc>
                    <a:tc>
                      <a:txBody>
                        <a:bodyPr/>
                        <a:lstStyle/>
                        <a:p>
                          <a:pPr algn="ctr"/>
                          <a:r>
                            <a:rPr lang="en-US" sz="2400" dirty="0" smtClean="0"/>
                            <a:t>7</a:t>
                          </a:r>
                        </a:p>
                        <a:p>
                          <a:pPr algn="ctr"/>
                          <a:r>
                            <a:rPr lang="en-US" sz="2400" dirty="0" smtClean="0"/>
                            <a:t>22</a:t>
                          </a:r>
                        </a:p>
                        <a:p>
                          <a:pPr algn="ctr"/>
                          <a:r>
                            <a:rPr lang="en-US" sz="2400" dirty="0" smtClean="0"/>
                            <a:t>72</a:t>
                          </a:r>
                        </a:p>
                        <a:p>
                          <a:pPr algn="ctr"/>
                          <a:r>
                            <a:rPr lang="en-US" sz="2400" dirty="0" smtClean="0"/>
                            <a:t>232</a:t>
                          </a:r>
                        </a:p>
                        <a:p>
                          <a:pPr algn="ctr"/>
                          <a:r>
                            <a:rPr lang="en-US" sz="2400" dirty="0" smtClean="0"/>
                            <a:t>695</a:t>
                          </a:r>
                        </a:p>
                        <a:p>
                          <a:pPr algn="ctr"/>
                          <a:r>
                            <a:rPr lang="en-US" sz="2400" dirty="0" smtClean="0"/>
                            <a:t>1,745</a:t>
                          </a:r>
                        </a:p>
                        <a:p>
                          <a:pPr algn="ctr"/>
                          <a:r>
                            <a:rPr lang="en-US" sz="2400" dirty="0" smtClean="0"/>
                            <a:t>3,201</a:t>
                          </a:r>
                        </a:p>
                        <a:p>
                          <a:pPr algn="ctr"/>
                          <a:r>
                            <a:rPr lang="en-US" sz="2400" dirty="0" smtClean="0"/>
                            <a:t>4,276</a:t>
                          </a:r>
                        </a:p>
                        <a:p>
                          <a:pPr algn="ctr"/>
                          <a:r>
                            <a:rPr lang="en-US" sz="2400" dirty="0" smtClean="0"/>
                            <a:t>4,757</a:t>
                          </a:r>
                        </a:p>
                        <a:p>
                          <a:pPr algn="ctr"/>
                          <a:r>
                            <a:rPr lang="en-US" sz="2400" dirty="0" smtClean="0"/>
                            <a:t>4,924</a:t>
                          </a:r>
                        </a:p>
                        <a:p>
                          <a:pPr algn="ctr"/>
                          <a:r>
                            <a:rPr lang="en-US" sz="2400" dirty="0" smtClean="0"/>
                            <a:t>4,977</a:t>
                          </a:r>
                        </a:p>
                        <a:p>
                          <a:pPr algn="ctr"/>
                          <a:r>
                            <a:rPr lang="en-US" sz="2400" dirty="0" smtClean="0"/>
                            <a:t>4,993</a:t>
                          </a:r>
                        </a:p>
                        <a:p>
                          <a:pPr algn="ctr"/>
                          <a:r>
                            <a:rPr lang="en-US" sz="2400" dirty="0" smtClean="0"/>
                            <a:t>4,998</a:t>
                          </a:r>
                        </a:p>
                        <a:p>
                          <a:pPr algn="ctr"/>
                          <a:r>
                            <a:rPr lang="en-US" sz="2400" dirty="0" smtClean="0"/>
                            <a:t>4,999</a:t>
                          </a:r>
                        </a:p>
                        <a:p>
                          <a:pPr algn="ctr"/>
                          <a:r>
                            <a:rPr lang="en-US" sz="2400" dirty="0" smtClean="0"/>
                            <a:t>5,000</a:t>
                          </a:r>
                          <a:endParaRPr lang="en-US" sz="2400" dirty="0"/>
                        </a:p>
                      </a:txBody>
                      <a:tcPr/>
                    </a:tc>
                    <a:tc>
                      <a:txBody>
                        <a:bodyPr/>
                        <a:lstStyle/>
                        <a:p>
                          <a:pPr algn="ctr"/>
                          <a:r>
                            <a:rPr lang="en-US" sz="2400" dirty="0" smtClean="0"/>
                            <a:t>0.999</a:t>
                          </a:r>
                        </a:p>
                        <a:p>
                          <a:pPr algn="ctr"/>
                          <a:r>
                            <a:rPr lang="en-US" sz="2400" dirty="0" smtClean="0"/>
                            <a:t>0.996</a:t>
                          </a:r>
                        </a:p>
                        <a:p>
                          <a:pPr algn="ctr"/>
                          <a:r>
                            <a:rPr lang="en-US" sz="2400" dirty="0" smtClean="0"/>
                            <a:t>0.986</a:t>
                          </a:r>
                        </a:p>
                        <a:p>
                          <a:pPr algn="ctr"/>
                          <a:r>
                            <a:rPr lang="en-US" sz="2400" dirty="0" smtClean="0"/>
                            <a:t>0.954</a:t>
                          </a:r>
                        </a:p>
                        <a:p>
                          <a:pPr algn="ctr"/>
                          <a:r>
                            <a:rPr lang="en-US" sz="2400" dirty="0" smtClean="0"/>
                            <a:t>0.861</a:t>
                          </a:r>
                        </a:p>
                        <a:p>
                          <a:pPr algn="ctr"/>
                          <a:r>
                            <a:rPr lang="en-US" sz="2400" dirty="0" smtClean="0"/>
                            <a:t>0.651</a:t>
                          </a:r>
                        </a:p>
                        <a:p>
                          <a:pPr algn="ctr"/>
                          <a:r>
                            <a:rPr lang="en-US" sz="2400" dirty="0" smtClean="0"/>
                            <a:t>0.</a:t>
                          </a:r>
                        </a:p>
                        <a:p>
                          <a:pPr algn="ctr"/>
                          <a:r>
                            <a:rPr lang="en-US" sz="2400" dirty="0" smtClean="0"/>
                            <a:t>0.</a:t>
                          </a:r>
                        </a:p>
                        <a:p>
                          <a:pPr algn="ctr"/>
                          <a:r>
                            <a:rPr lang="en-US" sz="2400" dirty="0" smtClean="0"/>
                            <a:t>0.</a:t>
                          </a:r>
                        </a:p>
                        <a:p>
                          <a:pPr algn="ctr"/>
                          <a:r>
                            <a:rPr lang="en-US" sz="2400" dirty="0" smtClean="0"/>
                            <a:t>0.</a:t>
                          </a:r>
                        </a:p>
                        <a:p>
                          <a:pPr algn="ctr"/>
                          <a:r>
                            <a:rPr lang="en-US" sz="2400" dirty="0" smtClean="0"/>
                            <a:t>0.</a:t>
                          </a:r>
                        </a:p>
                        <a:p>
                          <a:pPr algn="ctr"/>
                          <a:r>
                            <a:rPr lang="en-US" sz="2400" dirty="0" smtClean="0"/>
                            <a:t>0.</a:t>
                          </a:r>
                        </a:p>
                        <a:p>
                          <a:pPr algn="ctr"/>
                          <a:r>
                            <a:rPr lang="en-US" sz="2400" dirty="0" smtClean="0"/>
                            <a:t>&lt;0.</a:t>
                          </a:r>
                        </a:p>
                        <a:p>
                          <a:pPr algn="ctr"/>
                          <a:r>
                            <a:rPr lang="en-US" sz="2400" dirty="0" smtClean="0"/>
                            <a:t>&lt;0.0</a:t>
                          </a:r>
                        </a:p>
                        <a:p>
                          <a:pPr algn="ctr"/>
                          <a:r>
                            <a:rPr lang="en-US" sz="2400" dirty="0" smtClean="0"/>
                            <a:t>0.000</a:t>
                          </a:r>
                          <a:endParaRPr lang="en-US" sz="2400" dirty="0"/>
                        </a:p>
                      </a:txBody>
                      <a:tcPr/>
                    </a:tc>
                  </a:tr>
                </a:tbl>
              </a:graphicData>
            </a:graphic>
          </p:graphicFrame>
        </mc:Choice>
        <mc:Fallback xmlns="">
          <p:graphicFrame>
            <p:nvGraphicFramePr>
              <p:cNvPr id="4" name="Content Placeholder 3"/>
              <p:cNvGraphicFramePr>
                <a:graphicFrameLocks noGrp="1"/>
              </p:cNvGraphicFramePr>
              <p:nvPr>
                <p:ph idx="1"/>
                <p:extLst>
                  <p:ext uri="{D42A27DB-BD31-4B8C-83A1-F6EECF244321}">
                    <p14:modId xmlns:p14="http://schemas.microsoft.com/office/powerpoint/2010/main" val="3059899454"/>
                  </p:ext>
                </p:extLst>
              </p:nvPr>
            </p:nvGraphicFramePr>
            <p:xfrm>
              <a:off x="231820" y="708339"/>
              <a:ext cx="7637173" cy="6131631"/>
            </p:xfrm>
            <a:graphic>
              <a:graphicData uri="http://schemas.openxmlformats.org/drawingml/2006/table">
                <a:tbl>
                  <a:tblPr firstRow="1" bandRow="1">
                    <a:tableStyleId>{5C22544A-7EE6-4342-B048-85BDC9FD1C3A}</a:tableStyleId>
                  </a:tblPr>
                  <a:tblGrid>
                    <a:gridCol w="1673506"/>
                    <a:gridCol w="3053824"/>
                    <a:gridCol w="2909843"/>
                  </a:tblGrid>
                  <a:tr h="553791">
                    <a:tc>
                      <a:txBody>
                        <a:bodyPr/>
                        <a:lstStyle/>
                        <a:p>
                          <a:r>
                            <a:rPr lang="en-US" sz="2400" dirty="0" smtClean="0"/>
                            <a:t>Time (days)</a:t>
                          </a:r>
                          <a:endParaRPr lang="en-US" sz="2400" dirty="0"/>
                        </a:p>
                      </a:txBody>
                      <a:tcPr/>
                    </a:tc>
                    <a:tc>
                      <a:txBody>
                        <a:bodyPr/>
                        <a:lstStyle/>
                        <a:p>
                          <a:r>
                            <a:rPr lang="en-US" sz="2400" dirty="0" smtClean="0"/>
                            <a:t>Biomass (mg DW/L)</a:t>
                          </a:r>
                          <a:endParaRPr lang="en-US" sz="2400" dirty="0"/>
                        </a:p>
                      </a:txBody>
                      <a:tcPr/>
                    </a:tc>
                    <a:tc>
                      <a:txBody>
                        <a:bodyPr/>
                        <a:lstStyle/>
                        <a:p>
                          <a:endParaRPr lang="en-US"/>
                        </a:p>
                      </a:txBody>
                      <a:tcPr>
                        <a:blipFill rotWithShape="0">
                          <a:blip r:embed="rId2"/>
                          <a:stretch>
                            <a:fillRect l="-163103" t="-8791" r="-1048" b="-1030769"/>
                          </a:stretch>
                        </a:blipFill>
                      </a:tcPr>
                    </a:tc>
                  </a:tr>
                  <a:tr h="5577840">
                    <a:tc>
                      <a:txBody>
                        <a:bodyPr/>
                        <a:lstStyle/>
                        <a:p>
                          <a:pPr algn="ctr"/>
                          <a:r>
                            <a:rPr lang="en-US" sz="2400" dirty="0" smtClean="0"/>
                            <a:t>1</a:t>
                          </a:r>
                        </a:p>
                        <a:p>
                          <a:pPr algn="ctr"/>
                          <a:r>
                            <a:rPr lang="en-US" sz="2400" dirty="0" smtClean="0"/>
                            <a:t>2</a:t>
                          </a:r>
                        </a:p>
                        <a:p>
                          <a:pPr algn="ctr"/>
                          <a:r>
                            <a:rPr lang="en-US" sz="2400" dirty="0" smtClean="0"/>
                            <a:t>3</a:t>
                          </a:r>
                        </a:p>
                        <a:p>
                          <a:pPr algn="ctr"/>
                          <a:r>
                            <a:rPr lang="en-US" sz="2400" dirty="0" smtClean="0"/>
                            <a:t>4</a:t>
                          </a:r>
                        </a:p>
                        <a:p>
                          <a:pPr algn="ctr"/>
                          <a:r>
                            <a:rPr lang="en-US" sz="2400" dirty="0" smtClean="0"/>
                            <a:t>5</a:t>
                          </a:r>
                        </a:p>
                        <a:p>
                          <a:pPr algn="ctr"/>
                          <a:r>
                            <a:rPr lang="en-US" sz="2400" dirty="0" smtClean="0"/>
                            <a:t>6</a:t>
                          </a:r>
                        </a:p>
                        <a:p>
                          <a:pPr algn="ctr"/>
                          <a:r>
                            <a:rPr lang="en-US" sz="2400" dirty="0" smtClean="0"/>
                            <a:t>7</a:t>
                          </a:r>
                        </a:p>
                        <a:p>
                          <a:pPr algn="ctr"/>
                          <a:r>
                            <a:rPr lang="en-US" sz="2400" dirty="0" smtClean="0"/>
                            <a:t>8</a:t>
                          </a:r>
                        </a:p>
                        <a:p>
                          <a:pPr algn="ctr"/>
                          <a:r>
                            <a:rPr lang="en-US" sz="2400" dirty="0" smtClean="0"/>
                            <a:t>9</a:t>
                          </a:r>
                        </a:p>
                        <a:p>
                          <a:pPr algn="ctr"/>
                          <a:r>
                            <a:rPr lang="en-US" sz="2400" dirty="0" smtClean="0"/>
                            <a:t>10</a:t>
                          </a:r>
                        </a:p>
                        <a:p>
                          <a:pPr algn="ctr"/>
                          <a:r>
                            <a:rPr lang="en-US" sz="2400" dirty="0" smtClean="0"/>
                            <a:t>11</a:t>
                          </a:r>
                        </a:p>
                        <a:p>
                          <a:pPr algn="ctr"/>
                          <a:r>
                            <a:rPr lang="en-US" sz="2400" dirty="0" smtClean="0"/>
                            <a:t>12</a:t>
                          </a:r>
                        </a:p>
                        <a:p>
                          <a:pPr algn="ctr"/>
                          <a:r>
                            <a:rPr lang="en-US" sz="2400" dirty="0" smtClean="0"/>
                            <a:t>13</a:t>
                          </a:r>
                        </a:p>
                        <a:p>
                          <a:pPr algn="ctr"/>
                          <a:r>
                            <a:rPr lang="en-US" sz="2400" dirty="0" smtClean="0"/>
                            <a:t>14</a:t>
                          </a:r>
                        </a:p>
                        <a:p>
                          <a:pPr algn="ctr"/>
                          <a:r>
                            <a:rPr lang="en-US" sz="2400" dirty="0" smtClean="0"/>
                            <a:t>15</a:t>
                          </a:r>
                          <a:endParaRPr lang="en-US" sz="2400" dirty="0"/>
                        </a:p>
                      </a:txBody>
                      <a:tcPr/>
                    </a:tc>
                    <a:tc>
                      <a:txBody>
                        <a:bodyPr/>
                        <a:lstStyle/>
                        <a:p>
                          <a:pPr algn="ctr"/>
                          <a:r>
                            <a:rPr lang="en-US" sz="2400" dirty="0" smtClean="0"/>
                            <a:t>7</a:t>
                          </a:r>
                        </a:p>
                        <a:p>
                          <a:pPr algn="ctr"/>
                          <a:r>
                            <a:rPr lang="en-US" sz="2400" dirty="0" smtClean="0"/>
                            <a:t>22</a:t>
                          </a:r>
                        </a:p>
                        <a:p>
                          <a:pPr algn="ctr"/>
                          <a:r>
                            <a:rPr lang="en-US" sz="2400" dirty="0" smtClean="0"/>
                            <a:t>72</a:t>
                          </a:r>
                        </a:p>
                        <a:p>
                          <a:pPr algn="ctr"/>
                          <a:r>
                            <a:rPr lang="en-US" sz="2400" dirty="0" smtClean="0"/>
                            <a:t>232</a:t>
                          </a:r>
                        </a:p>
                        <a:p>
                          <a:pPr algn="ctr"/>
                          <a:r>
                            <a:rPr lang="en-US" sz="2400" dirty="0" smtClean="0"/>
                            <a:t>695</a:t>
                          </a:r>
                        </a:p>
                        <a:p>
                          <a:pPr algn="ctr"/>
                          <a:r>
                            <a:rPr lang="en-US" sz="2400" dirty="0" smtClean="0"/>
                            <a:t>1,745</a:t>
                          </a:r>
                        </a:p>
                        <a:p>
                          <a:pPr algn="ctr"/>
                          <a:r>
                            <a:rPr lang="en-US" sz="2400" dirty="0" smtClean="0"/>
                            <a:t>3,201</a:t>
                          </a:r>
                        </a:p>
                        <a:p>
                          <a:pPr algn="ctr"/>
                          <a:r>
                            <a:rPr lang="en-US" sz="2400" dirty="0" smtClean="0"/>
                            <a:t>4,276</a:t>
                          </a:r>
                        </a:p>
                        <a:p>
                          <a:pPr algn="ctr"/>
                          <a:r>
                            <a:rPr lang="en-US" sz="2400" dirty="0" smtClean="0"/>
                            <a:t>4,757</a:t>
                          </a:r>
                        </a:p>
                        <a:p>
                          <a:pPr algn="ctr"/>
                          <a:r>
                            <a:rPr lang="en-US" sz="2400" dirty="0" smtClean="0"/>
                            <a:t>4,924</a:t>
                          </a:r>
                        </a:p>
                        <a:p>
                          <a:pPr algn="ctr"/>
                          <a:r>
                            <a:rPr lang="en-US" sz="2400" dirty="0" smtClean="0"/>
                            <a:t>4,977</a:t>
                          </a:r>
                        </a:p>
                        <a:p>
                          <a:pPr algn="ctr"/>
                          <a:r>
                            <a:rPr lang="en-US" sz="2400" dirty="0" smtClean="0"/>
                            <a:t>4,993</a:t>
                          </a:r>
                        </a:p>
                        <a:p>
                          <a:pPr algn="ctr"/>
                          <a:r>
                            <a:rPr lang="en-US" sz="2400" dirty="0" smtClean="0"/>
                            <a:t>4,998</a:t>
                          </a:r>
                        </a:p>
                        <a:p>
                          <a:pPr algn="ctr"/>
                          <a:r>
                            <a:rPr lang="en-US" sz="2400" dirty="0" smtClean="0"/>
                            <a:t>4,999</a:t>
                          </a:r>
                        </a:p>
                        <a:p>
                          <a:pPr algn="ctr"/>
                          <a:r>
                            <a:rPr lang="en-US" sz="2400" dirty="0" smtClean="0"/>
                            <a:t>5,000</a:t>
                          </a:r>
                          <a:endParaRPr lang="en-US" sz="2400" dirty="0"/>
                        </a:p>
                      </a:txBody>
                      <a:tcPr/>
                    </a:tc>
                    <a:tc>
                      <a:txBody>
                        <a:bodyPr/>
                        <a:lstStyle/>
                        <a:p>
                          <a:pPr algn="ctr"/>
                          <a:r>
                            <a:rPr lang="en-US" sz="2400" dirty="0" smtClean="0"/>
                            <a:t>0.999</a:t>
                          </a:r>
                        </a:p>
                        <a:p>
                          <a:pPr algn="ctr"/>
                          <a:r>
                            <a:rPr lang="en-US" sz="2400" dirty="0" smtClean="0"/>
                            <a:t>0.996</a:t>
                          </a:r>
                        </a:p>
                        <a:p>
                          <a:pPr algn="ctr"/>
                          <a:r>
                            <a:rPr lang="en-US" sz="2400" dirty="0" smtClean="0"/>
                            <a:t>0.986</a:t>
                          </a:r>
                        </a:p>
                        <a:p>
                          <a:pPr algn="ctr"/>
                          <a:r>
                            <a:rPr lang="en-US" sz="2400" dirty="0" smtClean="0"/>
                            <a:t>0.954</a:t>
                          </a:r>
                        </a:p>
                        <a:p>
                          <a:pPr algn="ctr"/>
                          <a:r>
                            <a:rPr lang="en-US" sz="2400" dirty="0" smtClean="0"/>
                            <a:t>0.861</a:t>
                          </a:r>
                        </a:p>
                        <a:p>
                          <a:pPr algn="ctr"/>
                          <a:r>
                            <a:rPr lang="en-US" sz="2400" dirty="0" smtClean="0"/>
                            <a:t>0.651</a:t>
                          </a:r>
                        </a:p>
                        <a:p>
                          <a:pPr algn="ctr"/>
                          <a:r>
                            <a:rPr lang="en-US" sz="2400" dirty="0" smtClean="0"/>
                            <a:t>0.</a:t>
                          </a:r>
                        </a:p>
                        <a:p>
                          <a:pPr algn="ctr"/>
                          <a:r>
                            <a:rPr lang="en-US" sz="2400" dirty="0" smtClean="0"/>
                            <a:t>0.</a:t>
                          </a:r>
                        </a:p>
                        <a:p>
                          <a:pPr algn="ctr"/>
                          <a:r>
                            <a:rPr lang="en-US" sz="2400" dirty="0" smtClean="0"/>
                            <a:t>0.</a:t>
                          </a:r>
                        </a:p>
                        <a:p>
                          <a:pPr algn="ctr"/>
                          <a:r>
                            <a:rPr lang="en-US" sz="2400" dirty="0" smtClean="0"/>
                            <a:t>0.</a:t>
                          </a:r>
                        </a:p>
                        <a:p>
                          <a:pPr algn="ctr"/>
                          <a:r>
                            <a:rPr lang="en-US" sz="2400" dirty="0" smtClean="0"/>
                            <a:t>0.</a:t>
                          </a:r>
                        </a:p>
                        <a:p>
                          <a:pPr algn="ctr"/>
                          <a:r>
                            <a:rPr lang="en-US" sz="2400" dirty="0" smtClean="0"/>
                            <a:t>0.</a:t>
                          </a:r>
                        </a:p>
                        <a:p>
                          <a:pPr algn="ctr"/>
                          <a:r>
                            <a:rPr lang="en-US" sz="2400" dirty="0" smtClean="0"/>
                            <a:t>&lt;0.</a:t>
                          </a:r>
                        </a:p>
                        <a:p>
                          <a:pPr algn="ctr"/>
                          <a:r>
                            <a:rPr lang="en-US" sz="2400" dirty="0" smtClean="0"/>
                            <a:t>&lt;0.0</a:t>
                          </a:r>
                        </a:p>
                        <a:p>
                          <a:pPr algn="ctr"/>
                          <a:r>
                            <a:rPr lang="en-US" sz="2400" dirty="0" smtClean="0"/>
                            <a:t>0.000</a:t>
                          </a:r>
                          <a:endParaRPr lang="en-US" sz="2400" dirty="0"/>
                        </a:p>
                      </a:txBody>
                      <a:tcPr/>
                    </a:tc>
                  </a:tr>
                </a:tbl>
              </a:graphicData>
            </a:graphic>
          </p:graphicFrame>
        </mc:Fallback>
      </mc:AlternateContent>
    </p:spTree>
    <p:extLst>
      <p:ext uri="{BB962C8B-B14F-4D97-AF65-F5344CB8AC3E}">
        <p14:creationId xmlns:p14="http://schemas.microsoft.com/office/powerpoint/2010/main" val="140671581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Logistic Growth Model</a:t>
            </a:r>
          </a:p>
        </p:txBody>
      </p:sp>
      <p:pic>
        <p:nvPicPr>
          <p:cNvPr id="4" name="Content Placeholder 3"/>
          <p:cNvPicPr>
            <a:picLocks noGrp="1" noChangeAspect="1"/>
          </p:cNvPicPr>
          <p:nvPr>
            <p:ph idx="1"/>
          </p:nvPr>
        </p:nvPicPr>
        <p:blipFill>
          <a:blip r:embed="rId2"/>
          <a:stretch>
            <a:fillRect/>
          </a:stretch>
        </p:blipFill>
        <p:spPr>
          <a:xfrm>
            <a:off x="1007919" y="1690689"/>
            <a:ext cx="10245436" cy="4533466"/>
          </a:xfrm>
          <a:prstGeom prst="rect">
            <a:avLst/>
          </a:prstGeom>
        </p:spPr>
      </p:pic>
    </p:spTree>
    <p:extLst>
      <p:ext uri="{BB962C8B-B14F-4D97-AF65-F5344CB8AC3E}">
        <p14:creationId xmlns:p14="http://schemas.microsoft.com/office/powerpoint/2010/main" val="169920295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Logistic Growth Model</a:t>
            </a:r>
          </a:p>
        </p:txBody>
      </p:sp>
      <p:pic>
        <p:nvPicPr>
          <p:cNvPr id="4" name="Content Placeholder 3"/>
          <p:cNvPicPr>
            <a:picLocks noGrp="1" noChangeAspect="1"/>
          </p:cNvPicPr>
          <p:nvPr>
            <p:ph idx="1"/>
          </p:nvPr>
        </p:nvPicPr>
        <p:blipFill>
          <a:blip r:embed="rId2"/>
          <a:stretch>
            <a:fillRect/>
          </a:stretch>
        </p:blipFill>
        <p:spPr>
          <a:xfrm>
            <a:off x="1039091" y="1787236"/>
            <a:ext cx="9829800" cy="4499263"/>
          </a:xfrm>
          <a:prstGeom prst="rect">
            <a:avLst/>
          </a:prstGeom>
        </p:spPr>
      </p:pic>
    </p:spTree>
    <p:extLst>
      <p:ext uri="{BB962C8B-B14F-4D97-AF65-F5344CB8AC3E}">
        <p14:creationId xmlns:p14="http://schemas.microsoft.com/office/powerpoint/2010/main" val="380166865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Logistic Growth Model</a:t>
            </a:r>
          </a:p>
        </p:txBody>
      </p:sp>
      <p:sp>
        <p:nvSpPr>
          <p:cNvPr id="3" name="Content Placeholder 2"/>
          <p:cNvSpPr>
            <a:spLocks noGrp="1"/>
          </p:cNvSpPr>
          <p:nvPr>
            <p:ph idx="1"/>
          </p:nvPr>
        </p:nvSpPr>
        <p:spPr/>
        <p:txBody>
          <a:bodyPr/>
          <a:lstStyle/>
          <a:p>
            <a:r>
              <a:rPr lang="en-US" sz="3200" dirty="0" smtClean="0"/>
              <a:t>Slide 21 shows Population biomass and specific growth rate according to the logistics model</a:t>
            </a:r>
          </a:p>
          <a:p>
            <a:r>
              <a:rPr lang="en-US" sz="3200" dirty="0" smtClean="0"/>
              <a:t>Slide 22 shows a comparison of the exponential and logistic growth models</a:t>
            </a:r>
          </a:p>
          <a:p>
            <a:r>
              <a:rPr lang="en-US" sz="3200" dirty="0" smtClean="0"/>
              <a:t>Both predict a similar population response in early stages when population is small</a:t>
            </a:r>
            <a:endParaRPr lang="en-US" sz="3200" dirty="0"/>
          </a:p>
        </p:txBody>
      </p:sp>
    </p:spTree>
    <p:extLst>
      <p:ext uri="{BB962C8B-B14F-4D97-AF65-F5344CB8AC3E}">
        <p14:creationId xmlns:p14="http://schemas.microsoft.com/office/powerpoint/2010/main" val="349405426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The Monod Model</a:t>
            </a:r>
            <a:endParaRPr lang="en-US" dirty="0"/>
          </a:p>
        </p:txBody>
      </p:sp>
      <p:sp>
        <p:nvSpPr>
          <p:cNvPr id="3" name="Content Placeholder 2"/>
          <p:cNvSpPr>
            <a:spLocks noGrp="1"/>
          </p:cNvSpPr>
          <p:nvPr>
            <p:ph idx="1"/>
          </p:nvPr>
        </p:nvSpPr>
        <p:spPr/>
        <p:txBody>
          <a:bodyPr>
            <a:normAutofit/>
          </a:bodyPr>
          <a:lstStyle/>
          <a:p>
            <a:r>
              <a:rPr lang="en-US" sz="3200" dirty="0" smtClean="0"/>
              <a:t>It is more common for organisms to reach the limits imposed by reserves of renewable resources- for example, food- than to approach the limits established by carrying capacity</a:t>
            </a:r>
          </a:p>
          <a:p>
            <a:r>
              <a:rPr lang="en-US" sz="3200" dirty="0" smtClean="0"/>
              <a:t>The relationship between nutrients and the population or community growth rate can be described using the </a:t>
            </a:r>
            <a:r>
              <a:rPr lang="en-US" sz="3200" b="1" dirty="0" smtClean="0"/>
              <a:t>Monod model</a:t>
            </a:r>
            <a:endParaRPr lang="en-US" sz="3200" dirty="0" smtClean="0"/>
          </a:p>
          <a:p>
            <a:r>
              <a:rPr lang="en-US" sz="3200" dirty="0" smtClean="0"/>
              <a:t>In this model, the maximum specific growth rate is modified to account for the effects of limitation, in this case by renewable resources</a:t>
            </a:r>
            <a:endParaRPr lang="en-US" sz="3200" dirty="0"/>
          </a:p>
        </p:txBody>
      </p:sp>
    </p:spTree>
    <p:extLst>
      <p:ext uri="{BB962C8B-B14F-4D97-AF65-F5344CB8AC3E}">
        <p14:creationId xmlns:p14="http://schemas.microsoft.com/office/powerpoint/2010/main" val="29680792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The Monod Model</a:t>
            </a:r>
            <a:endParaRPr lang="en-US" dirty="0"/>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p:txBody>
              <a:bodyPr/>
              <a:lstStyle/>
              <a:p>
                <a:pPr marL="0" indent="0">
                  <a:buNone/>
                </a:pPr>
                <a:r>
                  <a:rPr lang="en-US" dirty="0" smtClean="0"/>
                  <a:t>	</a:t>
                </a:r>
              </a:p>
              <a:p>
                <a:pPr marL="0" indent="0">
                  <a:buNone/>
                </a:pPr>
                <a:r>
                  <a:rPr lang="en-US" dirty="0"/>
                  <a:t>	</a:t>
                </a:r>
                <a:r>
                  <a:rPr lang="en-US" dirty="0" smtClean="0"/>
                  <a:t>µ = </a:t>
                </a:r>
                <a14:m>
                  <m:oMath xmlns:m="http://schemas.openxmlformats.org/officeDocument/2006/math">
                    <m:sSub>
                      <m:sSubPr>
                        <m:ctrlPr>
                          <a:rPr lang="en-US" i="1" smtClean="0">
                            <a:latin typeface="Cambria Math" panose="02040503050406030204" pitchFamily="18" charset="0"/>
                          </a:rPr>
                        </m:ctrlPr>
                      </m:sSubPr>
                      <m:e>
                        <m:r>
                          <a:rPr lang="en-US" i="1" smtClean="0">
                            <a:latin typeface="Cambria Math" panose="02040503050406030204" pitchFamily="18" charset="0"/>
                            <a:ea typeface="Cambria Math" panose="02040503050406030204" pitchFamily="18" charset="0"/>
                          </a:rPr>
                          <m:t>𝜇</m:t>
                        </m:r>
                      </m:e>
                      <m:sub>
                        <m:r>
                          <a:rPr lang="en-US" b="0" i="1" smtClean="0">
                            <a:latin typeface="Cambria Math" panose="02040503050406030204" pitchFamily="18" charset="0"/>
                          </a:rPr>
                          <m:t>𝑚𝑎𝑥</m:t>
                        </m:r>
                      </m:sub>
                    </m:sSub>
                  </m:oMath>
                </a14:m>
                <a:r>
                  <a:rPr lang="en-US" dirty="0" smtClean="0"/>
                  <a:t> </a:t>
                </a:r>
                <a14:m>
                  <m:oMath xmlns:m="http://schemas.openxmlformats.org/officeDocument/2006/math">
                    <m:f>
                      <m:fPr>
                        <m:ctrlPr>
                          <a:rPr lang="en-US" i="1" dirty="0" smtClean="0">
                            <a:latin typeface="Cambria Math" panose="02040503050406030204" pitchFamily="18" charset="0"/>
                          </a:rPr>
                        </m:ctrlPr>
                      </m:fPr>
                      <m:num>
                        <m:r>
                          <a:rPr lang="en-US" b="0" i="1" dirty="0" smtClean="0">
                            <a:latin typeface="Cambria Math" panose="02040503050406030204" pitchFamily="18" charset="0"/>
                          </a:rPr>
                          <m:t>𝑆</m:t>
                        </m:r>
                      </m:num>
                      <m:den>
                        <m:sSub>
                          <m:sSubPr>
                            <m:ctrlPr>
                              <a:rPr lang="en-US" i="1" dirty="0" smtClean="0">
                                <a:latin typeface="Cambria Math" panose="02040503050406030204" pitchFamily="18" charset="0"/>
                              </a:rPr>
                            </m:ctrlPr>
                          </m:sSubPr>
                          <m:e>
                            <m:r>
                              <a:rPr lang="en-US" b="0" i="1" dirty="0" smtClean="0">
                                <a:latin typeface="Cambria Math" panose="02040503050406030204" pitchFamily="18" charset="0"/>
                              </a:rPr>
                              <m:t>𝐾</m:t>
                            </m:r>
                          </m:e>
                          <m:sub>
                            <m:r>
                              <a:rPr lang="en-US" b="0" i="1" dirty="0" smtClean="0">
                                <a:latin typeface="Cambria Math" panose="02040503050406030204" pitchFamily="18" charset="0"/>
                              </a:rPr>
                              <m:t>𝑆</m:t>
                            </m:r>
                          </m:sub>
                        </m:sSub>
                        <m:r>
                          <a:rPr lang="en-US" b="0" i="1" dirty="0" smtClean="0">
                            <a:latin typeface="Cambria Math" panose="02040503050406030204" pitchFamily="18" charset="0"/>
                          </a:rPr>
                          <m:t>+</m:t>
                        </m:r>
                        <m:r>
                          <a:rPr lang="en-US" b="0" i="1" dirty="0" smtClean="0">
                            <a:latin typeface="Cambria Math" panose="02040503050406030204" pitchFamily="18" charset="0"/>
                          </a:rPr>
                          <m:t>𝑆</m:t>
                        </m:r>
                      </m:den>
                    </m:f>
                  </m:oMath>
                </a14:m>
                <a:endParaRPr lang="en-US" dirty="0" smtClean="0"/>
              </a:p>
              <a:p>
                <a:pPr marL="0" indent="0">
                  <a:buNone/>
                </a:pPr>
                <a:endParaRPr lang="en-US" dirty="0"/>
              </a:p>
              <a:p>
                <a:pPr marL="0" indent="0">
                  <a:buNone/>
                </a:pPr>
                <a:r>
                  <a:rPr lang="en-US" dirty="0" smtClean="0"/>
                  <a:t>µ = Specific growth rate (day)</a:t>
                </a:r>
              </a:p>
              <a:p>
                <a:pPr marL="0" indent="0">
                  <a:buNone/>
                </a:pPr>
                <a:r>
                  <a:rPr lang="en-US" dirty="0" smtClean="0"/>
                  <a:t>S = is the nutrient or substrate concentration (mg /L)</a:t>
                </a:r>
              </a:p>
              <a:p>
                <a:pPr marL="0" indent="0">
                  <a:buNone/>
                </a:pPr>
                <a14:m>
                  <m:oMath xmlns:m="http://schemas.openxmlformats.org/officeDocument/2006/math">
                    <m:sSub>
                      <m:sSubPr>
                        <m:ctrlPr>
                          <a:rPr lang="en-US" i="1" smtClean="0">
                            <a:latin typeface="Cambria Math" panose="02040503050406030204" pitchFamily="18" charset="0"/>
                          </a:rPr>
                        </m:ctrlPr>
                      </m:sSubPr>
                      <m:e>
                        <m:r>
                          <a:rPr lang="en-US" b="0" i="1" smtClean="0">
                            <a:latin typeface="Cambria Math" panose="02040503050406030204" pitchFamily="18" charset="0"/>
                          </a:rPr>
                          <m:t>𝐾</m:t>
                        </m:r>
                      </m:e>
                      <m:sub>
                        <m:r>
                          <a:rPr lang="en-US" b="0" i="1" smtClean="0">
                            <a:latin typeface="Cambria Math" panose="02040503050406030204" pitchFamily="18" charset="0"/>
                          </a:rPr>
                          <m:t>𝑆</m:t>
                        </m:r>
                      </m:sub>
                    </m:sSub>
                  </m:oMath>
                </a14:m>
                <a:r>
                  <a:rPr lang="en-US" dirty="0" smtClean="0"/>
                  <a:t> = half-saturation constant (mg /L)</a:t>
                </a:r>
                <a:endParaRPr lang="en-US"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blipFill rotWithShape="0">
                <a:blip r:embed="rId2"/>
                <a:stretch>
                  <a:fillRect l="-1217"/>
                </a:stretch>
              </a:blipFill>
            </p:spPr>
            <p:txBody>
              <a:bodyPr/>
              <a:lstStyle/>
              <a:p>
                <a:r>
                  <a:rPr lang="en-US">
                    <a:noFill/>
                  </a:rPr>
                  <a:t> </a:t>
                </a:r>
              </a:p>
            </p:txBody>
          </p:sp>
        </mc:Fallback>
      </mc:AlternateContent>
    </p:spTree>
    <p:extLst>
      <p:ext uri="{BB962C8B-B14F-4D97-AF65-F5344CB8AC3E}">
        <p14:creationId xmlns:p14="http://schemas.microsoft.com/office/powerpoint/2010/main" val="57861154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The Monod Model</a:t>
            </a:r>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p:txBody>
              <a:bodyPr>
                <a:normAutofit/>
              </a:bodyPr>
              <a:lstStyle/>
              <a:p>
                <a:r>
                  <a:rPr lang="en-US" sz="3200" dirty="0" smtClean="0"/>
                  <a:t>The </a:t>
                </a:r>
                <a:r>
                  <a:rPr lang="en-US" sz="3200" b="1" u="sng" dirty="0" smtClean="0"/>
                  <a:t>substrate</a:t>
                </a:r>
                <a:r>
                  <a:rPr lang="en-US" sz="3200" dirty="0" smtClean="0"/>
                  <a:t> may be either macro or micro nutrient (organic carbon or phosphate)</a:t>
                </a:r>
              </a:p>
              <a:p>
                <a:r>
                  <a:rPr lang="en-US" sz="3200" b="1" u="sng" dirty="0" smtClean="0"/>
                  <a:t>Half-saturation</a:t>
                </a:r>
                <a:r>
                  <a:rPr lang="en-US" sz="3200" b="1" u="sng" dirty="0"/>
                  <a:t> </a:t>
                </a:r>
                <a:r>
                  <a:rPr lang="en-US" sz="3200" b="1" u="sng" dirty="0" smtClean="0"/>
                  <a:t>constant</a:t>
                </a:r>
                <a:r>
                  <a:rPr lang="en-US" sz="3200" dirty="0" smtClean="0"/>
                  <a:t> (</a:t>
                </a:r>
                <a14:m>
                  <m:oMath xmlns:m="http://schemas.openxmlformats.org/officeDocument/2006/math">
                    <m:sSub>
                      <m:sSubPr>
                        <m:ctrlPr>
                          <a:rPr lang="en-US" sz="3200" i="1" smtClean="0">
                            <a:latin typeface="Cambria Math" panose="02040503050406030204" pitchFamily="18" charset="0"/>
                          </a:rPr>
                        </m:ctrlPr>
                      </m:sSubPr>
                      <m:e>
                        <m:r>
                          <a:rPr lang="en-US" sz="3200" b="0" i="1" smtClean="0">
                            <a:latin typeface="Cambria Math" panose="02040503050406030204" pitchFamily="18" charset="0"/>
                          </a:rPr>
                          <m:t>𝐾</m:t>
                        </m:r>
                      </m:e>
                      <m:sub>
                        <m:r>
                          <a:rPr lang="en-US" sz="3200" b="0" i="1" smtClean="0">
                            <a:latin typeface="Cambria Math" panose="02040503050406030204" pitchFamily="18" charset="0"/>
                          </a:rPr>
                          <m:t>𝑆</m:t>
                        </m:r>
                      </m:sub>
                    </m:sSub>
                  </m:oMath>
                </a14:m>
                <a:r>
                  <a:rPr lang="en-US" sz="3200" dirty="0" smtClean="0"/>
                  <a:t>) defined as the substrate concentration (s) at which the growth rate is one-half of its maximum value, that is, </a:t>
                </a:r>
                <a14:m>
                  <m:oMath xmlns:m="http://schemas.openxmlformats.org/officeDocument/2006/math">
                    <m:r>
                      <a:rPr lang="en-US" sz="3200" i="1" smtClean="0">
                        <a:latin typeface="Cambria Math" panose="02040503050406030204" pitchFamily="18" charset="0"/>
                        <a:ea typeface="Cambria Math" panose="02040503050406030204" pitchFamily="18" charset="0"/>
                      </a:rPr>
                      <m:t>𝜇</m:t>
                    </m:r>
                    <m:r>
                      <a:rPr lang="en-US" sz="3200" b="0" i="0" smtClean="0">
                        <a:latin typeface="Cambria Math" panose="02040503050406030204" pitchFamily="18" charset="0"/>
                        <a:ea typeface="Cambria Math" panose="02040503050406030204" pitchFamily="18" charset="0"/>
                      </a:rPr>
                      <m:t>= </m:t>
                    </m:r>
                    <m:sSub>
                      <m:sSubPr>
                        <m:ctrlPr>
                          <a:rPr lang="en-US" sz="3200" b="0" i="1" smtClean="0">
                            <a:latin typeface="Cambria Math" panose="02040503050406030204" pitchFamily="18" charset="0"/>
                            <a:ea typeface="Cambria Math" panose="02040503050406030204" pitchFamily="18" charset="0"/>
                          </a:rPr>
                        </m:ctrlPr>
                      </m:sSubPr>
                      <m:e>
                        <m:r>
                          <a:rPr lang="en-US" sz="3200" b="0" i="1" smtClean="0">
                            <a:latin typeface="Cambria Math" panose="02040503050406030204" pitchFamily="18" charset="0"/>
                            <a:ea typeface="Cambria Math" panose="02040503050406030204" pitchFamily="18" charset="0"/>
                          </a:rPr>
                          <m:t>𝜇</m:t>
                        </m:r>
                      </m:e>
                      <m:sub>
                        <m:r>
                          <a:rPr lang="en-US" sz="3200" b="0" i="1" smtClean="0">
                            <a:latin typeface="Cambria Math" panose="02040503050406030204" pitchFamily="18" charset="0"/>
                            <a:ea typeface="Cambria Math" panose="02040503050406030204" pitchFamily="18" charset="0"/>
                          </a:rPr>
                          <m:t>𝑚𝑎𝑥</m:t>
                        </m:r>
                      </m:sub>
                    </m:sSub>
                    <m:r>
                      <a:rPr lang="en-US" sz="3200" b="0" i="0" smtClean="0">
                        <a:latin typeface="Cambria Math" panose="02040503050406030204" pitchFamily="18" charset="0"/>
                        <a:ea typeface="Cambria Math" panose="02040503050406030204" pitchFamily="18" charset="0"/>
                      </a:rPr>
                      <m:t>/2</m:t>
                    </m:r>
                  </m:oMath>
                </a14:m>
                <a:endParaRPr lang="en-US" sz="3200" b="1" dirty="0" smtClean="0"/>
              </a:p>
              <a:p>
                <a:r>
                  <a:rPr lang="en-US" sz="3200" dirty="0" smtClean="0"/>
                  <a:t>The magnitude of </a:t>
                </a:r>
                <a14:m>
                  <m:oMath xmlns:m="http://schemas.openxmlformats.org/officeDocument/2006/math">
                    <m:sSub>
                      <m:sSubPr>
                        <m:ctrlPr>
                          <a:rPr lang="en-US" sz="3200" i="1" smtClean="0">
                            <a:latin typeface="Cambria Math" panose="02040503050406030204" pitchFamily="18" charset="0"/>
                          </a:rPr>
                        </m:ctrlPr>
                      </m:sSubPr>
                      <m:e>
                        <m:r>
                          <a:rPr lang="en-US" sz="3200" b="0" i="1" smtClean="0">
                            <a:latin typeface="Cambria Math" panose="02040503050406030204" pitchFamily="18" charset="0"/>
                          </a:rPr>
                          <m:t>𝐾</m:t>
                        </m:r>
                      </m:e>
                      <m:sub>
                        <m:r>
                          <a:rPr lang="en-US" sz="3200" b="0" i="1" smtClean="0">
                            <a:latin typeface="Cambria Math" panose="02040503050406030204" pitchFamily="18" charset="0"/>
                          </a:rPr>
                          <m:t>𝑆</m:t>
                        </m:r>
                      </m:sub>
                    </m:sSub>
                  </m:oMath>
                </a14:m>
                <a:r>
                  <a:rPr lang="en-US" sz="3200" dirty="0" smtClean="0"/>
                  <a:t> reflects the ability of an organism to consume renewable resources (substrate) at different substrate levels</a:t>
                </a:r>
                <a:endParaRPr lang="en-US" sz="3200"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blipFill rotWithShape="0">
                <a:blip r:embed="rId2"/>
                <a:stretch>
                  <a:fillRect l="-1333" t="-2941"/>
                </a:stretch>
              </a:blipFill>
            </p:spPr>
            <p:txBody>
              <a:bodyPr/>
              <a:lstStyle/>
              <a:p>
                <a:r>
                  <a:rPr lang="en-US">
                    <a:noFill/>
                  </a:rPr>
                  <a:t> </a:t>
                </a:r>
              </a:p>
            </p:txBody>
          </p:sp>
        </mc:Fallback>
      </mc:AlternateContent>
    </p:spTree>
    <p:extLst>
      <p:ext uri="{BB962C8B-B14F-4D97-AF65-F5344CB8AC3E}">
        <p14:creationId xmlns:p14="http://schemas.microsoft.com/office/powerpoint/2010/main" val="327214756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The Monod Model</a:t>
            </a:r>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838200" y="1825625"/>
                <a:ext cx="10044448" cy="4351338"/>
              </a:xfrm>
            </p:spPr>
            <p:txBody>
              <a:bodyPr>
                <a:normAutofit/>
              </a:bodyPr>
              <a:lstStyle/>
              <a:p>
                <a:r>
                  <a:rPr lang="en-US" sz="3200" dirty="0" smtClean="0"/>
                  <a:t>Organisms with a low </a:t>
                </a:r>
                <a14:m>
                  <m:oMath xmlns:m="http://schemas.openxmlformats.org/officeDocument/2006/math">
                    <m:sSub>
                      <m:sSubPr>
                        <m:ctrlPr>
                          <a:rPr lang="en-US" sz="3200" i="1" smtClean="0">
                            <a:latin typeface="Cambria Math" panose="02040503050406030204" pitchFamily="18" charset="0"/>
                          </a:rPr>
                        </m:ctrlPr>
                      </m:sSubPr>
                      <m:e>
                        <m:r>
                          <a:rPr lang="en-US" sz="3200" b="0" i="1" smtClean="0">
                            <a:latin typeface="Cambria Math" panose="02040503050406030204" pitchFamily="18" charset="0"/>
                          </a:rPr>
                          <m:t>𝐾</m:t>
                        </m:r>
                      </m:e>
                      <m:sub>
                        <m:r>
                          <a:rPr lang="en-US" sz="3200" b="0" i="1" smtClean="0">
                            <a:latin typeface="Cambria Math" panose="02040503050406030204" pitchFamily="18" charset="0"/>
                          </a:rPr>
                          <m:t>𝑆</m:t>
                        </m:r>
                      </m:sub>
                    </m:sSub>
                  </m:oMath>
                </a14:m>
                <a:r>
                  <a:rPr lang="en-US" sz="3200" dirty="0" smtClean="0"/>
                  <a:t> approach the maximum specific growth rate (</a:t>
                </a:r>
                <a14:m>
                  <m:oMath xmlns:m="http://schemas.openxmlformats.org/officeDocument/2006/math">
                    <m:sSub>
                      <m:sSubPr>
                        <m:ctrlPr>
                          <a:rPr lang="en-US" sz="3200" i="1" smtClean="0">
                            <a:latin typeface="Cambria Math" panose="02040503050406030204" pitchFamily="18" charset="0"/>
                          </a:rPr>
                        </m:ctrlPr>
                      </m:sSubPr>
                      <m:e>
                        <m:r>
                          <a:rPr lang="en-US" sz="3200" i="1" smtClean="0">
                            <a:latin typeface="Cambria Math" panose="02040503050406030204" pitchFamily="18" charset="0"/>
                            <a:ea typeface="Cambria Math" panose="02040503050406030204" pitchFamily="18" charset="0"/>
                          </a:rPr>
                          <m:t>𝜇</m:t>
                        </m:r>
                      </m:e>
                      <m:sub>
                        <m:r>
                          <a:rPr lang="en-US" sz="3200" b="0" i="1" smtClean="0">
                            <a:latin typeface="Cambria Math" panose="02040503050406030204" pitchFamily="18" charset="0"/>
                          </a:rPr>
                          <m:t>𝑚𝑎𝑥</m:t>
                        </m:r>
                      </m:sub>
                    </m:sSub>
                  </m:oMath>
                </a14:m>
                <a:r>
                  <a:rPr lang="en-US" sz="3200" dirty="0" smtClean="0"/>
                  <a:t>) at comparatively low substrate concentrations</a:t>
                </a:r>
              </a:p>
              <a:p>
                <a:r>
                  <a:rPr lang="en-US" sz="3200" dirty="0" smtClean="0"/>
                  <a:t>Those with high </a:t>
                </a:r>
                <a14:m>
                  <m:oMath xmlns:m="http://schemas.openxmlformats.org/officeDocument/2006/math">
                    <m:sSub>
                      <m:sSubPr>
                        <m:ctrlPr>
                          <a:rPr lang="en-US" sz="3200" i="1" smtClean="0">
                            <a:latin typeface="Cambria Math" panose="02040503050406030204" pitchFamily="18" charset="0"/>
                          </a:rPr>
                        </m:ctrlPr>
                      </m:sSubPr>
                      <m:e>
                        <m:r>
                          <a:rPr lang="en-US" sz="3200" b="0" i="1" smtClean="0">
                            <a:latin typeface="Cambria Math" panose="02040503050406030204" pitchFamily="18" charset="0"/>
                          </a:rPr>
                          <m:t>𝐾</m:t>
                        </m:r>
                      </m:e>
                      <m:sub>
                        <m:r>
                          <a:rPr lang="en-US" sz="3200" b="0" i="1" smtClean="0">
                            <a:latin typeface="Cambria Math" panose="02040503050406030204" pitchFamily="18" charset="0"/>
                          </a:rPr>
                          <m:t>𝑆</m:t>
                        </m:r>
                      </m:sub>
                    </m:sSub>
                  </m:oMath>
                </a14:m>
                <a:r>
                  <a:rPr lang="en-US" sz="3200" dirty="0" smtClean="0"/>
                  <a:t> values require higher levels of substrate to achieve the same level of growth</a:t>
                </a:r>
                <a:endParaRPr lang="en-US" sz="3200"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838200" y="1825625"/>
                <a:ext cx="10044448" cy="4351338"/>
              </a:xfrm>
              <a:blipFill rotWithShape="0">
                <a:blip r:embed="rId2"/>
                <a:stretch>
                  <a:fillRect l="-1396" t="-2801" r="-304"/>
                </a:stretch>
              </a:blipFill>
            </p:spPr>
            <p:txBody>
              <a:bodyPr/>
              <a:lstStyle/>
              <a:p>
                <a:r>
                  <a:rPr lang="en-US">
                    <a:noFill/>
                  </a:rPr>
                  <a:t> </a:t>
                </a:r>
              </a:p>
            </p:txBody>
          </p:sp>
        </mc:Fallback>
      </mc:AlternateContent>
    </p:spTree>
    <p:extLst>
      <p:ext uri="{BB962C8B-B14F-4D97-AF65-F5344CB8AC3E}">
        <p14:creationId xmlns:p14="http://schemas.microsoft.com/office/powerpoint/2010/main" val="358750398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The Monod Model</a:t>
            </a:r>
          </a:p>
        </p:txBody>
      </p:sp>
      <p:pic>
        <p:nvPicPr>
          <p:cNvPr id="4" name="Content Placeholder 3"/>
          <p:cNvPicPr>
            <a:picLocks noGrp="1" noChangeAspect="1"/>
          </p:cNvPicPr>
          <p:nvPr>
            <p:ph idx="1"/>
          </p:nvPr>
        </p:nvPicPr>
        <p:blipFill>
          <a:blip r:embed="rId2"/>
          <a:stretch>
            <a:fillRect/>
          </a:stretch>
        </p:blipFill>
        <p:spPr>
          <a:xfrm rot="10800000">
            <a:off x="1142997" y="1690688"/>
            <a:ext cx="9850583" cy="4575030"/>
          </a:xfrm>
          <a:prstGeom prst="rect">
            <a:avLst/>
          </a:prstGeom>
        </p:spPr>
      </p:pic>
    </p:spTree>
    <p:extLst>
      <p:ext uri="{BB962C8B-B14F-4D97-AF65-F5344CB8AC3E}">
        <p14:creationId xmlns:p14="http://schemas.microsoft.com/office/powerpoint/2010/main" val="212899006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The Monod Model</a:t>
            </a:r>
          </a:p>
        </p:txBody>
      </p:sp>
      <p:pic>
        <p:nvPicPr>
          <p:cNvPr id="4" name="Content Placeholder 3"/>
          <p:cNvPicPr>
            <a:picLocks noGrp="1" noChangeAspect="1"/>
          </p:cNvPicPr>
          <p:nvPr>
            <p:ph idx="1"/>
          </p:nvPr>
        </p:nvPicPr>
        <p:blipFill>
          <a:blip r:embed="rId2"/>
          <a:stretch>
            <a:fillRect/>
          </a:stretch>
        </p:blipFill>
        <p:spPr>
          <a:xfrm rot="10800000">
            <a:off x="935180" y="1690687"/>
            <a:ext cx="10120745" cy="4647767"/>
          </a:xfrm>
          <a:prstGeom prst="rect">
            <a:avLst/>
          </a:prstGeom>
        </p:spPr>
      </p:pic>
    </p:spTree>
    <p:extLst>
      <p:ext uri="{BB962C8B-B14F-4D97-AF65-F5344CB8AC3E}">
        <p14:creationId xmlns:p14="http://schemas.microsoft.com/office/powerpoint/2010/main" val="254483757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Yield Coefficient</a:t>
            </a:r>
            <a:endParaRPr lang="en-US" dirty="0"/>
          </a:p>
        </p:txBody>
      </p:sp>
      <p:sp>
        <p:nvSpPr>
          <p:cNvPr id="3" name="Content Placeholder 2"/>
          <p:cNvSpPr>
            <a:spLocks noGrp="1"/>
          </p:cNvSpPr>
          <p:nvPr>
            <p:ph idx="1"/>
          </p:nvPr>
        </p:nvSpPr>
        <p:spPr/>
        <p:txBody>
          <a:bodyPr>
            <a:normAutofit/>
          </a:bodyPr>
          <a:lstStyle/>
          <a:p>
            <a:r>
              <a:rPr lang="en-US" sz="3200" dirty="0" smtClean="0"/>
              <a:t>To model substrate concentrations, or to relate substrate consumption to organism growth, we apply the </a:t>
            </a:r>
            <a:r>
              <a:rPr lang="en-US" sz="3200" b="1" u="sng" dirty="0" smtClean="0"/>
              <a:t>Yield coefficient</a:t>
            </a:r>
            <a:r>
              <a:rPr lang="en-US" sz="3200" dirty="0" smtClean="0"/>
              <a:t> (Y)</a:t>
            </a:r>
          </a:p>
          <a:p>
            <a:r>
              <a:rPr lang="en-US" sz="3200" dirty="0" smtClean="0"/>
              <a:t>Defined as the quantity of organisms produced per unit substrate consumed</a:t>
            </a:r>
          </a:p>
          <a:p>
            <a:r>
              <a:rPr lang="en-US" sz="3200" dirty="0" smtClean="0"/>
              <a:t>Y has units of biomass produced per mass of substrate consumed</a:t>
            </a:r>
            <a:endParaRPr lang="en-US" sz="3200" dirty="0"/>
          </a:p>
        </p:txBody>
      </p:sp>
    </p:spTree>
    <p:extLst>
      <p:ext uri="{BB962C8B-B14F-4D97-AF65-F5344CB8AC3E}">
        <p14:creationId xmlns:p14="http://schemas.microsoft.com/office/powerpoint/2010/main" val="327554269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Yield Coefficient</a:t>
            </a:r>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p:txBody>
              <a:bodyPr>
                <a:normAutofit/>
              </a:bodyPr>
              <a:lstStyle/>
              <a:p>
                <a:r>
                  <a:rPr lang="en-US" sz="3200" dirty="0" smtClean="0"/>
                  <a:t>A yield coefficient value of Y = 0.2 indicates that 20mg of biomass are produced for every 100mg of substrate consumed</a:t>
                </a:r>
              </a:p>
              <a:p>
                <a:r>
                  <a:rPr lang="en-US" sz="3200" dirty="0" smtClean="0"/>
                  <a:t>The yield coefficient is also commonly applied to relate the rate of substrate utilization (ds/</a:t>
                </a:r>
                <a:r>
                  <a:rPr lang="en-US" sz="3200" dirty="0" err="1" smtClean="0"/>
                  <a:t>dt</a:t>
                </a:r>
                <a:r>
                  <a:rPr lang="en-US" sz="3200" dirty="0" smtClean="0"/>
                  <a:t>) to the rate of organism growth (dx/</a:t>
                </a:r>
                <a:r>
                  <a:rPr lang="en-US" sz="3200" dirty="0" err="1" smtClean="0"/>
                  <a:t>dt</a:t>
                </a:r>
                <a:r>
                  <a:rPr lang="en-US" sz="3200" dirty="0" smtClean="0"/>
                  <a:t>)</a:t>
                </a:r>
              </a:p>
              <a:p>
                <a:pPr marL="0" indent="0">
                  <a:buNone/>
                </a:pPr>
                <a:r>
                  <a:rPr lang="en-US" sz="3200" dirty="0"/>
                  <a:t>	</a:t>
                </a:r>
                <a14:m>
                  <m:oMath xmlns:m="http://schemas.openxmlformats.org/officeDocument/2006/math">
                    <m:f>
                      <m:fPr>
                        <m:ctrlPr>
                          <a:rPr lang="en-US" sz="3200" i="1" smtClean="0">
                            <a:latin typeface="Cambria Math" panose="02040503050406030204" pitchFamily="18" charset="0"/>
                          </a:rPr>
                        </m:ctrlPr>
                      </m:fPr>
                      <m:num>
                        <m:r>
                          <a:rPr lang="en-US" sz="3200" b="0" i="1" smtClean="0">
                            <a:latin typeface="Cambria Math" panose="02040503050406030204" pitchFamily="18" charset="0"/>
                          </a:rPr>
                          <m:t>𝑑𝑠</m:t>
                        </m:r>
                      </m:num>
                      <m:den>
                        <m:r>
                          <a:rPr lang="en-US" sz="3200" b="0" i="1" smtClean="0">
                            <a:latin typeface="Cambria Math" panose="02040503050406030204" pitchFamily="18" charset="0"/>
                          </a:rPr>
                          <m:t>𝑑𝑡</m:t>
                        </m:r>
                      </m:den>
                    </m:f>
                  </m:oMath>
                </a14:m>
                <a:r>
                  <a:rPr lang="en-US" sz="3200" dirty="0" smtClean="0"/>
                  <a:t> = </a:t>
                </a:r>
                <a14:m>
                  <m:oMath xmlns:m="http://schemas.openxmlformats.org/officeDocument/2006/math">
                    <m:f>
                      <m:fPr>
                        <m:ctrlPr>
                          <a:rPr lang="en-US" sz="3200" i="1" smtClean="0">
                            <a:latin typeface="Cambria Math" panose="02040503050406030204" pitchFamily="18" charset="0"/>
                          </a:rPr>
                        </m:ctrlPr>
                      </m:fPr>
                      <m:num>
                        <m:r>
                          <a:rPr lang="en-US" sz="3200" b="0" i="1" smtClean="0">
                            <a:latin typeface="Cambria Math" panose="02040503050406030204" pitchFamily="18" charset="0"/>
                          </a:rPr>
                          <m:t>1</m:t>
                        </m:r>
                      </m:num>
                      <m:den>
                        <m:r>
                          <a:rPr lang="en-US" sz="3200" b="0" i="1" smtClean="0">
                            <a:latin typeface="Cambria Math" panose="02040503050406030204" pitchFamily="18" charset="0"/>
                          </a:rPr>
                          <m:t>𝑌</m:t>
                        </m:r>
                      </m:den>
                    </m:f>
                  </m:oMath>
                </a14:m>
                <a:r>
                  <a:rPr lang="en-US" sz="3200" dirty="0" smtClean="0"/>
                  <a:t> </a:t>
                </a:r>
                <a14:m>
                  <m:oMath xmlns:m="http://schemas.openxmlformats.org/officeDocument/2006/math">
                    <m:d>
                      <m:dPr>
                        <m:ctrlPr>
                          <a:rPr lang="en-US" sz="3200" i="1" dirty="0" smtClean="0">
                            <a:latin typeface="Cambria Math" panose="02040503050406030204" pitchFamily="18" charset="0"/>
                          </a:rPr>
                        </m:ctrlPr>
                      </m:dPr>
                      <m:e>
                        <m:f>
                          <m:fPr>
                            <m:ctrlPr>
                              <a:rPr lang="en-US" sz="3200" i="1" dirty="0" smtClean="0">
                                <a:latin typeface="Cambria Math" panose="02040503050406030204" pitchFamily="18" charset="0"/>
                              </a:rPr>
                            </m:ctrlPr>
                          </m:fPr>
                          <m:num>
                            <m:r>
                              <a:rPr lang="en-US" sz="3200" b="0" i="1" dirty="0" smtClean="0">
                                <a:latin typeface="Cambria Math" panose="02040503050406030204" pitchFamily="18" charset="0"/>
                              </a:rPr>
                              <m:t>𝑑𝑥</m:t>
                            </m:r>
                          </m:num>
                          <m:den>
                            <m:r>
                              <a:rPr lang="en-US" sz="3200" b="0" i="1" dirty="0" smtClean="0">
                                <a:latin typeface="Cambria Math" panose="02040503050406030204" pitchFamily="18" charset="0"/>
                              </a:rPr>
                              <m:t>𝑑𝑡</m:t>
                            </m:r>
                          </m:den>
                        </m:f>
                      </m:e>
                    </m:d>
                  </m:oMath>
                </a14:m>
                <a:endParaRPr lang="en-US" sz="3200"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blipFill rotWithShape="0">
                <a:blip r:embed="rId2"/>
                <a:stretch>
                  <a:fillRect l="-1333" t="-2941"/>
                </a:stretch>
              </a:blipFill>
            </p:spPr>
            <p:txBody>
              <a:bodyPr/>
              <a:lstStyle/>
              <a:p>
                <a:r>
                  <a:rPr lang="en-US">
                    <a:noFill/>
                  </a:rPr>
                  <a:t> </a:t>
                </a:r>
              </a:p>
            </p:txBody>
          </p:sp>
        </mc:Fallback>
      </mc:AlternateContent>
    </p:spTree>
    <p:extLst>
      <p:ext uri="{BB962C8B-B14F-4D97-AF65-F5344CB8AC3E}">
        <p14:creationId xmlns:p14="http://schemas.microsoft.com/office/powerpoint/2010/main" val="403121511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Yield Coefficient</a:t>
            </a:r>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p:txBody>
              <a:bodyPr>
                <a:normAutofit/>
              </a:bodyPr>
              <a:lstStyle/>
              <a:p>
                <a:r>
                  <a:rPr lang="en-US" sz="3200" dirty="0" smtClean="0"/>
                  <a:t>Substitute the Monod growth limitation model for dx/</a:t>
                </a:r>
                <a:r>
                  <a:rPr lang="en-US" sz="3200" dirty="0" err="1" smtClean="0"/>
                  <a:t>dt</a:t>
                </a:r>
                <a:endParaRPr lang="en-US" sz="3200" dirty="0" smtClean="0"/>
              </a:p>
              <a:p>
                <a:pPr marL="0" indent="0">
                  <a:buNone/>
                </a:pPr>
                <a:r>
                  <a:rPr lang="en-US" sz="3200" dirty="0"/>
                  <a:t>	</a:t>
                </a:r>
                <a14:m>
                  <m:oMath xmlns:m="http://schemas.openxmlformats.org/officeDocument/2006/math">
                    <m:f>
                      <m:fPr>
                        <m:ctrlPr>
                          <a:rPr lang="en-US" sz="3200" i="1" smtClean="0">
                            <a:latin typeface="Cambria Math" panose="02040503050406030204" pitchFamily="18" charset="0"/>
                          </a:rPr>
                        </m:ctrlPr>
                      </m:fPr>
                      <m:num>
                        <m:r>
                          <a:rPr lang="en-US" sz="3200" b="0" i="1" smtClean="0">
                            <a:latin typeface="Cambria Math" panose="02040503050406030204" pitchFamily="18" charset="0"/>
                          </a:rPr>
                          <m:t>𝑑𝑠</m:t>
                        </m:r>
                      </m:num>
                      <m:den>
                        <m:r>
                          <a:rPr lang="en-US" sz="3200" b="0" i="1" smtClean="0">
                            <a:latin typeface="Cambria Math" panose="02040503050406030204" pitchFamily="18" charset="0"/>
                          </a:rPr>
                          <m:t>𝑑𝑡</m:t>
                        </m:r>
                      </m:den>
                    </m:f>
                  </m:oMath>
                </a14:m>
                <a:r>
                  <a:rPr lang="en-US" sz="3200" dirty="0" smtClean="0"/>
                  <a:t> = </a:t>
                </a:r>
                <a14:m>
                  <m:oMath xmlns:m="http://schemas.openxmlformats.org/officeDocument/2006/math">
                    <m:f>
                      <m:fPr>
                        <m:ctrlPr>
                          <a:rPr lang="en-US" sz="3200" i="1" smtClean="0">
                            <a:latin typeface="Cambria Math" panose="02040503050406030204" pitchFamily="18" charset="0"/>
                          </a:rPr>
                        </m:ctrlPr>
                      </m:fPr>
                      <m:num>
                        <m:r>
                          <a:rPr lang="en-US" sz="3200" b="0" i="1" smtClean="0">
                            <a:latin typeface="Cambria Math" panose="02040503050406030204" pitchFamily="18" charset="0"/>
                          </a:rPr>
                          <m:t>1</m:t>
                        </m:r>
                      </m:num>
                      <m:den>
                        <m:r>
                          <a:rPr lang="en-US" sz="3200" b="0" i="1" smtClean="0">
                            <a:latin typeface="Cambria Math" panose="02040503050406030204" pitchFamily="18" charset="0"/>
                          </a:rPr>
                          <m:t>𝑌</m:t>
                        </m:r>
                      </m:den>
                    </m:f>
                  </m:oMath>
                </a14:m>
                <a:r>
                  <a:rPr lang="en-US" sz="3200" dirty="0" smtClean="0"/>
                  <a:t> </a:t>
                </a:r>
                <a14:m>
                  <m:oMath xmlns:m="http://schemas.openxmlformats.org/officeDocument/2006/math">
                    <m:d>
                      <m:dPr>
                        <m:ctrlPr>
                          <a:rPr lang="en-US" sz="3200" i="1" dirty="0" smtClean="0">
                            <a:latin typeface="Cambria Math" panose="02040503050406030204" pitchFamily="18" charset="0"/>
                          </a:rPr>
                        </m:ctrlPr>
                      </m:dPr>
                      <m:e>
                        <m:sSub>
                          <m:sSubPr>
                            <m:ctrlPr>
                              <a:rPr lang="en-US" sz="3200" i="1" dirty="0" smtClean="0">
                                <a:latin typeface="Cambria Math" panose="02040503050406030204" pitchFamily="18" charset="0"/>
                              </a:rPr>
                            </m:ctrlPr>
                          </m:sSubPr>
                          <m:e>
                            <m:r>
                              <a:rPr lang="en-US" sz="3200" i="1" dirty="0" smtClean="0">
                                <a:latin typeface="Cambria Math" panose="02040503050406030204" pitchFamily="18" charset="0"/>
                                <a:ea typeface="Cambria Math" panose="02040503050406030204" pitchFamily="18" charset="0"/>
                              </a:rPr>
                              <m:t>𝜇</m:t>
                            </m:r>
                          </m:e>
                          <m:sub>
                            <m:r>
                              <a:rPr lang="en-US" sz="3200" b="0" i="1" dirty="0" smtClean="0">
                                <a:latin typeface="Cambria Math" panose="02040503050406030204" pitchFamily="18" charset="0"/>
                              </a:rPr>
                              <m:t>𝑚𝑎𝑥</m:t>
                            </m:r>
                          </m:sub>
                        </m:sSub>
                        <m:r>
                          <a:rPr lang="en-US" sz="3200" b="0" i="1" dirty="0" smtClean="0">
                            <a:latin typeface="Cambria Math" panose="02040503050406030204" pitchFamily="18" charset="0"/>
                          </a:rPr>
                          <m:t> </m:t>
                        </m:r>
                        <m:f>
                          <m:fPr>
                            <m:ctrlPr>
                              <a:rPr lang="en-US" sz="3200" b="0" i="1" dirty="0" smtClean="0">
                                <a:latin typeface="Cambria Math" panose="02040503050406030204" pitchFamily="18" charset="0"/>
                              </a:rPr>
                            </m:ctrlPr>
                          </m:fPr>
                          <m:num>
                            <m:r>
                              <a:rPr lang="en-US" sz="3200" b="0" i="1" dirty="0" smtClean="0">
                                <a:latin typeface="Cambria Math" panose="02040503050406030204" pitchFamily="18" charset="0"/>
                              </a:rPr>
                              <m:t>𝑆</m:t>
                            </m:r>
                          </m:num>
                          <m:den>
                            <m:sSub>
                              <m:sSubPr>
                                <m:ctrlPr>
                                  <a:rPr lang="en-US" sz="3200" b="0" i="1" dirty="0" smtClean="0">
                                    <a:latin typeface="Cambria Math" panose="02040503050406030204" pitchFamily="18" charset="0"/>
                                  </a:rPr>
                                </m:ctrlPr>
                              </m:sSubPr>
                              <m:e>
                                <m:r>
                                  <a:rPr lang="en-US" sz="3200" b="0" i="1" dirty="0" smtClean="0">
                                    <a:latin typeface="Cambria Math" panose="02040503050406030204" pitchFamily="18" charset="0"/>
                                  </a:rPr>
                                  <m:t>𝐾</m:t>
                                </m:r>
                              </m:e>
                              <m:sub>
                                <m:r>
                                  <a:rPr lang="en-US" sz="3200" b="0" i="1" dirty="0" smtClean="0">
                                    <a:latin typeface="Cambria Math" panose="02040503050406030204" pitchFamily="18" charset="0"/>
                                  </a:rPr>
                                  <m:t>𝑆</m:t>
                                </m:r>
                              </m:sub>
                            </m:sSub>
                            <m:r>
                              <a:rPr lang="en-US" sz="3200" b="0" i="1" dirty="0" smtClean="0">
                                <a:latin typeface="Cambria Math" panose="02040503050406030204" pitchFamily="18" charset="0"/>
                              </a:rPr>
                              <m:t>+</m:t>
                            </m:r>
                            <m:r>
                              <a:rPr lang="en-US" sz="3200" b="0" i="1" dirty="0" smtClean="0">
                                <a:latin typeface="Cambria Math" panose="02040503050406030204" pitchFamily="18" charset="0"/>
                              </a:rPr>
                              <m:t>𝑆</m:t>
                            </m:r>
                          </m:den>
                        </m:f>
                        <m:r>
                          <a:rPr lang="en-US" sz="3200" b="0" i="1" dirty="0" smtClean="0">
                            <a:latin typeface="Cambria Math" panose="02040503050406030204" pitchFamily="18" charset="0"/>
                          </a:rPr>
                          <m:t> − </m:t>
                        </m:r>
                        <m:sSub>
                          <m:sSubPr>
                            <m:ctrlPr>
                              <a:rPr lang="en-US" sz="3200" b="0" i="1" dirty="0" smtClean="0">
                                <a:latin typeface="Cambria Math" panose="02040503050406030204" pitchFamily="18" charset="0"/>
                              </a:rPr>
                            </m:ctrlPr>
                          </m:sSubPr>
                          <m:e>
                            <m:r>
                              <a:rPr lang="en-US" sz="3200" b="0" i="1" dirty="0" smtClean="0">
                                <a:latin typeface="Cambria Math" panose="02040503050406030204" pitchFamily="18" charset="0"/>
                              </a:rPr>
                              <m:t>𝐾</m:t>
                            </m:r>
                          </m:e>
                          <m:sub>
                            <m:r>
                              <a:rPr lang="en-US" sz="3200" b="0" i="1" dirty="0" smtClean="0">
                                <a:latin typeface="Cambria Math" panose="02040503050406030204" pitchFamily="18" charset="0"/>
                              </a:rPr>
                              <m:t>𝑑</m:t>
                            </m:r>
                          </m:sub>
                        </m:sSub>
                      </m:e>
                    </m:d>
                  </m:oMath>
                </a14:m>
                <a:r>
                  <a:rPr lang="en-US" sz="3200" dirty="0" smtClean="0"/>
                  <a:t> X</a:t>
                </a:r>
              </a:p>
              <a:p>
                <a:r>
                  <a:rPr lang="en-US" sz="3200" dirty="0" smtClean="0"/>
                  <a:t>Note that the role of </a:t>
                </a:r>
                <a14:m>
                  <m:oMath xmlns:m="http://schemas.openxmlformats.org/officeDocument/2006/math">
                    <m:sSub>
                      <m:sSubPr>
                        <m:ctrlPr>
                          <a:rPr lang="en-US" sz="3200" i="1" smtClean="0">
                            <a:latin typeface="Cambria Math" panose="02040503050406030204" pitchFamily="18" charset="0"/>
                          </a:rPr>
                        </m:ctrlPr>
                      </m:sSubPr>
                      <m:e>
                        <m:r>
                          <a:rPr lang="en-US" sz="3200" i="1" smtClean="0">
                            <a:latin typeface="Cambria Math" panose="02040503050406030204" pitchFamily="18" charset="0"/>
                            <a:ea typeface="Cambria Math" panose="02040503050406030204" pitchFamily="18" charset="0"/>
                          </a:rPr>
                          <m:t>𝜇</m:t>
                        </m:r>
                      </m:e>
                      <m:sub>
                        <m:r>
                          <a:rPr lang="en-US" sz="3200" b="0" i="1" smtClean="0">
                            <a:latin typeface="Cambria Math" panose="02040503050406030204" pitchFamily="18" charset="0"/>
                          </a:rPr>
                          <m:t>𝑚𝑎𝑥</m:t>
                        </m:r>
                      </m:sub>
                    </m:sSub>
                  </m:oMath>
                </a14:m>
                <a:r>
                  <a:rPr lang="en-US" sz="3200" dirty="0" smtClean="0"/>
                  <a:t> is to remove substrate from solution, and the role of </a:t>
                </a:r>
                <a14:m>
                  <m:oMath xmlns:m="http://schemas.openxmlformats.org/officeDocument/2006/math">
                    <m:sSub>
                      <m:sSubPr>
                        <m:ctrlPr>
                          <a:rPr lang="en-US" sz="3200" i="1" smtClean="0">
                            <a:latin typeface="Cambria Math" panose="02040503050406030204" pitchFamily="18" charset="0"/>
                          </a:rPr>
                        </m:ctrlPr>
                      </m:sSubPr>
                      <m:e>
                        <m:r>
                          <a:rPr lang="en-US" sz="3200" b="0" i="1" smtClean="0">
                            <a:latin typeface="Cambria Math" panose="02040503050406030204" pitchFamily="18" charset="0"/>
                          </a:rPr>
                          <m:t>𝐾</m:t>
                        </m:r>
                      </m:e>
                      <m:sub>
                        <m:r>
                          <a:rPr lang="en-US" sz="3200" b="0" i="1" smtClean="0">
                            <a:latin typeface="Cambria Math" panose="02040503050406030204" pitchFamily="18" charset="0"/>
                          </a:rPr>
                          <m:t>𝑑</m:t>
                        </m:r>
                      </m:sub>
                    </m:sSub>
                  </m:oMath>
                </a14:m>
                <a:r>
                  <a:rPr lang="en-US" sz="3200" dirty="0" smtClean="0"/>
                  <a:t> is to recycle substrate into solution as organisms respire and die</a:t>
                </a:r>
                <a:endParaRPr lang="en-US" sz="3200"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blipFill rotWithShape="0">
                <a:blip r:embed="rId2"/>
                <a:stretch>
                  <a:fillRect l="-1333" t="-2941"/>
                </a:stretch>
              </a:blipFill>
            </p:spPr>
            <p:txBody>
              <a:bodyPr/>
              <a:lstStyle/>
              <a:p>
                <a:r>
                  <a:rPr lang="en-US">
                    <a:noFill/>
                  </a:rPr>
                  <a:t> </a:t>
                </a:r>
              </a:p>
            </p:txBody>
          </p:sp>
        </mc:Fallback>
      </mc:AlternateContent>
    </p:spTree>
    <p:extLst>
      <p:ext uri="{BB962C8B-B14F-4D97-AF65-F5344CB8AC3E}">
        <p14:creationId xmlns:p14="http://schemas.microsoft.com/office/powerpoint/2010/main" val="51736592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Yield </a:t>
            </a:r>
            <a:r>
              <a:rPr lang="en-US" dirty="0" smtClean="0"/>
              <a:t>Coefficient Example</a:t>
            </a:r>
            <a:endParaRPr lang="en-US" dirty="0"/>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p:txBody>
              <a:bodyPr>
                <a:normAutofit/>
              </a:bodyPr>
              <a:lstStyle/>
              <a:p>
                <a:pPr marL="0" indent="0">
                  <a:buNone/>
                </a:pPr>
                <a:r>
                  <a:rPr lang="en-US" sz="3200" dirty="0" smtClean="0"/>
                  <a:t>The organic matter present in municipal wastewater is removed at a rate of 25mg/L in an aerated biological reactor.  Assume that the aeration basin has a volume of 1.5 x </a:t>
                </a:r>
                <a14:m>
                  <m:oMath xmlns:m="http://schemas.openxmlformats.org/officeDocument/2006/math">
                    <m:sSup>
                      <m:sSupPr>
                        <m:ctrlPr>
                          <a:rPr lang="en-US" sz="3200" i="1" smtClean="0">
                            <a:latin typeface="Cambria Math" panose="02040503050406030204" pitchFamily="18" charset="0"/>
                          </a:rPr>
                        </m:ctrlPr>
                      </m:sSupPr>
                      <m:e>
                        <m:r>
                          <a:rPr lang="en-US" sz="3200" b="0" i="1" smtClean="0">
                            <a:latin typeface="Cambria Math" panose="02040503050406030204" pitchFamily="18" charset="0"/>
                          </a:rPr>
                          <m:t>10</m:t>
                        </m:r>
                      </m:e>
                      <m:sup>
                        <m:r>
                          <a:rPr lang="en-US" sz="3200" b="0" i="1" smtClean="0">
                            <a:latin typeface="Cambria Math" panose="02040503050406030204" pitchFamily="18" charset="0"/>
                          </a:rPr>
                          <m:t>6</m:t>
                        </m:r>
                      </m:sup>
                    </m:sSup>
                  </m:oMath>
                </a14:m>
                <a:r>
                  <a:rPr lang="en-US" sz="3200" dirty="0" smtClean="0"/>
                  <a:t> L.  Yield coefficient Y equals ) 0.6 mg VSS/mg BOD</a:t>
                </a:r>
                <a:r>
                  <a:rPr lang="en-US" sz="3200" baseline="-25000" dirty="0" smtClean="0"/>
                  <a:t>5</a:t>
                </a:r>
                <a:r>
                  <a:rPr lang="en-US" sz="3200" dirty="0" smtClean="0"/>
                  <a:t>.  </a:t>
                </a:r>
              </a:p>
              <a:p>
                <a:pPr marL="0" indent="0">
                  <a:buNone/>
                </a:pPr>
                <a:endParaRPr lang="en-US" sz="3200" dirty="0"/>
              </a:p>
              <a:p>
                <a:pPr marL="0" indent="0">
                  <a:buNone/>
                </a:pPr>
                <a:r>
                  <a:rPr lang="en-US" sz="3200" dirty="0" smtClean="0"/>
                  <a:t>Calculate the mass of microorganisms produced daily due to the consumption of organic matter by microorganisms in the </a:t>
                </a:r>
                <a:r>
                  <a:rPr lang="en-US" sz="3200" smtClean="0"/>
                  <a:t>aeration basin</a:t>
                </a:r>
                <a:endParaRPr lang="en-US" sz="3200"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blipFill rotWithShape="0">
                <a:blip r:embed="rId2"/>
                <a:stretch>
                  <a:fillRect l="-1507" t="-2941" r="-58"/>
                </a:stretch>
              </a:blipFill>
            </p:spPr>
            <p:txBody>
              <a:bodyPr/>
              <a:lstStyle/>
              <a:p>
                <a:r>
                  <a:rPr lang="en-US">
                    <a:noFill/>
                  </a:rPr>
                  <a:t> </a:t>
                </a:r>
              </a:p>
            </p:txBody>
          </p:sp>
        </mc:Fallback>
      </mc:AlternateContent>
    </p:spTree>
    <p:extLst>
      <p:ext uri="{BB962C8B-B14F-4D97-AF65-F5344CB8AC3E}">
        <p14:creationId xmlns:p14="http://schemas.microsoft.com/office/powerpoint/2010/main" val="308858413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Yield </a:t>
            </a:r>
            <a:r>
              <a:rPr lang="en-US" dirty="0" smtClean="0"/>
              <a:t>Coefficient Example</a:t>
            </a:r>
            <a:endParaRPr lang="en-US" dirty="0"/>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p:txBody>
              <a:bodyPr>
                <a:normAutofit/>
              </a:bodyPr>
              <a:lstStyle/>
              <a:p>
                <a:r>
                  <a:rPr lang="en-US" sz="3200" dirty="0" smtClean="0"/>
                  <a:t>The yield coefficient Y relates the rate of substrate disappearance the rate of cell growth.  This relationship is written as follows:</a:t>
                </a:r>
              </a:p>
              <a:p>
                <a:pPr marL="0" indent="0">
                  <a:buNone/>
                </a:pPr>
                <a:r>
                  <a:rPr lang="en-US" sz="3200" dirty="0"/>
                  <a:t>	</a:t>
                </a:r>
                <a:r>
                  <a:rPr lang="en-US" sz="3200" dirty="0" smtClean="0"/>
                  <a:t>	</a:t>
                </a:r>
                <a14:m>
                  <m:oMath xmlns:m="http://schemas.openxmlformats.org/officeDocument/2006/math">
                    <m:f>
                      <m:fPr>
                        <m:ctrlPr>
                          <a:rPr lang="en-US" sz="3200" i="1" smtClean="0">
                            <a:latin typeface="Cambria Math" panose="02040503050406030204" pitchFamily="18" charset="0"/>
                          </a:rPr>
                        </m:ctrlPr>
                      </m:fPr>
                      <m:num>
                        <m:r>
                          <a:rPr lang="en-US" sz="3200" b="0" i="1" smtClean="0">
                            <a:latin typeface="Cambria Math" panose="02040503050406030204" pitchFamily="18" charset="0"/>
                          </a:rPr>
                          <m:t>𝑑</m:t>
                        </m:r>
                      </m:num>
                      <m:den>
                        <m:r>
                          <a:rPr lang="en-US" sz="3200" b="0" i="1" smtClean="0">
                            <a:latin typeface="Cambria Math" panose="02040503050406030204" pitchFamily="18" charset="0"/>
                          </a:rPr>
                          <m:t>𝑆</m:t>
                        </m:r>
                      </m:den>
                    </m:f>
                  </m:oMath>
                </a14:m>
                <a:r>
                  <a:rPr lang="en-US" sz="3200" dirty="0" smtClean="0"/>
                  <a:t> = </a:t>
                </a:r>
                <a14:m>
                  <m:oMath xmlns:m="http://schemas.openxmlformats.org/officeDocument/2006/math">
                    <m:f>
                      <m:fPr>
                        <m:ctrlPr>
                          <a:rPr lang="en-US" sz="3200" i="1" smtClean="0">
                            <a:latin typeface="Cambria Math" panose="02040503050406030204" pitchFamily="18" charset="0"/>
                          </a:rPr>
                        </m:ctrlPr>
                      </m:fPr>
                      <m:num>
                        <m:r>
                          <a:rPr lang="en-US" sz="3200" b="0" i="1" smtClean="0">
                            <a:latin typeface="Cambria Math" panose="02040503050406030204" pitchFamily="18" charset="0"/>
                          </a:rPr>
                          <m:t>1 </m:t>
                        </m:r>
                        <m:r>
                          <a:rPr lang="en-US" sz="3200" b="0" i="1" smtClean="0">
                            <a:latin typeface="Cambria Math" panose="02040503050406030204" pitchFamily="18" charset="0"/>
                          </a:rPr>
                          <m:t>𝑑𝑥</m:t>
                        </m:r>
                      </m:num>
                      <m:den>
                        <m:r>
                          <a:rPr lang="en-US" sz="3200" b="0" i="1" smtClean="0">
                            <a:latin typeface="Cambria Math" panose="02040503050406030204" pitchFamily="18" charset="0"/>
                          </a:rPr>
                          <m:t>𝑌</m:t>
                        </m:r>
                        <m:r>
                          <a:rPr lang="en-US" sz="3200" b="0" i="1" smtClean="0">
                            <a:latin typeface="Cambria Math" panose="02040503050406030204" pitchFamily="18" charset="0"/>
                          </a:rPr>
                          <m:t> </m:t>
                        </m:r>
                        <m:r>
                          <a:rPr lang="en-US" sz="3200" b="0" i="1" smtClean="0">
                            <a:latin typeface="Cambria Math" panose="02040503050406030204" pitchFamily="18" charset="0"/>
                          </a:rPr>
                          <m:t>𝑑𝑡</m:t>
                        </m:r>
                      </m:den>
                    </m:f>
                  </m:oMath>
                </a14:m>
                <a:endParaRPr lang="en-US" sz="3200" dirty="0" smtClean="0"/>
              </a:p>
              <a:p>
                <a:pPr marL="0" indent="0">
                  <a:buNone/>
                </a:pPr>
                <a:r>
                  <a:rPr lang="en-US" sz="3200" dirty="0" smtClean="0"/>
                  <a:t>   Therefore</a:t>
                </a:r>
              </a:p>
              <a:p>
                <a:pPr marL="0" indent="0">
                  <a:buNone/>
                </a:pPr>
                <a:r>
                  <a:rPr lang="en-US" sz="3200" dirty="0"/>
                  <a:t>	</a:t>
                </a:r>
                <a:r>
                  <a:rPr lang="en-US" sz="3200" dirty="0" smtClean="0"/>
                  <a:t>	Y</a:t>
                </a:r>
                <a14:m>
                  <m:oMath xmlns:m="http://schemas.openxmlformats.org/officeDocument/2006/math">
                    <m:f>
                      <m:fPr>
                        <m:ctrlPr>
                          <a:rPr lang="en-US" sz="3200" i="1" smtClean="0">
                            <a:latin typeface="Cambria Math" panose="02040503050406030204" pitchFamily="18" charset="0"/>
                          </a:rPr>
                        </m:ctrlPr>
                      </m:fPr>
                      <m:num>
                        <m:r>
                          <a:rPr lang="en-US" sz="3200" b="0" i="1" smtClean="0">
                            <a:latin typeface="Cambria Math" panose="02040503050406030204" pitchFamily="18" charset="0"/>
                          </a:rPr>
                          <m:t>𝑑𝑠</m:t>
                        </m:r>
                      </m:num>
                      <m:den>
                        <m:r>
                          <a:rPr lang="en-US" sz="3200" b="0" i="1" smtClean="0">
                            <a:latin typeface="Cambria Math" panose="02040503050406030204" pitchFamily="18" charset="0"/>
                          </a:rPr>
                          <m:t>𝑑𝑡</m:t>
                        </m:r>
                      </m:den>
                    </m:f>
                  </m:oMath>
                </a14:m>
                <a:r>
                  <a:rPr lang="en-US" sz="3200" dirty="0" smtClean="0"/>
                  <a:t> = </a:t>
                </a:r>
                <a14:m>
                  <m:oMath xmlns:m="http://schemas.openxmlformats.org/officeDocument/2006/math">
                    <m:f>
                      <m:fPr>
                        <m:ctrlPr>
                          <a:rPr lang="en-US" sz="3200" i="1" smtClean="0">
                            <a:latin typeface="Cambria Math" panose="02040503050406030204" pitchFamily="18" charset="0"/>
                          </a:rPr>
                        </m:ctrlPr>
                      </m:fPr>
                      <m:num>
                        <m:r>
                          <a:rPr lang="en-US" sz="3200" b="0" i="1" smtClean="0">
                            <a:latin typeface="Cambria Math" panose="02040503050406030204" pitchFamily="18" charset="0"/>
                          </a:rPr>
                          <m:t>𝑑𝑥</m:t>
                        </m:r>
                      </m:num>
                      <m:den>
                        <m:r>
                          <a:rPr lang="en-US" sz="3200" b="0" i="1" smtClean="0">
                            <a:latin typeface="Cambria Math" panose="02040503050406030204" pitchFamily="18" charset="0"/>
                          </a:rPr>
                          <m:t>𝑑𝑡</m:t>
                        </m:r>
                      </m:den>
                    </m:f>
                  </m:oMath>
                </a14:m>
                <a:endParaRPr lang="en-US" sz="3200"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blipFill rotWithShape="0">
                <a:blip r:embed="rId2"/>
                <a:stretch>
                  <a:fillRect l="-1333" t="-2941"/>
                </a:stretch>
              </a:blipFill>
            </p:spPr>
            <p:txBody>
              <a:bodyPr/>
              <a:lstStyle/>
              <a:p>
                <a:r>
                  <a:rPr lang="en-US">
                    <a:noFill/>
                  </a:rPr>
                  <a:t> </a:t>
                </a:r>
              </a:p>
            </p:txBody>
          </p:sp>
        </mc:Fallback>
      </mc:AlternateContent>
    </p:spTree>
    <p:extLst>
      <p:ext uri="{BB962C8B-B14F-4D97-AF65-F5344CB8AC3E}">
        <p14:creationId xmlns:p14="http://schemas.microsoft.com/office/powerpoint/2010/main" val="99286227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Yield Coefficient Solution</a:t>
            </a:r>
            <a:endParaRPr lang="en-US" dirty="0"/>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p:txBody>
              <a:bodyPr>
                <a:normAutofit/>
              </a:bodyPr>
              <a:lstStyle/>
              <a:p>
                <a:pPr marL="0" indent="0">
                  <a:buNone/>
                </a:pPr>
                <a:r>
                  <a:rPr lang="en-US" sz="3200" dirty="0" smtClean="0"/>
                  <a:t>Substitute the given values for Y and the rate of substrate depletion</a:t>
                </a:r>
              </a:p>
              <a:p>
                <a:pPr marL="0" indent="0">
                  <a:buNone/>
                </a:pPr>
                <a14:m>
                  <m:oMath xmlns:m="http://schemas.openxmlformats.org/officeDocument/2006/math">
                    <m:f>
                      <m:fPr>
                        <m:ctrlPr>
                          <a:rPr lang="en-US" sz="3200" i="1" smtClean="0">
                            <a:latin typeface="Cambria Math" panose="02040503050406030204" pitchFamily="18" charset="0"/>
                          </a:rPr>
                        </m:ctrlPr>
                      </m:fPr>
                      <m:num>
                        <m:r>
                          <a:rPr lang="en-US" sz="3200" b="0" i="1" smtClean="0">
                            <a:latin typeface="Cambria Math" panose="02040503050406030204" pitchFamily="18" charset="0"/>
                          </a:rPr>
                          <m:t>0.6</m:t>
                        </m:r>
                        <m:r>
                          <a:rPr lang="en-US" sz="3200" b="0" i="1" smtClean="0">
                            <a:latin typeface="Cambria Math" panose="02040503050406030204" pitchFamily="18" charset="0"/>
                          </a:rPr>
                          <m:t>𝑚𝑔𝑉𝑆𝑆</m:t>
                        </m:r>
                      </m:num>
                      <m:den>
                        <m:sSub>
                          <m:sSubPr>
                            <m:ctrlPr>
                              <a:rPr lang="en-US" sz="3200" i="1" smtClean="0">
                                <a:latin typeface="Cambria Math" panose="02040503050406030204" pitchFamily="18" charset="0"/>
                              </a:rPr>
                            </m:ctrlPr>
                          </m:sSubPr>
                          <m:e>
                            <m:r>
                              <a:rPr lang="en-US" sz="3200" b="0" i="1" smtClean="0">
                                <a:latin typeface="Cambria Math" panose="02040503050406030204" pitchFamily="18" charset="0"/>
                              </a:rPr>
                              <m:t>𝑚𝑔𝐵𝑂𝐷</m:t>
                            </m:r>
                          </m:e>
                          <m:sub>
                            <m:r>
                              <a:rPr lang="en-US" sz="3200" b="0" i="1" smtClean="0">
                                <a:latin typeface="Cambria Math" panose="02040503050406030204" pitchFamily="18" charset="0"/>
                              </a:rPr>
                              <m:t>5</m:t>
                            </m:r>
                          </m:sub>
                        </m:sSub>
                      </m:den>
                    </m:f>
                  </m:oMath>
                </a14:m>
                <a:r>
                  <a:rPr lang="en-US" sz="3200" dirty="0" smtClean="0"/>
                  <a:t> X </a:t>
                </a:r>
                <a14:m>
                  <m:oMath xmlns:m="http://schemas.openxmlformats.org/officeDocument/2006/math">
                    <m:f>
                      <m:fPr>
                        <m:ctrlPr>
                          <a:rPr lang="en-US" sz="3200" i="1" smtClean="0">
                            <a:latin typeface="Cambria Math" panose="02040503050406030204" pitchFamily="18" charset="0"/>
                          </a:rPr>
                        </m:ctrlPr>
                      </m:fPr>
                      <m:num>
                        <m:sSub>
                          <m:sSubPr>
                            <m:ctrlPr>
                              <a:rPr lang="en-US" sz="3200" i="1" smtClean="0">
                                <a:latin typeface="Cambria Math" panose="02040503050406030204" pitchFamily="18" charset="0"/>
                              </a:rPr>
                            </m:ctrlPr>
                          </m:sSubPr>
                          <m:e>
                            <m:r>
                              <a:rPr lang="en-US" sz="3200" b="0" i="1" smtClean="0">
                                <a:latin typeface="Cambria Math" panose="02040503050406030204" pitchFamily="18" charset="0"/>
                              </a:rPr>
                              <m:t>25</m:t>
                            </m:r>
                            <m:r>
                              <a:rPr lang="en-US" sz="3200" b="0" i="1" smtClean="0">
                                <a:latin typeface="Cambria Math" panose="02040503050406030204" pitchFamily="18" charset="0"/>
                              </a:rPr>
                              <m:t>𝑚𝑔</m:t>
                            </m:r>
                            <m:r>
                              <a:rPr lang="en-US" sz="3200" b="0" i="1" smtClean="0">
                                <a:latin typeface="Cambria Math" panose="02040503050406030204" pitchFamily="18" charset="0"/>
                              </a:rPr>
                              <m:t> </m:t>
                            </m:r>
                            <m:r>
                              <a:rPr lang="en-US" sz="3200" b="0" i="1" smtClean="0">
                                <a:latin typeface="Cambria Math" panose="02040503050406030204" pitchFamily="18" charset="0"/>
                              </a:rPr>
                              <m:t>𝐵𝑂𝐷</m:t>
                            </m:r>
                          </m:e>
                          <m:sub>
                            <m:r>
                              <a:rPr lang="en-US" sz="3200" b="0" i="1" smtClean="0">
                                <a:latin typeface="Cambria Math" panose="02040503050406030204" pitchFamily="18" charset="0"/>
                              </a:rPr>
                              <m:t>5</m:t>
                            </m:r>
                          </m:sub>
                        </m:sSub>
                      </m:num>
                      <m:den>
                        <m:r>
                          <a:rPr lang="en-US" sz="3200" b="0" i="1" smtClean="0">
                            <a:latin typeface="Cambria Math" panose="02040503050406030204" pitchFamily="18" charset="0"/>
                          </a:rPr>
                          <m:t>𝐿</m:t>
                        </m:r>
                        <m:r>
                          <a:rPr lang="en-US" sz="3200" b="0" i="1" smtClean="0">
                            <a:latin typeface="Cambria Math" panose="02040503050406030204" pitchFamily="18" charset="0"/>
                          </a:rPr>
                          <m:t> −</m:t>
                        </m:r>
                        <m:r>
                          <a:rPr lang="en-US" sz="3200" b="0" i="1" smtClean="0">
                            <a:latin typeface="Cambria Math" panose="02040503050406030204" pitchFamily="18" charset="0"/>
                          </a:rPr>
                          <m:t>h𝑟</m:t>
                        </m:r>
                      </m:den>
                    </m:f>
                  </m:oMath>
                </a14:m>
                <a:r>
                  <a:rPr lang="en-US" sz="3200" dirty="0" smtClean="0"/>
                  <a:t> = </a:t>
                </a:r>
                <a14:m>
                  <m:oMath xmlns:m="http://schemas.openxmlformats.org/officeDocument/2006/math">
                    <m:f>
                      <m:fPr>
                        <m:ctrlPr>
                          <a:rPr lang="en-US" sz="3200" i="1" smtClean="0">
                            <a:latin typeface="Cambria Math" panose="02040503050406030204" pitchFamily="18" charset="0"/>
                          </a:rPr>
                        </m:ctrlPr>
                      </m:fPr>
                      <m:num>
                        <m:r>
                          <a:rPr lang="en-US" sz="3200" b="0" i="1" smtClean="0">
                            <a:latin typeface="Cambria Math" panose="02040503050406030204" pitchFamily="18" charset="0"/>
                          </a:rPr>
                          <m:t>15</m:t>
                        </m:r>
                        <m:r>
                          <a:rPr lang="en-US" sz="3200" b="0" i="1" smtClean="0">
                            <a:latin typeface="Cambria Math" panose="02040503050406030204" pitchFamily="18" charset="0"/>
                          </a:rPr>
                          <m:t>𝑚𝑔𝑉𝑆𝑆</m:t>
                        </m:r>
                      </m:num>
                      <m:den>
                        <m:r>
                          <a:rPr lang="en-US" sz="3200" b="0" i="1" smtClean="0">
                            <a:latin typeface="Cambria Math" panose="02040503050406030204" pitchFamily="18" charset="0"/>
                          </a:rPr>
                          <m:t>𝐿</m:t>
                        </m:r>
                        <m:r>
                          <a:rPr lang="en-US" sz="3200" b="0" i="1" smtClean="0">
                            <a:latin typeface="Cambria Math" panose="02040503050406030204" pitchFamily="18" charset="0"/>
                          </a:rPr>
                          <m:t> −</m:t>
                        </m:r>
                        <m:r>
                          <a:rPr lang="en-US" sz="3200" b="0" i="1" smtClean="0">
                            <a:latin typeface="Cambria Math" panose="02040503050406030204" pitchFamily="18" charset="0"/>
                          </a:rPr>
                          <m:t>h𝑟</m:t>
                        </m:r>
                      </m:den>
                    </m:f>
                  </m:oMath>
                </a14:m>
                <a:endParaRPr lang="en-US" sz="3200" dirty="0" smtClean="0"/>
              </a:p>
              <a:p>
                <a:pPr marL="0" indent="0">
                  <a:buNone/>
                </a:pPr>
                <a:r>
                  <a:rPr lang="en-US" sz="3200" dirty="0" smtClean="0"/>
                  <a:t>Next, convert this value to a mass per day basic:</a:t>
                </a:r>
              </a:p>
              <a:p>
                <a:pPr marL="0" indent="0">
                  <a:buNone/>
                </a:pPr>
                <a14:m>
                  <m:oMath xmlns:m="http://schemas.openxmlformats.org/officeDocument/2006/math">
                    <m:f>
                      <m:fPr>
                        <m:ctrlPr>
                          <a:rPr lang="en-US" sz="3200" i="1" smtClean="0">
                            <a:latin typeface="Cambria Math" panose="02040503050406030204" pitchFamily="18" charset="0"/>
                          </a:rPr>
                        </m:ctrlPr>
                      </m:fPr>
                      <m:num>
                        <m:r>
                          <a:rPr lang="en-US" sz="3200" b="0" i="1" smtClean="0">
                            <a:latin typeface="Cambria Math" panose="02040503050406030204" pitchFamily="18" charset="0"/>
                          </a:rPr>
                          <m:t>15</m:t>
                        </m:r>
                        <m:r>
                          <a:rPr lang="en-US" sz="3200" b="0" i="1" smtClean="0">
                            <a:latin typeface="Cambria Math" panose="02040503050406030204" pitchFamily="18" charset="0"/>
                          </a:rPr>
                          <m:t>𝑚𝑔𝑉𝑆𝑆</m:t>
                        </m:r>
                      </m:num>
                      <m:den>
                        <m:r>
                          <a:rPr lang="en-US" sz="3200" b="0" i="1" smtClean="0">
                            <a:latin typeface="Cambria Math" panose="02040503050406030204" pitchFamily="18" charset="0"/>
                          </a:rPr>
                          <m:t>𝐿</m:t>
                        </m:r>
                        <m:r>
                          <a:rPr lang="en-US" sz="3200" b="0" i="1" smtClean="0">
                            <a:latin typeface="Cambria Math" panose="02040503050406030204" pitchFamily="18" charset="0"/>
                          </a:rPr>
                          <m:t> −</m:t>
                        </m:r>
                        <m:r>
                          <a:rPr lang="en-US" sz="3200" b="0" i="1" smtClean="0">
                            <a:latin typeface="Cambria Math" panose="02040503050406030204" pitchFamily="18" charset="0"/>
                          </a:rPr>
                          <m:t>h𝑟</m:t>
                        </m:r>
                      </m:den>
                    </m:f>
                  </m:oMath>
                </a14:m>
                <a:r>
                  <a:rPr lang="en-US" sz="3200" dirty="0" smtClean="0"/>
                  <a:t> x 1.5 x </a:t>
                </a:r>
                <a14:m>
                  <m:oMath xmlns:m="http://schemas.openxmlformats.org/officeDocument/2006/math">
                    <m:sSup>
                      <m:sSupPr>
                        <m:ctrlPr>
                          <a:rPr lang="en-US" sz="3200" i="1" smtClean="0">
                            <a:latin typeface="Cambria Math" panose="02040503050406030204" pitchFamily="18" charset="0"/>
                          </a:rPr>
                        </m:ctrlPr>
                      </m:sSupPr>
                      <m:e>
                        <m:r>
                          <a:rPr lang="en-US" sz="3200" b="0" i="1" smtClean="0">
                            <a:latin typeface="Cambria Math" panose="02040503050406030204" pitchFamily="18" charset="0"/>
                          </a:rPr>
                          <m:t>10</m:t>
                        </m:r>
                      </m:e>
                      <m:sup>
                        <m:r>
                          <a:rPr lang="en-US" sz="3200" b="0" i="1" smtClean="0">
                            <a:latin typeface="Cambria Math" panose="02040503050406030204" pitchFamily="18" charset="0"/>
                          </a:rPr>
                          <m:t>6</m:t>
                        </m:r>
                      </m:sup>
                    </m:sSup>
                  </m:oMath>
                </a14:m>
                <a:r>
                  <a:rPr lang="en-US" sz="3200" dirty="0" smtClean="0"/>
                  <a:t>L x </a:t>
                </a:r>
                <a14:m>
                  <m:oMath xmlns:m="http://schemas.openxmlformats.org/officeDocument/2006/math">
                    <m:f>
                      <m:fPr>
                        <m:ctrlPr>
                          <a:rPr lang="en-US" sz="3200" i="1" smtClean="0">
                            <a:latin typeface="Cambria Math" panose="02040503050406030204" pitchFamily="18" charset="0"/>
                          </a:rPr>
                        </m:ctrlPr>
                      </m:fPr>
                      <m:num>
                        <m:r>
                          <a:rPr lang="en-US" sz="3200" b="0" i="1" smtClean="0">
                            <a:latin typeface="Cambria Math" panose="02040503050406030204" pitchFamily="18" charset="0"/>
                          </a:rPr>
                          <m:t>24</m:t>
                        </m:r>
                        <m:r>
                          <a:rPr lang="en-US" sz="3200" b="0" i="1" smtClean="0">
                            <a:latin typeface="Cambria Math" panose="02040503050406030204" pitchFamily="18" charset="0"/>
                          </a:rPr>
                          <m:t>h𝑟</m:t>
                        </m:r>
                      </m:num>
                      <m:den>
                        <m:r>
                          <a:rPr lang="en-US" sz="3200" b="0" i="1" smtClean="0">
                            <a:latin typeface="Cambria Math" panose="02040503050406030204" pitchFamily="18" charset="0"/>
                          </a:rPr>
                          <m:t>𝑑𝑎𝑦</m:t>
                        </m:r>
                      </m:den>
                    </m:f>
                  </m:oMath>
                </a14:m>
                <a:r>
                  <a:rPr lang="en-US" sz="3200" dirty="0" smtClean="0"/>
                  <a:t> = </a:t>
                </a:r>
                <a14:m>
                  <m:oMath xmlns:m="http://schemas.openxmlformats.org/officeDocument/2006/math">
                    <m:f>
                      <m:fPr>
                        <m:ctrlPr>
                          <a:rPr lang="en-US" sz="3200" i="1" smtClean="0">
                            <a:latin typeface="Cambria Math" panose="02040503050406030204" pitchFamily="18" charset="0"/>
                          </a:rPr>
                        </m:ctrlPr>
                      </m:fPr>
                      <m:num>
                        <m:r>
                          <a:rPr lang="en-US" sz="3200" b="0" i="1" smtClean="0">
                            <a:latin typeface="Cambria Math" panose="02040503050406030204" pitchFamily="18" charset="0"/>
                          </a:rPr>
                          <m:t>5.4 </m:t>
                        </m:r>
                        <m:r>
                          <a:rPr lang="en-US" sz="3200" b="0" i="1" smtClean="0">
                            <a:latin typeface="Cambria Math" panose="02040503050406030204" pitchFamily="18" charset="0"/>
                            <a:ea typeface="Cambria Math" panose="02040503050406030204" pitchFamily="18" charset="0"/>
                          </a:rPr>
                          <m:t>× </m:t>
                        </m:r>
                        <m:sSup>
                          <m:sSupPr>
                            <m:ctrlPr>
                              <a:rPr lang="en-US" sz="3200" b="0" i="1" smtClean="0">
                                <a:latin typeface="Cambria Math" panose="02040503050406030204" pitchFamily="18" charset="0"/>
                                <a:ea typeface="Cambria Math" panose="02040503050406030204" pitchFamily="18" charset="0"/>
                              </a:rPr>
                            </m:ctrlPr>
                          </m:sSupPr>
                          <m:e>
                            <m:r>
                              <a:rPr lang="en-US" sz="3200" b="0" i="1" smtClean="0">
                                <a:latin typeface="Cambria Math" panose="02040503050406030204" pitchFamily="18" charset="0"/>
                                <a:ea typeface="Cambria Math" panose="02040503050406030204" pitchFamily="18" charset="0"/>
                              </a:rPr>
                              <m:t>10</m:t>
                            </m:r>
                          </m:e>
                          <m:sup>
                            <m:r>
                              <a:rPr lang="en-US" sz="3200" b="0" i="1" smtClean="0">
                                <a:latin typeface="Cambria Math" panose="02040503050406030204" pitchFamily="18" charset="0"/>
                                <a:ea typeface="Cambria Math" panose="02040503050406030204" pitchFamily="18" charset="0"/>
                              </a:rPr>
                              <m:t>8</m:t>
                            </m:r>
                          </m:sup>
                        </m:sSup>
                        <m:r>
                          <a:rPr lang="en-US" sz="3200" b="0" i="1" smtClean="0">
                            <a:latin typeface="Cambria Math" panose="02040503050406030204" pitchFamily="18" charset="0"/>
                            <a:ea typeface="Cambria Math" panose="02040503050406030204" pitchFamily="18" charset="0"/>
                          </a:rPr>
                          <m:t> </m:t>
                        </m:r>
                        <m:r>
                          <a:rPr lang="en-US" sz="3200" b="0" i="1" smtClean="0">
                            <a:latin typeface="Cambria Math" panose="02040503050406030204" pitchFamily="18" charset="0"/>
                            <a:ea typeface="Cambria Math" panose="02040503050406030204" pitchFamily="18" charset="0"/>
                          </a:rPr>
                          <m:t>𝑚𝑔</m:t>
                        </m:r>
                        <m:r>
                          <a:rPr lang="en-US" sz="3200" b="0" i="1" smtClean="0">
                            <a:latin typeface="Cambria Math" panose="02040503050406030204" pitchFamily="18" charset="0"/>
                            <a:ea typeface="Cambria Math" panose="02040503050406030204" pitchFamily="18" charset="0"/>
                          </a:rPr>
                          <m:t> </m:t>
                        </m:r>
                        <m:r>
                          <a:rPr lang="en-US" sz="3200" b="0" i="1" smtClean="0">
                            <a:latin typeface="Cambria Math" panose="02040503050406030204" pitchFamily="18" charset="0"/>
                            <a:ea typeface="Cambria Math" panose="02040503050406030204" pitchFamily="18" charset="0"/>
                          </a:rPr>
                          <m:t>𝑉𝑆𝑆</m:t>
                        </m:r>
                      </m:num>
                      <m:den>
                        <m:r>
                          <a:rPr lang="en-US" sz="3200" b="0" i="1" smtClean="0">
                            <a:latin typeface="Cambria Math" panose="02040503050406030204" pitchFamily="18" charset="0"/>
                          </a:rPr>
                          <m:t>𝑑𝑎𝑦</m:t>
                        </m:r>
                      </m:den>
                    </m:f>
                  </m:oMath>
                </a14:m>
                <a:r>
                  <a:rPr lang="en-US" sz="3200" dirty="0" smtClean="0"/>
                  <a:t> or </a:t>
                </a:r>
                <a14:m>
                  <m:oMath xmlns:m="http://schemas.openxmlformats.org/officeDocument/2006/math">
                    <m:f>
                      <m:fPr>
                        <m:ctrlPr>
                          <a:rPr lang="en-US" sz="3200" i="1" smtClean="0">
                            <a:latin typeface="Cambria Math" panose="02040503050406030204" pitchFamily="18" charset="0"/>
                          </a:rPr>
                        </m:ctrlPr>
                      </m:fPr>
                      <m:num>
                        <m:r>
                          <a:rPr lang="en-US" sz="3200" b="0" i="1" smtClean="0">
                            <a:latin typeface="Cambria Math" panose="02040503050406030204" pitchFamily="18" charset="0"/>
                          </a:rPr>
                          <m:t>540 </m:t>
                        </m:r>
                        <m:r>
                          <a:rPr lang="en-US" sz="3200" b="0" i="1" smtClean="0">
                            <a:latin typeface="Cambria Math" panose="02040503050406030204" pitchFamily="18" charset="0"/>
                          </a:rPr>
                          <m:t>𝐾𝑔</m:t>
                        </m:r>
                        <m:r>
                          <a:rPr lang="en-US" sz="3200" b="0" i="1" smtClean="0">
                            <a:latin typeface="Cambria Math" panose="02040503050406030204" pitchFamily="18" charset="0"/>
                          </a:rPr>
                          <m:t> </m:t>
                        </m:r>
                        <m:r>
                          <a:rPr lang="en-US" sz="3200" b="0" i="1" smtClean="0">
                            <a:latin typeface="Cambria Math" panose="02040503050406030204" pitchFamily="18" charset="0"/>
                          </a:rPr>
                          <m:t>𝑉𝑆𝑆</m:t>
                        </m:r>
                      </m:num>
                      <m:den>
                        <m:r>
                          <a:rPr lang="en-US" sz="3200" b="0" i="1" smtClean="0">
                            <a:latin typeface="Cambria Math" panose="02040503050406030204" pitchFamily="18" charset="0"/>
                          </a:rPr>
                          <m:t>𝑑𝑎𝑦</m:t>
                        </m:r>
                      </m:den>
                    </m:f>
                  </m:oMath>
                </a14:m>
                <a:endParaRPr lang="en-US" sz="3200"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blipFill rotWithShape="0">
                <a:blip r:embed="rId2"/>
                <a:stretch>
                  <a:fillRect l="-1507" t="-2941"/>
                </a:stretch>
              </a:blipFill>
            </p:spPr>
            <p:txBody>
              <a:bodyPr/>
              <a:lstStyle/>
              <a:p>
                <a:r>
                  <a:rPr lang="en-US">
                    <a:noFill/>
                  </a:rPr>
                  <a:t> </a:t>
                </a:r>
              </a:p>
            </p:txBody>
          </p:sp>
        </mc:Fallback>
      </mc:AlternateContent>
    </p:spTree>
    <p:extLst>
      <p:ext uri="{BB962C8B-B14F-4D97-AF65-F5344CB8AC3E}">
        <p14:creationId xmlns:p14="http://schemas.microsoft.com/office/powerpoint/2010/main" val="376716045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err="1" smtClean="0"/>
              <a:t>Biokinetics</a:t>
            </a:r>
            <a:r>
              <a:rPr lang="en-US" dirty="0" smtClean="0"/>
              <a:t> Coefficients</a:t>
            </a:r>
            <a:endParaRPr lang="en-US" dirty="0"/>
          </a:p>
        </p:txBody>
      </p:sp>
      <p:sp>
        <p:nvSpPr>
          <p:cNvPr id="3" name="Content Placeholder 2"/>
          <p:cNvSpPr>
            <a:spLocks noGrp="1"/>
          </p:cNvSpPr>
          <p:nvPr>
            <p:ph idx="1"/>
          </p:nvPr>
        </p:nvSpPr>
        <p:spPr/>
        <p:txBody>
          <a:bodyPr>
            <a:normAutofit/>
          </a:bodyPr>
          <a:lstStyle/>
          <a:p>
            <a:r>
              <a:rPr lang="en-US" sz="3200" dirty="0" smtClean="0"/>
              <a:t>Provide information about the manner in which substrate and biomass change over time (kinetically)</a:t>
            </a:r>
            <a:endParaRPr lang="en-US" sz="3200" dirty="0"/>
          </a:p>
        </p:txBody>
      </p:sp>
    </p:spTree>
    <p:extLst>
      <p:ext uri="{BB962C8B-B14F-4D97-AF65-F5344CB8AC3E}">
        <p14:creationId xmlns:p14="http://schemas.microsoft.com/office/powerpoint/2010/main" val="221056388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smtClean="0"/>
              <a:t>BioKinetics</a:t>
            </a:r>
            <a:r>
              <a:rPr lang="en-US" dirty="0" smtClean="0"/>
              <a:t> Coefficients for Activated Sludge Wastewater Treatment Process</a:t>
            </a:r>
            <a:endParaRPr lang="en-US"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962441789"/>
              </p:ext>
            </p:extLst>
          </p:nvPr>
        </p:nvGraphicFramePr>
        <p:xfrm>
          <a:off x="838199" y="1690688"/>
          <a:ext cx="8164133" cy="4529810"/>
        </p:xfrm>
        <a:graphic>
          <a:graphicData uri="http://schemas.openxmlformats.org/drawingml/2006/table">
            <a:tbl>
              <a:tblPr firstRow="1" bandRow="1">
                <a:tableStyleId>{5C22544A-7EE6-4342-B048-85BDC9FD1C3A}</a:tableStyleId>
              </a:tblPr>
              <a:tblGrid>
                <a:gridCol w="2074671"/>
                <a:gridCol w="3503547"/>
                <a:gridCol w="2585915"/>
              </a:tblGrid>
              <a:tr h="905962">
                <a:tc>
                  <a:txBody>
                    <a:bodyPr/>
                    <a:lstStyle/>
                    <a:p>
                      <a:pPr algn="ctr"/>
                      <a:r>
                        <a:rPr lang="en-US" sz="2400" dirty="0" smtClean="0"/>
                        <a:t>Coefficient</a:t>
                      </a:r>
                      <a:endParaRPr lang="en-US" sz="2400" dirty="0"/>
                    </a:p>
                  </a:txBody>
                  <a:tcPr/>
                </a:tc>
                <a:tc>
                  <a:txBody>
                    <a:bodyPr/>
                    <a:lstStyle/>
                    <a:p>
                      <a:pPr algn="ctr"/>
                      <a:r>
                        <a:rPr lang="en-US" sz="2400" dirty="0" smtClean="0"/>
                        <a:t>Ranges of values</a:t>
                      </a:r>
                      <a:endParaRPr lang="en-US" sz="2400" dirty="0"/>
                    </a:p>
                  </a:txBody>
                  <a:tcPr/>
                </a:tc>
                <a:tc>
                  <a:txBody>
                    <a:bodyPr/>
                    <a:lstStyle/>
                    <a:p>
                      <a:pPr algn="ctr"/>
                      <a:r>
                        <a:rPr lang="en-US" sz="2400" dirty="0" smtClean="0"/>
                        <a:t>Typical value</a:t>
                      </a:r>
                      <a:endParaRPr lang="en-US" sz="2400" dirty="0"/>
                    </a:p>
                  </a:txBody>
                  <a:tcPr/>
                </a:tc>
              </a:tr>
              <a:tr h="905962">
                <a:tc>
                  <a:txBody>
                    <a:bodyPr/>
                    <a:lstStyle/>
                    <a:p>
                      <a:pPr algn="ctr"/>
                      <a:r>
                        <a:rPr lang="en-US" sz="2400" dirty="0" smtClean="0"/>
                        <a:t>U</a:t>
                      </a:r>
                      <a:r>
                        <a:rPr lang="en-US" sz="2400" baseline="-25000" dirty="0" smtClean="0"/>
                        <a:t>max</a:t>
                      </a:r>
                      <a:endParaRPr lang="en-US" sz="2400" dirty="0"/>
                    </a:p>
                  </a:txBody>
                  <a:tcPr/>
                </a:tc>
                <a:tc>
                  <a:txBody>
                    <a:bodyPr/>
                    <a:lstStyle/>
                    <a:p>
                      <a:pPr algn="ctr"/>
                      <a:r>
                        <a:rPr lang="en-US" sz="2400" dirty="0" smtClean="0"/>
                        <a:t>0.1 – 0.5 hr</a:t>
                      </a:r>
                      <a:r>
                        <a:rPr lang="en-US" sz="2400" baseline="30000" dirty="0" smtClean="0"/>
                        <a:t>-1</a:t>
                      </a:r>
                      <a:endParaRPr lang="en-US" sz="2400" dirty="0"/>
                    </a:p>
                  </a:txBody>
                  <a:tcPr/>
                </a:tc>
                <a:tc>
                  <a:txBody>
                    <a:bodyPr/>
                    <a:lstStyle/>
                    <a:p>
                      <a:pPr algn="ctr"/>
                      <a:r>
                        <a:rPr lang="en-US" sz="2400" dirty="0" smtClean="0"/>
                        <a:t>0.12 hr</a:t>
                      </a:r>
                      <a:r>
                        <a:rPr lang="en-US" sz="2400" baseline="30000" dirty="0" smtClean="0"/>
                        <a:t>-1</a:t>
                      </a:r>
                      <a:endParaRPr lang="en-US" sz="2400" dirty="0"/>
                    </a:p>
                  </a:txBody>
                  <a:tcPr/>
                </a:tc>
              </a:tr>
              <a:tr h="905962">
                <a:tc>
                  <a:txBody>
                    <a:bodyPr/>
                    <a:lstStyle/>
                    <a:p>
                      <a:pPr algn="ctr"/>
                      <a:r>
                        <a:rPr lang="en-US" sz="2400" dirty="0" smtClean="0"/>
                        <a:t>K</a:t>
                      </a:r>
                      <a:r>
                        <a:rPr lang="en-US" sz="2400" baseline="-25000" dirty="0" smtClean="0"/>
                        <a:t>S</a:t>
                      </a:r>
                      <a:endParaRPr lang="en-US" sz="2400" dirty="0"/>
                    </a:p>
                  </a:txBody>
                  <a:tcPr/>
                </a:tc>
                <a:tc>
                  <a:txBody>
                    <a:bodyPr/>
                    <a:lstStyle/>
                    <a:p>
                      <a:pPr algn="ctr"/>
                      <a:r>
                        <a:rPr lang="en-US" sz="2400" dirty="0" smtClean="0"/>
                        <a:t>25 – 100 mg BOD</a:t>
                      </a:r>
                      <a:r>
                        <a:rPr lang="en-US" sz="2400" baseline="-25000" dirty="0" smtClean="0"/>
                        <a:t>5</a:t>
                      </a:r>
                      <a:r>
                        <a:rPr lang="en-US" sz="2400" dirty="0" smtClean="0"/>
                        <a:t>/L</a:t>
                      </a:r>
                      <a:endParaRPr lang="en-US" sz="2400" dirty="0"/>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2400" dirty="0" smtClean="0"/>
                        <a:t>60 mg BOD</a:t>
                      </a:r>
                      <a:r>
                        <a:rPr lang="en-US" sz="2400" baseline="-25000" dirty="0" smtClean="0"/>
                        <a:t>5</a:t>
                      </a:r>
                      <a:r>
                        <a:rPr lang="en-US" sz="2400" dirty="0" smtClean="0"/>
                        <a:t>/L</a:t>
                      </a:r>
                    </a:p>
                  </a:txBody>
                  <a:tcPr/>
                </a:tc>
              </a:tr>
              <a:tr h="905962">
                <a:tc>
                  <a:txBody>
                    <a:bodyPr/>
                    <a:lstStyle/>
                    <a:p>
                      <a:pPr algn="ctr"/>
                      <a:r>
                        <a:rPr lang="en-US" sz="2400" dirty="0" smtClean="0"/>
                        <a:t>Y</a:t>
                      </a:r>
                      <a:endParaRPr lang="en-US" sz="2400" dirty="0"/>
                    </a:p>
                  </a:txBody>
                  <a:tcPr/>
                </a:tc>
                <a:tc>
                  <a:txBody>
                    <a:bodyPr/>
                    <a:lstStyle/>
                    <a:p>
                      <a:pPr algn="ctr"/>
                      <a:r>
                        <a:rPr lang="en-US" sz="2400" dirty="0" smtClean="0"/>
                        <a:t>0.4 – 0.8 VSS/mg BOD</a:t>
                      </a:r>
                      <a:r>
                        <a:rPr lang="en-US" sz="2400" baseline="-25000" dirty="0" smtClean="0"/>
                        <a:t>5</a:t>
                      </a:r>
                      <a:endParaRPr lang="en-US" sz="2400" dirty="0"/>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2400" dirty="0" smtClean="0"/>
                        <a:t>0.6 VSS/mg BOD</a:t>
                      </a:r>
                      <a:r>
                        <a:rPr lang="en-US" sz="2400" baseline="-25000" dirty="0" smtClean="0"/>
                        <a:t>5</a:t>
                      </a:r>
                      <a:endParaRPr lang="en-US" sz="2400" dirty="0" smtClean="0"/>
                    </a:p>
                  </a:txBody>
                  <a:tcPr/>
                </a:tc>
              </a:tr>
              <a:tr h="905962">
                <a:tc>
                  <a:txBody>
                    <a:bodyPr/>
                    <a:lstStyle/>
                    <a:p>
                      <a:pPr algn="ctr"/>
                      <a:r>
                        <a:rPr lang="en-US" sz="2400" dirty="0" smtClean="0"/>
                        <a:t>K</a:t>
                      </a:r>
                      <a:r>
                        <a:rPr lang="en-US" sz="2400" baseline="-25000" dirty="0" smtClean="0"/>
                        <a:t>d</a:t>
                      </a:r>
                      <a:endParaRPr lang="en-US" sz="2400" dirty="0"/>
                    </a:p>
                  </a:txBody>
                  <a:tcPr/>
                </a:tc>
                <a:tc>
                  <a:txBody>
                    <a:bodyPr/>
                    <a:lstStyle/>
                    <a:p>
                      <a:pPr algn="ctr"/>
                      <a:r>
                        <a:rPr lang="en-US" sz="2400" dirty="0" smtClean="0"/>
                        <a:t>0.0020 – 0.0030 hr</a:t>
                      </a:r>
                      <a:r>
                        <a:rPr lang="en-US" sz="2400" baseline="30000" dirty="0" smtClean="0"/>
                        <a:t>-1</a:t>
                      </a:r>
                      <a:r>
                        <a:rPr lang="en-US" sz="2400" dirty="0" smtClean="0"/>
                        <a:t> </a:t>
                      </a:r>
                      <a:endParaRPr lang="en-US" sz="2400" dirty="0"/>
                    </a:p>
                  </a:txBody>
                  <a:tcPr/>
                </a:tc>
                <a:tc>
                  <a:txBody>
                    <a:bodyPr/>
                    <a:lstStyle/>
                    <a:p>
                      <a:pPr algn="ctr"/>
                      <a:r>
                        <a:rPr lang="en-US" sz="2400" dirty="0" smtClean="0"/>
                        <a:t>0.0025 hr</a:t>
                      </a:r>
                      <a:r>
                        <a:rPr lang="en-US" sz="2400" baseline="30000" dirty="0" smtClean="0"/>
                        <a:t>-1</a:t>
                      </a:r>
                      <a:endParaRPr lang="en-US" sz="2400" dirty="0"/>
                    </a:p>
                  </a:txBody>
                  <a:tcPr/>
                </a:tc>
              </a:tr>
            </a:tbl>
          </a:graphicData>
        </a:graphic>
      </p:graphicFrame>
    </p:spTree>
    <p:extLst>
      <p:ext uri="{BB962C8B-B14F-4D97-AF65-F5344CB8AC3E}">
        <p14:creationId xmlns:p14="http://schemas.microsoft.com/office/powerpoint/2010/main" val="217001974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err="1" smtClean="0"/>
              <a:t>Biokinetics</a:t>
            </a:r>
            <a:r>
              <a:rPr lang="en-US" dirty="0" smtClean="0"/>
              <a:t> Coefficients</a:t>
            </a:r>
            <a:endParaRPr lang="en-US" dirty="0"/>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p:txBody>
              <a:bodyPr>
                <a:normAutofit/>
              </a:bodyPr>
              <a:lstStyle/>
              <a:p>
                <a:pPr marL="0" indent="0">
                  <a:buNone/>
                </a:pPr>
                <a:r>
                  <a:rPr lang="en-US" sz="3200" dirty="0" smtClean="0"/>
                  <a:t>Substrate utilization can be related through the yield coefficient</a:t>
                </a:r>
              </a:p>
              <a:p>
                <a:pPr marL="0" indent="0">
                  <a:buNone/>
                </a:pPr>
                <a:endParaRPr lang="en-US" sz="3200" dirty="0"/>
              </a:p>
              <a:p>
                <a:pPr marL="0" indent="0">
                  <a:buNone/>
                </a:pPr>
                <a14:m>
                  <m:oMath xmlns:m="http://schemas.openxmlformats.org/officeDocument/2006/math">
                    <m:f>
                      <m:fPr>
                        <m:ctrlPr>
                          <a:rPr lang="en-US" sz="3200" i="1" smtClean="0">
                            <a:latin typeface="Cambria Math" panose="02040503050406030204" pitchFamily="18" charset="0"/>
                          </a:rPr>
                        </m:ctrlPr>
                      </m:fPr>
                      <m:num>
                        <m:r>
                          <a:rPr lang="en-US" sz="3200" b="0" i="1" smtClean="0">
                            <a:latin typeface="Cambria Math" panose="02040503050406030204" pitchFamily="18" charset="0"/>
                          </a:rPr>
                          <m:t>𝑑𝑥</m:t>
                        </m:r>
                      </m:num>
                      <m:den>
                        <m:r>
                          <a:rPr lang="en-US" sz="3200" b="0" i="1" smtClean="0">
                            <a:latin typeface="Cambria Math" panose="02040503050406030204" pitchFamily="18" charset="0"/>
                          </a:rPr>
                          <m:t>𝑑𝑡</m:t>
                        </m:r>
                      </m:den>
                    </m:f>
                  </m:oMath>
                </a14:m>
                <a:r>
                  <a:rPr lang="en-US" sz="3200" dirty="0" smtClean="0"/>
                  <a:t> = </a:t>
                </a:r>
                <a14:m>
                  <m:oMath xmlns:m="http://schemas.openxmlformats.org/officeDocument/2006/math">
                    <m:f>
                      <m:fPr>
                        <m:ctrlPr>
                          <a:rPr lang="en-US" sz="3200" i="1" smtClean="0">
                            <a:latin typeface="Cambria Math" panose="02040503050406030204" pitchFamily="18" charset="0"/>
                          </a:rPr>
                        </m:ctrlPr>
                      </m:fPr>
                      <m:num>
                        <m:r>
                          <a:rPr lang="en-US" sz="3200" b="0" i="1" smtClean="0">
                            <a:latin typeface="Cambria Math" panose="02040503050406030204" pitchFamily="18" charset="0"/>
                          </a:rPr>
                          <m:t>1</m:t>
                        </m:r>
                      </m:num>
                      <m:den>
                        <m:r>
                          <a:rPr lang="en-US" sz="3200" b="0" i="1" smtClean="0">
                            <a:latin typeface="Cambria Math" panose="02040503050406030204" pitchFamily="18" charset="0"/>
                          </a:rPr>
                          <m:t>𝑌</m:t>
                        </m:r>
                      </m:den>
                    </m:f>
                  </m:oMath>
                </a14:m>
                <a:r>
                  <a:rPr lang="en-US" sz="3200" dirty="0" smtClean="0"/>
                  <a:t> </a:t>
                </a:r>
                <a14:m>
                  <m:oMath xmlns:m="http://schemas.openxmlformats.org/officeDocument/2006/math">
                    <m:d>
                      <m:dPr>
                        <m:ctrlPr>
                          <a:rPr lang="en-US" sz="3200" i="1" dirty="0" smtClean="0">
                            <a:latin typeface="Cambria Math" panose="02040503050406030204" pitchFamily="18" charset="0"/>
                          </a:rPr>
                        </m:ctrlPr>
                      </m:dPr>
                      <m:e>
                        <m:sSub>
                          <m:sSubPr>
                            <m:ctrlPr>
                              <a:rPr lang="en-US" sz="3200" i="1" dirty="0" smtClean="0">
                                <a:latin typeface="Cambria Math" panose="02040503050406030204" pitchFamily="18" charset="0"/>
                              </a:rPr>
                            </m:ctrlPr>
                          </m:sSubPr>
                          <m:e>
                            <m:r>
                              <a:rPr lang="en-US" sz="3200" i="1" dirty="0" smtClean="0">
                                <a:latin typeface="Cambria Math" panose="02040503050406030204" pitchFamily="18" charset="0"/>
                                <a:ea typeface="Cambria Math" panose="02040503050406030204" pitchFamily="18" charset="0"/>
                              </a:rPr>
                              <m:t>𝜇</m:t>
                            </m:r>
                          </m:e>
                          <m:sub>
                            <m:r>
                              <a:rPr lang="en-US" sz="3200" b="0" i="1" dirty="0" smtClean="0">
                                <a:latin typeface="Cambria Math" panose="02040503050406030204" pitchFamily="18" charset="0"/>
                              </a:rPr>
                              <m:t>𝑚𝑎𝑥</m:t>
                            </m:r>
                          </m:sub>
                        </m:sSub>
                        <m:r>
                          <a:rPr lang="en-US" sz="3200" b="0" i="1" dirty="0" smtClean="0">
                            <a:latin typeface="Cambria Math" panose="02040503050406030204" pitchFamily="18" charset="0"/>
                          </a:rPr>
                          <m:t> </m:t>
                        </m:r>
                        <m:f>
                          <m:fPr>
                            <m:ctrlPr>
                              <a:rPr lang="en-US" sz="3200" b="0" i="1" dirty="0" smtClean="0">
                                <a:latin typeface="Cambria Math" panose="02040503050406030204" pitchFamily="18" charset="0"/>
                              </a:rPr>
                            </m:ctrlPr>
                          </m:fPr>
                          <m:num>
                            <m:r>
                              <a:rPr lang="en-US" sz="3200" b="0" i="1" dirty="0" smtClean="0">
                                <a:latin typeface="Cambria Math" panose="02040503050406030204" pitchFamily="18" charset="0"/>
                              </a:rPr>
                              <m:t>𝑆</m:t>
                            </m:r>
                          </m:num>
                          <m:den>
                            <m:sSub>
                              <m:sSubPr>
                                <m:ctrlPr>
                                  <a:rPr lang="en-US" sz="3200" b="0" i="1" dirty="0" smtClean="0">
                                    <a:latin typeface="Cambria Math" panose="02040503050406030204" pitchFamily="18" charset="0"/>
                                  </a:rPr>
                                </m:ctrlPr>
                              </m:sSubPr>
                              <m:e>
                                <m:r>
                                  <a:rPr lang="en-US" sz="3200" b="0" i="1" dirty="0" smtClean="0">
                                    <a:latin typeface="Cambria Math" panose="02040503050406030204" pitchFamily="18" charset="0"/>
                                  </a:rPr>
                                  <m:t>𝐾</m:t>
                                </m:r>
                              </m:e>
                              <m:sub>
                                <m:r>
                                  <a:rPr lang="en-US" sz="3200" b="0" i="1" dirty="0" smtClean="0">
                                    <a:latin typeface="Cambria Math" panose="02040503050406030204" pitchFamily="18" charset="0"/>
                                  </a:rPr>
                                  <m:t>𝑆</m:t>
                                </m:r>
                              </m:sub>
                            </m:sSub>
                            <m:r>
                              <a:rPr lang="en-US" sz="3200" b="0" i="1" dirty="0" smtClean="0">
                                <a:latin typeface="Cambria Math" panose="02040503050406030204" pitchFamily="18" charset="0"/>
                              </a:rPr>
                              <m:t>+</m:t>
                            </m:r>
                            <m:r>
                              <a:rPr lang="en-US" sz="3200" b="0" i="1" dirty="0" smtClean="0">
                                <a:latin typeface="Cambria Math" panose="02040503050406030204" pitchFamily="18" charset="0"/>
                              </a:rPr>
                              <m:t>𝑆</m:t>
                            </m:r>
                          </m:den>
                        </m:f>
                        <m:r>
                          <a:rPr lang="en-US" sz="3200" b="0" i="1" dirty="0" smtClean="0">
                            <a:latin typeface="Cambria Math" panose="02040503050406030204" pitchFamily="18" charset="0"/>
                          </a:rPr>
                          <m:t> − </m:t>
                        </m:r>
                        <m:sSub>
                          <m:sSubPr>
                            <m:ctrlPr>
                              <a:rPr lang="en-US" sz="3200" b="0" i="1" dirty="0" smtClean="0">
                                <a:latin typeface="Cambria Math" panose="02040503050406030204" pitchFamily="18" charset="0"/>
                              </a:rPr>
                            </m:ctrlPr>
                          </m:sSubPr>
                          <m:e>
                            <m:r>
                              <a:rPr lang="en-US" sz="3200" b="0" i="1" dirty="0" smtClean="0">
                                <a:latin typeface="Cambria Math" panose="02040503050406030204" pitchFamily="18" charset="0"/>
                              </a:rPr>
                              <m:t>𝐾</m:t>
                            </m:r>
                          </m:e>
                          <m:sub>
                            <m:r>
                              <a:rPr lang="en-US" sz="3200" b="0" i="1" dirty="0" smtClean="0">
                                <a:latin typeface="Cambria Math" panose="02040503050406030204" pitchFamily="18" charset="0"/>
                              </a:rPr>
                              <m:t>𝑑</m:t>
                            </m:r>
                          </m:sub>
                        </m:sSub>
                      </m:e>
                    </m:d>
                  </m:oMath>
                </a14:m>
                <a:r>
                  <a:rPr lang="en-US" sz="3200" dirty="0" smtClean="0"/>
                  <a:t> 1 - </a:t>
                </a:r>
                <a14:m>
                  <m:oMath xmlns:m="http://schemas.openxmlformats.org/officeDocument/2006/math">
                    <m:f>
                      <m:fPr>
                        <m:ctrlPr>
                          <a:rPr lang="en-US" sz="3200" i="1" smtClean="0">
                            <a:latin typeface="Cambria Math" panose="02040503050406030204" pitchFamily="18" charset="0"/>
                          </a:rPr>
                        </m:ctrlPr>
                      </m:fPr>
                      <m:num>
                        <m:r>
                          <a:rPr lang="en-US" sz="3200" b="0" i="1" smtClean="0">
                            <a:latin typeface="Cambria Math" panose="02040503050406030204" pitchFamily="18" charset="0"/>
                          </a:rPr>
                          <m:t>𝑋</m:t>
                        </m:r>
                      </m:num>
                      <m:den>
                        <m:r>
                          <a:rPr lang="en-US" sz="3200" b="0" i="1" smtClean="0">
                            <a:latin typeface="Cambria Math" panose="02040503050406030204" pitchFamily="18" charset="0"/>
                          </a:rPr>
                          <m:t>𝐾</m:t>
                        </m:r>
                      </m:den>
                    </m:f>
                  </m:oMath>
                </a14:m>
                <a:r>
                  <a:rPr lang="en-US" sz="3200" dirty="0" smtClean="0"/>
                  <a:t> X</a:t>
                </a:r>
                <a:endParaRPr lang="en-US" sz="3200"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blipFill rotWithShape="0">
                <a:blip r:embed="rId2"/>
                <a:stretch>
                  <a:fillRect l="-1507" t="-2941"/>
                </a:stretch>
              </a:blipFill>
            </p:spPr>
            <p:txBody>
              <a:bodyPr/>
              <a:lstStyle/>
              <a:p>
                <a:r>
                  <a:rPr lang="en-US">
                    <a:noFill/>
                  </a:rPr>
                  <a:t> </a:t>
                </a:r>
              </a:p>
            </p:txBody>
          </p:sp>
        </mc:Fallback>
      </mc:AlternateContent>
    </p:spTree>
    <p:extLst>
      <p:ext uri="{BB962C8B-B14F-4D97-AF65-F5344CB8AC3E}">
        <p14:creationId xmlns:p14="http://schemas.microsoft.com/office/powerpoint/2010/main" val="387024294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Phases of Population Growth</a:t>
            </a:r>
            <a:endParaRPr lang="en-US"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90629105"/>
              </p:ext>
            </p:extLst>
          </p:nvPr>
        </p:nvGraphicFramePr>
        <p:xfrm>
          <a:off x="838200" y="1825625"/>
          <a:ext cx="10515600" cy="4754880"/>
        </p:xfrm>
        <a:graphic>
          <a:graphicData uri="http://schemas.openxmlformats.org/drawingml/2006/table">
            <a:tbl>
              <a:tblPr firstRow="1" bandRow="1">
                <a:tableStyleId>{5C22544A-7EE6-4342-B048-85BDC9FD1C3A}</a:tableStyleId>
              </a:tblPr>
              <a:tblGrid>
                <a:gridCol w="2690611"/>
                <a:gridCol w="5679583"/>
                <a:gridCol w="2145406"/>
              </a:tblGrid>
              <a:tr h="370840">
                <a:tc>
                  <a:txBody>
                    <a:bodyPr/>
                    <a:lstStyle/>
                    <a:p>
                      <a:r>
                        <a:rPr lang="en-US" sz="2400" dirty="0" smtClean="0"/>
                        <a:t>Phases of Growth</a:t>
                      </a:r>
                      <a:endParaRPr lang="en-US" sz="2400" dirty="0"/>
                    </a:p>
                  </a:txBody>
                  <a:tcPr/>
                </a:tc>
                <a:tc>
                  <a:txBody>
                    <a:bodyPr/>
                    <a:lstStyle/>
                    <a:p>
                      <a:r>
                        <a:rPr lang="en-US" sz="2400" dirty="0" smtClean="0"/>
                        <a:t>Description</a:t>
                      </a:r>
                      <a:endParaRPr lang="en-US" sz="2400" dirty="0"/>
                    </a:p>
                  </a:txBody>
                  <a:tcPr/>
                </a:tc>
                <a:tc>
                  <a:txBody>
                    <a:bodyPr/>
                    <a:lstStyle/>
                    <a:p>
                      <a:r>
                        <a:rPr lang="en-US" sz="2400" dirty="0" smtClean="0"/>
                        <a:t>dx/</a:t>
                      </a:r>
                      <a:r>
                        <a:rPr lang="en-US" sz="2400" dirty="0" err="1" smtClean="0"/>
                        <a:t>dt</a:t>
                      </a:r>
                      <a:endParaRPr lang="en-US" sz="2400" dirty="0"/>
                    </a:p>
                  </a:txBody>
                  <a:tcPr/>
                </a:tc>
              </a:tr>
              <a:tr h="370840">
                <a:tc>
                  <a:txBody>
                    <a:bodyPr/>
                    <a:lstStyle/>
                    <a:p>
                      <a:r>
                        <a:rPr lang="en-US" sz="2400" dirty="0" smtClean="0"/>
                        <a:t>Exponential or log growth phase</a:t>
                      </a:r>
                      <a:endParaRPr lang="en-US" sz="2400" dirty="0"/>
                    </a:p>
                  </a:txBody>
                  <a:tcPr/>
                </a:tc>
                <a:tc>
                  <a:txBody>
                    <a:bodyPr/>
                    <a:lstStyle/>
                    <a:p>
                      <a:r>
                        <a:rPr lang="en-US" sz="2400" dirty="0" smtClean="0"/>
                        <a:t>Substrate uptake and growth</a:t>
                      </a:r>
                      <a:r>
                        <a:rPr lang="en-US" sz="2400" baseline="0" dirty="0" smtClean="0"/>
                        <a:t> are rapid</a:t>
                      </a:r>
                    </a:p>
                    <a:p>
                      <a:r>
                        <a:rPr lang="en-US" sz="2400" baseline="0" dirty="0" smtClean="0"/>
                        <a:t>Growth pattern is well approximated by the exponential model</a:t>
                      </a:r>
                      <a:endParaRPr lang="en-US" sz="2400" dirty="0"/>
                    </a:p>
                  </a:txBody>
                  <a:tcPr/>
                </a:tc>
                <a:tc>
                  <a:txBody>
                    <a:bodyPr/>
                    <a:lstStyle/>
                    <a:p>
                      <a:r>
                        <a:rPr lang="en-US" sz="2400" dirty="0" smtClean="0"/>
                        <a:t>dx/</a:t>
                      </a:r>
                      <a:r>
                        <a:rPr lang="en-US" sz="2400" dirty="0" err="1" smtClean="0"/>
                        <a:t>dt</a:t>
                      </a:r>
                      <a:r>
                        <a:rPr lang="en-US" sz="2400" dirty="0" smtClean="0"/>
                        <a:t> &gt; 0</a:t>
                      </a:r>
                      <a:endParaRPr lang="en-US" sz="2400" dirty="0"/>
                    </a:p>
                  </a:txBody>
                  <a:tcPr/>
                </a:tc>
              </a:tr>
              <a:tr h="370840">
                <a:tc>
                  <a:txBody>
                    <a:bodyPr/>
                    <a:lstStyle/>
                    <a:p>
                      <a:r>
                        <a:rPr lang="en-US" sz="2400" dirty="0" smtClean="0"/>
                        <a:t>Stationary phase</a:t>
                      </a:r>
                      <a:endParaRPr lang="en-US" sz="2400" dirty="0"/>
                    </a:p>
                  </a:txBody>
                  <a:tcPr/>
                </a:tc>
                <a:tc>
                  <a:txBody>
                    <a:bodyPr/>
                    <a:lstStyle/>
                    <a:p>
                      <a:r>
                        <a:rPr lang="en-US" sz="2400" dirty="0" smtClean="0"/>
                        <a:t>Growth slows due to substrate depletion (or crowding)</a:t>
                      </a:r>
                    </a:p>
                    <a:p>
                      <a:r>
                        <a:rPr lang="en-US" sz="2400" dirty="0" smtClean="0"/>
                        <a:t>For a brief period gains through growth are exactly balanced by losses to respiration and death</a:t>
                      </a:r>
                      <a:endParaRPr lang="en-US" sz="2400" dirty="0"/>
                    </a:p>
                  </a:txBody>
                  <a:tcPr/>
                </a:tc>
                <a:tc>
                  <a:txBody>
                    <a:bodyPr/>
                    <a:lstStyle/>
                    <a:p>
                      <a:r>
                        <a:rPr lang="en-US" sz="2400" dirty="0" smtClean="0"/>
                        <a:t>dx/</a:t>
                      </a:r>
                      <a:r>
                        <a:rPr lang="en-US" sz="2400" dirty="0" err="1" smtClean="0"/>
                        <a:t>dt</a:t>
                      </a:r>
                      <a:r>
                        <a:rPr lang="en-US" sz="2400" dirty="0" smtClean="0"/>
                        <a:t> = 0</a:t>
                      </a:r>
                      <a:endParaRPr lang="en-US" sz="2400" dirty="0"/>
                    </a:p>
                  </a:txBody>
                  <a:tcPr/>
                </a:tc>
              </a:tr>
              <a:tr h="370840">
                <a:tc>
                  <a:txBody>
                    <a:bodyPr/>
                    <a:lstStyle/>
                    <a:p>
                      <a:r>
                        <a:rPr lang="en-US" sz="2400" dirty="0" smtClean="0"/>
                        <a:t>Death phase</a:t>
                      </a:r>
                      <a:endParaRPr lang="en-US" sz="2400" dirty="0"/>
                    </a:p>
                  </a:txBody>
                  <a:tcPr/>
                </a:tc>
                <a:tc>
                  <a:txBody>
                    <a:bodyPr/>
                    <a:lstStyle/>
                    <a:p>
                      <a:r>
                        <a:rPr lang="en-US" sz="2400" dirty="0" smtClean="0"/>
                        <a:t>Substrate is no longer available to support growth and losses to respiration and death</a:t>
                      </a:r>
                    </a:p>
                    <a:p>
                      <a:r>
                        <a:rPr lang="en-US" sz="2400" dirty="0" smtClean="0"/>
                        <a:t>Approximated as an exponential decay</a:t>
                      </a:r>
                      <a:endParaRPr lang="en-US" sz="2400" dirty="0"/>
                    </a:p>
                  </a:txBody>
                  <a:tcPr/>
                </a:tc>
                <a:tc>
                  <a:txBody>
                    <a:bodyPr/>
                    <a:lstStyle/>
                    <a:p>
                      <a:endParaRPr lang="en-US" sz="2400" dirty="0" smtClean="0"/>
                    </a:p>
                    <a:p>
                      <a:r>
                        <a:rPr lang="en-US" sz="2400" dirty="0" smtClean="0"/>
                        <a:t>dx/</a:t>
                      </a:r>
                      <a:r>
                        <a:rPr lang="en-US" sz="2400" dirty="0" err="1" smtClean="0"/>
                        <a:t>dt</a:t>
                      </a:r>
                      <a:r>
                        <a:rPr lang="en-US" sz="2400" dirty="0" smtClean="0"/>
                        <a:t> &lt; 0</a:t>
                      </a:r>
                      <a:endParaRPr lang="en-US" sz="2400" dirty="0"/>
                    </a:p>
                  </a:txBody>
                  <a:tcPr/>
                </a:tc>
              </a:tr>
            </a:tbl>
          </a:graphicData>
        </a:graphic>
      </p:graphicFrame>
    </p:spTree>
    <p:extLst>
      <p:ext uri="{BB962C8B-B14F-4D97-AF65-F5344CB8AC3E}">
        <p14:creationId xmlns:p14="http://schemas.microsoft.com/office/powerpoint/2010/main" val="318314692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Dynamics of Microbial Populations Question</a:t>
            </a:r>
            <a:endParaRPr lang="en-US" dirty="0"/>
          </a:p>
        </p:txBody>
      </p:sp>
      <p:sp>
        <p:nvSpPr>
          <p:cNvPr id="3" name="Content Placeholder 2"/>
          <p:cNvSpPr>
            <a:spLocks noGrp="1"/>
          </p:cNvSpPr>
          <p:nvPr>
            <p:ph idx="1"/>
          </p:nvPr>
        </p:nvSpPr>
        <p:spPr>
          <a:xfrm>
            <a:off x="838200" y="1825624"/>
            <a:ext cx="10515600" cy="4729721"/>
          </a:xfrm>
        </p:spPr>
        <p:txBody>
          <a:bodyPr>
            <a:normAutofit lnSpcReduction="10000"/>
          </a:bodyPr>
          <a:lstStyle/>
          <a:p>
            <a:pPr marL="0" indent="0">
              <a:buNone/>
            </a:pPr>
            <a:r>
              <a:rPr lang="en-US" sz="3200" dirty="0" smtClean="0"/>
              <a:t>Consider a population of microorganisms with the following characteristics growing in batch culture</a:t>
            </a:r>
          </a:p>
          <a:p>
            <a:pPr marL="0" indent="0">
              <a:buNone/>
            </a:pPr>
            <a:r>
              <a:rPr lang="en-US" sz="3200" dirty="0" smtClean="0"/>
              <a:t>Initial biomass X</a:t>
            </a:r>
            <a:r>
              <a:rPr lang="en-US" sz="3200" baseline="-25000" dirty="0" smtClean="0"/>
              <a:t>O</a:t>
            </a:r>
            <a:r>
              <a:rPr lang="en-US" sz="3200" dirty="0" smtClean="0"/>
              <a:t> = 10mg DW/L</a:t>
            </a:r>
          </a:p>
          <a:p>
            <a:pPr marL="0" indent="0">
              <a:buNone/>
            </a:pPr>
            <a:r>
              <a:rPr lang="en-US" sz="3200" dirty="0" smtClean="0"/>
              <a:t>Maximum specific growth µ</a:t>
            </a:r>
            <a:r>
              <a:rPr lang="en-US" sz="3200" baseline="-25000" dirty="0" smtClean="0"/>
              <a:t>max</a:t>
            </a:r>
            <a:r>
              <a:rPr lang="en-US" sz="3200" dirty="0" smtClean="0"/>
              <a:t>  = 0.3/day</a:t>
            </a:r>
          </a:p>
          <a:p>
            <a:pPr marL="0" indent="0">
              <a:buNone/>
            </a:pPr>
            <a:r>
              <a:rPr lang="en-US" sz="3200" dirty="0" smtClean="0"/>
              <a:t>Half-saturation constant K</a:t>
            </a:r>
            <a:r>
              <a:rPr lang="en-US" sz="3200" baseline="-25000" dirty="0" smtClean="0"/>
              <a:t>S</a:t>
            </a:r>
            <a:r>
              <a:rPr lang="en-US" sz="3200" dirty="0" smtClean="0"/>
              <a:t> = 1 mg/L</a:t>
            </a:r>
          </a:p>
          <a:p>
            <a:pPr marL="0" indent="0">
              <a:buNone/>
            </a:pPr>
            <a:r>
              <a:rPr lang="en-US" sz="3200" dirty="0" smtClean="0"/>
              <a:t>Carrying capacity K = 100,000 mg DW/L</a:t>
            </a:r>
          </a:p>
          <a:p>
            <a:pPr marL="0" indent="0">
              <a:buNone/>
            </a:pPr>
            <a:r>
              <a:rPr lang="en-US" sz="3200" dirty="0" smtClean="0"/>
              <a:t>Respiration rate K</a:t>
            </a:r>
            <a:r>
              <a:rPr lang="en-US" sz="3200" baseline="-25000" dirty="0" smtClean="0"/>
              <a:t>d</a:t>
            </a:r>
            <a:r>
              <a:rPr lang="en-US" sz="3200" dirty="0" smtClean="0"/>
              <a:t> = 0.05/day</a:t>
            </a:r>
          </a:p>
          <a:p>
            <a:pPr marL="0" indent="0">
              <a:buNone/>
            </a:pPr>
            <a:r>
              <a:rPr lang="en-US" sz="3200" dirty="0" smtClean="0"/>
              <a:t>Initial substrate </a:t>
            </a:r>
            <a:r>
              <a:rPr lang="en-US" sz="3200" smtClean="0"/>
              <a:t>concentration S</a:t>
            </a:r>
            <a:r>
              <a:rPr lang="en-US" sz="3200" baseline="-25000" smtClean="0"/>
              <a:t>O</a:t>
            </a:r>
            <a:r>
              <a:rPr lang="en-US" sz="3200" smtClean="0"/>
              <a:t> </a:t>
            </a:r>
            <a:r>
              <a:rPr lang="en-US" sz="3200" dirty="0" smtClean="0"/>
              <a:t>= 2,000 mg S/L</a:t>
            </a:r>
          </a:p>
          <a:p>
            <a:pPr marL="0" indent="0">
              <a:buNone/>
            </a:pPr>
            <a:r>
              <a:rPr lang="en-US" sz="3200" dirty="0" smtClean="0"/>
              <a:t>Yield coefficient Y = 0.1 mg DW/mg S</a:t>
            </a:r>
            <a:endParaRPr lang="en-US" sz="3200" dirty="0"/>
          </a:p>
        </p:txBody>
      </p:sp>
    </p:spTree>
    <p:extLst>
      <p:ext uri="{BB962C8B-B14F-4D97-AF65-F5344CB8AC3E}">
        <p14:creationId xmlns:p14="http://schemas.microsoft.com/office/powerpoint/2010/main" val="211954763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Dynamics of Microbial </a:t>
            </a:r>
            <a:r>
              <a:rPr lang="en-US" dirty="0" smtClean="0"/>
              <a:t>Populations Questions</a:t>
            </a:r>
            <a:endParaRPr lang="en-US" dirty="0"/>
          </a:p>
        </p:txBody>
      </p:sp>
      <p:sp>
        <p:nvSpPr>
          <p:cNvPr id="3" name="Content Placeholder 2"/>
          <p:cNvSpPr>
            <a:spLocks noGrp="1"/>
          </p:cNvSpPr>
          <p:nvPr>
            <p:ph idx="1"/>
          </p:nvPr>
        </p:nvSpPr>
        <p:spPr/>
        <p:txBody>
          <a:bodyPr>
            <a:normAutofit lnSpcReduction="10000"/>
          </a:bodyPr>
          <a:lstStyle/>
          <a:p>
            <a:pPr marL="514350" indent="-514350">
              <a:buAutoNum type="arabicPeriod"/>
            </a:pPr>
            <a:r>
              <a:rPr lang="en-US" sz="3200" dirty="0" smtClean="0"/>
              <a:t>Determine whether this population will ever approach its carrying capacity</a:t>
            </a:r>
          </a:p>
          <a:p>
            <a:pPr marL="514350" indent="-514350">
              <a:buAutoNum type="arabicPeriod"/>
            </a:pPr>
            <a:r>
              <a:rPr lang="en-US" sz="3200" dirty="0" smtClean="0"/>
              <a:t>Calculate the population biomass after the first three days of growth</a:t>
            </a:r>
          </a:p>
          <a:p>
            <a:pPr marL="514350" indent="-514350">
              <a:buAutoNum type="arabicPeriod"/>
            </a:pPr>
            <a:r>
              <a:rPr lang="en-US" sz="3200" dirty="0" smtClean="0"/>
              <a:t>Calculate the substrate concentration after the first three days of growth</a:t>
            </a:r>
          </a:p>
          <a:p>
            <a:pPr marL="514350" indent="-514350">
              <a:buAutoNum type="arabicPeriod"/>
            </a:pPr>
            <a:r>
              <a:rPr lang="en-US" sz="3200" dirty="0" smtClean="0"/>
              <a:t>If the population peaks at 100 mg DW/L when the substrate runs out, calculate the biomass 10 days after the peak</a:t>
            </a:r>
          </a:p>
          <a:p>
            <a:pPr marL="0" indent="0">
              <a:buNone/>
            </a:pPr>
            <a:endParaRPr lang="en-US" sz="3200" dirty="0"/>
          </a:p>
        </p:txBody>
      </p:sp>
    </p:spTree>
    <p:extLst>
      <p:ext uri="{BB962C8B-B14F-4D97-AF65-F5344CB8AC3E}">
        <p14:creationId xmlns:p14="http://schemas.microsoft.com/office/powerpoint/2010/main" val="331925805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15911"/>
            <a:ext cx="10515600" cy="1236372"/>
          </a:xfrm>
        </p:spPr>
        <p:txBody>
          <a:bodyPr>
            <a:normAutofit fontScale="90000"/>
          </a:bodyPr>
          <a:lstStyle/>
          <a:p>
            <a:pPr algn="ctr"/>
            <a:r>
              <a:rPr lang="en-US" dirty="0"/>
              <a:t>Dynamics of Microbial Populations </a:t>
            </a:r>
            <a:r>
              <a:rPr lang="en-US" dirty="0" smtClean="0"/>
              <a:t>Solution Question 1</a:t>
            </a:r>
            <a:endParaRPr lang="en-US" dirty="0"/>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838200" y="1690688"/>
                <a:ext cx="10515600" cy="4486275"/>
              </a:xfrm>
            </p:spPr>
            <p:txBody>
              <a:bodyPr>
                <a:normAutofit fontScale="92500" lnSpcReduction="10000"/>
              </a:bodyPr>
              <a:lstStyle/>
              <a:p>
                <a:r>
                  <a:rPr lang="en-US" sz="3200" dirty="0" smtClean="0"/>
                  <a:t>Changes in substrate and biomass concentrations over time are related by the yield coefficient</a:t>
                </a:r>
              </a:p>
              <a:p>
                <a:r>
                  <a:rPr lang="en-US" sz="3200" dirty="0" smtClean="0"/>
                  <a:t>The maximum attainable biomass of this population, based on substrate availability, is given as the product of the maximum potential change in substrate concentration and the yield coefficient:</a:t>
                </a:r>
              </a:p>
              <a:p>
                <a:pPr marL="0" indent="0">
                  <a:buNone/>
                </a:pPr>
                <a:r>
                  <a:rPr lang="en-US" sz="3200" dirty="0"/>
                  <a:t>	</a:t>
                </a:r>
                <a:r>
                  <a:rPr lang="en-US" sz="3200" dirty="0" smtClean="0"/>
                  <a:t>dx = ds x Y = </a:t>
                </a:r>
                <a14:m>
                  <m:oMath xmlns:m="http://schemas.openxmlformats.org/officeDocument/2006/math">
                    <m:f>
                      <m:fPr>
                        <m:ctrlPr>
                          <a:rPr lang="en-US" sz="3200" i="1" smtClean="0">
                            <a:latin typeface="Cambria Math" panose="02040503050406030204" pitchFamily="18" charset="0"/>
                          </a:rPr>
                        </m:ctrlPr>
                      </m:fPr>
                      <m:num>
                        <m:r>
                          <a:rPr lang="en-US" sz="3200" b="0" i="1" smtClean="0">
                            <a:latin typeface="Cambria Math" panose="02040503050406030204" pitchFamily="18" charset="0"/>
                          </a:rPr>
                          <m:t>2000 </m:t>
                        </m:r>
                        <m:r>
                          <a:rPr lang="en-US" sz="3200" b="0" i="1" smtClean="0">
                            <a:latin typeface="Cambria Math" panose="02040503050406030204" pitchFamily="18" charset="0"/>
                          </a:rPr>
                          <m:t>𝑚𝑔𝑠</m:t>
                        </m:r>
                      </m:num>
                      <m:den>
                        <m:r>
                          <a:rPr lang="en-US" sz="3200" b="0" i="1" smtClean="0">
                            <a:latin typeface="Cambria Math" panose="02040503050406030204" pitchFamily="18" charset="0"/>
                          </a:rPr>
                          <m:t>𝐿</m:t>
                        </m:r>
                      </m:den>
                    </m:f>
                  </m:oMath>
                </a14:m>
                <a:r>
                  <a:rPr lang="en-US" sz="3200" dirty="0" smtClean="0"/>
                  <a:t> X </a:t>
                </a:r>
                <a14:m>
                  <m:oMath xmlns:m="http://schemas.openxmlformats.org/officeDocument/2006/math">
                    <m:f>
                      <m:fPr>
                        <m:ctrlPr>
                          <a:rPr lang="en-US" sz="3200" i="1" smtClean="0">
                            <a:latin typeface="Cambria Math" panose="02040503050406030204" pitchFamily="18" charset="0"/>
                          </a:rPr>
                        </m:ctrlPr>
                      </m:fPr>
                      <m:num>
                        <m:r>
                          <a:rPr lang="en-US" sz="3200" b="0" i="1" smtClean="0">
                            <a:latin typeface="Cambria Math" panose="02040503050406030204" pitchFamily="18" charset="0"/>
                          </a:rPr>
                          <m:t>0.1 </m:t>
                        </m:r>
                        <m:r>
                          <a:rPr lang="en-US" sz="3200" b="0" i="1" smtClean="0">
                            <a:latin typeface="Cambria Math" panose="02040503050406030204" pitchFamily="18" charset="0"/>
                          </a:rPr>
                          <m:t>𝑚𝑔</m:t>
                        </m:r>
                        <m:r>
                          <a:rPr lang="en-US" sz="3200" b="0" i="1" smtClean="0">
                            <a:latin typeface="Cambria Math" panose="02040503050406030204" pitchFamily="18" charset="0"/>
                          </a:rPr>
                          <m:t> </m:t>
                        </m:r>
                        <m:r>
                          <a:rPr lang="en-US" sz="3200" b="0" i="1" smtClean="0">
                            <a:latin typeface="Cambria Math" panose="02040503050406030204" pitchFamily="18" charset="0"/>
                          </a:rPr>
                          <m:t>𝐷𝑊</m:t>
                        </m:r>
                      </m:num>
                      <m:den>
                        <m:r>
                          <a:rPr lang="en-US" sz="3200" b="0" i="1" smtClean="0">
                            <a:latin typeface="Cambria Math" panose="02040503050406030204" pitchFamily="18" charset="0"/>
                          </a:rPr>
                          <m:t>𝑚𝑔𝑠</m:t>
                        </m:r>
                      </m:den>
                    </m:f>
                  </m:oMath>
                </a14:m>
                <a:r>
                  <a:rPr lang="en-US" sz="3200" dirty="0" smtClean="0"/>
                  <a:t> = 200mg DW</a:t>
                </a:r>
              </a:p>
              <a:p>
                <a:r>
                  <a:rPr lang="en-US" sz="3200" dirty="0" smtClean="0"/>
                  <a:t>This is well below the carrying capacity of 100,000 mg DW/L; therefore the population will not run out of substrate and never approach the carrying capacity</a:t>
                </a:r>
              </a:p>
              <a:p>
                <a:pPr marL="0" indent="0">
                  <a:buNone/>
                </a:pPr>
                <a:endParaRPr lang="en-US" sz="3200"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838200" y="1690688"/>
                <a:ext cx="10515600" cy="4486275"/>
              </a:xfrm>
              <a:blipFill rotWithShape="0">
                <a:blip r:embed="rId2"/>
                <a:stretch>
                  <a:fillRect l="-1217" t="-3533" b="-951"/>
                </a:stretch>
              </a:blipFill>
            </p:spPr>
            <p:txBody>
              <a:bodyPr/>
              <a:lstStyle/>
              <a:p>
                <a:r>
                  <a:rPr lang="en-US">
                    <a:noFill/>
                  </a:rPr>
                  <a:t> </a:t>
                </a:r>
              </a:p>
            </p:txBody>
          </p:sp>
        </mc:Fallback>
      </mc:AlternateContent>
    </p:spTree>
    <p:extLst>
      <p:ext uri="{BB962C8B-B14F-4D97-AF65-F5344CB8AC3E}">
        <p14:creationId xmlns:p14="http://schemas.microsoft.com/office/powerpoint/2010/main" val="259317571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Dynamics of Microbial Populations </a:t>
            </a:r>
            <a:r>
              <a:rPr lang="en-US" dirty="0" smtClean="0"/>
              <a:t>Solution Question 2</a:t>
            </a:r>
            <a:endParaRPr lang="en-US" dirty="0"/>
          </a:p>
        </p:txBody>
      </p:sp>
      <mc:AlternateContent xmlns:mc="http://schemas.openxmlformats.org/markup-compatibility/2006">
        <mc:Choice xmlns:a14="http://schemas.microsoft.com/office/drawing/2010/main" Requires="a14">
          <p:sp>
            <p:nvSpPr>
              <p:cNvPr id="3" name="Content Placeholder 2"/>
              <p:cNvSpPr>
                <a:spLocks noGrp="1"/>
              </p:cNvSpPr>
              <p:nvPr>
                <p:ph idx="1"/>
              </p:nvPr>
            </p:nvSpPr>
            <p:spPr/>
            <p:txBody>
              <a:bodyPr>
                <a:normAutofit/>
              </a:bodyPr>
              <a:lstStyle/>
              <a:p>
                <a:pPr marL="0" indent="0">
                  <a:buNone/>
                </a:pPr>
                <a:r>
                  <a:rPr lang="en-US" sz="3200" dirty="0" smtClean="0"/>
                  <a:t>Early in the growth phase when substrate concentrations are high and biomass concentrations are low</a:t>
                </a:r>
              </a:p>
              <a:p>
                <a:pPr marL="0" indent="0">
                  <a:buNone/>
                </a:pPr>
                <a14:m>
                  <m:oMath xmlns:m="http://schemas.openxmlformats.org/officeDocument/2006/math">
                    <m:f>
                      <m:fPr>
                        <m:ctrlPr>
                          <a:rPr lang="en-US" sz="3200" i="1" smtClean="0">
                            <a:latin typeface="Cambria Math" panose="02040503050406030204" pitchFamily="18" charset="0"/>
                          </a:rPr>
                        </m:ctrlPr>
                      </m:fPr>
                      <m:num>
                        <m:r>
                          <a:rPr lang="en-US" sz="3200" b="0" i="1" smtClean="0">
                            <a:latin typeface="Cambria Math" panose="02040503050406030204" pitchFamily="18" charset="0"/>
                          </a:rPr>
                          <m:t>𝑑𝑠</m:t>
                        </m:r>
                      </m:num>
                      <m:den>
                        <m:r>
                          <a:rPr lang="en-US" sz="3200" b="0" i="1" smtClean="0">
                            <a:latin typeface="Cambria Math" panose="02040503050406030204" pitchFamily="18" charset="0"/>
                          </a:rPr>
                          <m:t>𝑑𝑡</m:t>
                        </m:r>
                      </m:den>
                    </m:f>
                  </m:oMath>
                </a14:m>
                <a:r>
                  <a:rPr lang="en-US" sz="3200" dirty="0" smtClean="0"/>
                  <a:t> = </a:t>
                </a:r>
                <a14:m>
                  <m:oMath xmlns:m="http://schemas.openxmlformats.org/officeDocument/2006/math">
                    <m:d>
                      <m:dPr>
                        <m:ctrlPr>
                          <a:rPr lang="en-US" sz="3200" i="1" smtClean="0">
                            <a:latin typeface="Cambria Math" panose="02040503050406030204" pitchFamily="18" charset="0"/>
                          </a:rPr>
                        </m:ctrlPr>
                      </m:dPr>
                      <m:e>
                        <m:sSub>
                          <m:sSubPr>
                            <m:ctrlPr>
                              <a:rPr lang="en-US" sz="3200" i="1" smtClean="0">
                                <a:latin typeface="Cambria Math" panose="02040503050406030204" pitchFamily="18" charset="0"/>
                              </a:rPr>
                            </m:ctrlPr>
                          </m:sSubPr>
                          <m:e>
                            <m:r>
                              <a:rPr lang="en-US" sz="3200" i="1" smtClean="0">
                                <a:latin typeface="Cambria Math" panose="02040503050406030204" pitchFamily="18" charset="0"/>
                                <a:ea typeface="Cambria Math" panose="02040503050406030204" pitchFamily="18" charset="0"/>
                              </a:rPr>
                              <m:t>𝜇</m:t>
                            </m:r>
                          </m:e>
                          <m:sub>
                            <m:r>
                              <a:rPr lang="en-US" sz="3200" b="0" i="1" smtClean="0">
                                <a:latin typeface="Cambria Math" panose="02040503050406030204" pitchFamily="18" charset="0"/>
                              </a:rPr>
                              <m:t>𝑚𝑎𝑥</m:t>
                            </m:r>
                          </m:sub>
                        </m:sSub>
                        <m:r>
                          <a:rPr lang="en-US" sz="3200" b="0" i="1" smtClean="0">
                            <a:latin typeface="Cambria Math" panose="02040503050406030204" pitchFamily="18" charset="0"/>
                          </a:rPr>
                          <m:t> − </m:t>
                        </m:r>
                        <m:sSub>
                          <m:sSubPr>
                            <m:ctrlPr>
                              <a:rPr lang="en-US" sz="3200" b="0" i="1" smtClean="0">
                                <a:latin typeface="Cambria Math" panose="02040503050406030204" pitchFamily="18" charset="0"/>
                              </a:rPr>
                            </m:ctrlPr>
                          </m:sSubPr>
                          <m:e>
                            <m:r>
                              <a:rPr lang="en-US" sz="3200" b="0" i="1" smtClean="0">
                                <a:latin typeface="Cambria Math" panose="02040503050406030204" pitchFamily="18" charset="0"/>
                              </a:rPr>
                              <m:t>𝐾</m:t>
                            </m:r>
                          </m:e>
                          <m:sub>
                            <m:r>
                              <a:rPr lang="en-US" sz="3200" b="0" i="1" smtClean="0">
                                <a:latin typeface="Cambria Math" panose="02040503050406030204" pitchFamily="18" charset="0"/>
                              </a:rPr>
                              <m:t>𝑑</m:t>
                            </m:r>
                          </m:sub>
                        </m:sSub>
                      </m:e>
                    </m:d>
                  </m:oMath>
                </a14:m>
                <a:r>
                  <a:rPr lang="en-US" sz="3200" dirty="0" smtClean="0"/>
                  <a:t> X</a:t>
                </a:r>
              </a:p>
              <a:p>
                <a:pPr marL="0" indent="0">
                  <a:buNone/>
                </a:pPr>
                <a:r>
                  <a:rPr lang="en-US" sz="3200" dirty="0" smtClean="0"/>
                  <a:t>Integrate</a:t>
                </a:r>
              </a:p>
              <a:p>
                <a:pPr marL="0" indent="0">
                  <a:buNone/>
                </a:pPr>
                <a:r>
                  <a:rPr lang="en-US" sz="3200" dirty="0"/>
                  <a:t>	</a:t>
                </a:r>
                <a14:m>
                  <m:oMath xmlns:m="http://schemas.openxmlformats.org/officeDocument/2006/math">
                    <m:sSub>
                      <m:sSubPr>
                        <m:ctrlPr>
                          <a:rPr lang="en-US" sz="3200" i="1" smtClean="0">
                            <a:latin typeface="Cambria Math" panose="02040503050406030204" pitchFamily="18" charset="0"/>
                          </a:rPr>
                        </m:ctrlPr>
                      </m:sSubPr>
                      <m:e>
                        <m:r>
                          <a:rPr lang="en-US" sz="3200" b="0" i="1" smtClean="0">
                            <a:latin typeface="Cambria Math" panose="02040503050406030204" pitchFamily="18" charset="0"/>
                          </a:rPr>
                          <m:t>𝑋</m:t>
                        </m:r>
                      </m:e>
                      <m:sub>
                        <m:r>
                          <a:rPr lang="en-US" sz="3200" b="0" i="1" smtClean="0">
                            <a:latin typeface="Cambria Math" panose="02040503050406030204" pitchFamily="18" charset="0"/>
                          </a:rPr>
                          <m:t>𝑡</m:t>
                        </m:r>
                      </m:sub>
                    </m:sSub>
                  </m:oMath>
                </a14:m>
                <a:r>
                  <a:rPr lang="en-US" sz="3200" dirty="0" smtClean="0"/>
                  <a:t> = </a:t>
                </a:r>
                <a14:m>
                  <m:oMath xmlns:m="http://schemas.openxmlformats.org/officeDocument/2006/math">
                    <m:sSub>
                      <m:sSubPr>
                        <m:ctrlPr>
                          <a:rPr lang="en-US" sz="3200" i="1" smtClean="0">
                            <a:latin typeface="Cambria Math" panose="02040503050406030204" pitchFamily="18" charset="0"/>
                          </a:rPr>
                        </m:ctrlPr>
                      </m:sSubPr>
                      <m:e>
                        <m:r>
                          <a:rPr lang="en-US" sz="3200" b="0" i="1" smtClean="0">
                            <a:latin typeface="Cambria Math" panose="02040503050406030204" pitchFamily="18" charset="0"/>
                          </a:rPr>
                          <m:t>𝑋</m:t>
                        </m:r>
                      </m:e>
                      <m:sub>
                        <m:r>
                          <a:rPr lang="en-US" sz="3200" b="0" i="1" smtClean="0">
                            <a:latin typeface="Cambria Math" panose="02040503050406030204" pitchFamily="18" charset="0"/>
                          </a:rPr>
                          <m:t>0</m:t>
                        </m:r>
                      </m:sub>
                    </m:sSub>
                  </m:oMath>
                </a14:m>
                <a:r>
                  <a:rPr lang="en-US" sz="3200" baseline="30000" dirty="0" smtClean="0"/>
                  <a:t>e</a:t>
                </a:r>
                <a:r>
                  <a:rPr lang="en-US" sz="3200" dirty="0" smtClean="0"/>
                  <a:t> </a:t>
                </a:r>
                <a14:m>
                  <m:oMath xmlns:m="http://schemas.openxmlformats.org/officeDocument/2006/math">
                    <m:sSub>
                      <m:sSubPr>
                        <m:ctrlPr>
                          <a:rPr lang="en-US" sz="3200" i="1" smtClean="0">
                            <a:latin typeface="Cambria Math" panose="02040503050406030204" pitchFamily="18" charset="0"/>
                          </a:rPr>
                        </m:ctrlPr>
                      </m:sSubPr>
                      <m:e>
                        <m:r>
                          <a:rPr lang="en-US" sz="3200" b="0" i="1" smtClean="0">
                            <a:latin typeface="Cambria Math" panose="02040503050406030204" pitchFamily="18" charset="0"/>
                          </a:rPr>
                          <m:t>(</m:t>
                        </m:r>
                        <m:r>
                          <a:rPr lang="en-US" sz="3200" i="1" smtClean="0">
                            <a:latin typeface="Cambria Math" panose="02040503050406030204" pitchFamily="18" charset="0"/>
                            <a:ea typeface="Cambria Math" panose="02040503050406030204" pitchFamily="18" charset="0"/>
                          </a:rPr>
                          <m:t>𝜇</m:t>
                        </m:r>
                      </m:e>
                      <m:sub>
                        <m:r>
                          <a:rPr lang="en-US" sz="3200" b="0" i="1" smtClean="0">
                            <a:latin typeface="Cambria Math" panose="02040503050406030204" pitchFamily="18" charset="0"/>
                          </a:rPr>
                          <m:t>𝑚𝑎𝑥</m:t>
                        </m:r>
                      </m:sub>
                    </m:sSub>
                  </m:oMath>
                </a14:m>
                <a:r>
                  <a:rPr lang="en-US" sz="3200" dirty="0" smtClean="0"/>
                  <a:t>- </a:t>
                </a:r>
                <a14:m>
                  <m:oMath xmlns:m="http://schemas.openxmlformats.org/officeDocument/2006/math">
                    <m:sSub>
                      <m:sSubPr>
                        <m:ctrlPr>
                          <a:rPr lang="en-US" sz="3200" i="1" smtClean="0">
                            <a:latin typeface="Cambria Math" panose="02040503050406030204" pitchFamily="18" charset="0"/>
                          </a:rPr>
                        </m:ctrlPr>
                      </m:sSubPr>
                      <m:e>
                        <m:r>
                          <a:rPr lang="en-US" sz="3200" b="0" i="1" smtClean="0">
                            <a:latin typeface="Cambria Math" panose="02040503050406030204" pitchFamily="18" charset="0"/>
                          </a:rPr>
                          <m:t>𝐾</m:t>
                        </m:r>
                      </m:e>
                      <m:sub>
                        <m:r>
                          <a:rPr lang="en-US" sz="3200" b="0" i="1" smtClean="0">
                            <a:latin typeface="Cambria Math" panose="02040503050406030204" pitchFamily="18" charset="0"/>
                          </a:rPr>
                          <m:t>𝑑</m:t>
                        </m:r>
                      </m:sub>
                    </m:sSub>
                    <m:r>
                      <a:rPr lang="en-US" sz="3200" b="0" i="1" smtClean="0">
                        <a:latin typeface="Cambria Math" panose="02040503050406030204" pitchFamily="18" charset="0"/>
                      </a:rPr>
                      <m:t>)</m:t>
                    </m:r>
                  </m:oMath>
                </a14:m>
                <a:r>
                  <a:rPr lang="en-US" sz="3200" baseline="30000" dirty="0" smtClean="0"/>
                  <a:t>t</a:t>
                </a:r>
                <a:endParaRPr lang="en-US" sz="3200" dirty="0" smtClean="0"/>
              </a:p>
              <a:p>
                <a:pPr marL="0" indent="0">
                  <a:buNone/>
                </a:pPr>
                <a:r>
                  <a:rPr lang="en-US" sz="3200" dirty="0" smtClean="0"/>
                  <a:t>	X</a:t>
                </a:r>
                <a:r>
                  <a:rPr lang="en-US" sz="3200" baseline="-25000" dirty="0" smtClean="0"/>
                  <a:t>3</a:t>
                </a:r>
                <a:r>
                  <a:rPr lang="en-US" sz="3200" dirty="0" smtClean="0"/>
                  <a:t> = </a:t>
                </a:r>
                <a14:m>
                  <m:oMath xmlns:m="http://schemas.openxmlformats.org/officeDocument/2006/math">
                    <m:f>
                      <m:fPr>
                        <m:ctrlPr>
                          <a:rPr lang="en-US" sz="3200" i="1" smtClean="0">
                            <a:latin typeface="Cambria Math" panose="02040503050406030204" pitchFamily="18" charset="0"/>
                          </a:rPr>
                        </m:ctrlPr>
                      </m:fPr>
                      <m:num>
                        <m:r>
                          <a:rPr lang="en-US" sz="3200" b="0" i="1" smtClean="0">
                            <a:latin typeface="Cambria Math" panose="02040503050406030204" pitchFamily="18" charset="0"/>
                          </a:rPr>
                          <m:t>10 </m:t>
                        </m:r>
                        <m:r>
                          <a:rPr lang="en-US" sz="3200" b="0" i="1" smtClean="0">
                            <a:latin typeface="Cambria Math" panose="02040503050406030204" pitchFamily="18" charset="0"/>
                          </a:rPr>
                          <m:t>𝑚𝑔</m:t>
                        </m:r>
                        <m:r>
                          <a:rPr lang="en-US" sz="3200" b="0" i="1" smtClean="0">
                            <a:latin typeface="Cambria Math" panose="02040503050406030204" pitchFamily="18" charset="0"/>
                          </a:rPr>
                          <m:t> </m:t>
                        </m:r>
                        <m:r>
                          <a:rPr lang="en-US" sz="3200" b="0" i="1" smtClean="0">
                            <a:latin typeface="Cambria Math" panose="02040503050406030204" pitchFamily="18" charset="0"/>
                          </a:rPr>
                          <m:t>𝐷𝑊</m:t>
                        </m:r>
                      </m:num>
                      <m:den>
                        <m:r>
                          <a:rPr lang="en-US" sz="3200" b="0" i="1" smtClean="0">
                            <a:latin typeface="Cambria Math" panose="02040503050406030204" pitchFamily="18" charset="0"/>
                          </a:rPr>
                          <m:t>𝐿</m:t>
                        </m:r>
                      </m:den>
                    </m:f>
                  </m:oMath>
                </a14:m>
                <a:r>
                  <a:rPr lang="en-US" sz="3200" dirty="0" smtClean="0"/>
                  <a:t> x </a:t>
                </a:r>
                <a14:m>
                  <m:oMath xmlns:m="http://schemas.openxmlformats.org/officeDocument/2006/math">
                    <m:sSup>
                      <m:sSupPr>
                        <m:ctrlPr>
                          <a:rPr lang="en-US" sz="3200" i="1" smtClean="0">
                            <a:latin typeface="Cambria Math" panose="02040503050406030204" pitchFamily="18" charset="0"/>
                          </a:rPr>
                        </m:ctrlPr>
                      </m:sSupPr>
                      <m:e>
                        <m:r>
                          <a:rPr lang="en-US" sz="3200" b="0" i="1" smtClean="0">
                            <a:latin typeface="Cambria Math" panose="02040503050406030204" pitchFamily="18" charset="0"/>
                          </a:rPr>
                          <m:t>𝑒</m:t>
                        </m:r>
                      </m:e>
                      <m:sup>
                        <m:r>
                          <a:rPr lang="en-US" sz="3200" b="0" i="1" smtClean="0">
                            <a:latin typeface="Cambria Math" panose="02040503050406030204" pitchFamily="18" charset="0"/>
                          </a:rPr>
                          <m:t>0.3 −0.05/</m:t>
                        </m:r>
                        <m:r>
                          <a:rPr lang="en-US" sz="3200" b="0" i="1" smtClean="0">
                            <a:latin typeface="Cambria Math" panose="02040503050406030204" pitchFamily="18" charset="0"/>
                          </a:rPr>
                          <m:t>𝑑𝑎𝑦</m:t>
                        </m:r>
                        <m:r>
                          <a:rPr lang="en-US" sz="3200" b="0" i="1" smtClean="0">
                            <a:latin typeface="Cambria Math" panose="02040503050406030204" pitchFamily="18" charset="0"/>
                          </a:rPr>
                          <m:t>)</m:t>
                        </m:r>
                      </m:sup>
                    </m:sSup>
                  </m:oMath>
                </a14:m>
                <a:r>
                  <a:rPr lang="en-US" sz="3200" dirty="0" smtClean="0"/>
                  <a:t> 3 day = </a:t>
                </a:r>
                <a14:m>
                  <m:oMath xmlns:m="http://schemas.openxmlformats.org/officeDocument/2006/math">
                    <m:f>
                      <m:fPr>
                        <m:ctrlPr>
                          <a:rPr lang="en-US" sz="3200" i="1" smtClean="0">
                            <a:latin typeface="Cambria Math" panose="02040503050406030204" pitchFamily="18" charset="0"/>
                          </a:rPr>
                        </m:ctrlPr>
                      </m:fPr>
                      <m:num>
                        <m:r>
                          <a:rPr lang="en-US" sz="3200" b="0" i="1" smtClean="0">
                            <a:latin typeface="Cambria Math" panose="02040503050406030204" pitchFamily="18" charset="0"/>
                          </a:rPr>
                          <m:t>21 </m:t>
                        </m:r>
                        <m:r>
                          <a:rPr lang="en-US" sz="3200" b="0" i="1" smtClean="0">
                            <a:latin typeface="Cambria Math" panose="02040503050406030204" pitchFamily="18" charset="0"/>
                          </a:rPr>
                          <m:t>𝑚𝑔</m:t>
                        </m:r>
                        <m:r>
                          <a:rPr lang="en-US" sz="3200" b="0" i="1" smtClean="0">
                            <a:latin typeface="Cambria Math" panose="02040503050406030204" pitchFamily="18" charset="0"/>
                          </a:rPr>
                          <m:t> </m:t>
                        </m:r>
                        <m:r>
                          <a:rPr lang="en-US" sz="3200" b="0" i="1" smtClean="0">
                            <a:latin typeface="Cambria Math" panose="02040503050406030204" pitchFamily="18" charset="0"/>
                          </a:rPr>
                          <m:t>𝐷𝑊</m:t>
                        </m:r>
                      </m:num>
                      <m:den>
                        <m:r>
                          <a:rPr lang="en-US" sz="3200" b="0" i="1" smtClean="0">
                            <a:latin typeface="Cambria Math" panose="02040503050406030204" pitchFamily="18" charset="0"/>
                          </a:rPr>
                          <m:t>𝐿</m:t>
                        </m:r>
                      </m:den>
                    </m:f>
                  </m:oMath>
                </a14:m>
                <a:endParaRPr lang="en-US" sz="3200" dirty="0"/>
              </a:p>
            </p:txBody>
          </p:sp>
        </mc:Choice>
        <mc:Fallback>
          <p:sp>
            <p:nvSpPr>
              <p:cNvPr id="3" name="Content Placeholder 2"/>
              <p:cNvSpPr>
                <a:spLocks noGrp="1" noRot="1" noChangeAspect="1" noMove="1" noResize="1" noEditPoints="1" noAdjustHandles="1" noChangeArrowheads="1" noChangeShapeType="1" noTextEdit="1"/>
              </p:cNvSpPr>
              <p:nvPr>
                <p:ph idx="1"/>
              </p:nvPr>
            </p:nvSpPr>
            <p:spPr>
              <a:blipFill rotWithShape="0">
                <a:blip r:embed="rId2"/>
                <a:stretch>
                  <a:fillRect l="-1507" t="-2941"/>
                </a:stretch>
              </a:blipFill>
            </p:spPr>
            <p:txBody>
              <a:bodyPr/>
              <a:lstStyle/>
              <a:p>
                <a:r>
                  <a:rPr lang="en-US">
                    <a:noFill/>
                  </a:rPr>
                  <a:t> </a:t>
                </a:r>
              </a:p>
            </p:txBody>
          </p:sp>
        </mc:Fallback>
      </mc:AlternateContent>
    </p:spTree>
    <p:extLst>
      <p:ext uri="{BB962C8B-B14F-4D97-AF65-F5344CB8AC3E}">
        <p14:creationId xmlns:p14="http://schemas.microsoft.com/office/powerpoint/2010/main" val="3865844111"/>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Dynamics of Microbial Populations Solution Question </a:t>
            </a:r>
            <a:r>
              <a:rPr lang="en-US" dirty="0" smtClean="0"/>
              <a:t>3</a:t>
            </a:r>
            <a:endParaRPr lang="en-US" dirty="0"/>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p:txBody>
              <a:bodyPr>
                <a:normAutofit/>
              </a:bodyPr>
              <a:lstStyle/>
              <a:p>
                <a:pPr marL="0" indent="0">
                  <a:buNone/>
                </a:pPr>
                <a:r>
                  <a:rPr lang="en-US" sz="3200" dirty="0" smtClean="0"/>
                  <a:t>The change in substrate concentration over the 3-day period is given by</a:t>
                </a:r>
              </a:p>
              <a:p>
                <a:pPr marL="0" indent="0">
                  <a:buNone/>
                </a:pPr>
                <a:r>
                  <a:rPr lang="en-US" sz="3200" dirty="0"/>
                  <a:t>	</a:t>
                </a:r>
                <a14:m>
                  <m:oMath xmlns:m="http://schemas.openxmlformats.org/officeDocument/2006/math">
                    <m:f>
                      <m:fPr>
                        <m:ctrlPr>
                          <a:rPr lang="en-US" sz="3200" i="1">
                            <a:latin typeface="Cambria Math" panose="02040503050406030204" pitchFamily="18" charset="0"/>
                          </a:rPr>
                        </m:ctrlPr>
                      </m:fPr>
                      <m:num>
                        <m:r>
                          <a:rPr lang="en-US" sz="3200" i="1">
                            <a:latin typeface="Cambria Math" panose="02040503050406030204" pitchFamily="18" charset="0"/>
                          </a:rPr>
                          <m:t>𝑑𝑠</m:t>
                        </m:r>
                      </m:num>
                      <m:den>
                        <m:r>
                          <a:rPr lang="en-US" sz="3200" i="1">
                            <a:latin typeface="Cambria Math" panose="02040503050406030204" pitchFamily="18" charset="0"/>
                          </a:rPr>
                          <m:t>𝑑𝑡</m:t>
                        </m:r>
                      </m:den>
                    </m:f>
                  </m:oMath>
                </a14:m>
                <a:r>
                  <a:rPr lang="en-US" sz="3200" dirty="0"/>
                  <a:t> = </a:t>
                </a:r>
                <a14:m>
                  <m:oMath xmlns:m="http://schemas.openxmlformats.org/officeDocument/2006/math">
                    <m:f>
                      <m:fPr>
                        <m:ctrlPr>
                          <a:rPr lang="en-US" sz="3200" i="1">
                            <a:latin typeface="Cambria Math" panose="02040503050406030204" pitchFamily="18" charset="0"/>
                          </a:rPr>
                        </m:ctrlPr>
                      </m:fPr>
                      <m:num>
                        <m:r>
                          <a:rPr lang="en-US" sz="3200" i="1">
                            <a:latin typeface="Cambria Math" panose="02040503050406030204" pitchFamily="18" charset="0"/>
                          </a:rPr>
                          <m:t>1</m:t>
                        </m:r>
                      </m:num>
                      <m:den>
                        <m:r>
                          <a:rPr lang="en-US" sz="3200" i="1">
                            <a:latin typeface="Cambria Math" panose="02040503050406030204" pitchFamily="18" charset="0"/>
                          </a:rPr>
                          <m:t>𝑌</m:t>
                        </m:r>
                      </m:den>
                    </m:f>
                  </m:oMath>
                </a14:m>
                <a:r>
                  <a:rPr lang="en-US" sz="3200" dirty="0" smtClean="0"/>
                  <a:t> </a:t>
                </a:r>
                <a14:m>
                  <m:oMath xmlns:m="http://schemas.openxmlformats.org/officeDocument/2006/math">
                    <m:d>
                      <m:dPr>
                        <m:ctrlPr>
                          <a:rPr lang="en-US" sz="3200" i="1" dirty="0" smtClean="0">
                            <a:latin typeface="Cambria Math" panose="02040503050406030204" pitchFamily="18" charset="0"/>
                          </a:rPr>
                        </m:ctrlPr>
                      </m:dPr>
                      <m:e>
                        <m:f>
                          <m:fPr>
                            <m:ctrlPr>
                              <a:rPr lang="en-US" sz="3200" i="1" dirty="0" smtClean="0">
                                <a:latin typeface="Cambria Math" panose="02040503050406030204" pitchFamily="18" charset="0"/>
                              </a:rPr>
                            </m:ctrlPr>
                          </m:fPr>
                          <m:num>
                            <m:r>
                              <a:rPr lang="en-US" sz="3200" b="0" i="1" dirty="0" smtClean="0">
                                <a:latin typeface="Cambria Math" panose="02040503050406030204" pitchFamily="18" charset="0"/>
                              </a:rPr>
                              <m:t>𝑑𝑥</m:t>
                            </m:r>
                          </m:num>
                          <m:den>
                            <m:r>
                              <a:rPr lang="en-US" sz="3200" b="0" i="1" dirty="0" smtClean="0">
                                <a:latin typeface="Cambria Math" panose="02040503050406030204" pitchFamily="18" charset="0"/>
                              </a:rPr>
                              <m:t>𝑑𝑡</m:t>
                            </m:r>
                          </m:den>
                        </m:f>
                      </m:e>
                    </m:d>
                  </m:oMath>
                </a14:m>
                <a:endParaRPr lang="en-US" sz="3200" dirty="0" smtClean="0"/>
              </a:p>
              <a:p>
                <a:pPr marL="0" indent="0">
                  <a:buNone/>
                </a:pPr>
                <a:r>
                  <a:rPr lang="en-US" sz="3200" dirty="0" smtClean="0"/>
                  <a:t>From previous calculation, dx/</a:t>
                </a:r>
                <a:r>
                  <a:rPr lang="en-US" sz="3200" dirty="0" err="1" smtClean="0"/>
                  <a:t>dt</a:t>
                </a:r>
                <a:r>
                  <a:rPr lang="en-US" sz="3200" dirty="0" smtClean="0"/>
                  <a:t> over three days is </a:t>
                </a:r>
                <a14:m>
                  <m:oMath xmlns:m="http://schemas.openxmlformats.org/officeDocument/2006/math">
                    <m:sSub>
                      <m:sSubPr>
                        <m:ctrlPr>
                          <a:rPr lang="en-US" sz="3200" i="1" smtClean="0">
                            <a:latin typeface="Cambria Math" panose="02040503050406030204" pitchFamily="18" charset="0"/>
                          </a:rPr>
                        </m:ctrlPr>
                      </m:sSubPr>
                      <m:e>
                        <m:r>
                          <a:rPr lang="en-US" sz="3200" b="0" i="1" smtClean="0">
                            <a:latin typeface="Cambria Math" panose="02040503050406030204" pitchFamily="18" charset="0"/>
                          </a:rPr>
                          <m:t>𝑋</m:t>
                        </m:r>
                      </m:e>
                      <m:sub>
                        <m:r>
                          <a:rPr lang="en-US" sz="3200" b="0" i="1" smtClean="0">
                            <a:latin typeface="Cambria Math" panose="02040503050406030204" pitchFamily="18" charset="0"/>
                          </a:rPr>
                          <m:t>3</m:t>
                        </m:r>
                      </m:sub>
                    </m:sSub>
                  </m:oMath>
                </a14:m>
                <a:r>
                  <a:rPr lang="en-US" sz="3200" dirty="0" smtClean="0"/>
                  <a:t> - </a:t>
                </a:r>
                <a14:m>
                  <m:oMath xmlns:m="http://schemas.openxmlformats.org/officeDocument/2006/math">
                    <m:sSub>
                      <m:sSubPr>
                        <m:ctrlPr>
                          <a:rPr lang="en-US" sz="3200" i="1" smtClean="0">
                            <a:latin typeface="Cambria Math" panose="02040503050406030204" pitchFamily="18" charset="0"/>
                          </a:rPr>
                        </m:ctrlPr>
                      </m:sSubPr>
                      <m:e>
                        <m:r>
                          <a:rPr lang="en-US" sz="3200" b="0" i="1" smtClean="0">
                            <a:latin typeface="Cambria Math" panose="02040503050406030204" pitchFamily="18" charset="0"/>
                          </a:rPr>
                          <m:t>𝑋</m:t>
                        </m:r>
                      </m:e>
                      <m:sub>
                        <m:r>
                          <a:rPr lang="en-US" sz="3200" b="0" i="1" smtClean="0">
                            <a:latin typeface="Cambria Math" panose="02040503050406030204" pitchFamily="18" charset="0"/>
                          </a:rPr>
                          <m:t>0</m:t>
                        </m:r>
                      </m:sub>
                    </m:sSub>
                  </m:oMath>
                </a14:m>
                <a:r>
                  <a:rPr lang="en-US" sz="3200" dirty="0" smtClean="0"/>
                  <a:t> = 21 – 10 = 11mg DW/L</a:t>
                </a:r>
              </a:p>
              <a:p>
                <a:pPr marL="0" indent="0">
                  <a:buNone/>
                </a:pPr>
                <a:r>
                  <a:rPr lang="en-US" sz="3200" dirty="0"/>
                  <a:t>	</a:t>
                </a:r>
                <a14:m>
                  <m:oMath xmlns:m="http://schemas.openxmlformats.org/officeDocument/2006/math">
                    <m:f>
                      <m:fPr>
                        <m:ctrlPr>
                          <a:rPr lang="en-US" sz="3200" i="1" smtClean="0">
                            <a:latin typeface="Cambria Math" panose="02040503050406030204" pitchFamily="18" charset="0"/>
                          </a:rPr>
                        </m:ctrlPr>
                      </m:fPr>
                      <m:num>
                        <m:r>
                          <a:rPr lang="en-US" sz="3200" b="0" i="1" smtClean="0">
                            <a:latin typeface="Cambria Math" panose="02040503050406030204" pitchFamily="18" charset="0"/>
                          </a:rPr>
                          <m:t>𝑑𝑠</m:t>
                        </m:r>
                      </m:num>
                      <m:den>
                        <m:r>
                          <a:rPr lang="en-US" sz="3200" b="0" i="1" smtClean="0">
                            <a:latin typeface="Cambria Math" panose="02040503050406030204" pitchFamily="18" charset="0"/>
                          </a:rPr>
                          <m:t>𝑑𝑡</m:t>
                        </m:r>
                      </m:den>
                    </m:f>
                  </m:oMath>
                </a14:m>
                <a:r>
                  <a:rPr lang="en-US" sz="3200" dirty="0" smtClean="0"/>
                  <a:t> = - </a:t>
                </a:r>
                <a14:m>
                  <m:oMath xmlns:m="http://schemas.openxmlformats.org/officeDocument/2006/math">
                    <m:d>
                      <m:dPr>
                        <m:ctrlPr>
                          <a:rPr lang="en-US" sz="3200" i="1" smtClean="0">
                            <a:latin typeface="Cambria Math" panose="02040503050406030204" pitchFamily="18" charset="0"/>
                          </a:rPr>
                        </m:ctrlPr>
                      </m:dPr>
                      <m:e>
                        <m:f>
                          <m:fPr>
                            <m:ctrlPr>
                              <a:rPr lang="en-US" sz="3200" i="1" smtClean="0">
                                <a:latin typeface="Cambria Math" panose="02040503050406030204" pitchFamily="18" charset="0"/>
                              </a:rPr>
                            </m:ctrlPr>
                          </m:fPr>
                          <m:num>
                            <m:r>
                              <a:rPr lang="en-US" sz="3200" b="0" i="1" smtClean="0">
                                <a:latin typeface="Cambria Math" panose="02040503050406030204" pitchFamily="18" charset="0"/>
                              </a:rPr>
                              <m:t>0.1 </m:t>
                            </m:r>
                            <m:r>
                              <a:rPr lang="en-US" sz="3200" b="0" i="1" smtClean="0">
                                <a:latin typeface="Cambria Math" panose="02040503050406030204" pitchFamily="18" charset="0"/>
                              </a:rPr>
                              <m:t>𝑚𝑔</m:t>
                            </m:r>
                            <m:r>
                              <a:rPr lang="en-US" sz="3200" b="0" i="1" smtClean="0">
                                <a:latin typeface="Cambria Math" panose="02040503050406030204" pitchFamily="18" charset="0"/>
                              </a:rPr>
                              <m:t> </m:t>
                            </m:r>
                            <m:r>
                              <a:rPr lang="en-US" sz="3200" b="0" i="1" smtClean="0">
                                <a:latin typeface="Cambria Math" panose="02040503050406030204" pitchFamily="18" charset="0"/>
                              </a:rPr>
                              <m:t>𝐷𝑊</m:t>
                            </m:r>
                          </m:num>
                          <m:den>
                            <m:r>
                              <a:rPr lang="en-US" sz="3200" b="0" i="1" smtClean="0">
                                <a:latin typeface="Cambria Math" panose="02040503050406030204" pitchFamily="18" charset="0"/>
                              </a:rPr>
                              <m:t>𝑚𝑔</m:t>
                            </m:r>
                            <m:r>
                              <a:rPr lang="en-US" sz="3200" b="0" i="1" smtClean="0">
                                <a:latin typeface="Cambria Math" panose="02040503050406030204" pitchFamily="18" charset="0"/>
                              </a:rPr>
                              <m:t> </m:t>
                            </m:r>
                            <m:r>
                              <a:rPr lang="en-US" sz="3200" b="0" i="1" smtClean="0">
                                <a:latin typeface="Cambria Math" panose="02040503050406030204" pitchFamily="18" charset="0"/>
                              </a:rPr>
                              <m:t>𝑆</m:t>
                            </m:r>
                          </m:den>
                        </m:f>
                      </m:e>
                    </m:d>
                  </m:oMath>
                </a14:m>
                <a:r>
                  <a:rPr lang="en-US" sz="3200" baseline="30000" dirty="0" smtClean="0"/>
                  <a:t>-1</a:t>
                </a:r>
                <a:r>
                  <a:rPr lang="en-US" sz="3200" dirty="0" smtClean="0"/>
                  <a:t> x </a:t>
                </a:r>
                <a14:m>
                  <m:oMath xmlns:m="http://schemas.openxmlformats.org/officeDocument/2006/math">
                    <m:f>
                      <m:fPr>
                        <m:ctrlPr>
                          <a:rPr lang="en-US" sz="3200" i="1" smtClean="0">
                            <a:latin typeface="Cambria Math" panose="02040503050406030204" pitchFamily="18" charset="0"/>
                          </a:rPr>
                        </m:ctrlPr>
                      </m:fPr>
                      <m:num>
                        <m:r>
                          <a:rPr lang="en-US" sz="3200" b="0" i="1" smtClean="0">
                            <a:latin typeface="Cambria Math" panose="02040503050406030204" pitchFamily="18" charset="0"/>
                          </a:rPr>
                          <m:t>11 </m:t>
                        </m:r>
                        <m:r>
                          <a:rPr lang="en-US" sz="3200" b="0" i="1" smtClean="0">
                            <a:latin typeface="Cambria Math" panose="02040503050406030204" pitchFamily="18" charset="0"/>
                          </a:rPr>
                          <m:t>𝑚𝑔</m:t>
                        </m:r>
                        <m:r>
                          <a:rPr lang="en-US" sz="3200" b="0" i="1" smtClean="0">
                            <a:latin typeface="Cambria Math" panose="02040503050406030204" pitchFamily="18" charset="0"/>
                          </a:rPr>
                          <m:t> </m:t>
                        </m:r>
                        <m:r>
                          <a:rPr lang="en-US" sz="3200" b="0" i="1" smtClean="0">
                            <a:latin typeface="Cambria Math" panose="02040503050406030204" pitchFamily="18" charset="0"/>
                          </a:rPr>
                          <m:t>𝐷𝑊</m:t>
                        </m:r>
                      </m:num>
                      <m:den>
                        <m:r>
                          <a:rPr lang="en-US" sz="3200" b="0" i="1" smtClean="0">
                            <a:latin typeface="Cambria Math" panose="02040503050406030204" pitchFamily="18" charset="0"/>
                          </a:rPr>
                          <m:t>𝐿</m:t>
                        </m:r>
                      </m:den>
                    </m:f>
                  </m:oMath>
                </a14:m>
                <a:r>
                  <a:rPr lang="en-US" sz="3200" dirty="0" smtClean="0"/>
                  <a:t> = </a:t>
                </a:r>
                <a14:m>
                  <m:oMath xmlns:m="http://schemas.openxmlformats.org/officeDocument/2006/math">
                    <m:f>
                      <m:fPr>
                        <m:ctrlPr>
                          <a:rPr lang="en-US" sz="3200" i="1" smtClean="0">
                            <a:latin typeface="Cambria Math" panose="02040503050406030204" pitchFamily="18" charset="0"/>
                          </a:rPr>
                        </m:ctrlPr>
                      </m:fPr>
                      <m:num>
                        <m:r>
                          <a:rPr lang="en-US" sz="3200" b="0" i="1" smtClean="0">
                            <a:latin typeface="Cambria Math" panose="02040503050406030204" pitchFamily="18" charset="0"/>
                          </a:rPr>
                          <m:t>−110 </m:t>
                        </m:r>
                        <m:r>
                          <a:rPr lang="en-US" sz="3200" b="0" i="1" smtClean="0">
                            <a:latin typeface="Cambria Math" panose="02040503050406030204" pitchFamily="18" charset="0"/>
                          </a:rPr>
                          <m:t>𝑚𝑔</m:t>
                        </m:r>
                        <m:r>
                          <a:rPr lang="en-US" sz="3200" b="0" i="1" smtClean="0">
                            <a:latin typeface="Cambria Math" panose="02040503050406030204" pitchFamily="18" charset="0"/>
                          </a:rPr>
                          <m:t> </m:t>
                        </m:r>
                        <m:r>
                          <a:rPr lang="en-US" sz="3200" b="0" i="1" smtClean="0">
                            <a:latin typeface="Cambria Math" panose="02040503050406030204" pitchFamily="18" charset="0"/>
                          </a:rPr>
                          <m:t>𝑆</m:t>
                        </m:r>
                      </m:num>
                      <m:den>
                        <m:r>
                          <a:rPr lang="en-US" sz="3200" b="0" i="1" smtClean="0">
                            <a:latin typeface="Cambria Math" panose="02040503050406030204" pitchFamily="18" charset="0"/>
                          </a:rPr>
                          <m:t>𝐿</m:t>
                        </m:r>
                      </m:den>
                    </m:f>
                  </m:oMath>
                </a14:m>
                <a:endParaRPr lang="en-US" sz="3200" dirty="0" smtClean="0"/>
              </a:p>
              <a:p>
                <a:pPr marL="0" indent="0">
                  <a:buNone/>
                </a:pPr>
                <a:endParaRPr lang="en-US" sz="3200"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blipFill rotWithShape="0">
                <a:blip r:embed="rId2"/>
                <a:stretch>
                  <a:fillRect l="-1507" t="-2941" r="-2087"/>
                </a:stretch>
              </a:blipFill>
            </p:spPr>
            <p:txBody>
              <a:bodyPr/>
              <a:lstStyle/>
              <a:p>
                <a:r>
                  <a:rPr lang="en-US">
                    <a:noFill/>
                  </a:rPr>
                  <a:t> </a:t>
                </a:r>
              </a:p>
            </p:txBody>
          </p:sp>
        </mc:Fallback>
      </mc:AlternateContent>
    </p:spTree>
    <p:extLst>
      <p:ext uri="{BB962C8B-B14F-4D97-AF65-F5344CB8AC3E}">
        <p14:creationId xmlns:p14="http://schemas.microsoft.com/office/powerpoint/2010/main" val="1292932443"/>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Dynamics of Microbial Populations Solution Question </a:t>
            </a:r>
            <a:r>
              <a:rPr lang="en-US" dirty="0" smtClean="0"/>
              <a:t>3</a:t>
            </a:r>
            <a:endParaRPr lang="en-US" dirty="0"/>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p:txBody>
              <a:bodyPr>
                <a:normAutofit/>
              </a:bodyPr>
              <a:lstStyle/>
              <a:p>
                <a:pPr marL="0" indent="0">
                  <a:buNone/>
                </a:pPr>
                <a:r>
                  <a:rPr lang="en-US" sz="3200" dirty="0" smtClean="0"/>
                  <a:t>The substrate concentration after 3 days of growth is given by</a:t>
                </a:r>
              </a:p>
              <a:p>
                <a:pPr marL="0" indent="0">
                  <a:buNone/>
                </a:pPr>
                <a:endParaRPr lang="en-US" sz="3200" dirty="0"/>
              </a:p>
              <a:p>
                <a:pPr marL="0" indent="0">
                  <a:buNone/>
                </a:pPr>
                <a14:m>
                  <m:oMath xmlns:m="http://schemas.openxmlformats.org/officeDocument/2006/math">
                    <m:sSub>
                      <m:sSubPr>
                        <m:ctrlPr>
                          <a:rPr lang="en-US" sz="3200" i="1" smtClean="0">
                            <a:latin typeface="Cambria Math" panose="02040503050406030204" pitchFamily="18" charset="0"/>
                          </a:rPr>
                        </m:ctrlPr>
                      </m:sSubPr>
                      <m:e>
                        <m:r>
                          <a:rPr lang="en-US" sz="3200" b="0" i="1" smtClean="0">
                            <a:latin typeface="Cambria Math" panose="02040503050406030204" pitchFamily="18" charset="0"/>
                          </a:rPr>
                          <m:t>𝑆</m:t>
                        </m:r>
                      </m:e>
                      <m:sub>
                        <m:r>
                          <a:rPr lang="en-US" sz="3200" b="0" i="1" smtClean="0">
                            <a:latin typeface="Cambria Math" panose="02040503050406030204" pitchFamily="18" charset="0"/>
                          </a:rPr>
                          <m:t>3</m:t>
                        </m:r>
                      </m:sub>
                    </m:sSub>
                  </m:oMath>
                </a14:m>
                <a:r>
                  <a:rPr lang="en-US" sz="3200" dirty="0" smtClean="0"/>
                  <a:t> = </a:t>
                </a:r>
                <a14:m>
                  <m:oMath xmlns:m="http://schemas.openxmlformats.org/officeDocument/2006/math">
                    <m:sSub>
                      <m:sSubPr>
                        <m:ctrlPr>
                          <a:rPr lang="en-US" sz="3200" i="1" smtClean="0">
                            <a:latin typeface="Cambria Math" panose="02040503050406030204" pitchFamily="18" charset="0"/>
                          </a:rPr>
                        </m:ctrlPr>
                      </m:sSubPr>
                      <m:e>
                        <m:r>
                          <a:rPr lang="en-US" sz="3200" b="0" i="1" smtClean="0">
                            <a:latin typeface="Cambria Math" panose="02040503050406030204" pitchFamily="18" charset="0"/>
                          </a:rPr>
                          <m:t>𝑆</m:t>
                        </m:r>
                      </m:e>
                      <m:sub>
                        <m:r>
                          <a:rPr lang="en-US" sz="3200" b="0" i="1" smtClean="0">
                            <a:latin typeface="Cambria Math" panose="02040503050406030204" pitchFamily="18" charset="0"/>
                          </a:rPr>
                          <m:t>𝑂</m:t>
                        </m:r>
                      </m:sub>
                    </m:sSub>
                  </m:oMath>
                </a14:m>
                <a:r>
                  <a:rPr lang="en-US" sz="3200" dirty="0" smtClean="0"/>
                  <a:t> - </a:t>
                </a:r>
                <a14:m>
                  <m:oMath xmlns:m="http://schemas.openxmlformats.org/officeDocument/2006/math">
                    <m:f>
                      <m:fPr>
                        <m:ctrlPr>
                          <a:rPr lang="en-US" sz="3200" i="1" smtClean="0">
                            <a:latin typeface="Cambria Math" panose="02040503050406030204" pitchFamily="18" charset="0"/>
                          </a:rPr>
                        </m:ctrlPr>
                      </m:fPr>
                      <m:num>
                        <m:r>
                          <a:rPr lang="en-US" sz="3200" b="0" i="1" smtClean="0">
                            <a:latin typeface="Cambria Math" panose="02040503050406030204" pitchFamily="18" charset="0"/>
                          </a:rPr>
                          <m:t>𝑑𝑠</m:t>
                        </m:r>
                      </m:num>
                      <m:den>
                        <m:r>
                          <a:rPr lang="en-US" sz="3200" b="0" i="1" smtClean="0">
                            <a:latin typeface="Cambria Math" panose="02040503050406030204" pitchFamily="18" charset="0"/>
                          </a:rPr>
                          <m:t>𝑑𝑡</m:t>
                        </m:r>
                      </m:den>
                    </m:f>
                  </m:oMath>
                </a14:m>
                <a:r>
                  <a:rPr lang="en-US" sz="3200" dirty="0" smtClean="0"/>
                  <a:t> = 2,000 – 110 = 1,890 mg/L</a:t>
                </a:r>
                <a:endParaRPr lang="en-US" sz="3200"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blipFill rotWithShape="0">
                <a:blip r:embed="rId2"/>
                <a:stretch>
                  <a:fillRect l="-1507" t="-2941"/>
                </a:stretch>
              </a:blipFill>
            </p:spPr>
            <p:txBody>
              <a:bodyPr/>
              <a:lstStyle/>
              <a:p>
                <a:r>
                  <a:rPr lang="en-US">
                    <a:noFill/>
                  </a:rPr>
                  <a:t> </a:t>
                </a:r>
              </a:p>
            </p:txBody>
          </p:sp>
        </mc:Fallback>
      </mc:AlternateContent>
    </p:spTree>
    <p:extLst>
      <p:ext uri="{BB962C8B-B14F-4D97-AF65-F5344CB8AC3E}">
        <p14:creationId xmlns:p14="http://schemas.microsoft.com/office/powerpoint/2010/main" val="1689265198"/>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Dynamics of Microbial Populations</a:t>
            </a:r>
            <a:endParaRPr lang="en-US" dirty="0"/>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p:txBody>
              <a:bodyPr>
                <a:normAutofit/>
              </a:bodyPr>
              <a:lstStyle/>
              <a:p>
                <a:r>
                  <a:rPr lang="en-US" sz="3200" dirty="0" smtClean="0"/>
                  <a:t>When substrate is exhausted, the Monod terms equals 0, and its analytical solution, </a:t>
                </a:r>
                <a14:m>
                  <m:oMath xmlns:m="http://schemas.openxmlformats.org/officeDocument/2006/math">
                    <m:sSub>
                      <m:sSubPr>
                        <m:ctrlPr>
                          <a:rPr lang="en-US" sz="3200" i="1" smtClean="0">
                            <a:latin typeface="Cambria Math" panose="02040503050406030204" pitchFamily="18" charset="0"/>
                          </a:rPr>
                        </m:ctrlPr>
                      </m:sSubPr>
                      <m:e>
                        <m:r>
                          <a:rPr lang="en-US" sz="3200" b="0" i="1" smtClean="0">
                            <a:latin typeface="Cambria Math" panose="02040503050406030204" pitchFamily="18" charset="0"/>
                          </a:rPr>
                          <m:t>𝑋</m:t>
                        </m:r>
                      </m:e>
                      <m:sub>
                        <m:r>
                          <a:rPr lang="en-US" sz="3200" b="0" i="1" smtClean="0">
                            <a:latin typeface="Cambria Math" panose="02040503050406030204" pitchFamily="18" charset="0"/>
                          </a:rPr>
                          <m:t>𝑡</m:t>
                        </m:r>
                      </m:sub>
                    </m:sSub>
                  </m:oMath>
                </a14:m>
                <a:r>
                  <a:rPr lang="en-US" sz="3200" dirty="0" smtClean="0"/>
                  <a:t> = </a:t>
                </a:r>
                <a14:m>
                  <m:oMath xmlns:m="http://schemas.openxmlformats.org/officeDocument/2006/math">
                    <m:sSub>
                      <m:sSubPr>
                        <m:ctrlPr>
                          <a:rPr lang="en-US" sz="3200" i="1" smtClean="0">
                            <a:latin typeface="Cambria Math" panose="02040503050406030204" pitchFamily="18" charset="0"/>
                          </a:rPr>
                        </m:ctrlPr>
                      </m:sSubPr>
                      <m:e>
                        <m:r>
                          <a:rPr lang="en-US" sz="3200" b="0" i="1" smtClean="0">
                            <a:latin typeface="Cambria Math" panose="02040503050406030204" pitchFamily="18" charset="0"/>
                          </a:rPr>
                          <m:t>𝑋</m:t>
                        </m:r>
                      </m:e>
                      <m:sub>
                        <m:r>
                          <a:rPr lang="en-US" sz="3200" b="0" i="1" smtClean="0">
                            <a:latin typeface="Cambria Math" panose="02040503050406030204" pitchFamily="18" charset="0"/>
                          </a:rPr>
                          <m:t>𝑂</m:t>
                        </m:r>
                      </m:sub>
                    </m:sSub>
                  </m:oMath>
                </a14:m>
                <a:r>
                  <a:rPr lang="en-US" sz="3200" dirty="0" smtClean="0"/>
                  <a:t> </a:t>
                </a:r>
                <a14:m>
                  <m:oMath xmlns:m="http://schemas.openxmlformats.org/officeDocument/2006/math">
                    <m:sSup>
                      <m:sSupPr>
                        <m:ctrlPr>
                          <a:rPr lang="en-US" sz="3200" i="1" dirty="0" smtClean="0">
                            <a:latin typeface="Cambria Math" panose="02040503050406030204" pitchFamily="18" charset="0"/>
                          </a:rPr>
                        </m:ctrlPr>
                      </m:sSupPr>
                      <m:e>
                        <m:r>
                          <a:rPr lang="en-US" sz="3200" b="0" i="1" dirty="0" smtClean="0">
                            <a:latin typeface="Cambria Math" panose="02040503050406030204" pitchFamily="18" charset="0"/>
                          </a:rPr>
                          <m:t>𝑒</m:t>
                        </m:r>
                      </m:e>
                      <m:sup>
                        <m:r>
                          <a:rPr lang="en-US" sz="3200" b="0" i="1" dirty="0" smtClean="0">
                            <a:latin typeface="Cambria Math" panose="02040503050406030204" pitchFamily="18" charset="0"/>
                          </a:rPr>
                          <m:t>− </m:t>
                        </m:r>
                        <m:r>
                          <a:rPr lang="en-US" sz="3200" b="0" i="1" dirty="0" smtClean="0">
                            <a:latin typeface="Cambria Math" panose="02040503050406030204" pitchFamily="18" charset="0"/>
                          </a:rPr>
                          <m:t>𝐾𝑑</m:t>
                        </m:r>
                        <m:r>
                          <a:rPr lang="en-US" sz="3200" b="0" i="1" dirty="0" smtClean="0">
                            <a:latin typeface="Cambria Math" panose="02040503050406030204" pitchFamily="18" charset="0"/>
                          </a:rPr>
                          <m:t> </m:t>
                        </m:r>
                        <m:r>
                          <a:rPr lang="en-US" sz="3200" b="0" i="1" dirty="0" smtClean="0">
                            <a:latin typeface="Cambria Math" panose="02040503050406030204" pitchFamily="18" charset="0"/>
                          </a:rPr>
                          <m:t>𝑡</m:t>
                        </m:r>
                      </m:sup>
                    </m:sSup>
                  </m:oMath>
                </a14:m>
                <a:endParaRPr lang="en-US" sz="3200" dirty="0" smtClean="0"/>
              </a:p>
              <a:p>
                <a:pPr marL="0" indent="0">
                  <a:buNone/>
                </a:pPr>
                <a:endParaRPr lang="en-US" sz="3200" dirty="0"/>
              </a:p>
              <a:p>
                <a:pPr marL="0" indent="0">
                  <a:buNone/>
                </a:pPr>
                <a:r>
                  <a:rPr lang="en-US" sz="3200" dirty="0"/>
                  <a:t>	</a:t>
                </a:r>
                <a:r>
                  <a:rPr lang="en-US" sz="3200" dirty="0" smtClean="0"/>
                  <a:t>	= 100 x </a:t>
                </a:r>
                <a14:m>
                  <m:oMath xmlns:m="http://schemas.openxmlformats.org/officeDocument/2006/math">
                    <m:sSup>
                      <m:sSupPr>
                        <m:ctrlPr>
                          <a:rPr lang="en-US" sz="3200" i="1" smtClean="0">
                            <a:latin typeface="Cambria Math" panose="02040503050406030204" pitchFamily="18" charset="0"/>
                          </a:rPr>
                        </m:ctrlPr>
                      </m:sSupPr>
                      <m:e>
                        <m:r>
                          <a:rPr lang="en-US" sz="3200" b="0" i="1" smtClean="0">
                            <a:latin typeface="Cambria Math" panose="02040503050406030204" pitchFamily="18" charset="0"/>
                          </a:rPr>
                          <m:t>𝑒</m:t>
                        </m:r>
                      </m:e>
                      <m:sup>
                        <m:r>
                          <a:rPr lang="en-US" sz="3200" b="0" i="1" smtClean="0">
                            <a:latin typeface="Cambria Math" panose="02040503050406030204" pitchFamily="18" charset="0"/>
                          </a:rPr>
                          <m:t>(−0.05 </m:t>
                        </m:r>
                        <m:r>
                          <a:rPr lang="en-US" sz="3200" b="0" i="1" smtClean="0">
                            <a:latin typeface="Cambria Math" panose="02040503050406030204" pitchFamily="18" charset="0"/>
                          </a:rPr>
                          <m:t>𝑝𝑒𝑟</m:t>
                        </m:r>
                        <m:r>
                          <a:rPr lang="en-US" sz="3200" b="0" i="1" smtClean="0">
                            <a:latin typeface="Cambria Math" panose="02040503050406030204" pitchFamily="18" charset="0"/>
                          </a:rPr>
                          <m:t> </m:t>
                        </m:r>
                        <m:r>
                          <a:rPr lang="en-US" sz="3200" b="0" i="1" smtClean="0">
                            <a:latin typeface="Cambria Math" panose="02040503050406030204" pitchFamily="18" charset="0"/>
                          </a:rPr>
                          <m:t>𝑑𝑎𝑦</m:t>
                        </m:r>
                        <m:r>
                          <a:rPr lang="en-US" sz="3200" b="0" i="1" smtClean="0">
                            <a:latin typeface="Cambria Math" panose="02040503050406030204" pitchFamily="18" charset="0"/>
                          </a:rPr>
                          <m:t> </m:t>
                        </m:r>
                        <m:r>
                          <a:rPr lang="en-US" sz="3200" b="0" i="1" smtClean="0">
                            <a:latin typeface="Cambria Math" panose="02040503050406030204" pitchFamily="18" charset="0"/>
                          </a:rPr>
                          <m:t>𝑥</m:t>
                        </m:r>
                        <m:r>
                          <a:rPr lang="en-US" sz="3200" b="0" i="1" smtClean="0">
                            <a:latin typeface="Cambria Math" panose="02040503050406030204" pitchFamily="18" charset="0"/>
                          </a:rPr>
                          <m:t> 100 </m:t>
                        </m:r>
                        <m:r>
                          <a:rPr lang="en-US" sz="3200" b="0" i="1" smtClean="0">
                            <a:latin typeface="Cambria Math" panose="02040503050406030204" pitchFamily="18" charset="0"/>
                          </a:rPr>
                          <m:t>𝑑𝑎𝑦</m:t>
                        </m:r>
                      </m:sup>
                    </m:sSup>
                  </m:oMath>
                </a14:m>
                <a:endParaRPr lang="en-US" sz="3200" dirty="0" smtClean="0"/>
              </a:p>
              <a:p>
                <a:pPr marL="0" indent="0">
                  <a:buNone/>
                </a:pPr>
                <a:r>
                  <a:rPr lang="en-US" sz="3200" dirty="0"/>
                  <a:t>	</a:t>
                </a:r>
                <a:r>
                  <a:rPr lang="en-US" sz="3200" dirty="0" smtClean="0"/>
                  <a:t>	= 61mg DW/L</a:t>
                </a:r>
                <a:endParaRPr lang="en-US" sz="3200"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blipFill rotWithShape="0">
                <a:blip r:embed="rId2"/>
                <a:stretch>
                  <a:fillRect l="-1333" t="-2941"/>
                </a:stretch>
              </a:blipFill>
            </p:spPr>
            <p:txBody>
              <a:bodyPr/>
              <a:lstStyle/>
              <a:p>
                <a:r>
                  <a:rPr lang="en-US">
                    <a:noFill/>
                  </a:rPr>
                  <a:t> </a:t>
                </a:r>
              </a:p>
            </p:txBody>
          </p:sp>
        </mc:Fallback>
      </mc:AlternateContent>
    </p:spTree>
    <p:extLst>
      <p:ext uri="{BB962C8B-B14F-4D97-AF65-F5344CB8AC3E}">
        <p14:creationId xmlns:p14="http://schemas.microsoft.com/office/powerpoint/2010/main" val="906995562"/>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Oxygen Demand: Biochemical, </a:t>
            </a:r>
            <a:br>
              <a:rPr lang="en-US" dirty="0" smtClean="0"/>
            </a:br>
            <a:r>
              <a:rPr lang="en-US" dirty="0" smtClean="0"/>
              <a:t>Chemical and Theoretical</a:t>
            </a:r>
            <a:endParaRPr lang="en-US" dirty="0"/>
          </a:p>
        </p:txBody>
      </p:sp>
      <p:sp>
        <p:nvSpPr>
          <p:cNvPr id="3" name="Content Placeholder 2"/>
          <p:cNvSpPr>
            <a:spLocks noGrp="1"/>
          </p:cNvSpPr>
          <p:nvPr>
            <p:ph idx="1"/>
          </p:nvPr>
        </p:nvSpPr>
        <p:spPr/>
        <p:txBody>
          <a:bodyPr>
            <a:normAutofit/>
          </a:bodyPr>
          <a:lstStyle/>
          <a:p>
            <a:r>
              <a:rPr lang="en-US" sz="3200" b="1" u="sng" dirty="0" smtClean="0"/>
              <a:t>Biochemical oxygen demand</a:t>
            </a:r>
            <a:r>
              <a:rPr lang="en-US" sz="3200" dirty="0" smtClean="0"/>
              <a:t>: - the amount of oxygen utilized by microorganisms in oxidizing carbonaceous and nitrogenous organic matter</a:t>
            </a:r>
            <a:endParaRPr lang="en-US" sz="3200" b="1" u="sng" dirty="0" smtClean="0"/>
          </a:p>
          <a:p>
            <a:r>
              <a:rPr lang="en-US" sz="3200" b="1" u="sng" dirty="0" smtClean="0"/>
              <a:t>Nitrogenous biochemical oxygen demand</a:t>
            </a:r>
            <a:r>
              <a:rPr lang="en-US" sz="3200" dirty="0" smtClean="0"/>
              <a:t>: - BOD where the electron donor is nitrogenous organic matter</a:t>
            </a:r>
            <a:endParaRPr lang="en-US" sz="3200" b="1" u="sng" dirty="0" smtClean="0"/>
          </a:p>
          <a:p>
            <a:r>
              <a:rPr lang="en-US" sz="3200" b="1" u="sng" dirty="0" smtClean="0"/>
              <a:t>Theoretical oxygen demand</a:t>
            </a:r>
            <a:r>
              <a:rPr lang="en-US" sz="3200" dirty="0" smtClean="0"/>
              <a:t>: - the amount of oxygen utilized by microorganisms in oxidizing carbonaceous and/or nitrogenous organic matter, assuming that all of the organic matter is subject to microbial breakdown</a:t>
            </a:r>
            <a:endParaRPr lang="en-US" sz="3200" b="1" u="sng" dirty="0"/>
          </a:p>
        </p:txBody>
      </p:sp>
    </p:spTree>
    <p:extLst>
      <p:ext uri="{BB962C8B-B14F-4D97-AF65-F5344CB8AC3E}">
        <p14:creationId xmlns:p14="http://schemas.microsoft.com/office/powerpoint/2010/main" val="4166091176"/>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Oxygen Demand: Biochemical and Chemical</a:t>
            </a:r>
            <a:endParaRPr lang="en-US" dirty="0"/>
          </a:p>
        </p:txBody>
      </p:sp>
      <p:sp>
        <p:nvSpPr>
          <p:cNvPr id="3" name="Content Placeholder 2"/>
          <p:cNvSpPr>
            <a:spLocks noGrp="1"/>
          </p:cNvSpPr>
          <p:nvPr>
            <p:ph idx="1"/>
          </p:nvPr>
        </p:nvSpPr>
        <p:spPr/>
        <p:txBody>
          <a:bodyPr>
            <a:normAutofit/>
          </a:bodyPr>
          <a:lstStyle/>
          <a:p>
            <a:r>
              <a:rPr lang="en-US" sz="3200" b="1" u="sng" dirty="0" smtClean="0"/>
              <a:t>5-day biochemical oxygen demand (BOD</a:t>
            </a:r>
            <a:r>
              <a:rPr lang="en-US" sz="3200" b="1" u="sng" baseline="-25000" dirty="0" smtClean="0"/>
              <a:t>5</a:t>
            </a:r>
            <a:r>
              <a:rPr lang="en-US" sz="3200" b="1" u="sng" dirty="0" smtClean="0"/>
              <a:t>)</a:t>
            </a:r>
            <a:r>
              <a:rPr lang="en-US" sz="3200" dirty="0" smtClean="0"/>
              <a:t>: - the amount of oxygen consumed over an incubation period of 5 days</a:t>
            </a:r>
            <a:endParaRPr lang="en-US" sz="3200" b="1" u="sng" dirty="0" smtClean="0"/>
          </a:p>
          <a:p>
            <a:r>
              <a:rPr lang="en-US" sz="3200" b="1" u="sng" dirty="0" smtClean="0"/>
              <a:t>Ultimate biochemical oxygen demand (BOD</a:t>
            </a:r>
            <a:r>
              <a:rPr lang="en-US" sz="3200" b="1" u="sng" baseline="-25000" dirty="0" smtClean="0"/>
              <a:t>µ</a:t>
            </a:r>
            <a:r>
              <a:rPr lang="en-US" sz="3200" b="1" u="sng" dirty="0" smtClean="0"/>
              <a:t>)</a:t>
            </a:r>
            <a:r>
              <a:rPr lang="en-US" sz="3200" dirty="0" smtClean="0"/>
              <a:t>: - the amount of oxygen consumed when all of the </a:t>
            </a:r>
            <a:r>
              <a:rPr lang="en-US" sz="3200" dirty="0" err="1" smtClean="0"/>
              <a:t>biodegradeable</a:t>
            </a:r>
            <a:r>
              <a:rPr lang="en-US" sz="3200" dirty="0" smtClean="0"/>
              <a:t> organic matter has been oxidised</a:t>
            </a:r>
            <a:endParaRPr lang="en-US" sz="3200" b="1" u="sng" dirty="0" smtClean="0"/>
          </a:p>
          <a:p>
            <a:r>
              <a:rPr lang="en-US" sz="3200" b="1" u="sng" dirty="0" smtClean="0"/>
              <a:t>Chemical oxygen demand</a:t>
            </a:r>
            <a:r>
              <a:rPr lang="en-US" sz="3200" dirty="0" smtClean="0"/>
              <a:t>: - the amount of chemical oxidant, expressed in oxygen equivalents, required to completely oxidise a source of organic matter</a:t>
            </a:r>
            <a:endParaRPr lang="en-US" sz="3200" b="1" u="sng" dirty="0"/>
          </a:p>
        </p:txBody>
      </p:sp>
    </p:spTree>
    <p:extLst>
      <p:ext uri="{BB962C8B-B14F-4D97-AF65-F5344CB8AC3E}">
        <p14:creationId xmlns:p14="http://schemas.microsoft.com/office/powerpoint/2010/main" val="922414036"/>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smtClean="0"/>
              <a:t>Definition of BOD, CBOD and NBOD</a:t>
            </a:r>
            <a:endParaRPr lang="en-US"/>
          </a:p>
        </p:txBody>
      </p:sp>
      <p:sp>
        <p:nvSpPr>
          <p:cNvPr id="3" name="Content Placeholder 2"/>
          <p:cNvSpPr>
            <a:spLocks noGrp="1"/>
          </p:cNvSpPr>
          <p:nvPr>
            <p:ph idx="1"/>
          </p:nvPr>
        </p:nvSpPr>
        <p:spPr/>
        <p:txBody>
          <a:bodyPr>
            <a:normAutofit/>
          </a:bodyPr>
          <a:lstStyle/>
          <a:p>
            <a:r>
              <a:rPr lang="en-US" sz="3200" dirty="0" smtClean="0"/>
              <a:t>Organisms derive the energy required for maintenance of metabolic function, growth, and reproduction through the processes of fermentation and respiration</a:t>
            </a:r>
          </a:p>
          <a:p>
            <a:r>
              <a:rPr lang="en-US" sz="3200" b="1" u="sng" dirty="0" smtClean="0"/>
              <a:t>Chemoautotrophs</a:t>
            </a:r>
            <a:r>
              <a:rPr lang="en-US" sz="3200" dirty="0" smtClean="0"/>
              <a:t> are organisms that utilize organic matter – C (H</a:t>
            </a:r>
            <a:r>
              <a:rPr lang="en-US" sz="3200" baseline="-25000" dirty="0" smtClean="0"/>
              <a:t>2</a:t>
            </a:r>
            <a:r>
              <a:rPr lang="en-US" sz="3200" dirty="0" smtClean="0"/>
              <a:t>O) – as a carbon and energy source and under aerobic conditions, consume oxygen in obtaining that energy</a:t>
            </a:r>
          </a:p>
          <a:p>
            <a:pPr marL="0" indent="0">
              <a:buNone/>
            </a:pPr>
            <a:r>
              <a:rPr lang="en-US" sz="3200" dirty="0"/>
              <a:t>	 C (H</a:t>
            </a:r>
            <a:r>
              <a:rPr lang="en-US" sz="3200" baseline="-25000" dirty="0"/>
              <a:t>2</a:t>
            </a:r>
            <a:r>
              <a:rPr lang="en-US" sz="3200" dirty="0"/>
              <a:t>O) </a:t>
            </a:r>
            <a:r>
              <a:rPr lang="en-US" sz="3200" dirty="0" smtClean="0"/>
              <a:t>+ O</a:t>
            </a:r>
            <a:r>
              <a:rPr lang="en-US" sz="3200" baseline="-25000" dirty="0" smtClean="0"/>
              <a:t>2</a:t>
            </a:r>
            <a:r>
              <a:rPr lang="en-US" sz="3200" dirty="0" smtClean="0"/>
              <a:t>	CO</a:t>
            </a:r>
            <a:r>
              <a:rPr lang="en-US" sz="3200" baseline="-25000" dirty="0" smtClean="0"/>
              <a:t>2</a:t>
            </a:r>
            <a:r>
              <a:rPr lang="en-US" sz="3200" dirty="0" smtClean="0"/>
              <a:t> + H</a:t>
            </a:r>
            <a:r>
              <a:rPr lang="en-US" sz="3200" baseline="-25000" dirty="0" smtClean="0"/>
              <a:t>2</a:t>
            </a:r>
            <a:r>
              <a:rPr lang="en-US" sz="3200" dirty="0" smtClean="0"/>
              <a:t>0 + ∆</a:t>
            </a:r>
            <a:endParaRPr lang="en-US" sz="3200" dirty="0"/>
          </a:p>
        </p:txBody>
      </p:sp>
      <p:cxnSp>
        <p:nvCxnSpPr>
          <p:cNvPr id="5" name="Straight Arrow Connector 4"/>
          <p:cNvCxnSpPr/>
          <p:nvPr/>
        </p:nvCxnSpPr>
        <p:spPr>
          <a:xfrm>
            <a:off x="4082603" y="4919730"/>
            <a:ext cx="425003" cy="1287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13667234"/>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BOD, CBOD and NBOD</a:t>
            </a:r>
            <a:endParaRPr lang="en-US" dirty="0"/>
          </a:p>
        </p:txBody>
      </p:sp>
      <p:sp>
        <p:nvSpPr>
          <p:cNvPr id="3" name="Content Placeholder 2"/>
          <p:cNvSpPr>
            <a:spLocks noGrp="1"/>
          </p:cNvSpPr>
          <p:nvPr>
            <p:ph idx="1"/>
          </p:nvPr>
        </p:nvSpPr>
        <p:spPr/>
        <p:txBody>
          <a:bodyPr>
            <a:normAutofit/>
          </a:bodyPr>
          <a:lstStyle/>
          <a:p>
            <a:r>
              <a:rPr lang="en-US" sz="3200" dirty="0" smtClean="0"/>
              <a:t>An example of chemoautotrophy is nitrification, the microbial conversion of ammonia to nitrate</a:t>
            </a:r>
          </a:p>
          <a:p>
            <a:pPr marL="0" indent="0">
              <a:buNone/>
            </a:pPr>
            <a:endParaRPr lang="en-US" sz="3200" dirty="0"/>
          </a:p>
          <a:p>
            <a:pPr marL="0" indent="0">
              <a:buNone/>
            </a:pPr>
            <a:r>
              <a:rPr lang="en-US" sz="3200" dirty="0" smtClean="0"/>
              <a:t>NH</a:t>
            </a:r>
            <a:r>
              <a:rPr lang="en-US" sz="3200" baseline="-25000" dirty="0" smtClean="0"/>
              <a:t>4</a:t>
            </a:r>
            <a:r>
              <a:rPr lang="en-US" sz="3200" baseline="30000" dirty="0" smtClean="0"/>
              <a:t>+</a:t>
            </a:r>
            <a:r>
              <a:rPr lang="en-US" sz="3200" dirty="0" smtClean="0"/>
              <a:t>  + 2HCO</a:t>
            </a:r>
            <a:r>
              <a:rPr lang="en-US" sz="3200" baseline="-25000" dirty="0" smtClean="0"/>
              <a:t>3</a:t>
            </a:r>
            <a:r>
              <a:rPr lang="en-US" sz="3200" baseline="30000" dirty="0" smtClean="0"/>
              <a:t>-</a:t>
            </a:r>
            <a:r>
              <a:rPr lang="en-US" sz="3200" dirty="0" smtClean="0"/>
              <a:t> + 2O</a:t>
            </a:r>
            <a:r>
              <a:rPr lang="en-US" sz="3200" baseline="-25000" dirty="0" smtClean="0"/>
              <a:t>2</a:t>
            </a:r>
            <a:r>
              <a:rPr lang="en-US" sz="3200" dirty="0" smtClean="0"/>
              <a:t>	NO</a:t>
            </a:r>
            <a:r>
              <a:rPr lang="en-US" sz="3200" baseline="-25000" dirty="0" smtClean="0"/>
              <a:t>3 </a:t>
            </a:r>
            <a:r>
              <a:rPr lang="en-US" sz="3200" baseline="30000" dirty="0" smtClean="0"/>
              <a:t>-</a:t>
            </a:r>
            <a:r>
              <a:rPr lang="en-US" sz="3200" dirty="0" smtClean="0"/>
              <a:t> + 2CO</a:t>
            </a:r>
            <a:r>
              <a:rPr lang="en-US" sz="3200" baseline="-25000" dirty="0" smtClean="0"/>
              <a:t>2</a:t>
            </a:r>
            <a:r>
              <a:rPr lang="en-US" sz="3200" dirty="0" smtClean="0"/>
              <a:t>  + 3H</a:t>
            </a:r>
            <a:r>
              <a:rPr lang="en-US" sz="3200" baseline="-25000" dirty="0" smtClean="0"/>
              <a:t>2</a:t>
            </a:r>
            <a:r>
              <a:rPr lang="en-US" sz="3200" dirty="0" smtClean="0"/>
              <a:t>O + ∆</a:t>
            </a:r>
            <a:endParaRPr lang="en-US" sz="3200" dirty="0"/>
          </a:p>
        </p:txBody>
      </p:sp>
    </p:spTree>
    <p:extLst>
      <p:ext uri="{BB962C8B-B14F-4D97-AF65-F5344CB8AC3E}">
        <p14:creationId xmlns:p14="http://schemas.microsoft.com/office/powerpoint/2010/main" val="2265601777"/>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BOD, CBOD and NBOD</a:t>
            </a:r>
          </a:p>
        </p:txBody>
      </p:sp>
      <p:sp>
        <p:nvSpPr>
          <p:cNvPr id="3" name="Content Placeholder 2"/>
          <p:cNvSpPr>
            <a:spLocks noGrp="1"/>
          </p:cNvSpPr>
          <p:nvPr>
            <p:ph idx="1"/>
          </p:nvPr>
        </p:nvSpPr>
        <p:spPr/>
        <p:txBody>
          <a:bodyPr>
            <a:normAutofit/>
          </a:bodyPr>
          <a:lstStyle/>
          <a:p>
            <a:r>
              <a:rPr lang="en-US" sz="3200" dirty="0" smtClean="0"/>
              <a:t>Domestic and industrial wastes often contain high levels of BOD, which if discharged untreated, would seriously deplete oxygen reserves and reduce the diversity of aquatic life</a:t>
            </a:r>
          </a:p>
          <a:p>
            <a:r>
              <a:rPr lang="en-US" sz="3200" dirty="0" smtClean="0"/>
              <a:t>To prevent degradation of receiving waters, systems are constructed where the supply of BOD and oxygen, the availability of the microbial populations that mediate the process, and the rate at which the oxidations themselves proceed may be carefully controlled</a:t>
            </a:r>
            <a:endParaRPr lang="en-US" sz="3200" dirty="0"/>
          </a:p>
        </p:txBody>
      </p:sp>
    </p:spTree>
    <p:extLst>
      <p:ext uri="{BB962C8B-B14F-4D97-AF65-F5344CB8AC3E}">
        <p14:creationId xmlns:p14="http://schemas.microsoft.com/office/powerpoint/2010/main" val="4090560938"/>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BOD, CBOD and NBOD</a:t>
            </a:r>
          </a:p>
        </p:txBody>
      </p:sp>
      <p:sp>
        <p:nvSpPr>
          <p:cNvPr id="3" name="Content Placeholder 2"/>
          <p:cNvSpPr>
            <a:spLocks noGrp="1"/>
          </p:cNvSpPr>
          <p:nvPr>
            <p:ph idx="1"/>
          </p:nvPr>
        </p:nvSpPr>
        <p:spPr/>
        <p:txBody>
          <a:bodyPr>
            <a:normAutofit/>
          </a:bodyPr>
          <a:lstStyle/>
          <a:p>
            <a:r>
              <a:rPr lang="en-US" sz="3200" dirty="0" smtClean="0"/>
              <a:t>The efficiency of BOD removal is a common performance characteristic of wastewater treatment plants</a:t>
            </a:r>
          </a:p>
          <a:p>
            <a:r>
              <a:rPr lang="en-US" sz="3200" dirty="0" smtClean="0"/>
              <a:t>BOD is a major factor feature of treatment plant discharge permits</a:t>
            </a:r>
          </a:p>
          <a:p>
            <a:r>
              <a:rPr lang="en-US" sz="3200" dirty="0" smtClean="0"/>
              <a:t>Domestic wastewater and many industrial wastes are highly enriched in organic matter</a:t>
            </a:r>
            <a:endParaRPr lang="en-US" sz="3200" dirty="0"/>
          </a:p>
        </p:txBody>
      </p:sp>
    </p:spTree>
    <p:extLst>
      <p:ext uri="{BB962C8B-B14F-4D97-AF65-F5344CB8AC3E}">
        <p14:creationId xmlns:p14="http://schemas.microsoft.com/office/powerpoint/2010/main" val="2269818833"/>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BOD of Selected Waste Streams</a:t>
            </a:r>
            <a:endParaRPr lang="en-US"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070145809"/>
              </p:ext>
            </p:extLst>
          </p:nvPr>
        </p:nvGraphicFramePr>
        <p:xfrm>
          <a:off x="838200" y="1825625"/>
          <a:ext cx="6296696" cy="4114800"/>
        </p:xfrm>
        <a:graphic>
          <a:graphicData uri="http://schemas.openxmlformats.org/drawingml/2006/table">
            <a:tbl>
              <a:tblPr firstRow="1" bandRow="1">
                <a:tableStyleId>{5C22544A-7EE6-4342-B048-85BDC9FD1C3A}</a:tableStyleId>
              </a:tblPr>
              <a:tblGrid>
                <a:gridCol w="3025462"/>
                <a:gridCol w="3271234"/>
              </a:tblGrid>
              <a:tr h="370840">
                <a:tc>
                  <a:txBody>
                    <a:bodyPr/>
                    <a:lstStyle/>
                    <a:p>
                      <a:r>
                        <a:rPr lang="en-US" sz="2400" dirty="0" smtClean="0"/>
                        <a:t>Origin</a:t>
                      </a:r>
                      <a:endParaRPr lang="en-US" sz="2400" dirty="0"/>
                    </a:p>
                  </a:txBody>
                  <a:tcPr/>
                </a:tc>
                <a:tc>
                  <a:txBody>
                    <a:bodyPr/>
                    <a:lstStyle/>
                    <a:p>
                      <a:pPr algn="ctr"/>
                      <a:r>
                        <a:rPr lang="en-US" sz="2400" dirty="0" smtClean="0"/>
                        <a:t>5 day BOD (mg O</a:t>
                      </a:r>
                      <a:r>
                        <a:rPr lang="en-US" sz="2400" baseline="-25000" dirty="0" smtClean="0"/>
                        <a:t>2</a:t>
                      </a:r>
                      <a:r>
                        <a:rPr lang="en-US" sz="2400" dirty="0" smtClean="0"/>
                        <a:t> /L)</a:t>
                      </a:r>
                      <a:endParaRPr lang="en-US" sz="2400" dirty="0"/>
                    </a:p>
                  </a:txBody>
                  <a:tcPr/>
                </a:tc>
              </a:tr>
              <a:tr h="370840">
                <a:tc>
                  <a:txBody>
                    <a:bodyPr/>
                    <a:lstStyle/>
                    <a:p>
                      <a:r>
                        <a:rPr lang="en-US" sz="2400" dirty="0" smtClean="0"/>
                        <a:t>River</a:t>
                      </a:r>
                      <a:endParaRPr lang="en-US" sz="2400" dirty="0"/>
                    </a:p>
                  </a:txBody>
                  <a:tcPr/>
                </a:tc>
                <a:tc>
                  <a:txBody>
                    <a:bodyPr/>
                    <a:lstStyle/>
                    <a:p>
                      <a:pPr algn="ctr"/>
                      <a:r>
                        <a:rPr lang="en-US" sz="2400" dirty="0" smtClean="0"/>
                        <a:t>2</a:t>
                      </a:r>
                      <a:endParaRPr lang="en-US" sz="2400" dirty="0"/>
                    </a:p>
                  </a:txBody>
                  <a:tcPr/>
                </a:tc>
              </a:tr>
              <a:tr h="370840">
                <a:tc>
                  <a:txBody>
                    <a:bodyPr/>
                    <a:lstStyle/>
                    <a:p>
                      <a:r>
                        <a:rPr lang="en-US" sz="2400" dirty="0" smtClean="0"/>
                        <a:t>Domestic Wastewater</a:t>
                      </a:r>
                      <a:endParaRPr lang="en-US" sz="2400" dirty="0"/>
                    </a:p>
                  </a:txBody>
                  <a:tcPr/>
                </a:tc>
                <a:tc>
                  <a:txBody>
                    <a:bodyPr/>
                    <a:lstStyle/>
                    <a:p>
                      <a:pPr algn="ctr"/>
                      <a:r>
                        <a:rPr lang="en-US" sz="2400" dirty="0" smtClean="0"/>
                        <a:t>200</a:t>
                      </a:r>
                      <a:endParaRPr lang="en-US" sz="2400" dirty="0"/>
                    </a:p>
                  </a:txBody>
                  <a:tcPr/>
                </a:tc>
              </a:tr>
              <a:tr h="370840">
                <a:tc>
                  <a:txBody>
                    <a:bodyPr/>
                    <a:lstStyle/>
                    <a:p>
                      <a:r>
                        <a:rPr lang="en-US" sz="2400" dirty="0" smtClean="0"/>
                        <a:t>Pulp and paper mill</a:t>
                      </a:r>
                      <a:endParaRPr lang="en-US" sz="2400" dirty="0"/>
                    </a:p>
                  </a:txBody>
                  <a:tcPr/>
                </a:tc>
                <a:tc>
                  <a:txBody>
                    <a:bodyPr/>
                    <a:lstStyle/>
                    <a:p>
                      <a:pPr algn="ctr"/>
                      <a:r>
                        <a:rPr lang="en-US" sz="2400" dirty="0" smtClean="0"/>
                        <a:t>400</a:t>
                      </a:r>
                      <a:endParaRPr lang="en-US" sz="2400" dirty="0"/>
                    </a:p>
                  </a:txBody>
                  <a:tcPr/>
                </a:tc>
              </a:tr>
              <a:tr h="370840">
                <a:tc>
                  <a:txBody>
                    <a:bodyPr/>
                    <a:lstStyle/>
                    <a:p>
                      <a:r>
                        <a:rPr lang="en-US" sz="2400" dirty="0" smtClean="0"/>
                        <a:t>Commercial laundry</a:t>
                      </a:r>
                      <a:endParaRPr lang="en-US" sz="2400" dirty="0"/>
                    </a:p>
                  </a:txBody>
                  <a:tcPr/>
                </a:tc>
                <a:tc>
                  <a:txBody>
                    <a:bodyPr/>
                    <a:lstStyle/>
                    <a:p>
                      <a:pPr algn="ctr"/>
                      <a:r>
                        <a:rPr lang="en-US" sz="2400" dirty="0" smtClean="0"/>
                        <a:t>2,000</a:t>
                      </a:r>
                      <a:endParaRPr lang="en-US" sz="2400" dirty="0"/>
                    </a:p>
                  </a:txBody>
                  <a:tcPr/>
                </a:tc>
              </a:tr>
              <a:tr h="370840">
                <a:tc>
                  <a:txBody>
                    <a:bodyPr/>
                    <a:lstStyle/>
                    <a:p>
                      <a:r>
                        <a:rPr lang="en-US" sz="2400" dirty="0" smtClean="0"/>
                        <a:t>Sugar beet factory</a:t>
                      </a:r>
                      <a:endParaRPr lang="en-US" sz="2400" dirty="0"/>
                    </a:p>
                  </a:txBody>
                  <a:tcPr/>
                </a:tc>
                <a:tc>
                  <a:txBody>
                    <a:bodyPr/>
                    <a:lstStyle/>
                    <a:p>
                      <a:pPr algn="ctr"/>
                      <a:r>
                        <a:rPr lang="en-US" sz="2400" dirty="0" smtClean="0"/>
                        <a:t>10,000</a:t>
                      </a:r>
                      <a:endParaRPr lang="en-US" sz="2400" dirty="0"/>
                    </a:p>
                  </a:txBody>
                  <a:tcPr/>
                </a:tc>
              </a:tr>
              <a:tr h="370840">
                <a:tc>
                  <a:txBody>
                    <a:bodyPr/>
                    <a:lstStyle/>
                    <a:p>
                      <a:r>
                        <a:rPr lang="en-US" sz="2400" dirty="0" smtClean="0"/>
                        <a:t>Tannery</a:t>
                      </a:r>
                      <a:endParaRPr lang="en-US" sz="2400" dirty="0"/>
                    </a:p>
                  </a:txBody>
                  <a:tcPr/>
                </a:tc>
                <a:tc>
                  <a:txBody>
                    <a:bodyPr/>
                    <a:lstStyle/>
                    <a:p>
                      <a:pPr algn="ctr"/>
                      <a:r>
                        <a:rPr lang="en-US" sz="2400" dirty="0" smtClean="0"/>
                        <a:t>15,000</a:t>
                      </a:r>
                      <a:endParaRPr lang="en-US" sz="2400" dirty="0"/>
                    </a:p>
                  </a:txBody>
                  <a:tcPr/>
                </a:tc>
              </a:tr>
              <a:tr h="370840">
                <a:tc>
                  <a:txBody>
                    <a:bodyPr/>
                    <a:lstStyle/>
                    <a:p>
                      <a:r>
                        <a:rPr lang="en-US" sz="2400" dirty="0" smtClean="0"/>
                        <a:t>Brewery</a:t>
                      </a:r>
                      <a:endParaRPr lang="en-US" sz="2400" dirty="0"/>
                    </a:p>
                  </a:txBody>
                  <a:tcPr/>
                </a:tc>
                <a:tc>
                  <a:txBody>
                    <a:bodyPr/>
                    <a:lstStyle/>
                    <a:p>
                      <a:pPr algn="ctr"/>
                      <a:r>
                        <a:rPr lang="en-US" sz="2400" dirty="0" smtClean="0"/>
                        <a:t>25,000</a:t>
                      </a:r>
                      <a:endParaRPr lang="en-US" sz="2400" dirty="0"/>
                    </a:p>
                  </a:txBody>
                  <a:tcPr/>
                </a:tc>
              </a:tr>
              <a:tr h="370840">
                <a:tc>
                  <a:txBody>
                    <a:bodyPr/>
                    <a:lstStyle/>
                    <a:p>
                      <a:r>
                        <a:rPr lang="en-US" sz="2400" dirty="0" smtClean="0"/>
                        <a:t>Canning factory</a:t>
                      </a:r>
                      <a:endParaRPr lang="en-US" sz="2400" dirty="0"/>
                    </a:p>
                  </a:txBody>
                  <a:tcPr/>
                </a:tc>
                <a:tc>
                  <a:txBody>
                    <a:bodyPr/>
                    <a:lstStyle/>
                    <a:p>
                      <a:pPr algn="ctr"/>
                      <a:r>
                        <a:rPr lang="en-US" sz="2400" dirty="0" smtClean="0"/>
                        <a:t>55,000</a:t>
                      </a:r>
                      <a:endParaRPr lang="en-US" sz="2400" dirty="0"/>
                    </a:p>
                  </a:txBody>
                  <a:tcPr/>
                </a:tc>
              </a:tr>
            </a:tbl>
          </a:graphicData>
        </a:graphic>
      </p:graphicFrame>
    </p:spTree>
    <p:extLst>
      <p:ext uri="{BB962C8B-B14F-4D97-AF65-F5344CB8AC3E}">
        <p14:creationId xmlns:p14="http://schemas.microsoft.com/office/powerpoint/2010/main" val="3742069285"/>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Theoretical Oxygen Demand</a:t>
            </a:r>
            <a:endParaRPr lang="en-US" dirty="0"/>
          </a:p>
        </p:txBody>
      </p:sp>
      <p:sp>
        <p:nvSpPr>
          <p:cNvPr id="3" name="Content Placeholder 2"/>
          <p:cNvSpPr>
            <a:spLocks noGrp="1"/>
          </p:cNvSpPr>
          <p:nvPr>
            <p:ph idx="1"/>
          </p:nvPr>
        </p:nvSpPr>
        <p:spPr/>
        <p:txBody>
          <a:bodyPr>
            <a:normAutofit/>
          </a:bodyPr>
          <a:lstStyle/>
          <a:p>
            <a:r>
              <a:rPr lang="en-US" sz="3200" dirty="0" smtClean="0"/>
              <a:t>Is calculated from the stoichiometry of the oxidation reactions involved</a:t>
            </a:r>
          </a:p>
          <a:p>
            <a:r>
              <a:rPr lang="en-US" sz="3200" dirty="0" smtClean="0"/>
              <a:t>For the oxidation of ammonia (NH</a:t>
            </a:r>
            <a:r>
              <a:rPr lang="en-US" sz="3200" baseline="-25000" dirty="0" smtClean="0"/>
              <a:t>4</a:t>
            </a:r>
            <a:r>
              <a:rPr lang="en-US" sz="3200" baseline="30000" dirty="0" smtClean="0"/>
              <a:t>+</a:t>
            </a:r>
            <a:r>
              <a:rPr lang="en-US" sz="3200" dirty="0" smtClean="0"/>
              <a:t> ) to nitrate: 2 moles (or 64g) of oxygen are consumed for every mole (14g) of ammonia – nitrogen oxidised</a:t>
            </a:r>
            <a:endParaRPr lang="en-US" sz="3200" dirty="0"/>
          </a:p>
        </p:txBody>
      </p:sp>
    </p:spTree>
    <p:extLst>
      <p:ext uri="{BB962C8B-B14F-4D97-AF65-F5344CB8AC3E}">
        <p14:creationId xmlns:p14="http://schemas.microsoft.com/office/powerpoint/2010/main" val="1632156896"/>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Theoretical Oxygen Demand</a:t>
            </a:r>
          </a:p>
        </p:txBody>
      </p:sp>
      <p:sp>
        <p:nvSpPr>
          <p:cNvPr id="3" name="Content Placeholder 2"/>
          <p:cNvSpPr>
            <a:spLocks noGrp="1"/>
          </p:cNvSpPr>
          <p:nvPr>
            <p:ph idx="1"/>
          </p:nvPr>
        </p:nvSpPr>
        <p:spPr/>
        <p:txBody>
          <a:bodyPr>
            <a:normAutofit/>
          </a:bodyPr>
          <a:lstStyle/>
          <a:p>
            <a:r>
              <a:rPr lang="en-US" sz="3200" dirty="0" smtClean="0"/>
              <a:t>Ammonia is reported as mg N/L at 14g/mole not as ammonia (17g/mole) or ammonium (18g/mole)</a:t>
            </a:r>
          </a:p>
          <a:p>
            <a:r>
              <a:rPr lang="en-US" sz="3200" dirty="0" smtClean="0"/>
              <a:t>The stoichiometric coefficient for oxidation of nitrogenous waste is thus 64/14 or 4.57</a:t>
            </a:r>
          </a:p>
          <a:p>
            <a:r>
              <a:rPr lang="en-US" sz="3200" dirty="0" smtClean="0"/>
              <a:t>A waste containing 50mg/L of NH</a:t>
            </a:r>
            <a:r>
              <a:rPr lang="en-US" sz="3200" baseline="-25000" dirty="0" smtClean="0"/>
              <a:t>3</a:t>
            </a:r>
            <a:r>
              <a:rPr lang="en-US" sz="3200" dirty="0" smtClean="0"/>
              <a:t> –N would have a nitrogenous ThOD of 229mg/L</a:t>
            </a:r>
            <a:endParaRPr lang="en-US" sz="3200" dirty="0"/>
          </a:p>
        </p:txBody>
      </p:sp>
    </p:spTree>
    <p:extLst>
      <p:ext uri="{BB962C8B-B14F-4D97-AF65-F5344CB8AC3E}">
        <p14:creationId xmlns:p14="http://schemas.microsoft.com/office/powerpoint/2010/main" val="3217592538"/>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Determination of Carbonaceous Nitrogenous, Total ThOD</a:t>
            </a:r>
            <a:endParaRPr lang="en-US" dirty="0"/>
          </a:p>
        </p:txBody>
      </p:sp>
      <p:sp>
        <p:nvSpPr>
          <p:cNvPr id="3" name="Content Placeholder 2"/>
          <p:cNvSpPr>
            <a:spLocks noGrp="1"/>
          </p:cNvSpPr>
          <p:nvPr>
            <p:ph idx="1"/>
          </p:nvPr>
        </p:nvSpPr>
        <p:spPr/>
        <p:txBody>
          <a:bodyPr>
            <a:normAutofit/>
          </a:bodyPr>
          <a:lstStyle/>
          <a:p>
            <a:pPr marL="0" indent="0">
              <a:buNone/>
            </a:pPr>
            <a:r>
              <a:rPr lang="en-US" sz="3200" dirty="0" smtClean="0"/>
              <a:t>A waste contains 300mg/L of C (H</a:t>
            </a:r>
            <a:r>
              <a:rPr lang="en-US" sz="3200" baseline="-25000" dirty="0" smtClean="0"/>
              <a:t>2</a:t>
            </a:r>
            <a:r>
              <a:rPr lang="en-US" sz="3200" dirty="0" smtClean="0"/>
              <a:t>O) and 50 mg/L of NH</a:t>
            </a:r>
            <a:r>
              <a:rPr lang="en-US" sz="3200" baseline="-25000" dirty="0" smtClean="0"/>
              <a:t>3</a:t>
            </a:r>
            <a:r>
              <a:rPr lang="en-US" sz="3200" dirty="0" smtClean="0"/>
              <a:t>- N.  Calculate the carbonaceous ThOD, the nitrogenous ThOD, and the total ThOD of the waste.</a:t>
            </a:r>
            <a:endParaRPr lang="en-US" sz="3200" dirty="0"/>
          </a:p>
        </p:txBody>
      </p:sp>
    </p:spTree>
    <p:extLst>
      <p:ext uri="{BB962C8B-B14F-4D97-AF65-F5344CB8AC3E}">
        <p14:creationId xmlns:p14="http://schemas.microsoft.com/office/powerpoint/2010/main" val="286696629"/>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Determination of Carbonaceous Nitrogenous, Total ThOD</a:t>
            </a:r>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p:txBody>
              <a:bodyPr/>
              <a:lstStyle/>
              <a:p>
                <a:pPr marL="0" indent="0">
                  <a:buNone/>
                </a:pPr>
                <a:r>
                  <a:rPr lang="en-US" dirty="0" smtClean="0"/>
                  <a:t>	</a:t>
                </a:r>
                <a:r>
                  <a:rPr lang="en-US" sz="3200" dirty="0"/>
                  <a:t>C (H</a:t>
                </a:r>
                <a:r>
                  <a:rPr lang="en-US" sz="3200" baseline="-25000" dirty="0"/>
                  <a:t>2</a:t>
                </a:r>
                <a:r>
                  <a:rPr lang="en-US" sz="3200" dirty="0"/>
                  <a:t>O) + </a:t>
                </a:r>
                <a:r>
                  <a:rPr lang="en-US" sz="3200" dirty="0" smtClean="0"/>
                  <a:t>O</a:t>
                </a:r>
                <a:r>
                  <a:rPr lang="en-US" sz="3200" baseline="-25000" dirty="0" smtClean="0"/>
                  <a:t>2</a:t>
                </a:r>
                <a:r>
                  <a:rPr lang="en-US" sz="3200" dirty="0" smtClean="0"/>
                  <a:t> </a:t>
                </a:r>
                <a:r>
                  <a:rPr lang="en-US" sz="3200" dirty="0"/>
                  <a:t>	CO</a:t>
                </a:r>
                <a:r>
                  <a:rPr lang="en-US" sz="3200" baseline="-25000" dirty="0"/>
                  <a:t>2</a:t>
                </a:r>
                <a:r>
                  <a:rPr lang="en-US" sz="3200" dirty="0"/>
                  <a:t> + </a:t>
                </a:r>
                <a:r>
                  <a:rPr lang="en-US" sz="3200" dirty="0" smtClean="0"/>
                  <a:t>H</a:t>
                </a:r>
                <a:r>
                  <a:rPr lang="en-US" sz="3200" baseline="-25000" dirty="0" smtClean="0"/>
                  <a:t>2</a:t>
                </a:r>
                <a:r>
                  <a:rPr lang="en-US" sz="3200" dirty="0" smtClean="0"/>
                  <a:t>0</a:t>
                </a:r>
              </a:p>
              <a:p>
                <a:pPr marL="0" indent="0">
                  <a:buNone/>
                </a:pPr>
                <a:r>
                  <a:rPr lang="en-US" sz="3200" dirty="0" smtClean="0"/>
                  <a:t>The reaction shows that 1 mole of oxygen is required to oxidise each mole of </a:t>
                </a:r>
                <a:r>
                  <a:rPr lang="en-US" sz="3200" dirty="0"/>
                  <a:t>C (H</a:t>
                </a:r>
                <a:r>
                  <a:rPr lang="en-US" sz="3200" baseline="-25000" dirty="0"/>
                  <a:t>2</a:t>
                </a:r>
                <a:r>
                  <a:rPr lang="en-US" sz="3200" dirty="0"/>
                  <a:t>O</a:t>
                </a:r>
                <a:r>
                  <a:rPr lang="en-US" sz="3200" dirty="0" smtClean="0"/>
                  <a:t>).  The carbonaceous ThOD is determined from the stoichiometry:</a:t>
                </a:r>
              </a:p>
              <a:p>
                <a:pPr marL="0" indent="0">
                  <a:buNone/>
                </a:pPr>
                <a:r>
                  <a:rPr lang="en-US" sz="3200" dirty="0" smtClean="0"/>
                  <a:t>300 mg </a:t>
                </a:r>
                <a:r>
                  <a:rPr lang="en-US" sz="3200" dirty="0"/>
                  <a:t>C (H</a:t>
                </a:r>
                <a:r>
                  <a:rPr lang="en-US" sz="3200" baseline="-25000" dirty="0"/>
                  <a:t>2</a:t>
                </a:r>
                <a:r>
                  <a:rPr lang="en-US" sz="3200" dirty="0"/>
                  <a:t>O) </a:t>
                </a:r>
                <a:r>
                  <a:rPr lang="en-US" sz="3200" dirty="0" smtClean="0"/>
                  <a:t>x </a:t>
                </a:r>
                <a14:m>
                  <m:oMath xmlns:m="http://schemas.openxmlformats.org/officeDocument/2006/math">
                    <m:f>
                      <m:fPr>
                        <m:ctrlPr>
                          <a:rPr lang="en-US" sz="3200" i="1" smtClean="0">
                            <a:latin typeface="Cambria Math" panose="02040503050406030204" pitchFamily="18" charset="0"/>
                          </a:rPr>
                        </m:ctrlPr>
                      </m:fPr>
                      <m:num>
                        <m:r>
                          <a:rPr lang="en-US" sz="3200" b="0" i="1" smtClean="0">
                            <a:latin typeface="Cambria Math" panose="02040503050406030204" pitchFamily="18" charset="0"/>
                          </a:rPr>
                          <m:t>𝑔</m:t>
                        </m:r>
                      </m:num>
                      <m:den>
                        <m:r>
                          <a:rPr lang="en-US" sz="3200" b="0" i="1" smtClean="0">
                            <a:latin typeface="Cambria Math" panose="02040503050406030204" pitchFamily="18" charset="0"/>
                          </a:rPr>
                          <m:t>1000</m:t>
                        </m:r>
                        <m:r>
                          <a:rPr lang="en-US" sz="3200" b="0" i="1" smtClean="0">
                            <a:latin typeface="Cambria Math" panose="02040503050406030204" pitchFamily="18" charset="0"/>
                          </a:rPr>
                          <m:t>𝑚𝑔</m:t>
                        </m:r>
                      </m:den>
                    </m:f>
                  </m:oMath>
                </a14:m>
                <a:r>
                  <a:rPr lang="en-US" sz="3200" dirty="0" smtClean="0"/>
                  <a:t> x </a:t>
                </a:r>
                <a14:m>
                  <m:oMath xmlns:m="http://schemas.openxmlformats.org/officeDocument/2006/math">
                    <m:f>
                      <m:fPr>
                        <m:ctrlPr>
                          <a:rPr lang="en-US" sz="3200" i="1" smtClean="0">
                            <a:latin typeface="Cambria Math" panose="02040503050406030204" pitchFamily="18" charset="0"/>
                          </a:rPr>
                        </m:ctrlPr>
                      </m:fPr>
                      <m:num>
                        <m:r>
                          <a:rPr lang="en-US" sz="3200" b="0" i="1" smtClean="0">
                            <a:latin typeface="Cambria Math" panose="02040503050406030204" pitchFamily="18" charset="0"/>
                          </a:rPr>
                          <m:t>1 </m:t>
                        </m:r>
                        <m:r>
                          <a:rPr lang="en-US" sz="3200" b="0" i="1" smtClean="0">
                            <a:latin typeface="Cambria Math" panose="02040503050406030204" pitchFamily="18" charset="0"/>
                          </a:rPr>
                          <m:t>𝑚𝑜𝑙𝑒</m:t>
                        </m:r>
                        <m:r>
                          <m:rPr>
                            <m:nor/>
                          </m:rPr>
                          <a:rPr lang="en-US" sz="3200" dirty="0"/>
                          <m:t>C</m:t>
                        </m:r>
                        <m:r>
                          <m:rPr>
                            <m:nor/>
                          </m:rPr>
                          <a:rPr lang="en-US" sz="3200" dirty="0"/>
                          <m:t> (</m:t>
                        </m:r>
                        <m:r>
                          <m:rPr>
                            <m:nor/>
                          </m:rPr>
                          <a:rPr lang="en-US" sz="3200" dirty="0"/>
                          <m:t>H</m:t>
                        </m:r>
                        <m:r>
                          <m:rPr>
                            <m:nor/>
                          </m:rPr>
                          <a:rPr lang="en-US" sz="3200" baseline="-25000" dirty="0"/>
                          <m:t>2</m:t>
                        </m:r>
                        <m:r>
                          <m:rPr>
                            <m:nor/>
                          </m:rPr>
                          <a:rPr lang="en-US" sz="3200" dirty="0"/>
                          <m:t>O</m:t>
                        </m:r>
                        <m:r>
                          <m:rPr>
                            <m:nor/>
                          </m:rPr>
                          <a:rPr lang="en-US" sz="3200" dirty="0"/>
                          <m:t>)</m:t>
                        </m:r>
                      </m:num>
                      <m:den>
                        <m:r>
                          <a:rPr lang="en-US" sz="3200" b="0" i="1" smtClean="0">
                            <a:latin typeface="Cambria Math" panose="02040503050406030204" pitchFamily="18" charset="0"/>
                          </a:rPr>
                          <m:t>30</m:t>
                        </m:r>
                        <m:r>
                          <a:rPr lang="en-US" sz="3200" b="0" i="1" smtClean="0">
                            <a:latin typeface="Cambria Math" panose="02040503050406030204" pitchFamily="18" charset="0"/>
                          </a:rPr>
                          <m:t>𝑔</m:t>
                        </m:r>
                        <m:r>
                          <m:rPr>
                            <m:nor/>
                          </m:rPr>
                          <a:rPr lang="en-US" sz="3200" dirty="0"/>
                          <m:t>C</m:t>
                        </m:r>
                        <m:r>
                          <m:rPr>
                            <m:nor/>
                          </m:rPr>
                          <a:rPr lang="en-US" sz="3200" dirty="0"/>
                          <m:t> (</m:t>
                        </m:r>
                        <m:r>
                          <m:rPr>
                            <m:nor/>
                          </m:rPr>
                          <a:rPr lang="en-US" sz="3200" dirty="0"/>
                          <m:t>H</m:t>
                        </m:r>
                        <m:r>
                          <m:rPr>
                            <m:nor/>
                          </m:rPr>
                          <a:rPr lang="en-US" sz="3200" baseline="-25000" dirty="0"/>
                          <m:t>2</m:t>
                        </m:r>
                        <m:r>
                          <m:rPr>
                            <m:nor/>
                          </m:rPr>
                          <a:rPr lang="en-US" sz="3200" dirty="0"/>
                          <m:t>O</m:t>
                        </m:r>
                        <m:r>
                          <m:rPr>
                            <m:nor/>
                          </m:rPr>
                          <a:rPr lang="en-US" sz="3200" dirty="0"/>
                          <m:t>)</m:t>
                        </m:r>
                      </m:den>
                    </m:f>
                  </m:oMath>
                </a14:m>
                <a:r>
                  <a:rPr lang="en-US" sz="3200" dirty="0" smtClean="0"/>
                  <a:t> x </a:t>
                </a:r>
                <a14:m>
                  <m:oMath xmlns:m="http://schemas.openxmlformats.org/officeDocument/2006/math">
                    <m:f>
                      <m:fPr>
                        <m:ctrlPr>
                          <a:rPr lang="en-US" sz="3200" i="1" smtClean="0">
                            <a:latin typeface="Cambria Math" panose="02040503050406030204" pitchFamily="18" charset="0"/>
                          </a:rPr>
                        </m:ctrlPr>
                      </m:fPr>
                      <m:num>
                        <m:r>
                          <a:rPr lang="en-US" sz="3200" b="0" i="1" smtClean="0">
                            <a:latin typeface="Cambria Math" panose="02040503050406030204" pitchFamily="18" charset="0"/>
                          </a:rPr>
                          <m:t>1 </m:t>
                        </m:r>
                        <m:r>
                          <a:rPr lang="en-US" sz="3200" b="0" i="1" smtClean="0">
                            <a:latin typeface="Cambria Math" panose="02040503050406030204" pitchFamily="18" charset="0"/>
                          </a:rPr>
                          <m:t>𝑚𝑜𝑙𝑒</m:t>
                        </m:r>
                        <m:r>
                          <a:rPr lang="en-US" sz="3200" b="0" i="1" smtClean="0">
                            <a:latin typeface="Cambria Math" panose="02040503050406030204" pitchFamily="18" charset="0"/>
                          </a:rPr>
                          <m:t> </m:t>
                        </m:r>
                        <m:sSub>
                          <m:sSubPr>
                            <m:ctrlPr>
                              <a:rPr lang="en-US" sz="3200" b="0" i="1" smtClean="0">
                                <a:latin typeface="Cambria Math" panose="02040503050406030204" pitchFamily="18" charset="0"/>
                              </a:rPr>
                            </m:ctrlPr>
                          </m:sSubPr>
                          <m:e>
                            <m:r>
                              <a:rPr lang="en-US" sz="3200" b="0" i="1" smtClean="0">
                                <a:latin typeface="Cambria Math" panose="02040503050406030204" pitchFamily="18" charset="0"/>
                              </a:rPr>
                              <m:t>𝑂</m:t>
                            </m:r>
                          </m:e>
                          <m:sub>
                            <m:r>
                              <a:rPr lang="en-US" sz="3200" b="0" i="1" smtClean="0">
                                <a:latin typeface="Cambria Math" panose="02040503050406030204" pitchFamily="18" charset="0"/>
                              </a:rPr>
                              <m:t>2</m:t>
                            </m:r>
                          </m:sub>
                        </m:sSub>
                      </m:num>
                      <m:den>
                        <m:r>
                          <a:rPr lang="en-US" sz="3200" b="0" i="1" smtClean="0">
                            <a:latin typeface="Cambria Math" panose="02040503050406030204" pitchFamily="18" charset="0"/>
                          </a:rPr>
                          <m:t>1 </m:t>
                        </m:r>
                        <m:r>
                          <a:rPr lang="en-US" sz="3200" b="0" i="1" smtClean="0">
                            <a:latin typeface="Cambria Math" panose="02040503050406030204" pitchFamily="18" charset="0"/>
                          </a:rPr>
                          <m:t>𝑚𝑜𝑙𝑒</m:t>
                        </m:r>
                        <m:r>
                          <m:rPr>
                            <m:nor/>
                          </m:rPr>
                          <a:rPr lang="en-US" sz="3200" dirty="0"/>
                          <m:t>C</m:t>
                        </m:r>
                        <m:r>
                          <m:rPr>
                            <m:nor/>
                          </m:rPr>
                          <a:rPr lang="en-US" sz="3200" dirty="0"/>
                          <m:t> (</m:t>
                        </m:r>
                        <m:r>
                          <m:rPr>
                            <m:nor/>
                          </m:rPr>
                          <a:rPr lang="en-US" sz="3200" dirty="0"/>
                          <m:t>H</m:t>
                        </m:r>
                        <m:r>
                          <m:rPr>
                            <m:nor/>
                          </m:rPr>
                          <a:rPr lang="en-US" sz="3200" baseline="-25000" dirty="0"/>
                          <m:t>2</m:t>
                        </m:r>
                        <m:r>
                          <m:rPr>
                            <m:nor/>
                          </m:rPr>
                          <a:rPr lang="en-US" sz="3200" dirty="0"/>
                          <m:t>O</m:t>
                        </m:r>
                        <m:r>
                          <m:rPr>
                            <m:nor/>
                          </m:rPr>
                          <a:rPr lang="en-US" sz="3200" dirty="0"/>
                          <m:t>)</m:t>
                        </m:r>
                      </m:den>
                    </m:f>
                  </m:oMath>
                </a14:m>
                <a:r>
                  <a:rPr lang="en-US" sz="3200" dirty="0" smtClean="0"/>
                  <a:t> x</a:t>
                </a:r>
              </a:p>
              <a:p>
                <a:pPr marL="0" indent="0">
                  <a:buNone/>
                </a:pPr>
                <a:r>
                  <a:rPr lang="en-US" sz="3200" dirty="0"/>
                  <a:t>	</a:t>
                </a:r>
                <a14:m>
                  <m:oMath xmlns:m="http://schemas.openxmlformats.org/officeDocument/2006/math">
                    <m:f>
                      <m:fPr>
                        <m:ctrlPr>
                          <a:rPr lang="en-US" sz="3200" i="1" smtClean="0">
                            <a:latin typeface="Cambria Math" panose="02040503050406030204" pitchFamily="18" charset="0"/>
                          </a:rPr>
                        </m:ctrlPr>
                      </m:fPr>
                      <m:num>
                        <m:r>
                          <a:rPr lang="en-US" sz="3200" b="0" i="1" smtClean="0">
                            <a:latin typeface="Cambria Math" panose="02040503050406030204" pitchFamily="18" charset="0"/>
                          </a:rPr>
                          <m:t>32</m:t>
                        </m:r>
                        <m:r>
                          <a:rPr lang="en-US" sz="3200" b="0" i="1" smtClean="0">
                            <a:latin typeface="Cambria Math" panose="02040503050406030204" pitchFamily="18" charset="0"/>
                          </a:rPr>
                          <m:t>𝑔</m:t>
                        </m:r>
                        <m:r>
                          <a:rPr lang="en-US" sz="3200" b="0" i="1" smtClean="0">
                            <a:latin typeface="Cambria Math" panose="02040503050406030204" pitchFamily="18" charset="0"/>
                          </a:rPr>
                          <m:t> </m:t>
                        </m:r>
                        <m:sSub>
                          <m:sSubPr>
                            <m:ctrlPr>
                              <a:rPr lang="en-US" sz="3200" b="0" i="1" smtClean="0">
                                <a:latin typeface="Cambria Math" panose="02040503050406030204" pitchFamily="18" charset="0"/>
                              </a:rPr>
                            </m:ctrlPr>
                          </m:sSubPr>
                          <m:e>
                            <m:r>
                              <a:rPr lang="en-US" sz="3200" b="0" i="1" smtClean="0">
                                <a:latin typeface="Cambria Math" panose="02040503050406030204" pitchFamily="18" charset="0"/>
                              </a:rPr>
                              <m:t>𝑂</m:t>
                            </m:r>
                          </m:e>
                          <m:sub>
                            <m:r>
                              <a:rPr lang="en-US" sz="3200" b="0" i="1" smtClean="0">
                                <a:latin typeface="Cambria Math" panose="02040503050406030204" pitchFamily="18" charset="0"/>
                              </a:rPr>
                              <m:t>2</m:t>
                            </m:r>
                          </m:sub>
                        </m:sSub>
                      </m:num>
                      <m:den>
                        <m:r>
                          <a:rPr lang="en-US" sz="3200" b="0" i="1" smtClean="0">
                            <a:latin typeface="Cambria Math" panose="02040503050406030204" pitchFamily="18" charset="0"/>
                          </a:rPr>
                          <m:t>𝑚𝑜𝑙𝑒</m:t>
                        </m:r>
                        <m:r>
                          <a:rPr lang="en-US" sz="3200" b="0" i="1" smtClean="0">
                            <a:latin typeface="Cambria Math" panose="02040503050406030204" pitchFamily="18" charset="0"/>
                          </a:rPr>
                          <m:t> </m:t>
                        </m:r>
                        <m:sSub>
                          <m:sSubPr>
                            <m:ctrlPr>
                              <a:rPr lang="en-US" sz="3200" b="0" i="1" smtClean="0">
                                <a:latin typeface="Cambria Math" panose="02040503050406030204" pitchFamily="18" charset="0"/>
                              </a:rPr>
                            </m:ctrlPr>
                          </m:sSubPr>
                          <m:e>
                            <m:r>
                              <a:rPr lang="en-US" sz="3200" b="0" i="1" smtClean="0">
                                <a:latin typeface="Cambria Math" panose="02040503050406030204" pitchFamily="18" charset="0"/>
                              </a:rPr>
                              <m:t>𝑂</m:t>
                            </m:r>
                          </m:e>
                          <m:sub>
                            <m:r>
                              <a:rPr lang="en-US" sz="3200" b="0" i="1" smtClean="0">
                                <a:latin typeface="Cambria Math" panose="02040503050406030204" pitchFamily="18" charset="0"/>
                              </a:rPr>
                              <m:t>2</m:t>
                            </m:r>
                          </m:sub>
                        </m:sSub>
                      </m:den>
                    </m:f>
                  </m:oMath>
                </a14:m>
                <a:r>
                  <a:rPr lang="en-US" sz="3200" dirty="0" smtClean="0"/>
                  <a:t> x </a:t>
                </a:r>
                <a14:m>
                  <m:oMath xmlns:m="http://schemas.openxmlformats.org/officeDocument/2006/math">
                    <m:f>
                      <m:fPr>
                        <m:ctrlPr>
                          <a:rPr lang="en-US" sz="3200" i="1" smtClean="0">
                            <a:latin typeface="Cambria Math" panose="02040503050406030204" pitchFamily="18" charset="0"/>
                          </a:rPr>
                        </m:ctrlPr>
                      </m:fPr>
                      <m:num>
                        <m:r>
                          <a:rPr lang="en-US" sz="3200" b="0" i="1" smtClean="0">
                            <a:latin typeface="Cambria Math" panose="02040503050406030204" pitchFamily="18" charset="0"/>
                          </a:rPr>
                          <m:t>1000</m:t>
                        </m:r>
                        <m:r>
                          <a:rPr lang="en-US" sz="3200" b="0" i="1" smtClean="0">
                            <a:latin typeface="Cambria Math" panose="02040503050406030204" pitchFamily="18" charset="0"/>
                          </a:rPr>
                          <m:t>𝑚𝑔</m:t>
                        </m:r>
                      </m:num>
                      <m:den>
                        <m:r>
                          <a:rPr lang="en-US" sz="3200" b="0" i="1" smtClean="0">
                            <a:latin typeface="Cambria Math" panose="02040503050406030204" pitchFamily="18" charset="0"/>
                          </a:rPr>
                          <m:t>𝑔</m:t>
                        </m:r>
                      </m:den>
                    </m:f>
                  </m:oMath>
                </a14:m>
                <a:r>
                  <a:rPr lang="en-US" sz="3200" dirty="0" smtClean="0"/>
                  <a:t> = 320 mg/L</a:t>
                </a:r>
                <a:endParaRPr lang="en-US" sz="3200" dirty="0"/>
              </a:p>
              <a:p>
                <a:pPr marL="0" indent="0">
                  <a:buNone/>
                </a:pPr>
                <a:endParaRPr lang="en-US"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blipFill rotWithShape="0">
                <a:blip r:embed="rId2"/>
                <a:stretch>
                  <a:fillRect l="-1507" t="-2941"/>
                </a:stretch>
              </a:blipFill>
            </p:spPr>
            <p:txBody>
              <a:bodyPr/>
              <a:lstStyle/>
              <a:p>
                <a:r>
                  <a:rPr lang="en-US">
                    <a:noFill/>
                  </a:rPr>
                  <a:t> </a:t>
                </a:r>
              </a:p>
            </p:txBody>
          </p:sp>
        </mc:Fallback>
      </mc:AlternateContent>
      <p:cxnSp>
        <p:nvCxnSpPr>
          <p:cNvPr id="5" name="Straight Arrow Connector 4"/>
          <p:cNvCxnSpPr/>
          <p:nvPr/>
        </p:nvCxnSpPr>
        <p:spPr>
          <a:xfrm>
            <a:off x="3992451" y="2073499"/>
            <a:ext cx="540912"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6608666"/>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Determination of Carbonaceous Nitrogenous, Total ThOD</a:t>
            </a:r>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p:txBody>
              <a:bodyPr/>
              <a:lstStyle/>
              <a:p>
                <a:pPr marL="0" indent="0">
                  <a:buNone/>
                </a:pPr>
                <a:r>
                  <a:rPr lang="en-US" dirty="0" smtClean="0"/>
                  <a:t>Balanced equation for oxidation of ammonia – nitrogen to nitrate</a:t>
                </a:r>
              </a:p>
              <a:p>
                <a:pPr marL="0" indent="0">
                  <a:buNone/>
                </a:pPr>
                <a:r>
                  <a:rPr lang="en-US" dirty="0"/>
                  <a:t>	</a:t>
                </a:r>
                <a:r>
                  <a:rPr lang="en-US" dirty="0" smtClean="0"/>
                  <a:t>NH</a:t>
                </a:r>
                <a:r>
                  <a:rPr lang="en-US" baseline="-25000" dirty="0" smtClean="0"/>
                  <a:t>3</a:t>
                </a:r>
                <a:r>
                  <a:rPr lang="en-US" dirty="0" smtClean="0"/>
                  <a:t> + 2O</a:t>
                </a:r>
                <a:r>
                  <a:rPr lang="en-US" baseline="-25000" dirty="0" smtClean="0"/>
                  <a:t>2</a:t>
                </a:r>
                <a:r>
                  <a:rPr lang="en-US" dirty="0" smtClean="0"/>
                  <a:t> 	      NO</a:t>
                </a:r>
                <a:r>
                  <a:rPr lang="en-US" baseline="-25000" dirty="0" smtClean="0"/>
                  <a:t>3</a:t>
                </a:r>
                <a:r>
                  <a:rPr lang="en-US" baseline="30000" dirty="0" smtClean="0"/>
                  <a:t>-</a:t>
                </a:r>
                <a:r>
                  <a:rPr lang="en-US" dirty="0" smtClean="0"/>
                  <a:t> + H</a:t>
                </a:r>
                <a:r>
                  <a:rPr lang="en-US" baseline="30000" dirty="0" smtClean="0"/>
                  <a:t>+</a:t>
                </a:r>
                <a:r>
                  <a:rPr lang="en-US" dirty="0" smtClean="0"/>
                  <a:t>  + H</a:t>
                </a:r>
                <a:r>
                  <a:rPr lang="en-US" baseline="-25000" dirty="0" smtClean="0"/>
                  <a:t>2</a:t>
                </a:r>
                <a:r>
                  <a:rPr lang="en-US" dirty="0" smtClean="0"/>
                  <a:t>O</a:t>
                </a:r>
              </a:p>
              <a:p>
                <a:pPr marL="0" indent="0">
                  <a:buNone/>
                </a:pPr>
                <a:r>
                  <a:rPr lang="en-US" dirty="0" smtClean="0"/>
                  <a:t>The reaction shows that 2 moles of oxygen are required to oxidise each mole of NH</a:t>
                </a:r>
                <a:r>
                  <a:rPr lang="en-US" baseline="-25000" dirty="0" smtClean="0"/>
                  <a:t>3</a:t>
                </a:r>
                <a:endParaRPr lang="en-US" dirty="0" smtClean="0"/>
              </a:p>
              <a:p>
                <a:pPr marL="0" indent="0">
                  <a:buNone/>
                </a:pPr>
                <a:r>
                  <a:rPr lang="en-US" dirty="0" smtClean="0"/>
                  <a:t>50mg NH</a:t>
                </a:r>
                <a:r>
                  <a:rPr lang="en-US" baseline="-25000" dirty="0" smtClean="0"/>
                  <a:t>3</a:t>
                </a:r>
                <a:r>
                  <a:rPr lang="en-US" dirty="0" smtClean="0"/>
                  <a:t> – N/L x </a:t>
                </a:r>
                <a14:m>
                  <m:oMath xmlns:m="http://schemas.openxmlformats.org/officeDocument/2006/math">
                    <m:f>
                      <m:fPr>
                        <m:ctrlPr>
                          <a:rPr lang="en-US" i="1" smtClean="0">
                            <a:latin typeface="Cambria Math" panose="02040503050406030204" pitchFamily="18" charset="0"/>
                          </a:rPr>
                        </m:ctrlPr>
                      </m:fPr>
                      <m:num>
                        <m:r>
                          <a:rPr lang="en-US" b="0" i="1" smtClean="0">
                            <a:latin typeface="Cambria Math" panose="02040503050406030204" pitchFamily="18" charset="0"/>
                          </a:rPr>
                          <m:t>𝑔</m:t>
                        </m:r>
                      </m:num>
                      <m:den>
                        <m:r>
                          <a:rPr lang="en-US" b="0" i="1" smtClean="0">
                            <a:latin typeface="Cambria Math" panose="02040503050406030204" pitchFamily="18" charset="0"/>
                          </a:rPr>
                          <m:t>1000</m:t>
                        </m:r>
                      </m:den>
                    </m:f>
                  </m:oMath>
                </a14:m>
                <a:r>
                  <a:rPr lang="en-US" dirty="0" smtClean="0"/>
                  <a:t> x</a:t>
                </a:r>
                <a14:m>
                  <m:oMath xmlns:m="http://schemas.openxmlformats.org/officeDocument/2006/math">
                    <m:f>
                      <m:fPr>
                        <m:ctrlPr>
                          <a:rPr lang="en-US" i="1" dirty="0" smtClean="0">
                            <a:latin typeface="Cambria Math" panose="02040503050406030204" pitchFamily="18" charset="0"/>
                          </a:rPr>
                        </m:ctrlPr>
                      </m:fPr>
                      <m:num>
                        <m:r>
                          <a:rPr lang="en-US" b="0" i="1" dirty="0" smtClean="0">
                            <a:latin typeface="Cambria Math" panose="02040503050406030204" pitchFamily="18" charset="0"/>
                          </a:rPr>
                          <m:t>1 </m:t>
                        </m:r>
                        <m:r>
                          <a:rPr lang="en-US" b="0" i="1" dirty="0" smtClean="0">
                            <a:latin typeface="Cambria Math" panose="02040503050406030204" pitchFamily="18" charset="0"/>
                          </a:rPr>
                          <m:t>𝑚𝑜𝑙𝑒</m:t>
                        </m:r>
                        <m:r>
                          <a:rPr lang="en-US" b="0" i="1" dirty="0" smtClean="0">
                            <a:latin typeface="Cambria Math" panose="02040503050406030204" pitchFamily="18" charset="0"/>
                          </a:rPr>
                          <m:t> </m:t>
                        </m:r>
                        <m:r>
                          <a:rPr lang="en-US" b="0" i="1" dirty="0" smtClean="0">
                            <a:latin typeface="Cambria Math" panose="02040503050406030204" pitchFamily="18" charset="0"/>
                          </a:rPr>
                          <m:t>𝑁</m:t>
                        </m:r>
                        <m:sSub>
                          <m:sSubPr>
                            <m:ctrlPr>
                              <a:rPr lang="en-US" b="0" i="1" dirty="0" smtClean="0">
                                <a:latin typeface="Cambria Math" panose="02040503050406030204" pitchFamily="18" charset="0"/>
                              </a:rPr>
                            </m:ctrlPr>
                          </m:sSubPr>
                          <m:e>
                            <m:r>
                              <a:rPr lang="en-US" b="0" i="1" dirty="0" smtClean="0">
                                <a:latin typeface="Cambria Math" panose="02040503050406030204" pitchFamily="18" charset="0"/>
                              </a:rPr>
                              <m:t>𝐻</m:t>
                            </m:r>
                          </m:e>
                          <m:sub>
                            <m:r>
                              <a:rPr lang="en-US" b="0" i="1" dirty="0" smtClean="0">
                                <a:latin typeface="Cambria Math" panose="02040503050406030204" pitchFamily="18" charset="0"/>
                              </a:rPr>
                              <m:t>3</m:t>
                            </m:r>
                          </m:sub>
                        </m:sSub>
                        <m:r>
                          <a:rPr lang="en-US" b="0" i="1" dirty="0" smtClean="0">
                            <a:latin typeface="Cambria Math" panose="02040503050406030204" pitchFamily="18" charset="0"/>
                          </a:rPr>
                          <m:t> −</m:t>
                        </m:r>
                        <m:r>
                          <a:rPr lang="en-US" b="0" i="1" dirty="0" smtClean="0">
                            <a:latin typeface="Cambria Math" panose="02040503050406030204" pitchFamily="18" charset="0"/>
                          </a:rPr>
                          <m:t>𝑁</m:t>
                        </m:r>
                      </m:num>
                      <m:den>
                        <m:r>
                          <a:rPr lang="en-US" b="0" i="1" dirty="0" smtClean="0">
                            <a:latin typeface="Cambria Math" panose="02040503050406030204" pitchFamily="18" charset="0"/>
                          </a:rPr>
                          <m:t>14</m:t>
                        </m:r>
                        <m:r>
                          <a:rPr lang="en-US" b="0" i="1" dirty="0" smtClean="0">
                            <a:latin typeface="Cambria Math" panose="02040503050406030204" pitchFamily="18" charset="0"/>
                          </a:rPr>
                          <m:t>𝑔</m:t>
                        </m:r>
                        <m:r>
                          <a:rPr lang="en-US" b="0" i="1" dirty="0" smtClean="0">
                            <a:latin typeface="Cambria Math" panose="02040503050406030204" pitchFamily="18" charset="0"/>
                          </a:rPr>
                          <m:t> </m:t>
                        </m:r>
                        <m:r>
                          <a:rPr lang="en-US" b="0" i="1" dirty="0" smtClean="0">
                            <a:latin typeface="Cambria Math" panose="02040503050406030204" pitchFamily="18" charset="0"/>
                          </a:rPr>
                          <m:t>𝑁</m:t>
                        </m:r>
                        <m:sSub>
                          <m:sSubPr>
                            <m:ctrlPr>
                              <a:rPr lang="en-US" b="0" i="1" dirty="0" smtClean="0">
                                <a:latin typeface="Cambria Math" panose="02040503050406030204" pitchFamily="18" charset="0"/>
                              </a:rPr>
                            </m:ctrlPr>
                          </m:sSubPr>
                          <m:e>
                            <m:r>
                              <a:rPr lang="en-US" b="0" i="1" dirty="0" smtClean="0">
                                <a:latin typeface="Cambria Math" panose="02040503050406030204" pitchFamily="18" charset="0"/>
                              </a:rPr>
                              <m:t>𝐻</m:t>
                            </m:r>
                          </m:e>
                          <m:sub>
                            <m:r>
                              <a:rPr lang="en-US" b="0" i="1" dirty="0" smtClean="0">
                                <a:latin typeface="Cambria Math" panose="02040503050406030204" pitchFamily="18" charset="0"/>
                              </a:rPr>
                              <m:t>3</m:t>
                            </m:r>
                          </m:sub>
                        </m:sSub>
                        <m:r>
                          <a:rPr lang="en-US" b="0" i="1" dirty="0" smtClean="0">
                            <a:latin typeface="Cambria Math" panose="02040503050406030204" pitchFamily="18" charset="0"/>
                          </a:rPr>
                          <m:t> −</m:t>
                        </m:r>
                        <m:r>
                          <a:rPr lang="en-US" b="0" i="1" dirty="0" smtClean="0">
                            <a:latin typeface="Cambria Math" panose="02040503050406030204" pitchFamily="18" charset="0"/>
                          </a:rPr>
                          <m:t>𝑁</m:t>
                        </m:r>
                      </m:den>
                    </m:f>
                  </m:oMath>
                </a14:m>
                <a:r>
                  <a:rPr lang="en-US" dirty="0" smtClean="0"/>
                  <a:t> x </a:t>
                </a:r>
                <a14:m>
                  <m:oMath xmlns:m="http://schemas.openxmlformats.org/officeDocument/2006/math">
                    <m:f>
                      <m:fPr>
                        <m:ctrlPr>
                          <a:rPr lang="en-US" i="1" smtClean="0">
                            <a:latin typeface="Cambria Math" panose="02040503050406030204" pitchFamily="18" charset="0"/>
                          </a:rPr>
                        </m:ctrlPr>
                      </m:fPr>
                      <m:num>
                        <m:r>
                          <a:rPr lang="en-US" b="0" i="1" smtClean="0">
                            <a:latin typeface="Cambria Math" panose="02040503050406030204" pitchFamily="18" charset="0"/>
                          </a:rPr>
                          <m:t>2 </m:t>
                        </m:r>
                        <m:r>
                          <a:rPr lang="en-US" b="0" i="1" smtClean="0">
                            <a:latin typeface="Cambria Math" panose="02040503050406030204" pitchFamily="18" charset="0"/>
                          </a:rPr>
                          <m:t>𝑚𝑜𝑙𝑒</m:t>
                        </m:r>
                        <m:r>
                          <a:rPr lang="en-US" b="0" i="1" smtClean="0">
                            <a:latin typeface="Cambria Math" panose="02040503050406030204" pitchFamily="18" charset="0"/>
                          </a:rPr>
                          <m:t> </m:t>
                        </m:r>
                        <m:sSub>
                          <m:sSubPr>
                            <m:ctrlPr>
                              <a:rPr lang="en-US" b="0" i="1" smtClean="0">
                                <a:latin typeface="Cambria Math" panose="02040503050406030204" pitchFamily="18" charset="0"/>
                              </a:rPr>
                            </m:ctrlPr>
                          </m:sSubPr>
                          <m:e>
                            <m:r>
                              <a:rPr lang="en-US" b="0" i="1" smtClean="0">
                                <a:latin typeface="Cambria Math" panose="02040503050406030204" pitchFamily="18" charset="0"/>
                              </a:rPr>
                              <m:t>𝑂</m:t>
                            </m:r>
                          </m:e>
                          <m:sub>
                            <m:r>
                              <a:rPr lang="en-US" b="0" i="1" smtClean="0">
                                <a:latin typeface="Cambria Math" panose="02040503050406030204" pitchFamily="18" charset="0"/>
                              </a:rPr>
                              <m:t>2</m:t>
                            </m:r>
                          </m:sub>
                        </m:sSub>
                      </m:num>
                      <m:den>
                        <m:r>
                          <a:rPr lang="en-US" b="0" i="1" smtClean="0">
                            <a:latin typeface="Cambria Math" panose="02040503050406030204" pitchFamily="18" charset="0"/>
                          </a:rPr>
                          <m:t>𝑚𝑜𝑙𝑒</m:t>
                        </m:r>
                        <m:r>
                          <a:rPr lang="en-US" b="0" i="1" smtClean="0">
                            <a:latin typeface="Cambria Math" panose="02040503050406030204" pitchFamily="18" charset="0"/>
                          </a:rPr>
                          <m:t> </m:t>
                        </m:r>
                        <m:r>
                          <a:rPr lang="en-US" b="0" i="1" smtClean="0">
                            <a:latin typeface="Cambria Math" panose="02040503050406030204" pitchFamily="18" charset="0"/>
                          </a:rPr>
                          <m:t>𝑁</m:t>
                        </m:r>
                        <m:sSub>
                          <m:sSubPr>
                            <m:ctrlPr>
                              <a:rPr lang="en-US" b="0" i="1" smtClean="0">
                                <a:latin typeface="Cambria Math" panose="02040503050406030204" pitchFamily="18" charset="0"/>
                              </a:rPr>
                            </m:ctrlPr>
                          </m:sSubPr>
                          <m:e>
                            <m:r>
                              <a:rPr lang="en-US" b="0" i="1" smtClean="0">
                                <a:latin typeface="Cambria Math" panose="02040503050406030204" pitchFamily="18" charset="0"/>
                              </a:rPr>
                              <m:t>𝐻</m:t>
                            </m:r>
                          </m:e>
                          <m:sub>
                            <m:r>
                              <a:rPr lang="en-US" b="0" i="1" smtClean="0">
                                <a:latin typeface="Cambria Math" panose="02040503050406030204" pitchFamily="18" charset="0"/>
                              </a:rPr>
                              <m:t>3</m:t>
                            </m:r>
                          </m:sub>
                        </m:sSub>
                        <m:r>
                          <a:rPr lang="en-US" b="0" i="1" smtClean="0">
                            <a:latin typeface="Cambria Math" panose="02040503050406030204" pitchFamily="18" charset="0"/>
                          </a:rPr>
                          <m:t> −</m:t>
                        </m:r>
                        <m:r>
                          <a:rPr lang="en-US" b="0" i="1" smtClean="0">
                            <a:latin typeface="Cambria Math" panose="02040503050406030204" pitchFamily="18" charset="0"/>
                          </a:rPr>
                          <m:t>𝑁</m:t>
                        </m:r>
                      </m:den>
                    </m:f>
                  </m:oMath>
                </a14:m>
                <a:r>
                  <a:rPr lang="en-US" dirty="0" smtClean="0"/>
                  <a:t> x </a:t>
                </a:r>
                <a14:m>
                  <m:oMath xmlns:m="http://schemas.openxmlformats.org/officeDocument/2006/math">
                    <m:f>
                      <m:fPr>
                        <m:ctrlPr>
                          <a:rPr lang="en-US" i="1" smtClean="0">
                            <a:latin typeface="Cambria Math" panose="02040503050406030204" pitchFamily="18" charset="0"/>
                          </a:rPr>
                        </m:ctrlPr>
                      </m:fPr>
                      <m:num>
                        <m:r>
                          <a:rPr lang="en-US" b="0" i="1" smtClean="0">
                            <a:latin typeface="Cambria Math" panose="02040503050406030204" pitchFamily="18" charset="0"/>
                          </a:rPr>
                          <m:t>32</m:t>
                        </m:r>
                        <m:r>
                          <a:rPr lang="en-US" b="0" i="1" smtClean="0">
                            <a:latin typeface="Cambria Math" panose="02040503050406030204" pitchFamily="18" charset="0"/>
                          </a:rPr>
                          <m:t>𝑔</m:t>
                        </m:r>
                        <m:r>
                          <a:rPr lang="en-US" b="0" i="1" smtClean="0">
                            <a:latin typeface="Cambria Math" panose="02040503050406030204" pitchFamily="18" charset="0"/>
                          </a:rPr>
                          <m:t> </m:t>
                        </m:r>
                        <m:sSub>
                          <m:sSubPr>
                            <m:ctrlPr>
                              <a:rPr lang="en-US" b="0" i="1" smtClean="0">
                                <a:latin typeface="Cambria Math" panose="02040503050406030204" pitchFamily="18" charset="0"/>
                              </a:rPr>
                            </m:ctrlPr>
                          </m:sSubPr>
                          <m:e>
                            <m:r>
                              <a:rPr lang="en-US" b="0" i="1" smtClean="0">
                                <a:latin typeface="Cambria Math" panose="02040503050406030204" pitchFamily="18" charset="0"/>
                              </a:rPr>
                              <m:t>𝑂</m:t>
                            </m:r>
                          </m:e>
                          <m:sub>
                            <m:r>
                              <a:rPr lang="en-US" b="0" i="1" smtClean="0">
                                <a:latin typeface="Cambria Math" panose="02040503050406030204" pitchFamily="18" charset="0"/>
                              </a:rPr>
                              <m:t>2</m:t>
                            </m:r>
                          </m:sub>
                        </m:sSub>
                      </m:num>
                      <m:den>
                        <m:r>
                          <a:rPr lang="en-US" b="0" i="1" smtClean="0">
                            <a:latin typeface="Cambria Math" panose="02040503050406030204" pitchFamily="18" charset="0"/>
                          </a:rPr>
                          <m:t>𝑚𝑜𝑙𝑒</m:t>
                        </m:r>
                        <m:r>
                          <a:rPr lang="en-US" b="0" i="1" smtClean="0">
                            <a:latin typeface="Cambria Math" panose="02040503050406030204" pitchFamily="18" charset="0"/>
                          </a:rPr>
                          <m:t> </m:t>
                        </m:r>
                        <m:sSub>
                          <m:sSubPr>
                            <m:ctrlPr>
                              <a:rPr lang="en-US" b="0" i="1" smtClean="0">
                                <a:latin typeface="Cambria Math" panose="02040503050406030204" pitchFamily="18" charset="0"/>
                              </a:rPr>
                            </m:ctrlPr>
                          </m:sSubPr>
                          <m:e>
                            <m:r>
                              <a:rPr lang="en-US" b="0" i="1" smtClean="0">
                                <a:latin typeface="Cambria Math" panose="02040503050406030204" pitchFamily="18" charset="0"/>
                              </a:rPr>
                              <m:t>𝑂</m:t>
                            </m:r>
                          </m:e>
                          <m:sub>
                            <m:r>
                              <a:rPr lang="en-US" b="0" i="1" smtClean="0">
                                <a:latin typeface="Cambria Math" panose="02040503050406030204" pitchFamily="18" charset="0"/>
                              </a:rPr>
                              <m:t>2</m:t>
                            </m:r>
                          </m:sub>
                        </m:sSub>
                      </m:den>
                    </m:f>
                  </m:oMath>
                </a14:m>
                <a:r>
                  <a:rPr lang="en-US" dirty="0" smtClean="0"/>
                  <a:t> x </a:t>
                </a:r>
                <a14:m>
                  <m:oMath xmlns:m="http://schemas.openxmlformats.org/officeDocument/2006/math">
                    <m:f>
                      <m:fPr>
                        <m:ctrlPr>
                          <a:rPr lang="en-US" i="1" smtClean="0">
                            <a:latin typeface="Cambria Math" panose="02040503050406030204" pitchFamily="18" charset="0"/>
                          </a:rPr>
                        </m:ctrlPr>
                      </m:fPr>
                      <m:num>
                        <m:r>
                          <a:rPr lang="en-US" b="0" i="1" smtClean="0">
                            <a:latin typeface="Cambria Math" panose="02040503050406030204" pitchFamily="18" charset="0"/>
                          </a:rPr>
                          <m:t>1000</m:t>
                        </m:r>
                        <m:r>
                          <a:rPr lang="en-US" b="0" i="1" smtClean="0">
                            <a:latin typeface="Cambria Math" panose="02040503050406030204" pitchFamily="18" charset="0"/>
                          </a:rPr>
                          <m:t>𝑚𝑔</m:t>
                        </m:r>
                      </m:num>
                      <m:den>
                        <m:r>
                          <a:rPr lang="en-US" b="0" i="1" smtClean="0">
                            <a:latin typeface="Cambria Math" panose="02040503050406030204" pitchFamily="18" charset="0"/>
                          </a:rPr>
                          <m:t>𝑔</m:t>
                        </m:r>
                      </m:den>
                    </m:f>
                  </m:oMath>
                </a14:m>
                <a:endParaRPr lang="en-US" dirty="0" smtClean="0"/>
              </a:p>
              <a:p>
                <a:pPr marL="0" indent="0">
                  <a:buNone/>
                </a:pPr>
                <a:r>
                  <a:rPr lang="en-US" dirty="0" smtClean="0"/>
                  <a:t>	= 229mg/L</a:t>
                </a:r>
              </a:p>
              <a:p>
                <a:pPr marL="0" indent="0">
                  <a:buNone/>
                </a:pPr>
                <a:r>
                  <a:rPr lang="en-US" dirty="0" smtClean="0"/>
                  <a:t>The total </a:t>
                </a:r>
                <a:r>
                  <a:rPr lang="en-US" dirty="0" err="1" smtClean="0"/>
                  <a:t>THoD</a:t>
                </a:r>
                <a:r>
                  <a:rPr lang="en-US" dirty="0" smtClean="0"/>
                  <a:t> of the waste equals 320 + 229 = 549mg/L</a:t>
                </a:r>
                <a:endParaRPr lang="en-US"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blipFill rotWithShape="0">
                <a:blip r:embed="rId2"/>
                <a:stretch>
                  <a:fillRect l="-1217" t="-2241" r="-1043"/>
                </a:stretch>
              </a:blipFill>
            </p:spPr>
            <p:txBody>
              <a:bodyPr/>
              <a:lstStyle/>
              <a:p>
                <a:r>
                  <a:rPr lang="en-US">
                    <a:noFill/>
                  </a:rPr>
                  <a:t> </a:t>
                </a:r>
              </a:p>
            </p:txBody>
          </p:sp>
        </mc:Fallback>
      </mc:AlternateContent>
      <p:cxnSp>
        <p:nvCxnSpPr>
          <p:cNvPr id="5" name="Straight Arrow Connector 4"/>
          <p:cNvCxnSpPr/>
          <p:nvPr/>
        </p:nvCxnSpPr>
        <p:spPr>
          <a:xfrm>
            <a:off x="3438659" y="2550017"/>
            <a:ext cx="631065"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16057716"/>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BOD Kinetics</a:t>
            </a:r>
            <a:endParaRPr lang="en-US" dirty="0"/>
          </a:p>
        </p:txBody>
      </p:sp>
      <p:sp>
        <p:nvSpPr>
          <p:cNvPr id="3" name="Content Placeholder 2"/>
          <p:cNvSpPr>
            <a:spLocks noGrp="1"/>
          </p:cNvSpPr>
          <p:nvPr>
            <p:ph idx="1"/>
          </p:nvPr>
        </p:nvSpPr>
        <p:spPr/>
        <p:txBody>
          <a:bodyPr>
            <a:normAutofit/>
          </a:bodyPr>
          <a:lstStyle/>
          <a:p>
            <a:r>
              <a:rPr lang="en-US" sz="3200" dirty="0" err="1" smtClean="0"/>
              <a:t>THoD</a:t>
            </a:r>
            <a:r>
              <a:rPr lang="en-US" sz="3200" dirty="0" smtClean="0"/>
              <a:t> does not, however, offer any information regarding the likelihood that the reaction will proceed to completion</a:t>
            </a:r>
            <a:endParaRPr lang="en-US" sz="3200" dirty="0"/>
          </a:p>
        </p:txBody>
      </p:sp>
    </p:spTree>
    <p:extLst>
      <p:ext uri="{BB962C8B-B14F-4D97-AF65-F5344CB8AC3E}">
        <p14:creationId xmlns:p14="http://schemas.microsoft.com/office/powerpoint/2010/main" val="3850478727"/>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CBOD Rate Coefficient</a:t>
            </a:r>
            <a:endParaRPr lang="en-US" dirty="0"/>
          </a:p>
        </p:txBody>
      </p:sp>
      <p:sp>
        <p:nvSpPr>
          <p:cNvPr id="3" name="Content Placeholder 2"/>
          <p:cNvSpPr>
            <a:spLocks noGrp="1"/>
          </p:cNvSpPr>
          <p:nvPr>
            <p:ph idx="1"/>
          </p:nvPr>
        </p:nvSpPr>
        <p:spPr/>
        <p:txBody>
          <a:bodyPr>
            <a:normAutofit/>
          </a:bodyPr>
          <a:lstStyle/>
          <a:p>
            <a:r>
              <a:rPr lang="en-US" sz="3200" dirty="0" smtClean="0"/>
              <a:t>The reaction rate coefficient, K</a:t>
            </a:r>
            <a:r>
              <a:rPr lang="en-US" sz="3200" baseline="-25000" dirty="0" smtClean="0"/>
              <a:t>L</a:t>
            </a:r>
            <a:r>
              <a:rPr lang="en-US" sz="3200" dirty="0" smtClean="0"/>
              <a:t> utilized in CBOD calculations, is a measure of the biodegradability of a waste</a:t>
            </a:r>
          </a:p>
          <a:p>
            <a:r>
              <a:rPr lang="en-US" sz="3200" dirty="0" smtClean="0"/>
              <a:t>The relationship </a:t>
            </a:r>
            <a:r>
              <a:rPr lang="en-US" sz="3200" smtClean="0"/>
              <a:t>between K</a:t>
            </a:r>
            <a:r>
              <a:rPr lang="en-US" sz="3200" baseline="-25000" smtClean="0"/>
              <a:t>L</a:t>
            </a:r>
            <a:r>
              <a:rPr lang="en-US" sz="3200" smtClean="0"/>
              <a:t> </a:t>
            </a:r>
            <a:r>
              <a:rPr lang="en-US" sz="3200" dirty="0" smtClean="0"/>
              <a:t>and the rates of CBOD exertion (</a:t>
            </a:r>
            <a:r>
              <a:rPr lang="en-US" sz="3200" dirty="0" err="1" smtClean="0"/>
              <a:t>dy</a:t>
            </a:r>
            <a:r>
              <a:rPr lang="en-US" sz="3200" dirty="0" smtClean="0"/>
              <a:t>/</a:t>
            </a:r>
            <a:r>
              <a:rPr lang="en-US" sz="3200" dirty="0" err="1" smtClean="0"/>
              <a:t>dt</a:t>
            </a:r>
            <a:r>
              <a:rPr lang="en-US" sz="3200" dirty="0" smtClean="0"/>
              <a:t>) and consumption (</a:t>
            </a:r>
            <a:r>
              <a:rPr lang="en-US" sz="3200" dirty="0" err="1" smtClean="0"/>
              <a:t>dL</a:t>
            </a:r>
            <a:r>
              <a:rPr lang="en-US" sz="3200" dirty="0" smtClean="0"/>
              <a:t>/</a:t>
            </a:r>
            <a:r>
              <a:rPr lang="en-US" sz="3200" dirty="0" err="1" smtClean="0"/>
              <a:t>dt</a:t>
            </a:r>
            <a:r>
              <a:rPr lang="en-US" sz="3200" dirty="0" smtClean="0"/>
              <a:t>) is illustrated in the next slides</a:t>
            </a:r>
            <a:endParaRPr lang="en-US" sz="3200" dirty="0"/>
          </a:p>
        </p:txBody>
      </p:sp>
    </p:spTree>
    <p:extLst>
      <p:ext uri="{BB962C8B-B14F-4D97-AF65-F5344CB8AC3E}">
        <p14:creationId xmlns:p14="http://schemas.microsoft.com/office/powerpoint/2010/main" val="4218038258"/>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p:cNvPicPr>
            <a:picLocks noGrp="1" noChangeAspect="1"/>
          </p:cNvPicPr>
          <p:nvPr>
            <p:ph idx="1"/>
          </p:nvPr>
        </p:nvPicPr>
        <p:blipFill>
          <a:blip r:embed="rId2"/>
          <a:stretch>
            <a:fillRect/>
          </a:stretch>
        </p:blipFill>
        <p:spPr>
          <a:xfrm>
            <a:off x="838200" y="2481253"/>
            <a:ext cx="10515599" cy="3040081"/>
          </a:xfrm>
          <a:prstGeom prst="rect">
            <a:avLst/>
          </a:prstGeom>
        </p:spPr>
      </p:pic>
    </p:spTree>
    <p:extLst>
      <p:ext uri="{BB962C8B-B14F-4D97-AF65-F5344CB8AC3E}">
        <p14:creationId xmlns:p14="http://schemas.microsoft.com/office/powerpoint/2010/main" val="401429227"/>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p:cNvPicPr>
            <a:picLocks noGrp="1" noChangeAspect="1"/>
          </p:cNvPicPr>
          <p:nvPr>
            <p:ph idx="1"/>
          </p:nvPr>
        </p:nvPicPr>
        <p:blipFill>
          <a:blip r:embed="rId2"/>
          <a:stretch>
            <a:fillRect/>
          </a:stretch>
        </p:blipFill>
        <p:spPr>
          <a:xfrm>
            <a:off x="838200" y="2125014"/>
            <a:ext cx="10515599" cy="4185634"/>
          </a:xfrm>
          <a:prstGeom prst="rect">
            <a:avLst/>
          </a:prstGeom>
        </p:spPr>
      </p:pic>
    </p:spTree>
    <p:extLst>
      <p:ext uri="{BB962C8B-B14F-4D97-AF65-F5344CB8AC3E}">
        <p14:creationId xmlns:p14="http://schemas.microsoft.com/office/powerpoint/2010/main" val="3789005000"/>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CBOD Rate Coefficient</a:t>
            </a:r>
          </a:p>
        </p:txBody>
      </p:sp>
      <p:sp>
        <p:nvSpPr>
          <p:cNvPr id="3" name="Content Placeholder 2"/>
          <p:cNvSpPr>
            <a:spLocks noGrp="1"/>
          </p:cNvSpPr>
          <p:nvPr>
            <p:ph idx="1"/>
          </p:nvPr>
        </p:nvSpPr>
        <p:spPr/>
        <p:txBody>
          <a:bodyPr>
            <a:normAutofit/>
          </a:bodyPr>
          <a:lstStyle/>
          <a:p>
            <a:r>
              <a:rPr lang="en-US" sz="3200" dirty="0" smtClean="0"/>
              <a:t>Reaction-rate coefficient can be determined using the </a:t>
            </a:r>
            <a:r>
              <a:rPr lang="en-US" sz="3200" b="1" u="sng" dirty="0" smtClean="0"/>
              <a:t>Thomas slope method</a:t>
            </a:r>
            <a:endParaRPr lang="en-US" sz="3200" dirty="0" smtClean="0"/>
          </a:p>
          <a:p>
            <a:r>
              <a:rPr lang="en-US" sz="3200" dirty="0" smtClean="0"/>
              <a:t>Measurements of CBOD exerted (</a:t>
            </a:r>
            <a:r>
              <a:rPr lang="en-US" sz="3200" dirty="0" err="1" smtClean="0"/>
              <a:t>y</a:t>
            </a:r>
            <a:r>
              <a:rPr lang="en-US" sz="3200" baseline="-25000" dirty="0" err="1" smtClean="0"/>
              <a:t>t</a:t>
            </a:r>
            <a:r>
              <a:rPr lang="en-US" sz="3200" dirty="0" smtClean="0"/>
              <a:t>) are made daily for 7 to 10 days</a:t>
            </a:r>
          </a:p>
          <a:p>
            <a:r>
              <a:rPr lang="en-US" sz="3200" dirty="0" smtClean="0"/>
              <a:t>Values for the parameter (t/y)</a:t>
            </a:r>
            <a:r>
              <a:rPr lang="en-US" sz="3200" baseline="30000" dirty="0" smtClean="0"/>
              <a:t>1/3</a:t>
            </a:r>
            <a:r>
              <a:rPr lang="en-US" sz="3200" dirty="0" smtClean="0"/>
              <a:t> are then calculated, and K</a:t>
            </a:r>
            <a:r>
              <a:rPr lang="en-US" sz="3200" baseline="-25000" dirty="0" smtClean="0"/>
              <a:t>L</a:t>
            </a:r>
            <a:r>
              <a:rPr lang="en-US" sz="3200" dirty="0" smtClean="0"/>
              <a:t> is determined from the slope and intercept of a plot </a:t>
            </a:r>
            <a:r>
              <a:rPr lang="en-US" sz="3200" dirty="0"/>
              <a:t>of (t/y)</a:t>
            </a:r>
            <a:r>
              <a:rPr lang="en-US" sz="3200" baseline="30000" dirty="0"/>
              <a:t>1/3</a:t>
            </a:r>
            <a:r>
              <a:rPr lang="en-US" sz="3200" dirty="0" smtClean="0"/>
              <a:t> versus t</a:t>
            </a:r>
            <a:endParaRPr lang="en-US" sz="3200" dirty="0"/>
          </a:p>
        </p:txBody>
      </p:sp>
    </p:spTree>
    <p:extLst>
      <p:ext uri="{BB962C8B-B14F-4D97-AF65-F5344CB8AC3E}">
        <p14:creationId xmlns:p14="http://schemas.microsoft.com/office/powerpoint/2010/main" val="3808694995"/>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Thomas Slope Method</a:t>
            </a:r>
            <a:endParaRPr lang="en-US" dirty="0"/>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p:txBody>
              <a:bodyPr/>
              <a:lstStyle/>
              <a:p>
                <a:pPr marL="0" indent="0">
                  <a:buNone/>
                </a:pPr>
                <a:endParaRPr lang="en-US" dirty="0" smtClean="0"/>
              </a:p>
              <a:p>
                <a:pPr marL="0" indent="0">
                  <a:buNone/>
                </a:pPr>
                <a:r>
                  <a:rPr lang="en-US" sz="3200" dirty="0"/>
                  <a:t>	</a:t>
                </a:r>
                <a:r>
                  <a:rPr lang="en-US" sz="3200" dirty="0" smtClean="0"/>
                  <a:t>K</a:t>
                </a:r>
                <a:r>
                  <a:rPr lang="en-US" sz="3200" baseline="-25000" dirty="0" smtClean="0"/>
                  <a:t>L</a:t>
                </a:r>
                <a:r>
                  <a:rPr lang="en-US" sz="3200" dirty="0" smtClean="0"/>
                  <a:t> = 6.01 </a:t>
                </a:r>
                <a14:m>
                  <m:oMath xmlns:m="http://schemas.openxmlformats.org/officeDocument/2006/math">
                    <m:f>
                      <m:fPr>
                        <m:ctrlPr>
                          <a:rPr lang="en-US" sz="3200" i="1" smtClean="0">
                            <a:latin typeface="Cambria Math" panose="02040503050406030204" pitchFamily="18" charset="0"/>
                          </a:rPr>
                        </m:ctrlPr>
                      </m:fPr>
                      <m:num>
                        <m:r>
                          <a:rPr lang="en-US" sz="3200" b="0" i="1" smtClean="0">
                            <a:latin typeface="Cambria Math" panose="02040503050406030204" pitchFamily="18" charset="0"/>
                          </a:rPr>
                          <m:t>𝑆𝑙𝑜𝑝𝑒</m:t>
                        </m:r>
                      </m:num>
                      <m:den>
                        <m:r>
                          <a:rPr lang="en-US" sz="3200" b="0" i="1" smtClean="0">
                            <a:latin typeface="Cambria Math" panose="02040503050406030204" pitchFamily="18" charset="0"/>
                          </a:rPr>
                          <m:t>𝐼𝑛𝑡𝑒𝑟𝑐𝑒𝑝𝑡</m:t>
                        </m:r>
                      </m:den>
                    </m:f>
                  </m:oMath>
                </a14:m>
                <a:endParaRPr lang="en-US" sz="3200"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blipFill rotWithShape="0">
                <a:blip r:embed="rId2"/>
                <a:stretch>
                  <a:fillRect/>
                </a:stretch>
              </a:blipFill>
            </p:spPr>
            <p:txBody>
              <a:bodyPr/>
              <a:lstStyle/>
              <a:p>
                <a:r>
                  <a:rPr lang="en-US">
                    <a:noFill/>
                  </a:rPr>
                  <a:t> </a:t>
                </a:r>
              </a:p>
            </p:txBody>
          </p:sp>
        </mc:Fallback>
      </mc:AlternateContent>
    </p:spTree>
    <p:extLst>
      <p:ext uri="{BB962C8B-B14F-4D97-AF65-F5344CB8AC3E}">
        <p14:creationId xmlns:p14="http://schemas.microsoft.com/office/powerpoint/2010/main" val="4009826404"/>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Range of Values for the CBOD Rate Constant</a:t>
            </a:r>
            <a:endParaRPr lang="en-US"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880977263"/>
              </p:ext>
            </p:extLst>
          </p:nvPr>
        </p:nvGraphicFramePr>
        <p:xfrm>
          <a:off x="838200" y="1825625"/>
          <a:ext cx="6914882" cy="4085780"/>
        </p:xfrm>
        <a:graphic>
          <a:graphicData uri="http://schemas.openxmlformats.org/drawingml/2006/table">
            <a:tbl>
              <a:tblPr firstRow="1" bandRow="1">
                <a:tableStyleId>{5C22544A-7EE6-4342-B048-85BDC9FD1C3A}</a:tableStyleId>
              </a:tblPr>
              <a:tblGrid>
                <a:gridCol w="4287592"/>
                <a:gridCol w="2627290"/>
              </a:tblGrid>
              <a:tr h="1021445">
                <a:tc>
                  <a:txBody>
                    <a:bodyPr/>
                    <a:lstStyle/>
                    <a:p>
                      <a:pPr algn="ctr"/>
                      <a:r>
                        <a:rPr lang="en-US" sz="2400" dirty="0" smtClean="0"/>
                        <a:t>Type of Sample</a:t>
                      </a:r>
                      <a:endParaRPr lang="en-US" sz="2400" dirty="0"/>
                    </a:p>
                  </a:txBody>
                  <a:tcPr/>
                </a:tc>
                <a:tc>
                  <a:txBody>
                    <a:bodyPr/>
                    <a:lstStyle/>
                    <a:p>
                      <a:pPr algn="ctr"/>
                      <a:r>
                        <a:rPr lang="en-US" sz="2400" dirty="0" smtClean="0"/>
                        <a:t>K</a:t>
                      </a:r>
                      <a:r>
                        <a:rPr lang="en-US" sz="2400" baseline="-25000" dirty="0" smtClean="0"/>
                        <a:t>L</a:t>
                      </a:r>
                      <a:r>
                        <a:rPr lang="en-US" sz="2400" dirty="0" smtClean="0"/>
                        <a:t> (day </a:t>
                      </a:r>
                      <a:r>
                        <a:rPr lang="en-US" sz="2400" baseline="30000" dirty="0" smtClean="0"/>
                        <a:t>-1</a:t>
                      </a:r>
                      <a:r>
                        <a:rPr lang="en-US" sz="2400" dirty="0" smtClean="0"/>
                        <a:t>)</a:t>
                      </a:r>
                      <a:endParaRPr lang="en-US" sz="2400" dirty="0"/>
                    </a:p>
                  </a:txBody>
                  <a:tcPr/>
                </a:tc>
              </a:tr>
              <a:tr h="1021445">
                <a:tc>
                  <a:txBody>
                    <a:bodyPr/>
                    <a:lstStyle/>
                    <a:p>
                      <a:r>
                        <a:rPr lang="en-US" sz="2400" dirty="0" smtClean="0"/>
                        <a:t>Untreated municipal wastewater</a:t>
                      </a:r>
                      <a:endParaRPr lang="en-US" sz="2400" dirty="0"/>
                    </a:p>
                  </a:txBody>
                  <a:tcPr/>
                </a:tc>
                <a:tc>
                  <a:txBody>
                    <a:bodyPr/>
                    <a:lstStyle/>
                    <a:p>
                      <a:pPr algn="ctr"/>
                      <a:r>
                        <a:rPr lang="en-US" sz="2400" dirty="0" smtClean="0"/>
                        <a:t>0.35 – 0.70</a:t>
                      </a:r>
                      <a:endParaRPr lang="en-US" sz="2400" dirty="0"/>
                    </a:p>
                  </a:txBody>
                  <a:tcPr/>
                </a:tc>
              </a:tr>
              <a:tr h="1021445">
                <a:tc>
                  <a:txBody>
                    <a:bodyPr/>
                    <a:lstStyle/>
                    <a:p>
                      <a:r>
                        <a:rPr lang="en-US" sz="2400" dirty="0" smtClean="0"/>
                        <a:t>Treated municipal wastewater</a:t>
                      </a:r>
                      <a:endParaRPr lang="en-US" sz="2400" dirty="0"/>
                    </a:p>
                  </a:txBody>
                  <a:tcPr/>
                </a:tc>
                <a:tc>
                  <a:txBody>
                    <a:bodyPr/>
                    <a:lstStyle/>
                    <a:p>
                      <a:pPr algn="ctr"/>
                      <a:r>
                        <a:rPr lang="en-US" sz="2400" dirty="0" smtClean="0"/>
                        <a:t>0.10 – 0.35</a:t>
                      </a:r>
                      <a:endParaRPr lang="en-US" sz="2400" dirty="0"/>
                    </a:p>
                  </a:txBody>
                  <a:tcPr/>
                </a:tc>
              </a:tr>
              <a:tr h="1021445">
                <a:tc>
                  <a:txBody>
                    <a:bodyPr/>
                    <a:lstStyle/>
                    <a:p>
                      <a:r>
                        <a:rPr lang="en-US" sz="2400" dirty="0" smtClean="0"/>
                        <a:t>Unpolluted river water</a:t>
                      </a:r>
                      <a:endParaRPr lang="en-US" sz="2400" dirty="0"/>
                    </a:p>
                  </a:txBody>
                  <a:tcPr/>
                </a:tc>
                <a:tc>
                  <a:txBody>
                    <a:bodyPr/>
                    <a:lstStyle/>
                    <a:p>
                      <a:pPr algn="ctr"/>
                      <a:r>
                        <a:rPr lang="en-US" sz="2400" dirty="0" smtClean="0"/>
                        <a:t>&lt; 0.05</a:t>
                      </a:r>
                      <a:endParaRPr lang="en-US" sz="2400" dirty="0"/>
                    </a:p>
                  </a:txBody>
                  <a:tcPr/>
                </a:tc>
              </a:tr>
            </a:tbl>
          </a:graphicData>
        </a:graphic>
      </p:graphicFrame>
    </p:spTree>
    <p:extLst>
      <p:ext uri="{BB962C8B-B14F-4D97-AF65-F5344CB8AC3E}">
        <p14:creationId xmlns:p14="http://schemas.microsoft.com/office/powerpoint/2010/main" val="3060136250"/>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Bioaccumulation</a:t>
            </a:r>
            <a:endParaRPr lang="en-US" dirty="0"/>
          </a:p>
        </p:txBody>
      </p:sp>
      <p:sp>
        <p:nvSpPr>
          <p:cNvPr id="3" name="Content Placeholder 2"/>
          <p:cNvSpPr>
            <a:spLocks noGrp="1"/>
          </p:cNvSpPr>
          <p:nvPr>
            <p:ph idx="1"/>
          </p:nvPr>
        </p:nvSpPr>
        <p:spPr/>
        <p:txBody>
          <a:bodyPr>
            <a:normAutofit/>
          </a:bodyPr>
          <a:lstStyle/>
          <a:p>
            <a:r>
              <a:rPr lang="en-US" sz="3200" dirty="0" smtClean="0"/>
              <a:t>Although there are significant losses in transferring energy and biomass up the food chain, as in the case of oxidation and exertion, some chemicals (e.g. mercury, PCBs) are retained by organisms</a:t>
            </a:r>
          </a:p>
          <a:p>
            <a:r>
              <a:rPr lang="en-US" sz="3200" dirty="0" smtClean="0"/>
              <a:t>This retention, coupled with the loss of biomass, produces a concentrating effect in each successive level up the food chain</a:t>
            </a:r>
            <a:endParaRPr lang="en-US" sz="3200" dirty="0"/>
          </a:p>
        </p:txBody>
      </p:sp>
    </p:spTree>
    <p:extLst>
      <p:ext uri="{BB962C8B-B14F-4D97-AF65-F5344CB8AC3E}">
        <p14:creationId xmlns:p14="http://schemas.microsoft.com/office/powerpoint/2010/main" val="1715165250"/>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err="1" smtClean="0"/>
              <a:t>Bioconcentration</a:t>
            </a:r>
            <a:r>
              <a:rPr lang="en-US" dirty="0" smtClean="0"/>
              <a:t>/Bioaccumulation</a:t>
            </a:r>
            <a:endParaRPr lang="en-US" dirty="0"/>
          </a:p>
        </p:txBody>
      </p:sp>
      <p:sp>
        <p:nvSpPr>
          <p:cNvPr id="3" name="Content Placeholder 2"/>
          <p:cNvSpPr>
            <a:spLocks noGrp="1"/>
          </p:cNvSpPr>
          <p:nvPr>
            <p:ph idx="1"/>
          </p:nvPr>
        </p:nvSpPr>
        <p:spPr/>
        <p:txBody>
          <a:bodyPr>
            <a:normAutofit/>
          </a:bodyPr>
          <a:lstStyle/>
          <a:p>
            <a:r>
              <a:rPr lang="en-US" sz="3200" b="1" u="sng" dirty="0" smtClean="0"/>
              <a:t>Bio concentration</a:t>
            </a:r>
            <a:r>
              <a:rPr lang="en-US" sz="3200" dirty="0" smtClean="0"/>
              <a:t>: - is the direct absorption of a chemical into an individual organism</a:t>
            </a:r>
            <a:endParaRPr lang="en-US" sz="3200" b="1" u="sng" dirty="0" smtClean="0"/>
          </a:p>
          <a:p>
            <a:r>
              <a:rPr lang="en-US" sz="3200" b="1" u="sng" dirty="0" smtClean="0"/>
              <a:t>Bioaccumulation</a:t>
            </a:r>
            <a:r>
              <a:rPr lang="en-US" sz="3200" dirty="0" smtClean="0"/>
              <a:t>: - refers to the accumulation of chemicals both by exposure to contaminated water and ingestion of contaminated food</a:t>
            </a:r>
            <a:endParaRPr lang="en-US" sz="3200" b="1" u="sng" dirty="0"/>
          </a:p>
        </p:txBody>
      </p:sp>
    </p:spTree>
    <p:extLst>
      <p:ext uri="{BB962C8B-B14F-4D97-AF65-F5344CB8AC3E}">
        <p14:creationId xmlns:p14="http://schemas.microsoft.com/office/powerpoint/2010/main" val="2812794776"/>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Bio concentration Factor (BCF)</a:t>
            </a:r>
            <a:endParaRPr lang="en-US" dirty="0"/>
          </a:p>
        </p:txBody>
      </p:sp>
      <p:sp>
        <p:nvSpPr>
          <p:cNvPr id="3" name="Content Placeholder 2"/>
          <p:cNvSpPr>
            <a:spLocks noGrp="1"/>
          </p:cNvSpPr>
          <p:nvPr>
            <p:ph idx="1"/>
          </p:nvPr>
        </p:nvSpPr>
        <p:spPr/>
        <p:txBody>
          <a:bodyPr>
            <a:normAutofit/>
          </a:bodyPr>
          <a:lstStyle/>
          <a:p>
            <a:r>
              <a:rPr lang="en-US" sz="3200" dirty="0" smtClean="0"/>
              <a:t>Is the ratio of the concentration of a chemical in an organism to that in the surrounding environmental medium when uptake directly from that medium is the only </a:t>
            </a:r>
            <a:r>
              <a:rPr lang="en-US" sz="3200" smtClean="0"/>
              <a:t>mechanism considered</a:t>
            </a:r>
            <a:endParaRPr lang="en-US" sz="3200"/>
          </a:p>
        </p:txBody>
      </p:sp>
    </p:spTree>
    <p:extLst>
      <p:ext uri="{BB962C8B-B14F-4D97-AF65-F5344CB8AC3E}">
        <p14:creationId xmlns:p14="http://schemas.microsoft.com/office/powerpoint/2010/main" val="1075873208"/>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Bioaccumulation Factor (BAF)</a:t>
            </a:r>
            <a:endParaRPr lang="en-US" dirty="0"/>
          </a:p>
        </p:txBody>
      </p:sp>
      <p:sp>
        <p:nvSpPr>
          <p:cNvPr id="3" name="Content Placeholder 2"/>
          <p:cNvSpPr>
            <a:spLocks noGrp="1"/>
          </p:cNvSpPr>
          <p:nvPr>
            <p:ph idx="1"/>
          </p:nvPr>
        </p:nvSpPr>
        <p:spPr/>
        <p:txBody>
          <a:bodyPr>
            <a:normAutofit/>
          </a:bodyPr>
          <a:lstStyle/>
          <a:p>
            <a:pPr marL="0" indent="0">
              <a:buNone/>
            </a:pPr>
            <a:r>
              <a:rPr lang="en-US" sz="3200" dirty="0" smtClean="0"/>
              <a:t>Is the ratio of the concentration of a chemical in an organism to that in the surrounding medium when all potential </a:t>
            </a:r>
            <a:r>
              <a:rPr lang="en-US" sz="3200" smtClean="0"/>
              <a:t>uptake mechanisms</a:t>
            </a:r>
            <a:endParaRPr lang="en-US" sz="3200" dirty="0"/>
          </a:p>
        </p:txBody>
      </p:sp>
    </p:spTree>
    <p:extLst>
      <p:ext uri="{BB962C8B-B14F-4D97-AF65-F5344CB8AC3E}">
        <p14:creationId xmlns:p14="http://schemas.microsoft.com/office/powerpoint/2010/main" val="132171615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673</TotalTime>
  <Words>2099</Words>
  <Application>Microsoft Office PowerPoint</Application>
  <PresentationFormat>Widescreen</PresentationFormat>
  <Paragraphs>375</Paragraphs>
  <Slides>69</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69</vt:i4>
      </vt:variant>
    </vt:vector>
  </HeadingPairs>
  <TitlesOfParts>
    <vt:vector size="74" baseType="lpstr">
      <vt:lpstr>Arial</vt:lpstr>
      <vt:lpstr>Calibri</vt:lpstr>
      <vt:lpstr>Calibri Light</vt:lpstr>
      <vt:lpstr>Cambria Math</vt:lpstr>
      <vt:lpstr>Office Theme</vt:lpstr>
      <vt:lpstr>Population Dynamics and BOD/COD</vt:lpstr>
      <vt:lpstr>Population Dynamics</vt:lpstr>
      <vt:lpstr>Models of Population Growth</vt:lpstr>
      <vt:lpstr>Mass Balance of Biomass</vt:lpstr>
      <vt:lpstr>Mass Balance of Biomass</vt:lpstr>
      <vt:lpstr>Models of Population</vt:lpstr>
      <vt:lpstr>Exponential Growth Model </vt:lpstr>
      <vt:lpstr>Exponential Growth Model </vt:lpstr>
      <vt:lpstr>Exponential Growth Model</vt:lpstr>
      <vt:lpstr>Exponential Growth Model</vt:lpstr>
      <vt:lpstr>Exponential Growth Model</vt:lpstr>
      <vt:lpstr>Exponential Growth Model</vt:lpstr>
      <vt:lpstr>Exponential Growth Equation</vt:lpstr>
      <vt:lpstr>Exponential Growth </vt:lpstr>
      <vt:lpstr>Exponential Growth </vt:lpstr>
      <vt:lpstr>Logistic Growth Model</vt:lpstr>
      <vt:lpstr>Logistic Growth Model</vt:lpstr>
      <vt:lpstr>Logistic Growth Model</vt:lpstr>
      <vt:lpstr>Logistic Growth Model</vt:lpstr>
      <vt:lpstr>Logistic Growth Model</vt:lpstr>
      <vt:lpstr>Logistic Growth Model</vt:lpstr>
      <vt:lpstr>Logistic Growth Model</vt:lpstr>
      <vt:lpstr>Logistic Growth Model</vt:lpstr>
      <vt:lpstr>The Monod Model</vt:lpstr>
      <vt:lpstr>The Monod Model</vt:lpstr>
      <vt:lpstr>The Monod Model</vt:lpstr>
      <vt:lpstr>The Monod Model</vt:lpstr>
      <vt:lpstr>The Monod Model</vt:lpstr>
      <vt:lpstr>The Monod Model</vt:lpstr>
      <vt:lpstr>Yield Coefficient</vt:lpstr>
      <vt:lpstr>Yield Coefficient</vt:lpstr>
      <vt:lpstr>Yield Coefficient</vt:lpstr>
      <vt:lpstr>Yield Coefficient Example</vt:lpstr>
      <vt:lpstr>Yield Coefficient Example</vt:lpstr>
      <vt:lpstr>Yield Coefficient Solution</vt:lpstr>
      <vt:lpstr>Biokinetics Coefficients</vt:lpstr>
      <vt:lpstr>BioKinetics Coefficients for Activated Sludge Wastewater Treatment Process</vt:lpstr>
      <vt:lpstr>Biokinetics Coefficients</vt:lpstr>
      <vt:lpstr>Phases of Population Growth</vt:lpstr>
      <vt:lpstr>Dynamics of Microbial Populations Question</vt:lpstr>
      <vt:lpstr>Dynamics of Microbial Populations Questions</vt:lpstr>
      <vt:lpstr>Dynamics of Microbial Populations Solution Question 1</vt:lpstr>
      <vt:lpstr>Dynamics of Microbial Populations Solution Question 2</vt:lpstr>
      <vt:lpstr>Dynamics of Microbial Populations Solution Question 3</vt:lpstr>
      <vt:lpstr>Dynamics of Microbial Populations Solution Question 3</vt:lpstr>
      <vt:lpstr>Dynamics of Microbial Populations</vt:lpstr>
      <vt:lpstr>Oxygen Demand: Biochemical,  Chemical and Theoretical</vt:lpstr>
      <vt:lpstr>Oxygen Demand: Biochemical and Chemical</vt:lpstr>
      <vt:lpstr>Definition of BOD, CBOD and NBOD</vt:lpstr>
      <vt:lpstr>BOD, CBOD and NBOD</vt:lpstr>
      <vt:lpstr>BOD, CBOD and NBOD</vt:lpstr>
      <vt:lpstr>BOD, CBOD and NBOD</vt:lpstr>
      <vt:lpstr>BOD of Selected Waste Streams</vt:lpstr>
      <vt:lpstr>Theoretical Oxygen Demand</vt:lpstr>
      <vt:lpstr>Theoretical Oxygen Demand</vt:lpstr>
      <vt:lpstr>Determination of Carbonaceous Nitrogenous, Total ThOD</vt:lpstr>
      <vt:lpstr>Determination of Carbonaceous Nitrogenous, Total ThOD</vt:lpstr>
      <vt:lpstr>Determination of Carbonaceous Nitrogenous, Total ThOD</vt:lpstr>
      <vt:lpstr>BOD Kinetics</vt:lpstr>
      <vt:lpstr>CBOD Rate Coefficient</vt:lpstr>
      <vt:lpstr>PowerPoint Presentation</vt:lpstr>
      <vt:lpstr>PowerPoint Presentation</vt:lpstr>
      <vt:lpstr>CBOD Rate Coefficient</vt:lpstr>
      <vt:lpstr>Thomas Slope Method</vt:lpstr>
      <vt:lpstr>Range of Values for the CBOD Rate Constant</vt:lpstr>
      <vt:lpstr>Bioaccumulation</vt:lpstr>
      <vt:lpstr>Bioconcentration/Bioaccumulation</vt:lpstr>
      <vt:lpstr>Bio concentration Factor (BCF)</vt:lpstr>
      <vt:lpstr>Bioaccumulation Factor (BAF)</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Andrew Thorn</dc:creator>
  <cp:lastModifiedBy>Andrew Thorn</cp:lastModifiedBy>
  <cp:revision>59</cp:revision>
  <dcterms:created xsi:type="dcterms:W3CDTF">2018-02-14T00:24:49Z</dcterms:created>
  <dcterms:modified xsi:type="dcterms:W3CDTF">2018-11-28T20:55:14Z</dcterms:modified>
</cp:coreProperties>
</file>