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notesMasterIdLst>
    <p:notesMasterId r:id="rId35"/>
  </p:notesMasterIdLst>
  <p:handoutMasterIdLst>
    <p:handoutMasterId r:id="rId36"/>
  </p:handoutMasterIdLst>
  <p:sldIdLst>
    <p:sldId id="334" r:id="rId4"/>
    <p:sldId id="310" r:id="rId5"/>
    <p:sldId id="311" r:id="rId6"/>
    <p:sldId id="312" r:id="rId7"/>
    <p:sldId id="313" r:id="rId8"/>
    <p:sldId id="314" r:id="rId9"/>
    <p:sldId id="325" r:id="rId10"/>
    <p:sldId id="326" r:id="rId11"/>
    <p:sldId id="315" r:id="rId12"/>
    <p:sldId id="316" r:id="rId13"/>
    <p:sldId id="317" r:id="rId14"/>
    <p:sldId id="328" r:id="rId15"/>
    <p:sldId id="319" r:id="rId16"/>
    <p:sldId id="320" r:id="rId17"/>
    <p:sldId id="321" r:id="rId18"/>
    <p:sldId id="327" r:id="rId19"/>
    <p:sldId id="322" r:id="rId20"/>
    <p:sldId id="293" r:id="rId21"/>
    <p:sldId id="256" r:id="rId22"/>
    <p:sldId id="284" r:id="rId23"/>
    <p:sldId id="281" r:id="rId24"/>
    <p:sldId id="275" r:id="rId25"/>
    <p:sldId id="329" r:id="rId26"/>
    <p:sldId id="261" r:id="rId27"/>
    <p:sldId id="262" r:id="rId28"/>
    <p:sldId id="280" r:id="rId29"/>
    <p:sldId id="330" r:id="rId30"/>
    <p:sldId id="332" r:id="rId31"/>
    <p:sldId id="333" r:id="rId32"/>
    <p:sldId id="301" r:id="rId33"/>
    <p:sldId id="306" r:id="rId34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6BA42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017" autoAdjust="0"/>
  </p:normalViewPr>
  <p:slideViewPr>
    <p:cSldViewPr>
      <p:cViewPr>
        <p:scale>
          <a:sx n="75" d="100"/>
          <a:sy n="75" d="100"/>
        </p:scale>
        <p:origin x="-1014" y="-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235711-5DAB-4C48-BB25-7B53D190313E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6AD33E-662A-461D-BCCD-3684989F4F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6206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8CFEB6-7243-4FBA-8661-F4C5ED309126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92480DF-6079-44D2-8F71-06CD4F7E8A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51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Any </a:t>
            </a:r>
            <a:r>
              <a:rPr lang="en-GB" smtClean="0"/>
              <a:t>initial observations/comments/concerns/questions?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2480DF-6079-44D2-8F71-06CD4F7E8A11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3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2480DF-6079-44D2-8F71-06CD4F7E8A11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3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6A184-1E7A-4644-B7A0-B804BE4AA8F7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49114-4C73-4194-B794-01B6B6D61B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B32E5-DA89-4179-BF34-1F4969C1E8D8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00A08-DD20-4230-AD77-AB9A8D7A8C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A7F1-995A-4BB1-A3F9-8C450D7329C6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DDAF0-113E-4EFC-9CF6-520AB9AC3E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76D4-DA25-4BC0-B7D2-3867260B0891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353D0-0D28-4805-95C3-CD6E54C510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B9434-1F6F-4BD6-98F4-F991A214E3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238C4-1B46-42C8-9F57-CA3906DD802C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4764D-3175-48D9-AC15-4540102A18EB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C1448-083D-4E56-B9BB-08D102392C88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BCA94-2B9A-4565-898B-E1A5092CAA93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1F76F-E8DC-4F83-83CB-E9C1592C78B7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515A3-78A1-49EF-A54C-D0C3A34DFA2D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4892E-71BD-491A-ABEF-57E081A82DD5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6D76C-0ADE-410A-95B3-266BE46AF0FF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BED77-EA4B-4C41-804D-E60D98F22C24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972BC-2E8F-46FA-A8E1-FC4A32DFB9AC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D8681-3EC0-4090-A89B-D621AF9668B4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3C2503-24AB-4EA1-93B3-B95733E72EC4}" type="datetimeFigureOut">
              <a:rPr lang="en-GB"/>
              <a:pPr>
                <a:defRPr/>
              </a:pPr>
              <a:t>02/10/2014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F1D23A-9BD3-4649-86D2-62A9540D85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1" r:id="rId2"/>
    <p:sldLayoutId id="2147483682" r:id="rId3"/>
    <p:sldLayoutId id="2147483683" r:id="rId4"/>
    <p:sldLayoutId id="2147483698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92832EBF-8160-4C86-A9BD-C58C7AB962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7175" name="Picture 8" descr="PP_TSD_whit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84" r:id="rId2"/>
    <p:sldLayoutId id="2147483700" r:id="rId3"/>
    <p:sldLayoutId id="2147483685" r:id="rId4"/>
    <p:sldLayoutId id="2147483701" r:id="rId5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y-GB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</a:defRPr>
            </a:lvl1pPr>
          </a:lstStyle>
          <a:p>
            <a:pPr>
              <a:defRPr/>
            </a:pPr>
            <a:fld id="{C3977B70-A4A6-4FB0-AFE6-6A9BC9C34A2A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70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dx9PshVWX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youtube.com/watch?v=4oZAIUGFTOk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gle.com/author/arend-van-dam/" TargetMode="External"/><Relationship Id="rId2" Type="http://schemas.openxmlformats.org/officeDocument/2006/relationships/hyperlink" Target="http://www.cagle.com/tag/informed-consent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Day 1: Session 2 &amp; 3 : Introduction to Social Research Methodology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A353D0-0D28-4805-95C3-CD6E54C5107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568" y="1988840"/>
            <a:ext cx="7772400" cy="147002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/>
              <a:t>DSAW 7003 Research Methods for Work-Based Learning 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69368" y="3744615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6" name="Picture 2" descr="C:\Users\s.loxdale\AppData\Local\Microsoft\Windows\Temporary Internet Files\Content.IE5\73Q0QAGA\Elevate-Small-128x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801" y="476672"/>
            <a:ext cx="1170432" cy="117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21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898600" y="8424"/>
            <a:ext cx="6965240" cy="120248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y-GB" sz="2800" dirty="0" smtClean="0"/>
              <a:t/>
            </a:r>
            <a:br>
              <a:rPr lang="cy-GB" sz="2800" dirty="0" smtClean="0"/>
            </a:br>
            <a:r>
              <a:rPr lang="en-GB" sz="4000" dirty="0" smtClean="0"/>
              <a:t>Why Research in the Social Context?</a:t>
            </a:r>
            <a:endParaRPr lang="en-GB" sz="4000" dirty="0"/>
          </a:p>
        </p:txBody>
      </p:sp>
      <p:sp>
        <p:nvSpPr>
          <p:cNvPr id="4" name="Content Placeholder 4"/>
          <p:cNvSpPr txBox="1">
            <a:spLocks/>
          </p:cNvSpPr>
          <p:nvPr/>
        </p:nvSpPr>
        <p:spPr>
          <a:xfrm>
            <a:off x="755576" y="1706394"/>
            <a:ext cx="7488831" cy="48189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Inform Policy</a:t>
            </a:r>
          </a:p>
          <a:p>
            <a:pPr lvl="1"/>
            <a:r>
              <a:rPr lang="en-GB" dirty="0" smtClean="0"/>
              <a:t>Political slant	 </a:t>
            </a:r>
          </a:p>
          <a:p>
            <a:r>
              <a:rPr lang="en-GB" dirty="0" smtClean="0"/>
              <a:t>To Inform Practice….</a:t>
            </a:r>
          </a:p>
          <a:p>
            <a:pPr lvl="1"/>
            <a:r>
              <a:rPr lang="en-GB" dirty="0" smtClean="0"/>
              <a:t>your own…</a:t>
            </a:r>
          </a:p>
          <a:p>
            <a:pPr lvl="1"/>
            <a:r>
              <a:rPr lang="en-GB" dirty="0" smtClean="0"/>
              <a:t>Social Work,</a:t>
            </a:r>
          </a:p>
          <a:p>
            <a:pPr lvl="1"/>
            <a:r>
              <a:rPr lang="en-GB" dirty="0" smtClean="0"/>
              <a:t>Education, </a:t>
            </a:r>
          </a:p>
          <a:p>
            <a:pPr lvl="1"/>
            <a:r>
              <a:rPr lang="en-GB" dirty="0" smtClean="0"/>
              <a:t>Nursing,</a:t>
            </a:r>
          </a:p>
          <a:p>
            <a:pPr lvl="1"/>
            <a:r>
              <a:rPr lang="en-GB" dirty="0" smtClean="0"/>
              <a:t>Community Development, </a:t>
            </a:r>
          </a:p>
          <a:p>
            <a:pPr lvl="1"/>
            <a:r>
              <a:rPr lang="en-GB" dirty="0" smtClean="0"/>
              <a:t>Evidence based practice etc……….</a:t>
            </a:r>
          </a:p>
          <a:p>
            <a:pPr marL="365760" lvl="1" indent="0">
              <a:buFont typeface="Arial" charset="0"/>
              <a:buNone/>
            </a:pPr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94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710868" y="0"/>
            <a:ext cx="6965240" cy="120248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y-GB" dirty="0" smtClean="0"/>
              <a:t/>
            </a:r>
            <a:br>
              <a:rPr lang="cy-GB" dirty="0" smtClean="0"/>
            </a:br>
            <a:r>
              <a:rPr lang="en-GB" dirty="0" smtClean="0"/>
              <a:t>Real world enquiry </a:t>
            </a:r>
            <a:endParaRPr lang="en-GB" dirty="0"/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1078887" y="1615190"/>
            <a:ext cx="6196404" cy="36038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GB" dirty="0" smtClean="0"/>
              <a:t>‘Social research does not exist in a bubble’</a:t>
            </a:r>
          </a:p>
          <a:p>
            <a:pPr>
              <a:buFont typeface="Arial" charset="0"/>
              <a:buNone/>
            </a:pPr>
            <a:r>
              <a:rPr lang="en-GB" dirty="0" smtClean="0"/>
              <a:t>				(</a:t>
            </a:r>
            <a:r>
              <a:rPr lang="en-GB" noProof="1" smtClean="0"/>
              <a:t>Bryman</a:t>
            </a:r>
            <a:r>
              <a:rPr lang="en-GB" dirty="0" smtClean="0"/>
              <a:t> 2001)</a:t>
            </a:r>
            <a:endParaRPr lang="en-GB" dirty="0"/>
          </a:p>
        </p:txBody>
      </p:sp>
      <p:pic>
        <p:nvPicPr>
          <p:cNvPr id="4" name="Picture 5" descr="cartoo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99719" y="3212976"/>
            <a:ext cx="5256583" cy="3265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2117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>
          <a:xfrm>
            <a:off x="827584" y="476672"/>
            <a:ext cx="6965240" cy="12024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cy-GB" sz="3200" dirty="0" smtClean="0"/>
              <a:t>Sut beth yw Ymchwil Cymdeithasol?</a:t>
            </a:r>
          </a:p>
          <a:p>
            <a:r>
              <a:rPr lang="en-GB" sz="3200" dirty="0" smtClean="0"/>
              <a:t>What </a:t>
            </a:r>
            <a:r>
              <a:rPr lang="en-GB" sz="3200" dirty="0"/>
              <a:t>does Social Research Look like? </a:t>
            </a:r>
          </a:p>
        </p:txBody>
      </p:sp>
      <p:sp>
        <p:nvSpPr>
          <p:cNvPr id="6" name="Text Box 14"/>
          <p:cNvSpPr txBox="1"/>
          <p:nvPr/>
        </p:nvSpPr>
        <p:spPr>
          <a:xfrm>
            <a:off x="5963555" y="2551546"/>
            <a:ext cx="2209800" cy="70853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2070" tIns="46040" rIns="92070" bIns="46040" anchor="t" anchorCtr="0" compatLnSpc="1">
            <a:sp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y-GB" sz="20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Times New Roman" pitchFamily="18"/>
                <a:ea typeface=""/>
                <a:cs typeface=""/>
              </a:rPr>
              <a:t>Methodoleg </a:t>
            </a:r>
            <a:r>
              <a:rPr lang="en-GB" sz="20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Times New Roman" pitchFamily="18"/>
                <a:ea typeface=""/>
                <a:cs typeface=""/>
              </a:rPr>
              <a:t>Methodology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"/>
              <a:cs typeface=""/>
            </a:endParaRPr>
          </a:p>
        </p:txBody>
      </p:sp>
      <p:grpSp>
        <p:nvGrpSpPr>
          <p:cNvPr id="7" name="Group 20"/>
          <p:cNvGrpSpPr/>
          <p:nvPr/>
        </p:nvGrpSpPr>
        <p:grpSpPr>
          <a:xfrm>
            <a:off x="941463" y="1782505"/>
            <a:ext cx="7150148" cy="4230065"/>
            <a:chOff x="1169020" y="1975141"/>
            <a:chExt cx="6027635" cy="4230065"/>
          </a:xfrm>
        </p:grpSpPr>
        <p:sp>
          <p:nvSpPr>
            <p:cNvPr id="8" name="Text Box 15"/>
            <p:cNvSpPr txBox="1"/>
            <p:nvPr/>
          </p:nvSpPr>
          <p:spPr>
            <a:xfrm>
              <a:off x="1169020" y="5419730"/>
              <a:ext cx="1879604" cy="785476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y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Gwerthoedd</a:t>
              </a:r>
              <a:endParaRPr lang="cy-GB" sz="2000" b="1" dirty="0" smtClean="0">
                <a:solidFill>
                  <a:srgbClr val="000000"/>
                </a:solidFill>
                <a:latin typeface="Times New Roman" pitchFamily="18"/>
                <a:ea typeface=""/>
                <a:cs typeface=""/>
              </a:endParaRPr>
            </a:p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Values</a:t>
              </a:r>
              <a:endPara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"/>
                <a:cs typeface=""/>
              </a:endParaRPr>
            </a:p>
          </p:txBody>
        </p:sp>
        <p:sp>
          <p:nvSpPr>
            <p:cNvPr id="9" name="Oval 6"/>
            <p:cNvSpPr/>
            <p:nvPr/>
          </p:nvSpPr>
          <p:spPr>
            <a:xfrm>
              <a:off x="2271915" y="3465583"/>
              <a:ext cx="3438925" cy="17526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none" lIns="92070" tIns="46040" rIns="92070" bIns="46040" anchor="ctr" anchorCtr="0" compatLnSpc="1"/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y-GB" sz="28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Ymchwil</a:t>
              </a:r>
              <a:r>
                <a:rPr lang="cy-GB" sz="2800" b="1" i="0" u="none" strike="noStrike" kern="1200" cap="none" spc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 Cymdeithasol</a:t>
              </a:r>
            </a:p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8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Social </a:t>
              </a:r>
              <a:r>
                <a:rPr lang="en-GB" sz="2800" b="1" i="0" u="none" strike="noStrike" kern="1200" cap="none" spc="0" baseline="0" dirty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Research</a:t>
              </a:r>
            </a:p>
          </p:txBody>
        </p:sp>
        <p:sp>
          <p:nvSpPr>
            <p:cNvPr id="10" name="Text Box 12"/>
            <p:cNvSpPr txBox="1"/>
            <p:nvPr/>
          </p:nvSpPr>
          <p:spPr>
            <a:xfrm>
              <a:off x="5139255" y="5405876"/>
              <a:ext cx="2057400" cy="785476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y-GB" sz="2000" b="1" dirty="0" smtClean="0">
                  <a:solidFill>
                    <a:srgbClr val="000000"/>
                  </a:solidFill>
                  <a:latin typeface="Times New Roman" pitchFamily="18"/>
                  <a:ea typeface=""/>
                  <a:cs typeface=""/>
                </a:rPr>
                <a:t>Damcaniaeth</a:t>
              </a:r>
            </a:p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Theory</a:t>
              </a:r>
              <a:endPara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"/>
                <a:cs typeface=""/>
              </a:endParaRPr>
            </a:p>
          </p:txBody>
        </p:sp>
        <p:sp>
          <p:nvSpPr>
            <p:cNvPr id="11" name="Text Box 13"/>
            <p:cNvSpPr txBox="1"/>
            <p:nvPr/>
          </p:nvSpPr>
          <p:spPr>
            <a:xfrm>
              <a:off x="2683612" y="1975141"/>
              <a:ext cx="2624857" cy="70853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2070" tIns="46040" rIns="92070" bIns="46040" anchor="t" anchorCtr="0" compatLnSpc="1">
              <a:sp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19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y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Ystyriaethau ymarferol </a:t>
              </a:r>
              <a:r>
                <a:rPr lang="en-GB" sz="20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Practical </a:t>
              </a:r>
              <a:r>
                <a:rPr lang="en-GB" sz="2000" b="1" i="0" u="none" strike="noStrike" kern="1200" cap="none" spc="0" baseline="0" dirty="0">
                  <a:solidFill>
                    <a:srgbClr val="000000"/>
                  </a:solidFill>
                  <a:uFillTx/>
                  <a:latin typeface="Times New Roman" pitchFamily="18"/>
                  <a:ea typeface=""/>
                  <a:cs typeface=""/>
                </a:rPr>
                <a:t>considerations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76099" y="2613747"/>
            <a:ext cx="1506541" cy="707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y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Moeseg</a:t>
            </a:r>
          </a:p>
          <a:p>
            <a:pPr algn="ctr"/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Ethics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Connector 12"/>
          <p:cNvCxnSpPr>
            <a:stCxn id="11" idx="2"/>
          </p:cNvCxnSpPr>
          <p:nvPr/>
        </p:nvCxnSpPr>
        <p:spPr>
          <a:xfrm>
            <a:off x="4294953" y="2491037"/>
            <a:ext cx="0" cy="768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9" idx="7"/>
            <a:endCxn id="6" idx="2"/>
          </p:cNvCxnSpPr>
          <p:nvPr/>
        </p:nvCxnSpPr>
        <p:spPr>
          <a:xfrm flipV="1">
            <a:off x="5731689" y="3260078"/>
            <a:ext cx="1336766" cy="269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9" idx="6"/>
            <a:endCxn id="10" idx="0"/>
          </p:cNvCxnSpPr>
          <p:nvPr/>
        </p:nvCxnSpPr>
        <p:spPr>
          <a:xfrm>
            <a:off x="5731689" y="4768887"/>
            <a:ext cx="1139650" cy="4443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9" idx="4"/>
            <a:endCxn id="12" idx="2"/>
          </p:cNvCxnSpPr>
          <p:nvPr/>
        </p:nvCxnSpPr>
        <p:spPr>
          <a:xfrm flipH="1" flipV="1">
            <a:off x="1729370" y="3321633"/>
            <a:ext cx="1117785" cy="2079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8" idx="0"/>
            <a:endCxn id="9" idx="5"/>
          </p:cNvCxnSpPr>
          <p:nvPr/>
        </p:nvCxnSpPr>
        <p:spPr>
          <a:xfrm flipV="1">
            <a:off x="2056282" y="4768887"/>
            <a:ext cx="790873" cy="4582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234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95021" y="817583"/>
            <a:ext cx="6965240" cy="1202481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dirty="0" smtClean="0"/>
              <a:t>Methodology  vs. Method </a:t>
            </a:r>
            <a:endParaRPr lang="en-US" dirty="0"/>
          </a:p>
        </p:txBody>
      </p:sp>
      <p:sp>
        <p:nvSpPr>
          <p:cNvPr id="4" name="Content Placeholder 5"/>
          <p:cNvSpPr txBox="1">
            <a:spLocks/>
          </p:cNvSpPr>
          <p:nvPr/>
        </p:nvSpPr>
        <p:spPr>
          <a:xfrm>
            <a:off x="1403648" y="2119314"/>
            <a:ext cx="6696747" cy="36052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 algn="ctr">
              <a:buNone/>
            </a:pPr>
            <a:r>
              <a:rPr lang="en-US" b="1" dirty="0"/>
              <a:t>Methodology </a:t>
            </a:r>
          </a:p>
          <a:p>
            <a:r>
              <a:rPr lang="en-US" dirty="0"/>
              <a:t>The theoretical framework that outlines the rules to follow in a study.</a:t>
            </a:r>
          </a:p>
          <a:p>
            <a:pPr marL="0" indent="0" algn="ctr">
              <a:buFont typeface="Brush Script MT" pitchFamily="66"/>
              <a:buNone/>
            </a:pPr>
            <a:endParaRPr lang="en-US" b="1" dirty="0" smtClean="0"/>
          </a:p>
          <a:p>
            <a:pPr marL="0" indent="0" algn="ctr">
              <a:buFont typeface="Brush Script MT" pitchFamily="66"/>
              <a:buNone/>
            </a:pPr>
            <a:r>
              <a:rPr lang="en-US" b="1" dirty="0" smtClean="0"/>
              <a:t>Method</a:t>
            </a:r>
            <a:endParaRPr lang="en-US" dirty="0" smtClean="0"/>
          </a:p>
          <a:p>
            <a:r>
              <a:rPr lang="en-US" dirty="0" smtClean="0"/>
              <a:t>The actual tools/steps taken by which you conduct research into a subject or a topic.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686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 txBox="1">
            <a:spLocks/>
          </p:cNvSpPr>
          <p:nvPr/>
        </p:nvSpPr>
        <p:spPr>
          <a:xfrm>
            <a:off x="1087582" y="76200"/>
            <a:ext cx="6965240" cy="1202481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sz="36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en-US" sz="3600" dirty="0" smtClean="0">
                <a:solidFill>
                  <a:prstClr val="black"/>
                </a:solidFill>
                <a:latin typeface="Calibri"/>
              </a:rPr>
            </a:br>
            <a:r>
              <a:rPr lang="en-US" sz="3200" dirty="0" smtClean="0">
                <a:solidFill>
                  <a:prstClr val="black"/>
                </a:solidFill>
                <a:latin typeface="Calibri"/>
              </a:rPr>
              <a:t>Different Approaches to Research Equate to Different Paradigms</a:t>
            </a:r>
            <a:r>
              <a:rPr lang="en-US" sz="36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en-US" sz="3600" dirty="0" smtClean="0">
                <a:solidFill>
                  <a:prstClr val="black"/>
                </a:solidFill>
                <a:latin typeface="Calibri"/>
              </a:rPr>
            </a:br>
            <a:endParaRPr lang="en-US" dirty="0"/>
          </a:p>
        </p:txBody>
      </p:sp>
      <p:sp>
        <p:nvSpPr>
          <p:cNvPr id="3" name="Dalfan Cynnwys 2"/>
          <p:cNvSpPr txBox="1">
            <a:spLocks/>
          </p:cNvSpPr>
          <p:nvPr/>
        </p:nvSpPr>
        <p:spPr>
          <a:xfrm>
            <a:off x="1166091" y="2764151"/>
            <a:ext cx="3200400" cy="3602736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endParaRPr lang="en-GB" dirty="0"/>
          </a:p>
        </p:txBody>
      </p:sp>
      <p:sp>
        <p:nvSpPr>
          <p:cNvPr id="4" name="Dalfan Cynnwys 3"/>
          <p:cNvSpPr txBox="1">
            <a:spLocks/>
          </p:cNvSpPr>
          <p:nvPr/>
        </p:nvSpPr>
        <p:spPr>
          <a:xfrm>
            <a:off x="827584" y="1844824"/>
            <a:ext cx="7046416" cy="4503590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r>
              <a:rPr lang="en-US" dirty="0" smtClean="0"/>
              <a:t>A paradigm is </a:t>
            </a:r>
          </a:p>
          <a:p>
            <a:pPr lvl="1"/>
            <a:r>
              <a:rPr lang="en-US" sz="2400" dirty="0" smtClean="0"/>
              <a:t>a ‘worldview 'or a set of assumptions about how things work.</a:t>
            </a:r>
            <a:endParaRPr lang="en-US" sz="2400" dirty="0"/>
          </a:p>
          <a:p>
            <a:pPr lvl="1"/>
            <a:r>
              <a:rPr lang="en-US" sz="2400" dirty="0" smtClean="0"/>
              <a:t>There are different paradigms to choose from when choosing research  (your methodological </a:t>
            </a:r>
            <a:r>
              <a:rPr lang="en-US" sz="2400" dirty="0" smtClean="0"/>
              <a:t>choice). </a:t>
            </a:r>
            <a:endParaRPr lang="en-US" sz="2400" dirty="0" smtClean="0"/>
          </a:p>
          <a:p>
            <a:pPr lvl="1"/>
            <a:r>
              <a:rPr lang="en-US" sz="2400" dirty="0" smtClean="0"/>
              <a:t>A set of rules or axioms underpin different positions </a:t>
            </a:r>
          </a:p>
        </p:txBody>
      </p:sp>
    </p:spTree>
    <p:extLst>
      <p:ext uri="{BB962C8B-B14F-4D97-AF65-F5344CB8AC3E}">
        <p14:creationId xmlns:p14="http://schemas.microsoft.com/office/powerpoint/2010/main" val="1900129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457200" y="908050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67544" y="954088"/>
            <a:ext cx="7777162" cy="56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600" dirty="0" smtClean="0">
                <a:cs typeface="Arial" pitchFamily="34" charset="0"/>
              </a:rPr>
              <a:t>A Paradigm Constitutes the following: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dirty="0" smtClean="0"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en-GB" sz="2800" dirty="0" smtClean="0"/>
          </a:p>
          <a:p>
            <a:pPr marL="0" indent="0">
              <a:buFont typeface="Arial" charset="0"/>
              <a:buNone/>
            </a:pPr>
            <a:endParaRPr lang="en-US" sz="800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639570" y="1760061"/>
          <a:ext cx="586486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Ontology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fundamental beliefs we have about the world.  These can be: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Objectivism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Constructivism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Epistomology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theory and study of knowledge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39570" y="1760061"/>
          <a:ext cx="586486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Ontology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fundamental beliefs we have about the world.  These can be: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Objectivism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Constructivism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Epistomology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theory and study of knowledge</a:t>
                      </a:r>
                      <a:endParaRPr lang="en-US" sz="12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428659"/>
              </p:ext>
            </p:extLst>
          </p:nvPr>
        </p:nvGraphicFramePr>
        <p:xfrm>
          <a:off x="1639570" y="1760061"/>
          <a:ext cx="586486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2430"/>
                <a:gridCol w="2932430"/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Ontology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fundamental beliefs we have about the world.  These can be: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Objectivism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Social phenomena and their meanings have an existence independent of social actors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Constructivism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Social phenomena and their meanings are constructed through social interaction and therefore are in a constant state of revision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Epistomology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theory and study of </a:t>
                      </a:r>
                      <a:r>
                        <a:rPr lang="en-GB" sz="1200" dirty="0" smtClean="0">
                          <a:effectLst/>
                        </a:rPr>
                        <a:t>knowledge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There is a distinction between ‘true’ and ‘false’ knowledge – what standard of evidence is sufficient to make a judgement?  This also encompasses issues of validity and reliability which are discussed later.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types of evidence can include faith, trust, experience, logic, empiricism – depending on what philosophy you subscribe to.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0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457200" y="908050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67544" y="954088"/>
            <a:ext cx="7777162" cy="56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en-GB" sz="2800" b="1" smtClean="0">
                <a:solidFill>
                  <a:srgbClr val="0070C0"/>
                </a:solidFill>
                <a:cs typeface="Arial" pitchFamily="34" charset="0"/>
              </a:rPr>
              <a:t>A Background to Research Methods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000" i="1" smtClean="0">
                <a:cs typeface="Arial" pitchFamily="34" charset="0"/>
              </a:rPr>
              <a:t>Which ontological position do you think you come from?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i="1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i="1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000" i="1" smtClean="0">
                <a:cs typeface="Arial" pitchFamily="34" charset="0"/>
              </a:rPr>
              <a:t>How might this impact on your research?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800" smtClean="0"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en-US" sz="80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en-GB" sz="280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en-GB" sz="2400" b="1" smtClean="0">
                <a:cs typeface="Arial" pitchFamily="34" charset="0"/>
              </a:rPr>
              <a:t>Our fundamental beliefs are likely to impact on our research choices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1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1835145" y="655633"/>
            <a:ext cx="7108829" cy="973141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GB" sz="2800" dirty="0" smtClean="0"/>
              <a:t>Quantitative and Qualitative</a:t>
            </a:r>
            <a:endParaRPr lang="en-GB" dirty="0"/>
          </a:p>
        </p:txBody>
      </p:sp>
      <p:graphicFrame>
        <p:nvGraphicFramePr>
          <p:cNvPr id="3" name="Object 2"/>
          <p:cNvGraphicFramePr/>
          <p:nvPr>
            <p:extLst>
              <p:ext uri="{D42A27DB-BD31-4B8C-83A1-F6EECF244321}">
                <p14:modId xmlns:p14="http://schemas.microsoft.com/office/powerpoint/2010/main" val="2866912927"/>
              </p:ext>
            </p:extLst>
          </p:nvPr>
        </p:nvGraphicFramePr>
        <p:xfrm>
          <a:off x="971600" y="1268760"/>
          <a:ext cx="7058025" cy="570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Document" r:id="rId3" imgW="7942073" imgH="6461218" progId="Word.Document.8">
                  <p:embed/>
                </p:oleObj>
              </mc:Choice>
              <mc:Fallback>
                <p:oleObj name="Document" r:id="rId3" imgW="7942073" imgH="6461218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600" y="1268760"/>
                        <a:ext cx="7058025" cy="5700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/>
          <p:nvPr/>
        </p:nvGraphicFramePr>
        <p:xfrm>
          <a:off x="228600" y="228600"/>
          <a:ext cx="1447796" cy="1065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r:id="rId5" imgW="6351392" imgH="4674751" progId="">
                  <p:embed/>
                </p:oleObj>
              </mc:Choice>
              <mc:Fallback>
                <p:oleObj r:id="rId5" imgW="6351392" imgH="4674751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8600" y="228600"/>
                        <a:ext cx="1447796" cy="1065211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7073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899595" y="685801"/>
            <a:ext cx="7272808" cy="1334264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sz="2800" b="1" dirty="0" smtClean="0"/>
              <a:t>Methods Of Data Collection:  Qualitative and Quantitative</a:t>
            </a:r>
            <a:endParaRPr lang="en-US" sz="2800" b="1" dirty="0"/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906522" y="2044818"/>
            <a:ext cx="3815279" cy="3602736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 algn="ctr">
              <a:buNone/>
            </a:pPr>
            <a:r>
              <a:rPr lang="en-US" b="1" dirty="0" smtClean="0"/>
              <a:t>Quantitative</a:t>
            </a:r>
            <a:endParaRPr lang="en-US" b="1" dirty="0"/>
          </a:p>
          <a:p>
            <a:r>
              <a:rPr lang="en-US" dirty="0"/>
              <a:t>Involves experiments, surveys, testing, and structured content analysis, structured interviews, and observation.</a:t>
            </a:r>
          </a:p>
          <a:p>
            <a:endParaRPr lang="cy-GB" dirty="0" smtClean="0"/>
          </a:p>
          <a:p>
            <a:endParaRPr lang="en-US" dirty="0"/>
          </a:p>
        </p:txBody>
      </p:sp>
      <p:sp>
        <p:nvSpPr>
          <p:cNvPr id="4" name="Rectangle 4"/>
          <p:cNvSpPr txBox="1">
            <a:spLocks/>
          </p:cNvSpPr>
          <p:nvPr/>
        </p:nvSpPr>
        <p:spPr>
          <a:xfrm>
            <a:off x="4663440" y="2007872"/>
            <a:ext cx="3724982" cy="36052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 algn="ctr">
              <a:buNone/>
            </a:pPr>
            <a:r>
              <a:rPr lang="en-US" sz="2000" b="1" dirty="0" smtClean="0"/>
              <a:t>Qualitative</a:t>
            </a:r>
            <a:endParaRPr lang="en-US" sz="2000" b="1" dirty="0"/>
          </a:p>
          <a:p>
            <a:r>
              <a:rPr lang="en-US" dirty="0"/>
              <a:t>Involves semi / unstructured interviews, observation, focus groups and content analysis, participatory methods of data collection.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99230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78622" y="609600"/>
            <a:ext cx="6965240" cy="1163216"/>
          </a:xfrm>
          <a:prstGeom prst="rect">
            <a:avLst/>
          </a:prstGeom>
        </p:spPr>
        <p:txBody>
          <a:bodyPr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onstantia"/>
              </a:defRPr>
            </a:lvl1pPr>
          </a:lstStyle>
          <a:p>
            <a:r>
              <a:rPr lang="en-US" sz="3200" dirty="0" smtClean="0"/>
              <a:t>Combining Quantitative and Qualitative Methodologies</a:t>
            </a:r>
            <a:endParaRPr lang="en-US" sz="32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463040" y="2119259"/>
            <a:ext cx="6196404" cy="3603814"/>
          </a:xfrm>
          <a:prstGeom prst="rect">
            <a:avLst/>
          </a:prstGeom>
        </p:spPr>
        <p:txBody>
          <a:bodyPr/>
          <a:lstStyle>
            <a:lvl1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1pPr>
            <a:lvl2pPr marL="640080" marR="0" lvl="1" indent="-27432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2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2pPr>
            <a:lvl3pPr marL="9144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3pPr>
            <a:lvl4pPr marL="128016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4pPr>
            <a:lvl5pPr marL="164592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/>
              <a:buChar char="O"/>
              <a:tabLst/>
              <a:def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Franklin Gothic Book"/>
              </a:defRPr>
            </a:lvl5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10"/>
          <p:cNvSpPr txBox="1">
            <a:spLocks/>
          </p:cNvSpPr>
          <p:nvPr/>
        </p:nvSpPr>
        <p:spPr>
          <a:xfrm>
            <a:off x="1143000" y="2819400"/>
            <a:ext cx="3200400" cy="360273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y-GB" dirty="0"/>
          </a:p>
        </p:txBody>
      </p:sp>
      <p:sp>
        <p:nvSpPr>
          <p:cNvPr id="5" name="Content Placeholder 11"/>
          <p:cNvSpPr txBox="1">
            <a:spLocks/>
          </p:cNvSpPr>
          <p:nvPr/>
        </p:nvSpPr>
        <p:spPr>
          <a:xfrm>
            <a:off x="1143000" y="2159899"/>
            <a:ext cx="6618642" cy="36052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Mixed methodology  and mixed approaches often regarded  as a practical solution to research. </a:t>
            </a:r>
            <a:endParaRPr lang="en-US" dirty="0" smtClean="0"/>
          </a:p>
          <a:p>
            <a:r>
              <a:rPr lang="en-US" dirty="0" err="1" smtClean="0"/>
              <a:t>E.g</a:t>
            </a:r>
            <a:r>
              <a:rPr lang="en-US" dirty="0" smtClean="0"/>
              <a:t> Often you may engage in a Qualitative research design but use some quantitative data and vice versa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217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3"/>
          <p:cNvSpPr txBox="1">
            <a:spLocks/>
          </p:cNvSpPr>
          <p:nvPr/>
        </p:nvSpPr>
        <p:spPr>
          <a:xfrm>
            <a:off x="948995" y="260648"/>
            <a:ext cx="6993461" cy="154461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3400" dirty="0" smtClean="0"/>
              <a:t>Social Research Design Strategies </a:t>
            </a:r>
            <a:endParaRPr lang="en-GB" sz="3400" dirty="0"/>
          </a:p>
        </p:txBody>
      </p:sp>
      <p:sp>
        <p:nvSpPr>
          <p:cNvPr id="4" name="Dalfan Cynnwys 5"/>
          <p:cNvSpPr txBox="1">
            <a:spLocks/>
          </p:cNvSpPr>
          <p:nvPr/>
        </p:nvSpPr>
        <p:spPr>
          <a:xfrm>
            <a:off x="387049" y="2132856"/>
            <a:ext cx="4050188" cy="420298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Case Study </a:t>
            </a:r>
          </a:p>
          <a:p>
            <a:r>
              <a:rPr lang="en-GB" sz="2000" dirty="0" smtClean="0"/>
              <a:t>Ethnography </a:t>
            </a:r>
          </a:p>
          <a:p>
            <a:r>
              <a:rPr lang="en-GB" sz="2000" dirty="0" smtClean="0"/>
              <a:t>Phenomenology </a:t>
            </a:r>
          </a:p>
          <a:p>
            <a:r>
              <a:rPr lang="en-GB" sz="2000" dirty="0" smtClean="0"/>
              <a:t>Grounded Theory </a:t>
            </a:r>
          </a:p>
          <a:p>
            <a:r>
              <a:rPr lang="en-GB" sz="2000" dirty="0" smtClean="0"/>
              <a:t>Life History </a:t>
            </a:r>
          </a:p>
          <a:p>
            <a:r>
              <a:rPr lang="en-GB" sz="2000" dirty="0" smtClean="0"/>
              <a:t>Historical Methods </a:t>
            </a:r>
          </a:p>
          <a:p>
            <a:r>
              <a:rPr lang="en-GB" sz="2000" dirty="0" smtClean="0"/>
              <a:t>Clinical Research </a:t>
            </a:r>
          </a:p>
          <a:p>
            <a:r>
              <a:rPr lang="en-GB" sz="2000" b="1" u="sng" dirty="0" smtClean="0">
                <a:solidFill>
                  <a:srgbClr val="FF0000"/>
                </a:solidFill>
              </a:rPr>
              <a:t>Action and applied research </a:t>
            </a:r>
          </a:p>
          <a:p>
            <a:r>
              <a:rPr lang="en-GB" sz="2000" b="1" u="sng" dirty="0" smtClean="0">
                <a:solidFill>
                  <a:srgbClr val="FF0000"/>
                </a:solidFill>
              </a:rPr>
              <a:t>Participatory research </a:t>
            </a:r>
          </a:p>
          <a:p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377617" y="1485384"/>
            <a:ext cx="4040188" cy="639762"/>
          </a:xfrm>
        </p:spPr>
        <p:txBody>
          <a:bodyPr/>
          <a:lstStyle/>
          <a:p>
            <a:r>
              <a:rPr lang="en-GB" dirty="0" smtClean="0"/>
              <a:t>Qualitative Examples 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2"/>
          </p:nvPr>
        </p:nvSpPr>
        <p:spPr>
          <a:xfrm>
            <a:off x="4644008" y="2195598"/>
            <a:ext cx="4040188" cy="3951288"/>
          </a:xfrm>
        </p:spPr>
        <p:txBody>
          <a:bodyPr/>
          <a:lstStyle/>
          <a:p>
            <a:r>
              <a:rPr lang="en-GB" dirty="0" smtClean="0"/>
              <a:t>Surveys: requires large sample sizes for statistical analysis </a:t>
            </a:r>
          </a:p>
          <a:p>
            <a:r>
              <a:rPr lang="en-GB" dirty="0" smtClean="0"/>
              <a:t>Experimental designs : requires a control group </a:t>
            </a:r>
          </a:p>
          <a:p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4644008" y="1493094"/>
            <a:ext cx="4041775" cy="639762"/>
          </a:xfrm>
        </p:spPr>
        <p:txBody>
          <a:bodyPr/>
          <a:lstStyle/>
          <a:p>
            <a:r>
              <a:rPr lang="en-GB" dirty="0" smtClean="0"/>
              <a:t>Quantitative Examples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4469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8"/>
          <p:cNvSpPr txBox="1">
            <a:spLocks/>
          </p:cNvSpPr>
          <p:nvPr/>
        </p:nvSpPr>
        <p:spPr>
          <a:xfrm>
            <a:off x="963176" y="332656"/>
            <a:ext cx="7069661" cy="169701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3600" dirty="0" smtClean="0"/>
              <a:t>Social Research as an extension of practice </a:t>
            </a:r>
            <a:endParaRPr lang="en-GB" sz="3600" dirty="0"/>
          </a:p>
        </p:txBody>
      </p:sp>
      <p:sp>
        <p:nvSpPr>
          <p:cNvPr id="4" name="Content Placeholder 10"/>
          <p:cNvSpPr txBox="1">
            <a:spLocks/>
          </p:cNvSpPr>
          <p:nvPr/>
        </p:nvSpPr>
        <p:spPr>
          <a:xfrm>
            <a:off x="1259632" y="2029673"/>
            <a:ext cx="6438774" cy="36052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Think about an area of your current practice that you would like to research or evaluate: </a:t>
            </a:r>
          </a:p>
          <a:p>
            <a:pPr lvl="1"/>
            <a:r>
              <a:rPr lang="en-GB" dirty="0" smtClean="0"/>
              <a:t> solving a problem,</a:t>
            </a:r>
          </a:p>
          <a:p>
            <a:pPr lvl="1"/>
            <a:r>
              <a:rPr lang="en-GB" dirty="0" smtClean="0"/>
              <a:t>improving practice, </a:t>
            </a:r>
          </a:p>
          <a:p>
            <a:pPr lvl="1"/>
            <a:r>
              <a:rPr lang="en-GB" dirty="0" smtClean="0"/>
              <a:t>evaluating a new initiative to see if it works……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581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80512" y="332656"/>
            <a:ext cx="6993461" cy="162081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4000" dirty="0" smtClean="0"/>
              <a:t>Social Research as an extension of practice </a:t>
            </a:r>
            <a:endParaRPr lang="en-GB" sz="40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187624" y="2895600"/>
            <a:ext cx="6737176" cy="36052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What would be your preference for carrying out this research qualitative / quantitative?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772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25500" y="188640"/>
            <a:ext cx="6965240" cy="16002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4000" dirty="0" smtClean="0"/>
              <a:t>Social Research as an extension of practice </a:t>
            </a:r>
            <a:endParaRPr lang="en-GB" sz="40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143000" y="2132856"/>
            <a:ext cx="6705600" cy="433023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 smtClean="0"/>
              <a:t>Applied research </a:t>
            </a:r>
          </a:p>
          <a:p>
            <a:pPr lvl="1"/>
            <a:r>
              <a:rPr lang="en-GB" dirty="0" smtClean="0"/>
              <a:t>Participatory research</a:t>
            </a:r>
          </a:p>
          <a:p>
            <a:pPr lvl="1"/>
            <a:r>
              <a:rPr lang="en-GB" dirty="0" smtClean="0"/>
              <a:t>Action Research</a:t>
            </a:r>
          </a:p>
          <a:p>
            <a:r>
              <a:rPr lang="en-GB" sz="2200" dirty="0" smtClean="0"/>
              <a:t>Practitioners: ownership of the research process </a:t>
            </a:r>
          </a:p>
          <a:p>
            <a:r>
              <a:rPr lang="en-GB" sz="2200" dirty="0" smtClean="0"/>
              <a:t>Democratic</a:t>
            </a:r>
          </a:p>
          <a:p>
            <a:r>
              <a:rPr lang="en-GB" sz="2200" dirty="0" smtClean="0"/>
              <a:t>Reflection:  engenders personal or organisational change.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48954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Research as an extension of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Insider Researcher </a:t>
            </a:r>
          </a:p>
          <a:p>
            <a:pPr lvl="1"/>
            <a:r>
              <a:rPr lang="en-GB" dirty="0" smtClean="0">
                <a:solidFill>
                  <a:srgbClr val="0070C0"/>
                </a:solidFill>
                <a:cs typeface="Arial" pitchFamily="34" charset="0"/>
              </a:rPr>
              <a:t>Consider </a:t>
            </a:r>
            <a:r>
              <a:rPr lang="en-GB" dirty="0">
                <a:solidFill>
                  <a:srgbClr val="0070C0"/>
                </a:solidFill>
                <a:cs typeface="Arial" pitchFamily="34" charset="0"/>
              </a:rPr>
              <a:t>the questions on your hand-out.</a:t>
            </a:r>
          </a:p>
          <a:p>
            <a:pPr lvl="1"/>
            <a:r>
              <a:rPr lang="en-GB" dirty="0">
                <a:solidFill>
                  <a:srgbClr val="0070C0"/>
                </a:solidFill>
                <a:cs typeface="Arial" pitchFamily="34" charset="0"/>
              </a:rPr>
              <a:t>Discuss in pairs.</a:t>
            </a:r>
            <a:endParaRPr lang="en-GB" dirty="0"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5576" y="3861048"/>
            <a:ext cx="7777162" cy="56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kern="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kern="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kern="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kern="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" kern="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" kern="0" dirty="0" smtClean="0"/>
              <a:t/>
            </a:r>
            <a:br>
              <a:rPr lang="en-US" sz="800" kern="0" dirty="0" smtClean="0"/>
            </a:br>
            <a:r>
              <a:rPr lang="en-US" sz="2800" kern="0" dirty="0" smtClean="0"/>
              <a:t/>
            </a:r>
            <a:br>
              <a:rPr lang="en-US" sz="2800" kern="0" dirty="0" smtClean="0"/>
            </a:br>
            <a:endParaRPr lang="en-US" sz="2800" kern="0" dirty="0" smtClean="0"/>
          </a:p>
          <a:p>
            <a:pPr marL="0" indent="0">
              <a:buFontTx/>
              <a:buNone/>
            </a:pPr>
            <a:endParaRPr lang="en-US" sz="800" kern="0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GB" sz="2800" kern="0" dirty="0" smtClean="0"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GB" sz="2800" kern="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190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98600" y="332656"/>
            <a:ext cx="6965240" cy="120248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y-GB" dirty="0" smtClean="0"/>
              <a:t/>
            </a:r>
            <a:br>
              <a:rPr lang="cy-GB" dirty="0" smtClean="0"/>
            </a:br>
            <a:r>
              <a:rPr lang="en-GB" dirty="0" smtClean="0"/>
              <a:t>Summary </a:t>
            </a:r>
            <a:endParaRPr lang="en-GB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1403648" y="2119314"/>
            <a:ext cx="6460192" cy="36052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What do you now understand as social research?</a:t>
            </a:r>
          </a:p>
          <a:p>
            <a:r>
              <a:rPr lang="en-GB" dirty="0" smtClean="0"/>
              <a:t>Are you able to begin see the links to your own practice?</a:t>
            </a:r>
          </a:p>
        </p:txBody>
      </p:sp>
    </p:spTree>
    <p:extLst>
      <p:ext uri="{BB962C8B-B14F-4D97-AF65-F5344CB8AC3E}">
        <p14:creationId xmlns:p14="http://schemas.microsoft.com/office/powerpoint/2010/main" val="2676333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908050"/>
            <a:ext cx="4038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7544" y="954088"/>
            <a:ext cx="7777162" cy="5643264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Research Methods – you tube video links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" dirty="0"/>
              <a:t/>
            </a:r>
            <a:br>
              <a:rPr lang="en-US" sz="800" dirty="0"/>
            </a:br>
            <a:r>
              <a:rPr lang="en-US" sz="800" dirty="0"/>
              <a:t/>
            </a:r>
            <a:br>
              <a:rPr lang="en-US" sz="800" dirty="0"/>
            </a:br>
            <a:r>
              <a:rPr lang="en-US" sz="2800" dirty="0" smtClean="0">
                <a:hlinkClick r:id="rId3"/>
              </a:rPr>
              <a:t>http</a:t>
            </a:r>
            <a:r>
              <a:rPr lang="en-US" sz="2800" dirty="0">
                <a:hlinkClick r:id="rId3"/>
              </a:rPr>
              <a:t>://www.youtube.com/watch?v=ddx9PshVWXI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>
                <a:hlinkClick r:id="rId4"/>
              </a:rPr>
              <a:t>http</a:t>
            </a:r>
            <a:r>
              <a:rPr lang="en-US" sz="2800" dirty="0">
                <a:hlinkClick r:id="rId4"/>
              </a:rPr>
              <a:t>://www.youtube.com/watch?v=4oZAIUGFTOk</a:t>
            </a:r>
            <a:endParaRPr lang="en-GB" sz="2800" dirty="0">
              <a:cs typeface="Arial" pitchFamily="34" charset="0"/>
            </a:endParaRPr>
          </a:p>
          <a:p>
            <a:pPr marL="0" lvl="0" indent="0">
              <a:buNone/>
            </a:pPr>
            <a:endParaRPr lang="en-US" sz="800" dirty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 smtClean="0"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6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l_fi" descr="http://customessaypapers.com/wp-content/uploads/2011/07/essay-on-ethic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9" y="692151"/>
            <a:ext cx="7345312" cy="4661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923928" y="3020759"/>
            <a:ext cx="4464496" cy="163121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 err="1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Moeseg</a:t>
            </a:r>
            <a:endParaRPr lang="en-US" sz="10000" b="1" dirty="0">
              <a:ln w="11430"/>
              <a:solidFill>
                <a:srgbClr val="C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2.carleton.ca/psychology/ccms/wp-content/ccms-files/Picture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6519192" cy="452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5301208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http://www2.carleton.ca/psychology/ethics/</a:t>
            </a:r>
          </a:p>
        </p:txBody>
      </p:sp>
    </p:spTree>
    <p:extLst>
      <p:ext uri="{BB962C8B-B14F-4D97-AF65-F5344CB8AC3E}">
        <p14:creationId xmlns:p14="http://schemas.microsoft.com/office/powerpoint/2010/main" val="296207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l_fi" descr="http://09damson.edublogs.org/files/2009/11/reaserch-ethic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6563" y="1282700"/>
            <a:ext cx="5730875" cy="42926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908050"/>
            <a:ext cx="8147248" cy="45259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800" i="1" dirty="0" smtClean="0">
                <a:solidFill>
                  <a:srgbClr val="0070C0"/>
                </a:solidFill>
              </a:rPr>
              <a:t>GROUP ACTIVITY</a:t>
            </a:r>
          </a:p>
          <a:p>
            <a:pPr indent="0" eaLnBrk="1" fontAlgn="auto" hangingPunct="1">
              <a:spcAft>
                <a:spcPts val="0"/>
              </a:spcAft>
              <a:buFontTx/>
              <a:buNone/>
              <a:defRPr/>
            </a:pPr>
            <a:endParaRPr lang="en-GB" sz="2800" i="1" dirty="0" smtClean="0"/>
          </a:p>
          <a:p>
            <a:pPr indent="0" eaLnBrk="1" fontAlgn="auto" hangingPunct="1">
              <a:spcAft>
                <a:spcPts val="0"/>
              </a:spcAft>
              <a:buFontTx/>
              <a:buNone/>
              <a:defRPr/>
            </a:pPr>
            <a:endParaRPr lang="en-GB" sz="2800" i="1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sz="2800" i="1" dirty="0" smtClean="0"/>
              <a:t>What are the ethical considerations linked to each picture?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/>
              <a:t>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GB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5270663"/>
            <a:ext cx="9144000" cy="10541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  </a:t>
            </a:r>
            <a:r>
              <a:rPr kumimoji="0" lang="en-US" altLang="en-US" sz="25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            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i="1" dirty="0"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(* </a:t>
            </a: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Cartoon</a:t>
            </a: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from the Cagle Post by </a:t>
            </a:r>
            <a:r>
              <a:rPr kumimoji="0" lang="en-US" altLang="en-US" sz="1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3" tooltip="Posts by Arend van Dam"/>
              </a:rPr>
              <a:t>Arend</a:t>
            </a: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3" tooltip="Posts by Arend van Dam"/>
              </a:rPr>
              <a:t> van Dam</a:t>
            </a: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2050" name="Picture 2" descr="119731_600">
            <a:hlinkClick r:id="rId2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904" y="764704"/>
            <a:ext cx="5667375" cy="402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603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_fi" descr="http://www.cbsnews.com/images/2003/08/06/image566885x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981075"/>
            <a:ext cx="6840538" cy="4679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_fi" descr="http://doblepescador.files.wordpress.com/2011/03/ethics-tech.jpg"/>
          <p:cNvPicPr/>
          <p:nvPr/>
        </p:nvPicPr>
        <p:blipFill>
          <a:blip r:embed="rId2"/>
          <a:srcRect t="4110" b="5479"/>
          <a:stretch>
            <a:fillRect/>
          </a:stretch>
        </p:blipFill>
        <p:spPr bwMode="auto">
          <a:xfrm>
            <a:off x="900113" y="981075"/>
            <a:ext cx="7632700" cy="47513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83568" y="594928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http://doblepescador.wordpress.com/2011/03/19/would-you-like-some-ethics-with-your-burger/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ait.net/technos/images/91emmans.jpg"/>
          <p:cNvPicPr>
            <a:picLocks noChangeAspect="1" noChangeArrowheads="1"/>
          </p:cNvPicPr>
          <p:nvPr/>
        </p:nvPicPr>
        <p:blipFill>
          <a:blip r:embed="rId2"/>
          <a:srcRect b="9643"/>
          <a:stretch>
            <a:fillRect/>
          </a:stretch>
        </p:blipFill>
        <p:spPr bwMode="auto">
          <a:xfrm>
            <a:off x="1331913" y="836613"/>
            <a:ext cx="6770687" cy="4464050"/>
          </a:xfrm>
          <a:prstGeom prst="rect">
            <a:avLst/>
          </a:prstGeom>
          <a:ln w="38100" cap="sq">
            <a:solidFill>
              <a:schemeClr val="accent4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GB" dirty="0" smtClean="0"/>
              <a:t>Research Ethics </a:t>
            </a:r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Research Ethics see : </a:t>
            </a:r>
          </a:p>
          <a:p>
            <a:pPr lvl="1"/>
            <a:r>
              <a:rPr lang="en-GB" dirty="0" smtClean="0"/>
              <a:t>Individual Task </a:t>
            </a:r>
          </a:p>
          <a:p>
            <a:pPr lvl="1"/>
            <a:r>
              <a:rPr lang="en-GB" dirty="0" smtClean="0"/>
              <a:t>Power point on ethics </a:t>
            </a:r>
          </a:p>
          <a:p>
            <a:pPr lvl="1"/>
            <a:r>
              <a:rPr lang="en-GB" dirty="0" smtClean="0"/>
              <a:t>UWTSD Ethics proposal</a:t>
            </a:r>
          </a:p>
          <a:p>
            <a:pPr lvl="1"/>
            <a:r>
              <a:rPr lang="en-GB" dirty="0" smtClean="0"/>
              <a:t>Ethical Guidelines </a:t>
            </a:r>
          </a:p>
          <a:p>
            <a:pPr lvl="4"/>
            <a:r>
              <a:rPr lang="en-GB" dirty="0" smtClean="0"/>
              <a:t>(Electronic Copies available on Moodle)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380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cs typeface="Arial" pitchFamily="34" charset="0"/>
              </a:rPr>
              <a:t>Agreeing next steps</a:t>
            </a:r>
            <a:br>
              <a:rPr lang="en-GB" dirty="0">
                <a:solidFill>
                  <a:srgbClr val="0070C0"/>
                </a:solidFill>
                <a:cs typeface="Arial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cs typeface="Arial" pitchFamily="34" charset="0"/>
              </a:rPr>
              <a:t>Action </a:t>
            </a:r>
            <a:r>
              <a:rPr lang="en-GB" dirty="0" smtClean="0">
                <a:cs typeface="Arial" pitchFamily="34" charset="0"/>
              </a:rPr>
              <a:t>Plan (see Hand-out)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cs typeface="Arial" pitchFamily="34" charset="0"/>
              </a:rPr>
              <a:t>Date of next session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cs typeface="Arial" pitchFamily="34" charset="0"/>
              </a:rPr>
              <a:t>TIMESHEETS!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8049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2"/>
                </a:solidFill>
              </a:rPr>
              <a:t>Agreeing Next Steps: Directed Study 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Begin to outline your assessment 1 to discuss with the group in the </a:t>
            </a:r>
            <a:r>
              <a:rPr lang="en-GB" dirty="0"/>
              <a:t>n</a:t>
            </a:r>
            <a:r>
              <a:rPr lang="en-GB" dirty="0" smtClean="0"/>
              <a:t>ext session</a:t>
            </a:r>
          </a:p>
          <a:p>
            <a:r>
              <a:rPr lang="en-GB" dirty="0" smtClean="0"/>
              <a:t>Read around the subject, there are a number of hand-outs available for you and resources on Moodle.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8296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908050"/>
            <a:ext cx="4038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en-GB" sz="2800" smtClean="0">
              <a:latin typeface="Arial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7544" y="954088"/>
            <a:ext cx="7777162" cy="5643264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Summary of Day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An introduction to the module and assessment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An introduction to social research methods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Research as an extension of practice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Ethics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rgbClr val="0070C0"/>
                </a:solidFill>
                <a:cs typeface="Arial" pitchFamily="34" charset="0"/>
              </a:rPr>
              <a:t>Directed Study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0070C0"/>
              </a:solidFill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 smtClean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0070C0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" dirty="0"/>
              <a:t/>
            </a:r>
            <a:br>
              <a:rPr lang="en-US" sz="800" dirty="0"/>
            </a:br>
            <a:r>
              <a:rPr lang="en-US" sz="800" dirty="0"/>
              <a:t/>
            </a:r>
            <a:br>
              <a:rPr lang="en-US" sz="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/>
              <a:t/>
            </a:r>
            <a:br>
              <a:rPr lang="en-US" sz="2800" dirty="0"/>
            </a:br>
            <a:endParaRPr lang="en-US" sz="800" dirty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 smtClean="0">
              <a:cs typeface="Arial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5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mtClean="0"/>
              <a:t>Pulling the module together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mtClean="0"/>
              <a:t>Working in pairs discuss for 10 minutes your initial thoughts and questions arising.</a:t>
            </a:r>
          </a:p>
          <a:p>
            <a:pPr marL="0" indent="0">
              <a:buFont typeface="Arial" charset="0"/>
              <a:buNone/>
            </a:pPr>
            <a:endParaRPr lang="en-GB" smtClean="0"/>
          </a:p>
          <a:p>
            <a:r>
              <a:rPr lang="en-GB" smtClean="0"/>
              <a:t>Discussion</a:t>
            </a:r>
          </a:p>
          <a:p>
            <a:endParaRPr lang="en-GB" smtClean="0"/>
          </a:p>
          <a:p>
            <a:r>
              <a:rPr lang="en-GB" smtClean="0"/>
              <a:t>Summary and closing comments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1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599</Words>
  <Application>Microsoft Office PowerPoint</Application>
  <PresentationFormat>On-screen Show (4:3)</PresentationFormat>
  <Paragraphs>261</Paragraphs>
  <Slides>31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Office Theme</vt:lpstr>
      <vt:lpstr>Blank Presentation</vt:lpstr>
      <vt:lpstr>Default Design</vt:lpstr>
      <vt:lpstr>Microsoft Word 97 - 2003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Social Research as an extension of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Research Ethics </vt:lpstr>
      <vt:lpstr>Agreeing next steps </vt:lpstr>
      <vt:lpstr>Agreeing Next Steps: Directed Study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 Loxdale</dc:creator>
  <cp:lastModifiedBy>Administrator</cp:lastModifiedBy>
  <cp:revision>77</cp:revision>
  <cp:lastPrinted>2014-10-02T07:31:50Z</cp:lastPrinted>
  <dcterms:created xsi:type="dcterms:W3CDTF">2012-02-28T19:26:47Z</dcterms:created>
  <dcterms:modified xsi:type="dcterms:W3CDTF">2014-10-02T07:51:28Z</dcterms:modified>
</cp:coreProperties>
</file>