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4" r:id="rId6"/>
    <p:sldId id="265" r:id="rId7"/>
    <p:sldId id="261" r:id="rId8"/>
    <p:sldId id="266" r:id="rId9"/>
    <p:sldId id="267" r:id="rId10"/>
    <p:sldId id="268" r:id="rId11"/>
    <p:sldId id="269" r:id="rId12"/>
    <p:sldId id="270" r:id="rId13"/>
    <p:sldId id="271" r:id="rId14"/>
    <p:sldId id="272" r:id="rId15"/>
    <p:sldId id="273"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44" autoAdjust="0"/>
    <p:restoredTop sz="94660"/>
  </p:normalViewPr>
  <p:slideViewPr>
    <p:cSldViewPr snapToGrid="0">
      <p:cViewPr varScale="1">
        <p:scale>
          <a:sx n="98" d="100"/>
          <a:sy n="98" d="100"/>
        </p:scale>
        <p:origin x="90"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4D52C-DD2B-69CB-AEF7-DA0F0C80B12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F54A136-290C-BF8C-9001-97AEBA6F10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7749855-FE7B-DC24-94C1-97D2973BB748}"/>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5" name="Footer Placeholder 4">
            <a:extLst>
              <a:ext uri="{FF2B5EF4-FFF2-40B4-BE49-F238E27FC236}">
                <a16:creationId xmlns:a16="http://schemas.microsoft.com/office/drawing/2014/main" id="{9828E92B-4E7C-ECA7-815A-92E579E2E4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C9BE1A-FCD7-6B02-7676-D081E72C7416}"/>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722783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81EC-4413-BD53-D085-7647F07E336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955CFF2-D7BE-A7F9-453F-EAA3190357A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8295564-4797-FD7B-3C0A-CB69F71EACF2}"/>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5" name="Footer Placeholder 4">
            <a:extLst>
              <a:ext uri="{FF2B5EF4-FFF2-40B4-BE49-F238E27FC236}">
                <a16:creationId xmlns:a16="http://schemas.microsoft.com/office/drawing/2014/main" id="{3CA6CB92-AD3D-708F-5E93-9A4D9EAAFC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93F8BD-F463-B7C4-E41B-9651E0024668}"/>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3125628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12127-82FE-DE96-8496-9835E5FF863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C9AABE2-B007-2325-B582-983951FAB5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0D1A380-E9C7-D8BC-4A55-4DECF7A42DA9}"/>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5" name="Footer Placeholder 4">
            <a:extLst>
              <a:ext uri="{FF2B5EF4-FFF2-40B4-BE49-F238E27FC236}">
                <a16:creationId xmlns:a16="http://schemas.microsoft.com/office/drawing/2014/main" id="{F02476CD-9670-6841-757A-7BD493141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52DD31-D915-EA5C-3D76-8C03E5954D8A}"/>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3094153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4F40C-20C3-3EF9-FB45-C61B6BAF2F7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C319B0-EA36-6CCF-9717-5D5381C35F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967908D-24CC-2B68-1668-FC8E5120CCF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1D33A95-7AAD-6E8F-5DA2-1B6876DD07A4}"/>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6" name="Footer Placeholder 5">
            <a:extLst>
              <a:ext uri="{FF2B5EF4-FFF2-40B4-BE49-F238E27FC236}">
                <a16:creationId xmlns:a16="http://schemas.microsoft.com/office/drawing/2014/main" id="{27EA59BA-F606-44B7-1857-820BFD2F86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56C006-53A5-EB40-BAA2-72902F65EE82}"/>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4030177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6586C-BEBC-A841-F97E-51E99F11A9A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2A782B4-2F5D-8B2C-5DBF-6CA4512529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417A932-A385-F43B-3C70-7D9D66899D1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1839B11-7826-5CC2-320A-ABAB50C91F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CDE775-F7CC-E14C-C3AC-DF80C86EBB2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6FC27B5-84AE-5D1D-51D7-3D1DFF3C8761}"/>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8" name="Footer Placeholder 7">
            <a:extLst>
              <a:ext uri="{FF2B5EF4-FFF2-40B4-BE49-F238E27FC236}">
                <a16:creationId xmlns:a16="http://schemas.microsoft.com/office/drawing/2014/main" id="{12137AFD-F9A1-AEDA-4CF3-2BAC55866E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52B6C4-7963-BAD1-A8D4-175D6418ACB6}"/>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3586581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259F6-DC2D-02AD-FCD7-07FEC8C78AA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CF9B8BF-E364-AFAE-FBE3-D2243BD7112F}"/>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4" name="Footer Placeholder 3">
            <a:extLst>
              <a:ext uri="{FF2B5EF4-FFF2-40B4-BE49-F238E27FC236}">
                <a16:creationId xmlns:a16="http://schemas.microsoft.com/office/drawing/2014/main" id="{3FD1C72D-EC19-2D8F-09C0-F5CC668C14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B6625E-0716-2ECD-9EEE-C0430316103A}"/>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3363464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54FF54-56E2-CEF1-0FA8-6451D9A807C5}"/>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3" name="Footer Placeholder 2">
            <a:extLst>
              <a:ext uri="{FF2B5EF4-FFF2-40B4-BE49-F238E27FC236}">
                <a16:creationId xmlns:a16="http://schemas.microsoft.com/office/drawing/2014/main" id="{70E5E369-E0C4-14B7-F62E-FF5277A30C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8DBC4B-A906-BDE5-B0D6-EBD076E9DBEC}"/>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2350173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CB269-3A1B-9C18-B1D3-15FC2009CB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AB8336C-4EC9-E7DE-DD6C-F036E534EE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C923E27-D62E-8F7F-E6C2-B2B76A21C2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27B9D0-3DFD-315D-2204-53692EF986AF}"/>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6" name="Footer Placeholder 5">
            <a:extLst>
              <a:ext uri="{FF2B5EF4-FFF2-40B4-BE49-F238E27FC236}">
                <a16:creationId xmlns:a16="http://schemas.microsoft.com/office/drawing/2014/main" id="{C86E6A2E-43F7-4F91-E9D6-DAE6E9B041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2BA4E-89FF-FA99-6FE9-69789EFC6B79}"/>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452611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C1435-C488-AB10-18E5-572681523F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A2F5C19-9009-3205-99E4-C341661EA5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4DE8B5-119F-613E-B561-B36EB9A777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AF6C58-A6E1-FC66-62A0-724EEAB2EA06}"/>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6" name="Footer Placeholder 5">
            <a:extLst>
              <a:ext uri="{FF2B5EF4-FFF2-40B4-BE49-F238E27FC236}">
                <a16:creationId xmlns:a16="http://schemas.microsoft.com/office/drawing/2014/main" id="{56127EB0-786B-0E01-EC28-5197E2CF6F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B4A4F9-6F8F-190E-41CD-8FF4730C3FE8}"/>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1344781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3EE53-0DA6-A142-1F9B-198EBCCDF01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78AB962-A051-6241-718D-68676FC2ED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994F94-BBB3-AC51-30A4-EDBC22BD1349}"/>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5" name="Footer Placeholder 4">
            <a:extLst>
              <a:ext uri="{FF2B5EF4-FFF2-40B4-BE49-F238E27FC236}">
                <a16:creationId xmlns:a16="http://schemas.microsoft.com/office/drawing/2014/main" id="{35061CD4-856C-0615-42A4-C875AAF911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074F8C-1552-919F-2F60-62446B1877F5}"/>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918513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B5F917-7925-CD42-868F-298AF38AFDE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AF9A884-06DF-B12F-7E1C-AE1064770A7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B02982B-4571-2236-EB55-5F93E30FBF07}"/>
              </a:ext>
            </a:extLst>
          </p:cNvPr>
          <p:cNvSpPr>
            <a:spLocks noGrp="1"/>
          </p:cNvSpPr>
          <p:nvPr>
            <p:ph type="dt" sz="half" idx="10"/>
          </p:nvPr>
        </p:nvSpPr>
        <p:spPr/>
        <p:txBody>
          <a:bodyPr/>
          <a:lstStyle/>
          <a:p>
            <a:fld id="{B39BF16A-6BFE-4B8C-820A-40E76A552FD4}" type="datetimeFigureOut">
              <a:rPr lang="en-GB" smtClean="0"/>
              <a:t>10/01/2025</a:t>
            </a:fld>
            <a:endParaRPr lang="en-GB"/>
          </a:p>
        </p:txBody>
      </p:sp>
      <p:sp>
        <p:nvSpPr>
          <p:cNvPr id="5" name="Footer Placeholder 4">
            <a:extLst>
              <a:ext uri="{FF2B5EF4-FFF2-40B4-BE49-F238E27FC236}">
                <a16:creationId xmlns:a16="http://schemas.microsoft.com/office/drawing/2014/main" id="{016D3531-0FA1-EE17-85A5-699B234BC9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0E8BA5-3506-B89D-0645-85F0A292DB1B}"/>
              </a:ext>
            </a:extLst>
          </p:cNvPr>
          <p:cNvSpPr>
            <a:spLocks noGrp="1"/>
          </p:cNvSpPr>
          <p:nvPr>
            <p:ph type="sldNum" sz="quarter" idx="12"/>
          </p:nvPr>
        </p:nvSpPr>
        <p:spPr/>
        <p:txBody>
          <a:bodyPr/>
          <a:lstStyle/>
          <a:p>
            <a:fld id="{030C5EEB-E710-42E8-A149-DD5344E7D903}" type="slidenum">
              <a:rPr lang="en-GB" smtClean="0"/>
              <a:t>‹#›</a:t>
            </a:fld>
            <a:endParaRPr lang="en-GB"/>
          </a:p>
        </p:txBody>
      </p:sp>
    </p:spTree>
    <p:extLst>
      <p:ext uri="{BB962C8B-B14F-4D97-AF65-F5344CB8AC3E}">
        <p14:creationId xmlns:p14="http://schemas.microsoft.com/office/powerpoint/2010/main" val="776483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3DBC57-BB84-4B24-3081-D4ED7C759B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F9842D-A1EB-F7F6-D24C-A6DEA26730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A61FEDA-1574-98DC-992F-056E960065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9BF16A-6BFE-4B8C-820A-40E76A552FD4}" type="datetimeFigureOut">
              <a:rPr lang="en-GB" smtClean="0"/>
              <a:t>10/01/2025</a:t>
            </a:fld>
            <a:endParaRPr lang="en-GB"/>
          </a:p>
        </p:txBody>
      </p:sp>
      <p:sp>
        <p:nvSpPr>
          <p:cNvPr id="5" name="Footer Placeholder 4">
            <a:extLst>
              <a:ext uri="{FF2B5EF4-FFF2-40B4-BE49-F238E27FC236}">
                <a16:creationId xmlns:a16="http://schemas.microsoft.com/office/drawing/2014/main" id="{24558073-33AE-746B-D1B0-FB9E1BB8FC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253732-ECEC-212F-11F7-1E3578F944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0C5EEB-E710-42E8-A149-DD5344E7D903}" type="slidenum">
              <a:rPr lang="en-GB" smtClean="0"/>
              <a:t>‹#›</a:t>
            </a:fld>
            <a:endParaRPr lang="en-GB"/>
          </a:p>
        </p:txBody>
      </p:sp>
    </p:spTree>
    <p:extLst>
      <p:ext uri="{BB962C8B-B14F-4D97-AF65-F5344CB8AC3E}">
        <p14:creationId xmlns:p14="http://schemas.microsoft.com/office/powerpoint/2010/main" val="1637690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85D1B-5CB3-9598-8023-B62949AD84F7}"/>
              </a:ext>
            </a:extLst>
          </p:cNvPr>
          <p:cNvSpPr>
            <a:spLocks noGrp="1"/>
          </p:cNvSpPr>
          <p:nvPr>
            <p:ph type="title"/>
          </p:nvPr>
        </p:nvSpPr>
        <p:spPr/>
        <p:txBody>
          <a:bodyPr/>
          <a:lstStyle/>
          <a:p>
            <a:r>
              <a:rPr lang="en-GB" dirty="0"/>
              <a:t>Checking Network Connections</a:t>
            </a:r>
          </a:p>
        </p:txBody>
      </p:sp>
      <p:sp>
        <p:nvSpPr>
          <p:cNvPr id="3" name="Content Placeholder 2">
            <a:extLst>
              <a:ext uri="{FF2B5EF4-FFF2-40B4-BE49-F238E27FC236}">
                <a16:creationId xmlns:a16="http://schemas.microsoft.com/office/drawing/2014/main" id="{52D2F56D-80CB-FACF-3F7A-AC934F971664}"/>
              </a:ext>
            </a:extLst>
          </p:cNvPr>
          <p:cNvSpPr>
            <a:spLocks noGrp="1"/>
          </p:cNvSpPr>
          <p:nvPr>
            <p:ph idx="1"/>
          </p:nvPr>
        </p:nvSpPr>
        <p:spPr/>
        <p:txBody>
          <a:bodyPr/>
          <a:lstStyle/>
          <a:p>
            <a:r>
              <a:rPr lang="en-GB" dirty="0"/>
              <a:t>In this diagram a ping request was sent to Windows client from the  Windows Server to establish a connection.</a:t>
            </a:r>
          </a:p>
        </p:txBody>
      </p:sp>
      <p:pic>
        <p:nvPicPr>
          <p:cNvPr id="5" name="Picture 4" descr="A computer screen shot of a black screen&#10;&#10;Description automatically generated">
            <a:extLst>
              <a:ext uri="{FF2B5EF4-FFF2-40B4-BE49-F238E27FC236}">
                <a16:creationId xmlns:a16="http://schemas.microsoft.com/office/drawing/2014/main" id="{A4A2271A-5C92-12B9-22E1-FD99970217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9207" y="2624808"/>
            <a:ext cx="6079095" cy="3552155"/>
          </a:xfrm>
          <a:prstGeom prst="rect">
            <a:avLst/>
          </a:prstGeom>
        </p:spPr>
      </p:pic>
    </p:spTree>
    <p:extLst>
      <p:ext uri="{BB962C8B-B14F-4D97-AF65-F5344CB8AC3E}">
        <p14:creationId xmlns:p14="http://schemas.microsoft.com/office/powerpoint/2010/main" val="1260696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C1CC8-7EDA-7723-6124-CDD073F6C967}"/>
              </a:ext>
            </a:extLst>
          </p:cNvPr>
          <p:cNvSpPr>
            <a:spLocks noGrp="1"/>
          </p:cNvSpPr>
          <p:nvPr>
            <p:ph type="title"/>
          </p:nvPr>
        </p:nvSpPr>
        <p:spPr>
          <a:xfrm>
            <a:off x="838200" y="365125"/>
            <a:ext cx="10515600" cy="834501"/>
          </a:xfrm>
        </p:spPr>
        <p:txBody>
          <a:bodyPr/>
          <a:lstStyle/>
          <a:p>
            <a:r>
              <a:rPr lang="en-GB" dirty="0"/>
              <a:t>Checking Network Connections</a:t>
            </a:r>
          </a:p>
        </p:txBody>
      </p:sp>
      <p:sp>
        <p:nvSpPr>
          <p:cNvPr id="3" name="Content Placeholder 2">
            <a:extLst>
              <a:ext uri="{FF2B5EF4-FFF2-40B4-BE49-F238E27FC236}">
                <a16:creationId xmlns:a16="http://schemas.microsoft.com/office/drawing/2014/main" id="{B114595B-12F1-D994-5B5B-A9FBBA1C9ADA}"/>
              </a:ext>
            </a:extLst>
          </p:cNvPr>
          <p:cNvSpPr>
            <a:spLocks noGrp="1"/>
          </p:cNvSpPr>
          <p:nvPr>
            <p:ph idx="1"/>
          </p:nvPr>
        </p:nvSpPr>
        <p:spPr>
          <a:xfrm>
            <a:off x="838200" y="1359017"/>
            <a:ext cx="10515600" cy="4817946"/>
          </a:xfrm>
        </p:spPr>
        <p:txBody>
          <a:bodyPr/>
          <a:lstStyle/>
          <a:p>
            <a:r>
              <a:rPr lang="en-GB" dirty="0"/>
              <a:t>In this diagram a ping request was sent back from the Windows client to the Server to show a connection has been established</a:t>
            </a:r>
          </a:p>
        </p:txBody>
      </p:sp>
      <p:pic>
        <p:nvPicPr>
          <p:cNvPr id="5" name="Picture 4" descr="A computer screen shot of a black screen&#10;&#10;Description automatically generated">
            <a:extLst>
              <a:ext uri="{FF2B5EF4-FFF2-40B4-BE49-F238E27FC236}">
                <a16:creationId xmlns:a16="http://schemas.microsoft.com/office/drawing/2014/main" id="{2CA9B079-A9A7-D398-D064-AA5EE481AA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3899" y="2286000"/>
            <a:ext cx="7937770" cy="4435811"/>
          </a:xfrm>
          <a:prstGeom prst="rect">
            <a:avLst/>
          </a:prstGeom>
        </p:spPr>
      </p:pic>
    </p:spTree>
    <p:extLst>
      <p:ext uri="{BB962C8B-B14F-4D97-AF65-F5344CB8AC3E}">
        <p14:creationId xmlns:p14="http://schemas.microsoft.com/office/powerpoint/2010/main" val="613942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31D58-1E84-9117-D14F-46F4FF313037}"/>
              </a:ext>
            </a:extLst>
          </p:cNvPr>
          <p:cNvSpPr>
            <a:spLocks noGrp="1"/>
          </p:cNvSpPr>
          <p:nvPr>
            <p:ph type="title"/>
          </p:nvPr>
        </p:nvSpPr>
        <p:spPr/>
        <p:txBody>
          <a:bodyPr/>
          <a:lstStyle/>
          <a:p>
            <a:r>
              <a:rPr lang="en-GB" dirty="0"/>
              <a:t>Checking Network Connections</a:t>
            </a:r>
          </a:p>
        </p:txBody>
      </p:sp>
      <p:sp>
        <p:nvSpPr>
          <p:cNvPr id="3" name="Content Placeholder 2">
            <a:extLst>
              <a:ext uri="{FF2B5EF4-FFF2-40B4-BE49-F238E27FC236}">
                <a16:creationId xmlns:a16="http://schemas.microsoft.com/office/drawing/2014/main" id="{84A0FC9C-A4DB-2FE5-B2FF-D037C6ED8D0B}"/>
              </a:ext>
            </a:extLst>
          </p:cNvPr>
          <p:cNvSpPr>
            <a:spLocks noGrp="1"/>
          </p:cNvSpPr>
          <p:nvPr>
            <p:ph idx="1"/>
          </p:nvPr>
        </p:nvSpPr>
        <p:spPr/>
        <p:txBody>
          <a:bodyPr/>
          <a:lstStyle/>
          <a:p>
            <a:r>
              <a:rPr lang="en-GB" dirty="0"/>
              <a:t>In this diagram a Ping was sent from a Windows server to a Linux client to connect a Linux Machine.</a:t>
            </a:r>
          </a:p>
        </p:txBody>
      </p:sp>
      <p:pic>
        <p:nvPicPr>
          <p:cNvPr id="5" name="Picture 4" descr="A computer screen shot of a black screen&#10;&#10;Description automatically generated">
            <a:extLst>
              <a:ext uri="{FF2B5EF4-FFF2-40B4-BE49-F238E27FC236}">
                <a16:creationId xmlns:a16="http://schemas.microsoft.com/office/drawing/2014/main" id="{6EB78694-957F-B8EC-6726-4BCDB7EE61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05455" y="2696093"/>
            <a:ext cx="7052276" cy="4161907"/>
          </a:xfrm>
          <a:prstGeom prst="rect">
            <a:avLst/>
          </a:prstGeom>
        </p:spPr>
      </p:pic>
    </p:spTree>
    <p:extLst>
      <p:ext uri="{BB962C8B-B14F-4D97-AF65-F5344CB8AC3E}">
        <p14:creationId xmlns:p14="http://schemas.microsoft.com/office/powerpoint/2010/main" val="1575675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FD13A-D105-6E55-0503-352C18E59E66}"/>
              </a:ext>
            </a:extLst>
          </p:cNvPr>
          <p:cNvSpPr>
            <a:spLocks noGrp="1"/>
          </p:cNvSpPr>
          <p:nvPr>
            <p:ph type="title"/>
          </p:nvPr>
        </p:nvSpPr>
        <p:spPr/>
        <p:txBody>
          <a:bodyPr/>
          <a:lstStyle/>
          <a:p>
            <a:r>
              <a:rPr lang="en-GB"/>
              <a:t>Checking Network Connections</a:t>
            </a:r>
            <a:endParaRPr lang="en-GB" dirty="0"/>
          </a:p>
        </p:txBody>
      </p:sp>
      <p:sp>
        <p:nvSpPr>
          <p:cNvPr id="3" name="Content Placeholder 2">
            <a:extLst>
              <a:ext uri="{FF2B5EF4-FFF2-40B4-BE49-F238E27FC236}">
                <a16:creationId xmlns:a16="http://schemas.microsoft.com/office/drawing/2014/main" id="{B3E71CF9-2302-CAF6-9402-4C9A02DF69B2}"/>
              </a:ext>
            </a:extLst>
          </p:cNvPr>
          <p:cNvSpPr>
            <a:spLocks noGrp="1"/>
          </p:cNvSpPr>
          <p:nvPr>
            <p:ph idx="1"/>
          </p:nvPr>
        </p:nvSpPr>
        <p:spPr/>
        <p:txBody>
          <a:bodyPr/>
          <a:lstStyle/>
          <a:p>
            <a:r>
              <a:rPr lang="en-GB" dirty="0"/>
              <a:t>In this diagram a ping was sent from the Linux client to the Windows server to show that both machines are communicating correctly.</a:t>
            </a:r>
          </a:p>
        </p:txBody>
      </p:sp>
      <p:pic>
        <p:nvPicPr>
          <p:cNvPr id="9" name="Picture 8" descr="A screenshot of a computer&#10;&#10;Description automatically generated">
            <a:extLst>
              <a:ext uri="{FF2B5EF4-FFF2-40B4-BE49-F238E27FC236}">
                <a16:creationId xmlns:a16="http://schemas.microsoft.com/office/drawing/2014/main" id="{33542844-02DE-D78B-5B58-13111FDF7A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16349" y="2665379"/>
            <a:ext cx="7898859" cy="4046707"/>
          </a:xfrm>
          <a:prstGeom prst="rect">
            <a:avLst/>
          </a:prstGeom>
        </p:spPr>
      </p:pic>
    </p:spTree>
    <p:extLst>
      <p:ext uri="{BB962C8B-B14F-4D97-AF65-F5344CB8AC3E}">
        <p14:creationId xmlns:p14="http://schemas.microsoft.com/office/powerpoint/2010/main" val="2737161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069CF-14B5-AD43-A118-989526750049}"/>
              </a:ext>
            </a:extLst>
          </p:cNvPr>
          <p:cNvSpPr>
            <a:spLocks noGrp="1"/>
          </p:cNvSpPr>
          <p:nvPr>
            <p:ph type="title"/>
          </p:nvPr>
        </p:nvSpPr>
        <p:spPr/>
        <p:txBody>
          <a:bodyPr/>
          <a:lstStyle/>
          <a:p>
            <a:r>
              <a:rPr lang="en-GB" dirty="0"/>
              <a:t>Checking Network Connection</a:t>
            </a:r>
          </a:p>
        </p:txBody>
      </p:sp>
      <p:sp>
        <p:nvSpPr>
          <p:cNvPr id="3" name="Content Placeholder 2">
            <a:extLst>
              <a:ext uri="{FF2B5EF4-FFF2-40B4-BE49-F238E27FC236}">
                <a16:creationId xmlns:a16="http://schemas.microsoft.com/office/drawing/2014/main" id="{60918DE3-AD38-8566-BBBD-B44BC14BDCE1}"/>
              </a:ext>
            </a:extLst>
          </p:cNvPr>
          <p:cNvSpPr>
            <a:spLocks noGrp="1"/>
          </p:cNvSpPr>
          <p:nvPr>
            <p:ph idx="1"/>
          </p:nvPr>
        </p:nvSpPr>
        <p:spPr/>
        <p:txBody>
          <a:bodyPr/>
          <a:lstStyle/>
          <a:p>
            <a:pPr marL="0" indent="0">
              <a:buNone/>
            </a:pPr>
            <a:r>
              <a:rPr lang="en-GB" dirty="0"/>
              <a:t>In this diagram a ping was sent from Linux User to Kali Admin </a:t>
            </a:r>
          </a:p>
        </p:txBody>
      </p:sp>
      <p:pic>
        <p:nvPicPr>
          <p:cNvPr id="5" name="Picture 4" descr="A screenshot of a computer&#10;&#10;Description automatically generated">
            <a:extLst>
              <a:ext uri="{FF2B5EF4-FFF2-40B4-BE49-F238E27FC236}">
                <a16:creationId xmlns:a16="http://schemas.microsoft.com/office/drawing/2014/main" id="{EBDA1B93-1512-09A2-62D7-FE78E7035C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1566" y="2486453"/>
            <a:ext cx="5994530" cy="3690510"/>
          </a:xfrm>
          <a:prstGeom prst="rect">
            <a:avLst/>
          </a:prstGeom>
        </p:spPr>
      </p:pic>
    </p:spTree>
    <p:extLst>
      <p:ext uri="{BB962C8B-B14F-4D97-AF65-F5344CB8AC3E}">
        <p14:creationId xmlns:p14="http://schemas.microsoft.com/office/powerpoint/2010/main" val="2746056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8FBFB-0558-FF21-96FA-D38D2879975D}"/>
              </a:ext>
            </a:extLst>
          </p:cNvPr>
          <p:cNvSpPr>
            <a:spLocks noGrp="1"/>
          </p:cNvSpPr>
          <p:nvPr>
            <p:ph type="title"/>
          </p:nvPr>
        </p:nvSpPr>
        <p:spPr/>
        <p:txBody>
          <a:bodyPr/>
          <a:lstStyle/>
          <a:p>
            <a:r>
              <a:rPr lang="en-GB" dirty="0"/>
              <a:t>Checking Network Connections</a:t>
            </a:r>
          </a:p>
        </p:txBody>
      </p:sp>
      <p:sp>
        <p:nvSpPr>
          <p:cNvPr id="3" name="Content Placeholder 2">
            <a:extLst>
              <a:ext uri="{FF2B5EF4-FFF2-40B4-BE49-F238E27FC236}">
                <a16:creationId xmlns:a16="http://schemas.microsoft.com/office/drawing/2014/main" id="{5A227A3A-1ABA-4309-EF3A-763F53CE8737}"/>
              </a:ext>
            </a:extLst>
          </p:cNvPr>
          <p:cNvSpPr>
            <a:spLocks noGrp="1"/>
          </p:cNvSpPr>
          <p:nvPr>
            <p:ph idx="1"/>
          </p:nvPr>
        </p:nvSpPr>
        <p:spPr>
          <a:xfrm>
            <a:off x="838200" y="1517414"/>
            <a:ext cx="10515600" cy="4659549"/>
          </a:xfrm>
        </p:spPr>
        <p:txBody>
          <a:bodyPr/>
          <a:lstStyle/>
          <a:p>
            <a:pPr marL="0" indent="0">
              <a:buNone/>
            </a:pPr>
            <a:r>
              <a:rPr lang="en-GB" dirty="0"/>
              <a:t>In this diagram a ping is sent from Kali admin to Linux user </a:t>
            </a:r>
          </a:p>
        </p:txBody>
      </p:sp>
      <p:pic>
        <p:nvPicPr>
          <p:cNvPr id="5" name="Picture 4" descr="A screenshot of a computer&#10;&#10;Description automatically generated">
            <a:extLst>
              <a:ext uri="{FF2B5EF4-FFF2-40B4-BE49-F238E27FC236}">
                <a16:creationId xmlns:a16="http://schemas.microsoft.com/office/drawing/2014/main" id="{E7692109-B68E-07F2-414E-4DCDA9403D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4519" y="1994169"/>
            <a:ext cx="5961977" cy="4659549"/>
          </a:xfrm>
          <a:prstGeom prst="rect">
            <a:avLst/>
          </a:prstGeom>
        </p:spPr>
      </p:pic>
    </p:spTree>
    <p:extLst>
      <p:ext uri="{BB962C8B-B14F-4D97-AF65-F5344CB8AC3E}">
        <p14:creationId xmlns:p14="http://schemas.microsoft.com/office/powerpoint/2010/main" val="2120785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CA343-9173-02DA-3712-4C9EF062A134}"/>
              </a:ext>
            </a:extLst>
          </p:cNvPr>
          <p:cNvSpPr>
            <a:spLocks noGrp="1"/>
          </p:cNvSpPr>
          <p:nvPr>
            <p:ph type="title"/>
          </p:nvPr>
        </p:nvSpPr>
        <p:spPr/>
        <p:txBody>
          <a:bodyPr/>
          <a:lstStyle/>
          <a:p>
            <a:r>
              <a:rPr lang="en-GB" dirty="0"/>
              <a:t>Gather information</a:t>
            </a:r>
          </a:p>
        </p:txBody>
      </p:sp>
      <p:sp>
        <p:nvSpPr>
          <p:cNvPr id="3" name="Content Placeholder 2">
            <a:extLst>
              <a:ext uri="{FF2B5EF4-FFF2-40B4-BE49-F238E27FC236}">
                <a16:creationId xmlns:a16="http://schemas.microsoft.com/office/drawing/2014/main" id="{784C9F2B-6AE0-59D3-F598-57D001BA2076}"/>
              </a:ext>
            </a:extLst>
          </p:cNvPr>
          <p:cNvSpPr>
            <a:spLocks noGrp="1"/>
          </p:cNvSpPr>
          <p:nvPr>
            <p:ph idx="1"/>
          </p:nvPr>
        </p:nvSpPr>
        <p:spPr>
          <a:xfrm>
            <a:off x="838200" y="1546698"/>
            <a:ext cx="10515600" cy="5311301"/>
          </a:xfrm>
        </p:spPr>
        <p:txBody>
          <a:bodyPr/>
          <a:lstStyle/>
          <a:p>
            <a:pPr marL="0" indent="0" algn="just">
              <a:buNone/>
            </a:pPr>
            <a:r>
              <a:rPr lang="en-GB" dirty="0"/>
              <a:t>Here is a basic example of gathering information. In this diagram the website itsecgames.com was targeted with a ping from the Windows server to test the connection and because there were no packet losses the connection is successful and a stable responses time of 14ms</a:t>
            </a:r>
          </a:p>
        </p:txBody>
      </p:sp>
      <p:pic>
        <p:nvPicPr>
          <p:cNvPr id="5" name="Picture 4" descr="A computer screen shot of a black screen&#10;&#10;Description automatically generated">
            <a:extLst>
              <a:ext uri="{FF2B5EF4-FFF2-40B4-BE49-F238E27FC236}">
                <a16:creationId xmlns:a16="http://schemas.microsoft.com/office/drawing/2014/main" id="{A6F22389-3FED-13F4-1E6D-A4B274C966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3213" y="3193350"/>
            <a:ext cx="8326877" cy="3492230"/>
          </a:xfrm>
          <a:prstGeom prst="rect">
            <a:avLst/>
          </a:prstGeom>
        </p:spPr>
      </p:pic>
    </p:spTree>
    <p:extLst>
      <p:ext uri="{BB962C8B-B14F-4D97-AF65-F5344CB8AC3E}">
        <p14:creationId xmlns:p14="http://schemas.microsoft.com/office/powerpoint/2010/main" val="1593770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78E8C-6FA6-B475-76AB-4ADC6B11437F}"/>
              </a:ext>
            </a:extLst>
          </p:cNvPr>
          <p:cNvSpPr>
            <a:spLocks noGrp="1"/>
          </p:cNvSpPr>
          <p:nvPr>
            <p:ph type="title"/>
          </p:nvPr>
        </p:nvSpPr>
        <p:spPr/>
        <p:txBody>
          <a:bodyPr/>
          <a:lstStyle/>
          <a:p>
            <a:r>
              <a:rPr lang="en-GB" dirty="0"/>
              <a:t>Gathering information </a:t>
            </a:r>
          </a:p>
        </p:txBody>
      </p:sp>
      <p:sp>
        <p:nvSpPr>
          <p:cNvPr id="3" name="Content Placeholder 2">
            <a:extLst>
              <a:ext uri="{FF2B5EF4-FFF2-40B4-BE49-F238E27FC236}">
                <a16:creationId xmlns:a16="http://schemas.microsoft.com/office/drawing/2014/main" id="{AA188384-FFC9-4AF6-816C-6819A0A07854}"/>
              </a:ext>
            </a:extLst>
          </p:cNvPr>
          <p:cNvSpPr>
            <a:spLocks noGrp="1"/>
          </p:cNvSpPr>
          <p:nvPr>
            <p:ph idx="1"/>
          </p:nvPr>
        </p:nvSpPr>
        <p:spPr>
          <a:xfrm>
            <a:off x="838200" y="1332689"/>
            <a:ext cx="10515600" cy="4844274"/>
          </a:xfrm>
        </p:spPr>
        <p:txBody>
          <a:bodyPr/>
          <a:lstStyle/>
          <a:p>
            <a:pPr marL="0" indent="0">
              <a:buNone/>
            </a:pPr>
            <a:r>
              <a:rPr lang="en-GB" dirty="0"/>
              <a:t>This is another example of information gathering and a little bit more in depth using NS Lookup on kali Admin to find the IP address of a website</a:t>
            </a:r>
          </a:p>
        </p:txBody>
      </p:sp>
      <p:pic>
        <p:nvPicPr>
          <p:cNvPr id="5" name="Picture 4">
            <a:extLst>
              <a:ext uri="{FF2B5EF4-FFF2-40B4-BE49-F238E27FC236}">
                <a16:creationId xmlns:a16="http://schemas.microsoft.com/office/drawing/2014/main" id="{34F2D44A-F644-2B21-7F77-0989344186C1}"/>
              </a:ext>
            </a:extLst>
          </p:cNvPr>
          <p:cNvPicPr>
            <a:picLocks noChangeAspect="1"/>
          </p:cNvPicPr>
          <p:nvPr/>
        </p:nvPicPr>
        <p:blipFill>
          <a:blip r:embed="rId2"/>
          <a:stretch>
            <a:fillRect/>
          </a:stretch>
        </p:blipFill>
        <p:spPr>
          <a:xfrm>
            <a:off x="3822970" y="2184581"/>
            <a:ext cx="4776979" cy="4133196"/>
          </a:xfrm>
          <a:prstGeom prst="rect">
            <a:avLst/>
          </a:prstGeom>
        </p:spPr>
      </p:pic>
    </p:spTree>
    <p:extLst>
      <p:ext uri="{BB962C8B-B14F-4D97-AF65-F5344CB8AC3E}">
        <p14:creationId xmlns:p14="http://schemas.microsoft.com/office/powerpoint/2010/main" val="4949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03925-27DC-62D8-46A9-091AD2F32185}"/>
              </a:ext>
            </a:extLst>
          </p:cNvPr>
          <p:cNvSpPr>
            <a:spLocks noGrp="1"/>
          </p:cNvSpPr>
          <p:nvPr>
            <p:ph type="title"/>
          </p:nvPr>
        </p:nvSpPr>
        <p:spPr/>
        <p:txBody>
          <a:bodyPr/>
          <a:lstStyle/>
          <a:p>
            <a:r>
              <a:rPr lang="en-GB" dirty="0"/>
              <a:t>Assessing Vulnerabilities</a:t>
            </a:r>
          </a:p>
        </p:txBody>
      </p:sp>
      <p:sp>
        <p:nvSpPr>
          <p:cNvPr id="3" name="Content Placeholder 2">
            <a:extLst>
              <a:ext uri="{FF2B5EF4-FFF2-40B4-BE49-F238E27FC236}">
                <a16:creationId xmlns:a16="http://schemas.microsoft.com/office/drawing/2014/main" id="{6B0B2C7E-A76D-2A89-F15D-14ACC88355F0}"/>
              </a:ext>
            </a:extLst>
          </p:cNvPr>
          <p:cNvSpPr>
            <a:spLocks noGrp="1"/>
          </p:cNvSpPr>
          <p:nvPr>
            <p:ph idx="1"/>
          </p:nvPr>
        </p:nvSpPr>
        <p:spPr/>
        <p:txBody>
          <a:bodyPr/>
          <a:lstStyle/>
          <a:p>
            <a:pPr marL="0" indent="0">
              <a:buNone/>
            </a:pPr>
            <a:r>
              <a:rPr lang="en-GB" dirty="0"/>
              <a:t>In this Diagram a  network Scanning tool called Nessus was used to scan the Network on the Windows server </a:t>
            </a:r>
          </a:p>
        </p:txBody>
      </p:sp>
      <p:pic>
        <p:nvPicPr>
          <p:cNvPr id="5" name="Picture 4" descr="A screenshot of a computer&#10;&#10;Description automatically generated">
            <a:extLst>
              <a:ext uri="{FF2B5EF4-FFF2-40B4-BE49-F238E27FC236}">
                <a16:creationId xmlns:a16="http://schemas.microsoft.com/office/drawing/2014/main" id="{71336032-4EF4-2383-6BC1-8F4D92B974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1249" y="2661027"/>
            <a:ext cx="8514945" cy="4002419"/>
          </a:xfrm>
          <a:prstGeom prst="rect">
            <a:avLst/>
          </a:prstGeom>
        </p:spPr>
      </p:pic>
    </p:spTree>
    <p:extLst>
      <p:ext uri="{BB962C8B-B14F-4D97-AF65-F5344CB8AC3E}">
        <p14:creationId xmlns:p14="http://schemas.microsoft.com/office/powerpoint/2010/main" val="3374989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B535-948E-C052-B11C-B33362829F80}"/>
              </a:ext>
            </a:extLst>
          </p:cNvPr>
          <p:cNvSpPr>
            <a:spLocks noGrp="1"/>
          </p:cNvSpPr>
          <p:nvPr>
            <p:ph type="title"/>
          </p:nvPr>
        </p:nvSpPr>
        <p:spPr/>
        <p:txBody>
          <a:bodyPr/>
          <a:lstStyle/>
          <a:p>
            <a:r>
              <a:rPr lang="en-GB" dirty="0"/>
              <a:t>Assessing Vulnerabilities</a:t>
            </a:r>
          </a:p>
        </p:txBody>
      </p:sp>
      <p:sp>
        <p:nvSpPr>
          <p:cNvPr id="3" name="Content Placeholder 2">
            <a:extLst>
              <a:ext uri="{FF2B5EF4-FFF2-40B4-BE49-F238E27FC236}">
                <a16:creationId xmlns:a16="http://schemas.microsoft.com/office/drawing/2014/main" id="{75EF9912-59E3-A6DB-185C-14C4A48A557F}"/>
              </a:ext>
            </a:extLst>
          </p:cNvPr>
          <p:cNvSpPr>
            <a:spLocks noGrp="1"/>
          </p:cNvSpPr>
          <p:nvPr>
            <p:ph idx="1"/>
          </p:nvPr>
        </p:nvSpPr>
        <p:spPr/>
        <p:txBody>
          <a:bodyPr/>
          <a:lstStyle/>
          <a:p>
            <a:pPr marL="0" indent="0">
              <a:buNone/>
            </a:pPr>
            <a:r>
              <a:rPr lang="en-GB" dirty="0"/>
              <a:t>In this Diagram a scan of the Linux admin was taken using the Nessus tool. </a:t>
            </a:r>
          </a:p>
        </p:txBody>
      </p:sp>
      <p:pic>
        <p:nvPicPr>
          <p:cNvPr id="5" name="Picture 4" descr="A screenshot of a computer&#10;&#10;Description automatically generated">
            <a:extLst>
              <a:ext uri="{FF2B5EF4-FFF2-40B4-BE49-F238E27FC236}">
                <a16:creationId xmlns:a16="http://schemas.microsoft.com/office/drawing/2014/main" id="{A8784D33-461B-DB89-AE75-0BA65FB771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4441" y="2306902"/>
            <a:ext cx="8057745" cy="4473276"/>
          </a:xfrm>
          <a:prstGeom prst="rect">
            <a:avLst/>
          </a:prstGeom>
        </p:spPr>
      </p:pic>
    </p:spTree>
    <p:extLst>
      <p:ext uri="{BB962C8B-B14F-4D97-AF65-F5344CB8AC3E}">
        <p14:creationId xmlns:p14="http://schemas.microsoft.com/office/powerpoint/2010/main" val="3605059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E6B9D-F3F0-5C28-A015-72014CA1E47F}"/>
              </a:ext>
            </a:extLst>
          </p:cNvPr>
          <p:cNvSpPr>
            <a:spLocks noGrp="1"/>
          </p:cNvSpPr>
          <p:nvPr>
            <p:ph type="title"/>
          </p:nvPr>
        </p:nvSpPr>
        <p:spPr/>
        <p:txBody>
          <a:bodyPr/>
          <a:lstStyle/>
          <a:p>
            <a:r>
              <a:rPr lang="en-GB" dirty="0"/>
              <a:t>Assessing Vulnerabilities</a:t>
            </a:r>
          </a:p>
        </p:txBody>
      </p:sp>
      <p:sp>
        <p:nvSpPr>
          <p:cNvPr id="3" name="Content Placeholder 2">
            <a:extLst>
              <a:ext uri="{FF2B5EF4-FFF2-40B4-BE49-F238E27FC236}">
                <a16:creationId xmlns:a16="http://schemas.microsoft.com/office/drawing/2014/main" id="{6734F4B1-46DD-3328-43F0-AB48A6B4134E}"/>
              </a:ext>
            </a:extLst>
          </p:cNvPr>
          <p:cNvSpPr>
            <a:spLocks noGrp="1"/>
          </p:cNvSpPr>
          <p:nvPr>
            <p:ph idx="1"/>
          </p:nvPr>
        </p:nvSpPr>
        <p:spPr>
          <a:xfrm>
            <a:off x="838200" y="1546698"/>
            <a:ext cx="10515600" cy="5184841"/>
          </a:xfrm>
        </p:spPr>
        <p:txBody>
          <a:bodyPr/>
          <a:lstStyle/>
          <a:p>
            <a:pPr marL="0" indent="0">
              <a:buNone/>
            </a:pPr>
            <a:r>
              <a:rPr lang="en-GB" dirty="0"/>
              <a:t>Following the initial scan of the Windows server a Medium vulnerability was detected</a:t>
            </a:r>
          </a:p>
        </p:txBody>
      </p:sp>
      <p:pic>
        <p:nvPicPr>
          <p:cNvPr id="5" name="Picture 4" descr="A screenshot of a computer&#10;&#10;Description automatically generated">
            <a:extLst>
              <a:ext uri="{FF2B5EF4-FFF2-40B4-BE49-F238E27FC236}">
                <a16:creationId xmlns:a16="http://schemas.microsoft.com/office/drawing/2014/main" id="{19E49156-4267-6533-0C40-6FBD3A6DF4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0432" y="2394115"/>
            <a:ext cx="8164749" cy="4016411"/>
          </a:xfrm>
          <a:prstGeom prst="rect">
            <a:avLst/>
          </a:prstGeom>
        </p:spPr>
      </p:pic>
    </p:spTree>
    <p:extLst>
      <p:ext uri="{BB962C8B-B14F-4D97-AF65-F5344CB8AC3E}">
        <p14:creationId xmlns:p14="http://schemas.microsoft.com/office/powerpoint/2010/main" val="1702670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45C50-013C-CF3F-AAC5-07EA3BCED561}"/>
              </a:ext>
            </a:extLst>
          </p:cNvPr>
          <p:cNvSpPr>
            <a:spLocks noGrp="1"/>
          </p:cNvSpPr>
          <p:nvPr>
            <p:ph type="title"/>
          </p:nvPr>
        </p:nvSpPr>
        <p:spPr/>
        <p:txBody>
          <a:bodyPr/>
          <a:lstStyle/>
          <a:p>
            <a:r>
              <a:rPr lang="en-GB" dirty="0"/>
              <a:t>Assessing Vulnerabilities </a:t>
            </a:r>
          </a:p>
        </p:txBody>
      </p:sp>
      <p:sp>
        <p:nvSpPr>
          <p:cNvPr id="3" name="Content Placeholder 2">
            <a:extLst>
              <a:ext uri="{FF2B5EF4-FFF2-40B4-BE49-F238E27FC236}">
                <a16:creationId xmlns:a16="http://schemas.microsoft.com/office/drawing/2014/main" id="{DE966E1C-0ECC-A0E8-C787-336ED570CDA9}"/>
              </a:ext>
            </a:extLst>
          </p:cNvPr>
          <p:cNvSpPr>
            <a:spLocks noGrp="1"/>
          </p:cNvSpPr>
          <p:nvPr>
            <p:ph idx="1"/>
          </p:nvPr>
        </p:nvSpPr>
        <p:spPr/>
        <p:txBody>
          <a:bodyPr/>
          <a:lstStyle/>
          <a:p>
            <a:pPr marL="0" indent="0">
              <a:buNone/>
            </a:pPr>
            <a:r>
              <a:rPr lang="en-GB" dirty="0"/>
              <a:t>Again, following the initial Scan using Nessus on the Linux admin this vulnerability was found.</a:t>
            </a:r>
          </a:p>
        </p:txBody>
      </p:sp>
      <p:pic>
        <p:nvPicPr>
          <p:cNvPr id="5" name="Picture 4" descr="A screenshot of a computer&#10;&#10;Description automatically generated">
            <a:extLst>
              <a:ext uri="{FF2B5EF4-FFF2-40B4-BE49-F238E27FC236}">
                <a16:creationId xmlns:a16="http://schemas.microsoft.com/office/drawing/2014/main" id="{BC2432BB-6AE3-5445-5443-83547ADF36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1607" y="2784061"/>
            <a:ext cx="7908587" cy="3641702"/>
          </a:xfrm>
          <a:prstGeom prst="rect">
            <a:avLst/>
          </a:prstGeom>
        </p:spPr>
      </p:pic>
    </p:spTree>
    <p:extLst>
      <p:ext uri="{BB962C8B-B14F-4D97-AF65-F5344CB8AC3E}">
        <p14:creationId xmlns:p14="http://schemas.microsoft.com/office/powerpoint/2010/main" val="2581289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0838B-EB1D-F9BB-041C-9F5AF45054D0}"/>
              </a:ext>
            </a:extLst>
          </p:cNvPr>
          <p:cNvSpPr>
            <a:spLocks noGrp="1"/>
          </p:cNvSpPr>
          <p:nvPr>
            <p:ph type="title"/>
          </p:nvPr>
        </p:nvSpPr>
        <p:spPr>
          <a:xfrm>
            <a:off x="838200" y="365126"/>
            <a:ext cx="10515600" cy="781750"/>
          </a:xfrm>
        </p:spPr>
        <p:txBody>
          <a:bodyPr/>
          <a:lstStyle/>
          <a:p>
            <a:r>
              <a:rPr lang="en-GB" dirty="0"/>
              <a:t>Mitigation on Windows server </a:t>
            </a:r>
          </a:p>
        </p:txBody>
      </p:sp>
      <p:sp>
        <p:nvSpPr>
          <p:cNvPr id="3" name="Content Placeholder 2">
            <a:extLst>
              <a:ext uri="{FF2B5EF4-FFF2-40B4-BE49-F238E27FC236}">
                <a16:creationId xmlns:a16="http://schemas.microsoft.com/office/drawing/2014/main" id="{180073EA-AC93-2B9B-52AF-637032153E6A}"/>
              </a:ext>
            </a:extLst>
          </p:cNvPr>
          <p:cNvSpPr>
            <a:spLocks noGrp="1"/>
          </p:cNvSpPr>
          <p:nvPr>
            <p:ph idx="1"/>
          </p:nvPr>
        </p:nvSpPr>
        <p:spPr>
          <a:xfrm>
            <a:off x="543732" y="1146876"/>
            <a:ext cx="10515600" cy="4667249"/>
          </a:xfrm>
        </p:spPr>
        <p:txBody>
          <a:bodyPr/>
          <a:lstStyle/>
          <a:p>
            <a:pPr marL="0" indent="0">
              <a:buNone/>
            </a:pPr>
            <a:r>
              <a:rPr lang="en-GB" dirty="0"/>
              <a:t>On the windows server the Non-existing page (404) error was picked up. To address this a custom error page was created and saved in the IIS folder, this replaces the default- server generated one. Minimizing the chance of revealing sensitive details.</a:t>
            </a:r>
          </a:p>
        </p:txBody>
      </p:sp>
      <p:pic>
        <p:nvPicPr>
          <p:cNvPr id="8" name="Picture 7">
            <a:extLst>
              <a:ext uri="{FF2B5EF4-FFF2-40B4-BE49-F238E27FC236}">
                <a16:creationId xmlns:a16="http://schemas.microsoft.com/office/drawing/2014/main" id="{A994F6A5-0E19-DCBC-9C86-44877A53DA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4737" y="2882640"/>
            <a:ext cx="9731829" cy="3610234"/>
          </a:xfrm>
          <a:prstGeom prst="rect">
            <a:avLst/>
          </a:prstGeom>
        </p:spPr>
      </p:pic>
    </p:spTree>
    <p:extLst>
      <p:ext uri="{BB962C8B-B14F-4D97-AF65-F5344CB8AC3E}">
        <p14:creationId xmlns:p14="http://schemas.microsoft.com/office/powerpoint/2010/main" val="149699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B58C9-A4ED-6DCF-E237-B2864216DBF3}"/>
              </a:ext>
            </a:extLst>
          </p:cNvPr>
          <p:cNvSpPr>
            <a:spLocks noGrp="1"/>
          </p:cNvSpPr>
          <p:nvPr>
            <p:ph type="title"/>
          </p:nvPr>
        </p:nvSpPr>
        <p:spPr/>
        <p:txBody>
          <a:bodyPr/>
          <a:lstStyle/>
          <a:p>
            <a:r>
              <a:rPr lang="en-GB" dirty="0"/>
              <a:t>Mitigation on Linux Admin</a:t>
            </a:r>
          </a:p>
        </p:txBody>
      </p:sp>
      <p:sp>
        <p:nvSpPr>
          <p:cNvPr id="3" name="Content Placeholder 2">
            <a:extLst>
              <a:ext uri="{FF2B5EF4-FFF2-40B4-BE49-F238E27FC236}">
                <a16:creationId xmlns:a16="http://schemas.microsoft.com/office/drawing/2014/main" id="{ED48A62A-D75D-2169-917E-EFC8795A903C}"/>
              </a:ext>
            </a:extLst>
          </p:cNvPr>
          <p:cNvSpPr>
            <a:spLocks noGrp="1"/>
          </p:cNvSpPr>
          <p:nvPr>
            <p:ph idx="1"/>
          </p:nvPr>
        </p:nvSpPr>
        <p:spPr>
          <a:xfrm>
            <a:off x="838200" y="1441342"/>
            <a:ext cx="10515600" cy="4735621"/>
          </a:xfrm>
        </p:spPr>
        <p:txBody>
          <a:bodyPr/>
          <a:lstStyle/>
          <a:p>
            <a:pPr marL="0" indent="0">
              <a:buNone/>
            </a:pPr>
            <a:r>
              <a:rPr lang="en-GB" dirty="0"/>
              <a:t>On the Linux Admin a there was incoming ICMP requests, this exposes the machines systems to attacks. This can be mitigated by blocking Timestamp requests. By typing the following command in it should solve the problem.</a:t>
            </a:r>
          </a:p>
          <a:p>
            <a:pPr marL="0" indent="0">
              <a:buNone/>
            </a:pPr>
            <a:r>
              <a:rPr lang="en-GB" b="1" dirty="0" err="1"/>
              <a:t>sudo</a:t>
            </a:r>
            <a:r>
              <a:rPr lang="en-GB" b="1" dirty="0"/>
              <a:t> iptables -A INPUT -p </a:t>
            </a:r>
            <a:r>
              <a:rPr lang="en-GB" b="1" dirty="0" err="1"/>
              <a:t>icmp</a:t>
            </a:r>
            <a:r>
              <a:rPr lang="en-GB" b="1" dirty="0"/>
              <a:t> --</a:t>
            </a:r>
            <a:r>
              <a:rPr lang="en-GB" b="1" dirty="0" err="1"/>
              <a:t>icmp</a:t>
            </a:r>
            <a:r>
              <a:rPr lang="en-GB" b="1" dirty="0"/>
              <a:t>-type timestamp-request -j DROP</a:t>
            </a:r>
          </a:p>
        </p:txBody>
      </p:sp>
      <p:pic>
        <p:nvPicPr>
          <p:cNvPr id="5" name="Picture 4" descr="A screen shot of a computer&#10;&#10;Description automatically generated">
            <a:extLst>
              <a:ext uri="{FF2B5EF4-FFF2-40B4-BE49-F238E27FC236}">
                <a16:creationId xmlns:a16="http://schemas.microsoft.com/office/drawing/2014/main" id="{0292AAB3-AE30-5D6B-3849-FA90427BD1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8638" y="4102100"/>
            <a:ext cx="9791700" cy="2390775"/>
          </a:xfrm>
          <a:prstGeom prst="rect">
            <a:avLst/>
          </a:prstGeom>
        </p:spPr>
      </p:pic>
    </p:spTree>
    <p:extLst>
      <p:ext uri="{BB962C8B-B14F-4D97-AF65-F5344CB8AC3E}">
        <p14:creationId xmlns:p14="http://schemas.microsoft.com/office/powerpoint/2010/main" val="2944120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58E81-D25B-39E2-B37B-DF4711E8D8D8}"/>
              </a:ext>
            </a:extLst>
          </p:cNvPr>
          <p:cNvSpPr>
            <a:spLocks noGrp="1"/>
          </p:cNvSpPr>
          <p:nvPr>
            <p:ph type="title"/>
          </p:nvPr>
        </p:nvSpPr>
        <p:spPr>
          <a:xfrm>
            <a:off x="838200" y="321975"/>
            <a:ext cx="10515600" cy="1325563"/>
          </a:xfrm>
        </p:spPr>
        <p:txBody>
          <a:bodyPr/>
          <a:lstStyle/>
          <a:p>
            <a:r>
              <a:rPr lang="en-GB" dirty="0"/>
              <a:t>Mitigation on Linux Admin</a:t>
            </a:r>
          </a:p>
        </p:txBody>
      </p:sp>
      <p:sp>
        <p:nvSpPr>
          <p:cNvPr id="3" name="Content Placeholder 2">
            <a:extLst>
              <a:ext uri="{FF2B5EF4-FFF2-40B4-BE49-F238E27FC236}">
                <a16:creationId xmlns:a16="http://schemas.microsoft.com/office/drawing/2014/main" id="{E6A127E5-49EA-40FE-1AEF-8A50B359DD39}"/>
              </a:ext>
            </a:extLst>
          </p:cNvPr>
          <p:cNvSpPr>
            <a:spLocks noGrp="1"/>
          </p:cNvSpPr>
          <p:nvPr>
            <p:ph idx="1"/>
          </p:nvPr>
        </p:nvSpPr>
        <p:spPr>
          <a:xfrm>
            <a:off x="838200" y="1439694"/>
            <a:ext cx="10515600" cy="4737269"/>
          </a:xfrm>
        </p:spPr>
        <p:txBody>
          <a:bodyPr/>
          <a:lstStyle/>
          <a:p>
            <a:pPr marL="0" indent="0">
              <a:buNone/>
            </a:pPr>
            <a:r>
              <a:rPr lang="en-GB" dirty="0"/>
              <a:t>After the </a:t>
            </a:r>
            <a:r>
              <a:rPr lang="en-GB" b="1" dirty="0" err="1"/>
              <a:t>sudo</a:t>
            </a:r>
            <a:r>
              <a:rPr lang="en-GB" b="1" dirty="0"/>
              <a:t> iptables -A OUTPUT -p </a:t>
            </a:r>
            <a:r>
              <a:rPr lang="en-GB" b="1" dirty="0" err="1"/>
              <a:t>icmp</a:t>
            </a:r>
            <a:r>
              <a:rPr lang="en-GB" b="1" dirty="0"/>
              <a:t> --</a:t>
            </a:r>
            <a:r>
              <a:rPr lang="en-GB" b="1" dirty="0" err="1"/>
              <a:t>icmp</a:t>
            </a:r>
            <a:r>
              <a:rPr lang="en-GB" b="1" dirty="0"/>
              <a:t>-type timestamp-reply -j DROP </a:t>
            </a:r>
            <a:r>
              <a:rPr lang="en-GB" dirty="0"/>
              <a:t>command has run you will need to then check to see if these rules have been added  by running this command </a:t>
            </a:r>
            <a:r>
              <a:rPr lang="pt-BR" b="1" dirty="0"/>
              <a:t>sudo iptables -L -v –n</a:t>
            </a:r>
            <a:r>
              <a:rPr lang="pt-BR" dirty="0"/>
              <a:t> If they’re active Timestamps should show up as dropped</a:t>
            </a:r>
            <a:endParaRPr lang="en-GB" b="1" dirty="0"/>
          </a:p>
        </p:txBody>
      </p:sp>
      <p:pic>
        <p:nvPicPr>
          <p:cNvPr id="5" name="Picture 4" descr="A computer screen with white text&#10;&#10;Description automatically generated">
            <a:extLst>
              <a:ext uri="{FF2B5EF4-FFF2-40B4-BE49-F238E27FC236}">
                <a16:creationId xmlns:a16="http://schemas.microsoft.com/office/drawing/2014/main" id="{820C9463-6878-FA79-BAD8-EB8D633C11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2464" y="3180944"/>
            <a:ext cx="7903029" cy="3103123"/>
          </a:xfrm>
          <a:prstGeom prst="rect">
            <a:avLst/>
          </a:prstGeom>
        </p:spPr>
      </p:pic>
    </p:spTree>
    <p:extLst>
      <p:ext uri="{BB962C8B-B14F-4D97-AF65-F5344CB8AC3E}">
        <p14:creationId xmlns:p14="http://schemas.microsoft.com/office/powerpoint/2010/main" val="3272038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67702-962F-596F-42C2-26CFAA74CF93}"/>
              </a:ext>
            </a:extLst>
          </p:cNvPr>
          <p:cNvSpPr>
            <a:spLocks noGrp="1"/>
          </p:cNvSpPr>
          <p:nvPr>
            <p:ph type="title"/>
          </p:nvPr>
        </p:nvSpPr>
        <p:spPr>
          <a:xfrm>
            <a:off x="838200" y="184828"/>
            <a:ext cx="10515600" cy="1274322"/>
          </a:xfrm>
        </p:spPr>
        <p:txBody>
          <a:bodyPr/>
          <a:lstStyle/>
          <a:p>
            <a:r>
              <a:rPr lang="en-GB" dirty="0"/>
              <a:t>Mitigation on Linux Admin</a:t>
            </a:r>
          </a:p>
        </p:txBody>
      </p:sp>
      <p:sp>
        <p:nvSpPr>
          <p:cNvPr id="3" name="Content Placeholder 2">
            <a:extLst>
              <a:ext uri="{FF2B5EF4-FFF2-40B4-BE49-F238E27FC236}">
                <a16:creationId xmlns:a16="http://schemas.microsoft.com/office/drawing/2014/main" id="{2294E2E5-16F4-EFB0-7AEE-5F6948B39D98}"/>
              </a:ext>
            </a:extLst>
          </p:cNvPr>
          <p:cNvSpPr>
            <a:spLocks noGrp="1"/>
          </p:cNvSpPr>
          <p:nvPr>
            <p:ph idx="1"/>
          </p:nvPr>
        </p:nvSpPr>
        <p:spPr>
          <a:xfrm>
            <a:off x="838200" y="1225685"/>
            <a:ext cx="10515600" cy="4951278"/>
          </a:xfrm>
        </p:spPr>
        <p:txBody>
          <a:bodyPr/>
          <a:lstStyle/>
          <a:p>
            <a:pPr marL="0" indent="0">
              <a:buNone/>
            </a:pPr>
            <a:r>
              <a:rPr lang="en-GB" dirty="0"/>
              <a:t>As the iptables rules are not saved when the system is rebooted. To make them persistent, they need to be installed and then saved. Type this command in </a:t>
            </a:r>
          </a:p>
          <a:p>
            <a:pPr marL="0" indent="0">
              <a:buNone/>
            </a:pPr>
            <a:r>
              <a:rPr lang="en-GB" dirty="0"/>
              <a:t> </a:t>
            </a:r>
            <a:r>
              <a:rPr lang="en-GB" b="1" dirty="0" err="1"/>
              <a:t>sudo</a:t>
            </a:r>
            <a:r>
              <a:rPr lang="en-GB" b="1" dirty="0"/>
              <a:t> apt-get install iptables-persistent</a:t>
            </a:r>
            <a:r>
              <a:rPr lang="en-GB" dirty="0"/>
              <a:t> to install the new configuration</a:t>
            </a:r>
          </a:p>
        </p:txBody>
      </p:sp>
      <p:pic>
        <p:nvPicPr>
          <p:cNvPr id="7" name="Picture 6" descr="A computer screen with white text&#10;&#10;Description automatically generated">
            <a:extLst>
              <a:ext uri="{FF2B5EF4-FFF2-40B4-BE49-F238E27FC236}">
                <a16:creationId xmlns:a16="http://schemas.microsoft.com/office/drawing/2014/main" id="{B7680CED-83ED-D02C-8C9B-B38A715896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1949" y="3044757"/>
            <a:ext cx="10515600" cy="3521413"/>
          </a:xfrm>
          <a:prstGeom prst="rect">
            <a:avLst/>
          </a:prstGeom>
        </p:spPr>
      </p:pic>
    </p:spTree>
    <p:extLst>
      <p:ext uri="{BB962C8B-B14F-4D97-AF65-F5344CB8AC3E}">
        <p14:creationId xmlns:p14="http://schemas.microsoft.com/office/powerpoint/2010/main" val="9443813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66E99-BA57-A834-E321-1C70D234AAF0}"/>
              </a:ext>
            </a:extLst>
          </p:cNvPr>
          <p:cNvSpPr>
            <a:spLocks noGrp="1"/>
          </p:cNvSpPr>
          <p:nvPr>
            <p:ph type="title"/>
          </p:nvPr>
        </p:nvSpPr>
        <p:spPr/>
        <p:txBody>
          <a:bodyPr/>
          <a:lstStyle/>
          <a:p>
            <a:r>
              <a:rPr lang="en-GB" dirty="0"/>
              <a:t>Mitigation on Linux Admin</a:t>
            </a:r>
          </a:p>
        </p:txBody>
      </p:sp>
      <p:sp>
        <p:nvSpPr>
          <p:cNvPr id="3" name="Content Placeholder 2">
            <a:extLst>
              <a:ext uri="{FF2B5EF4-FFF2-40B4-BE49-F238E27FC236}">
                <a16:creationId xmlns:a16="http://schemas.microsoft.com/office/drawing/2014/main" id="{F4087864-0511-89AC-00D8-B4464CB49C54}"/>
              </a:ext>
            </a:extLst>
          </p:cNvPr>
          <p:cNvSpPr>
            <a:spLocks noGrp="1"/>
          </p:cNvSpPr>
          <p:nvPr>
            <p:ph idx="1"/>
          </p:nvPr>
        </p:nvSpPr>
        <p:spPr>
          <a:xfrm>
            <a:off x="838200" y="1472339"/>
            <a:ext cx="10515600" cy="4704624"/>
          </a:xfrm>
        </p:spPr>
        <p:txBody>
          <a:bodyPr/>
          <a:lstStyle/>
          <a:p>
            <a:pPr marL="0" indent="0">
              <a:buNone/>
            </a:pPr>
            <a:r>
              <a:rPr lang="en-GB" dirty="0"/>
              <a:t>After the new Iptables have been installed it is then ready to be saved by using this command </a:t>
            </a:r>
            <a:r>
              <a:rPr lang="en-GB" b="1" dirty="0" err="1"/>
              <a:t>sudo</a:t>
            </a:r>
            <a:r>
              <a:rPr lang="en-GB" b="1" dirty="0"/>
              <a:t> </a:t>
            </a:r>
            <a:r>
              <a:rPr lang="en-GB" b="1" dirty="0" err="1"/>
              <a:t>netfilter</a:t>
            </a:r>
            <a:r>
              <a:rPr lang="en-GB" b="1" dirty="0"/>
              <a:t>-persistent save.</a:t>
            </a:r>
            <a:r>
              <a:rPr lang="en-GB" dirty="0"/>
              <a:t>  And then use </a:t>
            </a:r>
          </a:p>
          <a:p>
            <a:pPr marL="0" indent="0">
              <a:buNone/>
            </a:pPr>
            <a:r>
              <a:rPr lang="en-GB" b="1" dirty="0" err="1"/>
              <a:t>sudo</a:t>
            </a:r>
            <a:r>
              <a:rPr lang="en-GB" b="1" dirty="0"/>
              <a:t> </a:t>
            </a:r>
            <a:r>
              <a:rPr lang="en-GB" b="1" dirty="0" err="1"/>
              <a:t>netfilter</a:t>
            </a:r>
            <a:r>
              <a:rPr lang="en-GB" b="1" dirty="0"/>
              <a:t>-persistent restart </a:t>
            </a:r>
            <a:r>
              <a:rPr lang="en-GB" dirty="0"/>
              <a:t>to reboot the system with all the new changes.</a:t>
            </a:r>
            <a:endParaRPr lang="en-GB" b="1" dirty="0"/>
          </a:p>
        </p:txBody>
      </p:sp>
      <p:pic>
        <p:nvPicPr>
          <p:cNvPr id="5" name="Picture 4" descr="A screenshot of a computer screen&#10;&#10;Description automatically generated">
            <a:extLst>
              <a:ext uri="{FF2B5EF4-FFF2-40B4-BE49-F238E27FC236}">
                <a16:creationId xmlns:a16="http://schemas.microsoft.com/office/drawing/2014/main" id="{40B44C9E-5A50-3838-E930-49B535DD8E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1443" y="3200400"/>
            <a:ext cx="9848444" cy="3292475"/>
          </a:xfrm>
          <a:prstGeom prst="rect">
            <a:avLst/>
          </a:prstGeom>
        </p:spPr>
      </p:pic>
    </p:spTree>
    <p:extLst>
      <p:ext uri="{BB962C8B-B14F-4D97-AF65-F5344CB8AC3E}">
        <p14:creationId xmlns:p14="http://schemas.microsoft.com/office/powerpoint/2010/main" val="1034077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764</TotalTime>
  <Words>539</Words>
  <Application>Microsoft Office PowerPoint</Application>
  <PresentationFormat>Widescreen</PresentationFormat>
  <Paragraphs>37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Checking Network Connections</vt:lpstr>
      <vt:lpstr>Checking Network Connections</vt:lpstr>
      <vt:lpstr>Checking Network Connections</vt:lpstr>
      <vt:lpstr>Checking Network Connections</vt:lpstr>
      <vt:lpstr>Checking Network Connection</vt:lpstr>
      <vt:lpstr>Checking Network Connections</vt:lpstr>
      <vt:lpstr>Gather information</vt:lpstr>
      <vt:lpstr>Gathering information </vt:lpstr>
      <vt:lpstr>Assessing Vulnerabilities</vt:lpstr>
      <vt:lpstr>Assessing Vulnerabilities</vt:lpstr>
      <vt:lpstr>Assessing Vulnerabilities</vt:lpstr>
      <vt:lpstr>Assessing Vulnerabilities </vt:lpstr>
      <vt:lpstr>Mitigation on Windows server </vt:lpstr>
      <vt:lpstr>Mitigation on Linux Admin</vt:lpstr>
      <vt:lpstr>Mitigation on Linux Admin</vt:lpstr>
      <vt:lpstr>Mitigation on Linux Admin</vt:lpstr>
      <vt:lpstr>Mitigation on Linux Admin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Checking Network Connections</dc:title>
  <dc:creator>David Julian Rapado (2221960)</dc:creator>
  <cp:lastModifiedBy>David Julian Rapado (2221960)</cp:lastModifiedBy>
  <cp:revision>7</cp:revision>
  <dcterms:created xsi:type="dcterms:W3CDTF">2024-12-18T10:32:32Z</dcterms:created>
  <dcterms:modified xsi:type="dcterms:W3CDTF">2025-01-10T11:09:29Z</dcterms:modified>
</cp:coreProperties>
</file>