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7" r:id="rId6"/>
    <p:sldId id="277" r:id="rId7"/>
    <p:sldId id="260" r:id="rId8"/>
    <p:sldId id="274" r:id="rId9"/>
    <p:sldId id="275" r:id="rId10"/>
    <p:sldId id="276" r:id="rId11"/>
    <p:sldId id="269" r:id="rId12"/>
    <p:sldId id="261" r:id="rId13"/>
    <p:sldId id="268" r:id="rId14"/>
    <p:sldId id="271" r:id="rId15"/>
    <p:sldId id="262" r:id="rId16"/>
    <p:sldId id="272" r:id="rId17"/>
    <p:sldId id="273" r:id="rId18"/>
    <p:sldId id="264" r:id="rId19"/>
    <p:sldId id="265" r:id="rId20"/>
    <p:sldId id="263" r:id="rId21"/>
  </p:sldIdLst>
  <p:sldSz cx="12192000" cy="6858000"/>
  <p:notesSz cx="6858000" cy="9144000"/>
  <p:custDataLst>
    <p:tags r:id="rId23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66EEE1F-7718-4158-AC99-0E56F5D3EE0D}" v="7" dt="2024-03-06T21:38:12.85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66262" autoAdjust="0"/>
  </p:normalViewPr>
  <p:slideViewPr>
    <p:cSldViewPr snapToGrid="0">
      <p:cViewPr varScale="1">
        <p:scale>
          <a:sx n="81" d="100"/>
          <a:sy n="81" d="100"/>
        </p:scale>
        <p:origin x="792" y="41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2669795-46B9-463B-B00A-7A07F9B26ACA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12218E9A-52F9-49DC-94E6-FD0267A258B8}">
      <dgm:prSet/>
      <dgm:spPr/>
      <dgm:t>
        <a:bodyPr/>
        <a:lstStyle/>
        <a:p>
          <a:r>
            <a:rPr lang="en-GB"/>
            <a:t>Alcohol</a:t>
          </a:r>
          <a:endParaRPr lang="en-US"/>
        </a:p>
      </dgm:t>
    </dgm:pt>
    <dgm:pt modelId="{DA044459-2C03-4AA3-BE4C-9EB5EADA24CE}" type="parTrans" cxnId="{E1D96C83-E607-4226-8727-7A72824E0C65}">
      <dgm:prSet/>
      <dgm:spPr/>
      <dgm:t>
        <a:bodyPr/>
        <a:lstStyle/>
        <a:p>
          <a:endParaRPr lang="en-US"/>
        </a:p>
      </dgm:t>
    </dgm:pt>
    <dgm:pt modelId="{C4535547-7EA4-4ED3-9C8E-065859AB3D3E}" type="sibTrans" cxnId="{E1D96C83-E607-4226-8727-7A72824E0C65}">
      <dgm:prSet/>
      <dgm:spPr/>
      <dgm:t>
        <a:bodyPr/>
        <a:lstStyle/>
        <a:p>
          <a:endParaRPr lang="en-US"/>
        </a:p>
      </dgm:t>
    </dgm:pt>
    <dgm:pt modelId="{CAD1E23C-2BAD-436A-A7BB-5D8BAA6B47CD}">
      <dgm:prSet/>
      <dgm:spPr/>
      <dgm:t>
        <a:bodyPr/>
        <a:lstStyle/>
        <a:p>
          <a:r>
            <a:rPr lang="en-GB"/>
            <a:t>Drugs</a:t>
          </a:r>
          <a:endParaRPr lang="en-US"/>
        </a:p>
      </dgm:t>
    </dgm:pt>
    <dgm:pt modelId="{C7BB4C0A-2CFE-4DA2-BEB4-106A2B8EC1FF}" type="parTrans" cxnId="{1D749FA8-0B80-42F0-A58A-CE7259E666D6}">
      <dgm:prSet/>
      <dgm:spPr/>
      <dgm:t>
        <a:bodyPr/>
        <a:lstStyle/>
        <a:p>
          <a:endParaRPr lang="en-US"/>
        </a:p>
      </dgm:t>
    </dgm:pt>
    <dgm:pt modelId="{F8180F4E-4E25-45F2-8325-7658B00EA105}" type="sibTrans" cxnId="{1D749FA8-0B80-42F0-A58A-CE7259E666D6}">
      <dgm:prSet/>
      <dgm:spPr/>
      <dgm:t>
        <a:bodyPr/>
        <a:lstStyle/>
        <a:p>
          <a:endParaRPr lang="en-US"/>
        </a:p>
      </dgm:t>
    </dgm:pt>
    <dgm:pt modelId="{718B9EB1-1617-444A-B9E5-74FFEC1929D8}">
      <dgm:prSet/>
      <dgm:spPr/>
      <dgm:t>
        <a:bodyPr/>
        <a:lstStyle/>
        <a:p>
          <a:r>
            <a:rPr lang="en-GB"/>
            <a:t>Criminal Justice System (CJS)</a:t>
          </a:r>
          <a:endParaRPr lang="en-US"/>
        </a:p>
      </dgm:t>
    </dgm:pt>
    <dgm:pt modelId="{A76D566E-703A-42BF-A2EA-D5356BAA8233}" type="parTrans" cxnId="{6CDF59E1-20B1-4899-B5FA-A1CFD8025437}">
      <dgm:prSet/>
      <dgm:spPr/>
      <dgm:t>
        <a:bodyPr/>
        <a:lstStyle/>
        <a:p>
          <a:endParaRPr lang="en-US"/>
        </a:p>
      </dgm:t>
    </dgm:pt>
    <dgm:pt modelId="{F2F01DB9-B335-4862-B1B0-D81398C629D1}" type="sibTrans" cxnId="{6CDF59E1-20B1-4899-B5FA-A1CFD8025437}">
      <dgm:prSet/>
      <dgm:spPr/>
      <dgm:t>
        <a:bodyPr/>
        <a:lstStyle/>
        <a:p>
          <a:endParaRPr lang="en-US"/>
        </a:p>
      </dgm:t>
    </dgm:pt>
    <dgm:pt modelId="{93CCB6C0-E379-44E6-B502-4E714665667C}">
      <dgm:prSet/>
      <dgm:spPr/>
      <dgm:t>
        <a:bodyPr/>
        <a:lstStyle/>
        <a:p>
          <a:r>
            <a:rPr lang="en-GB"/>
            <a:t>Availability of guns</a:t>
          </a:r>
          <a:endParaRPr lang="en-US"/>
        </a:p>
      </dgm:t>
    </dgm:pt>
    <dgm:pt modelId="{CA092BBD-2354-40D7-95CD-BC4A79757C1C}" type="parTrans" cxnId="{A6AA9334-31B5-496A-BF14-4340278DD329}">
      <dgm:prSet/>
      <dgm:spPr/>
      <dgm:t>
        <a:bodyPr/>
        <a:lstStyle/>
        <a:p>
          <a:endParaRPr lang="en-US"/>
        </a:p>
      </dgm:t>
    </dgm:pt>
    <dgm:pt modelId="{9366B7DB-6A04-4374-86FD-B3C725A796E9}" type="sibTrans" cxnId="{A6AA9334-31B5-496A-BF14-4340278DD329}">
      <dgm:prSet/>
      <dgm:spPr/>
      <dgm:t>
        <a:bodyPr/>
        <a:lstStyle/>
        <a:p>
          <a:endParaRPr lang="en-US"/>
        </a:p>
      </dgm:t>
    </dgm:pt>
    <dgm:pt modelId="{B2F6F116-7893-4697-BAD8-BA8A155D8265}">
      <dgm:prSet/>
      <dgm:spPr/>
      <dgm:t>
        <a:bodyPr/>
        <a:lstStyle/>
        <a:p>
          <a:r>
            <a:rPr lang="en-GB"/>
            <a:t>Character</a:t>
          </a:r>
          <a:endParaRPr lang="en-US"/>
        </a:p>
      </dgm:t>
    </dgm:pt>
    <dgm:pt modelId="{3380F5ED-5D7D-4394-9C06-1D36AD385AC2}" type="parTrans" cxnId="{3AC1C6F9-EA20-40DC-9E04-4C42B8C4923C}">
      <dgm:prSet/>
      <dgm:spPr/>
      <dgm:t>
        <a:bodyPr/>
        <a:lstStyle/>
        <a:p>
          <a:endParaRPr lang="en-US"/>
        </a:p>
      </dgm:t>
    </dgm:pt>
    <dgm:pt modelId="{71EBF71E-47D3-4226-A903-AB5C4E7B9CE7}" type="sibTrans" cxnId="{3AC1C6F9-EA20-40DC-9E04-4C42B8C4923C}">
      <dgm:prSet/>
      <dgm:spPr/>
      <dgm:t>
        <a:bodyPr/>
        <a:lstStyle/>
        <a:p>
          <a:endParaRPr lang="en-US"/>
        </a:p>
      </dgm:t>
    </dgm:pt>
    <dgm:pt modelId="{9562F22F-6D19-4191-9E8C-E646A3599765}">
      <dgm:prSet/>
      <dgm:spPr/>
      <dgm:t>
        <a:bodyPr/>
        <a:lstStyle/>
        <a:p>
          <a:r>
            <a:rPr lang="en-GB"/>
            <a:t>Profit</a:t>
          </a:r>
          <a:endParaRPr lang="en-US"/>
        </a:p>
      </dgm:t>
    </dgm:pt>
    <dgm:pt modelId="{2E51C374-5A32-45C1-9841-E38E8A42769B}" type="parTrans" cxnId="{EFCAC14D-6B02-41E6-B190-02FE383752E1}">
      <dgm:prSet/>
      <dgm:spPr/>
      <dgm:t>
        <a:bodyPr/>
        <a:lstStyle/>
        <a:p>
          <a:endParaRPr lang="en-US"/>
        </a:p>
      </dgm:t>
    </dgm:pt>
    <dgm:pt modelId="{2BCC8316-E5DC-45B8-A672-6A562E92A563}" type="sibTrans" cxnId="{EFCAC14D-6B02-41E6-B190-02FE383752E1}">
      <dgm:prSet/>
      <dgm:spPr/>
      <dgm:t>
        <a:bodyPr/>
        <a:lstStyle/>
        <a:p>
          <a:endParaRPr lang="en-US"/>
        </a:p>
      </dgm:t>
    </dgm:pt>
    <dgm:pt modelId="{8E0AFDE8-0E21-4B58-8B7C-D46FA593ACEC}" type="pres">
      <dgm:prSet presAssocID="{F2669795-46B9-463B-B00A-7A07F9B26ACA}" presName="diagram" presStyleCnt="0">
        <dgm:presLayoutVars>
          <dgm:dir/>
          <dgm:resizeHandles val="exact"/>
        </dgm:presLayoutVars>
      </dgm:prSet>
      <dgm:spPr/>
    </dgm:pt>
    <dgm:pt modelId="{1370BEF2-ADF2-47BC-88BD-74346B9594AF}" type="pres">
      <dgm:prSet presAssocID="{12218E9A-52F9-49DC-94E6-FD0267A258B8}" presName="node" presStyleLbl="node1" presStyleIdx="0" presStyleCnt="6">
        <dgm:presLayoutVars>
          <dgm:bulletEnabled val="1"/>
        </dgm:presLayoutVars>
      </dgm:prSet>
      <dgm:spPr/>
    </dgm:pt>
    <dgm:pt modelId="{3711AC76-5529-46B4-80B4-9F5581DC4522}" type="pres">
      <dgm:prSet presAssocID="{C4535547-7EA4-4ED3-9C8E-065859AB3D3E}" presName="sibTrans" presStyleCnt="0"/>
      <dgm:spPr/>
    </dgm:pt>
    <dgm:pt modelId="{054EAFCF-5F74-41C5-8643-79D000F46969}" type="pres">
      <dgm:prSet presAssocID="{CAD1E23C-2BAD-436A-A7BB-5D8BAA6B47CD}" presName="node" presStyleLbl="node1" presStyleIdx="1" presStyleCnt="6">
        <dgm:presLayoutVars>
          <dgm:bulletEnabled val="1"/>
        </dgm:presLayoutVars>
      </dgm:prSet>
      <dgm:spPr/>
    </dgm:pt>
    <dgm:pt modelId="{82E92146-BE22-476C-8FE9-3E396F98AA04}" type="pres">
      <dgm:prSet presAssocID="{F8180F4E-4E25-45F2-8325-7658B00EA105}" presName="sibTrans" presStyleCnt="0"/>
      <dgm:spPr/>
    </dgm:pt>
    <dgm:pt modelId="{89B99BC2-35E1-466E-8E98-363A7A7E34E0}" type="pres">
      <dgm:prSet presAssocID="{718B9EB1-1617-444A-B9E5-74FFEC1929D8}" presName="node" presStyleLbl="node1" presStyleIdx="2" presStyleCnt="6">
        <dgm:presLayoutVars>
          <dgm:bulletEnabled val="1"/>
        </dgm:presLayoutVars>
      </dgm:prSet>
      <dgm:spPr/>
    </dgm:pt>
    <dgm:pt modelId="{B1B18A95-6971-4852-9E7C-B1344E7F88B8}" type="pres">
      <dgm:prSet presAssocID="{F2F01DB9-B335-4862-B1B0-D81398C629D1}" presName="sibTrans" presStyleCnt="0"/>
      <dgm:spPr/>
    </dgm:pt>
    <dgm:pt modelId="{D45A90A4-C6BB-42C8-8359-6E660543FD55}" type="pres">
      <dgm:prSet presAssocID="{93CCB6C0-E379-44E6-B502-4E714665667C}" presName="node" presStyleLbl="node1" presStyleIdx="3" presStyleCnt="6">
        <dgm:presLayoutVars>
          <dgm:bulletEnabled val="1"/>
        </dgm:presLayoutVars>
      </dgm:prSet>
      <dgm:spPr/>
    </dgm:pt>
    <dgm:pt modelId="{791711B7-52BB-4667-8EF4-4D9161F8F7AD}" type="pres">
      <dgm:prSet presAssocID="{9366B7DB-6A04-4374-86FD-B3C725A796E9}" presName="sibTrans" presStyleCnt="0"/>
      <dgm:spPr/>
    </dgm:pt>
    <dgm:pt modelId="{85001ABC-22DC-4048-A65E-CE8D1F395332}" type="pres">
      <dgm:prSet presAssocID="{B2F6F116-7893-4697-BAD8-BA8A155D8265}" presName="node" presStyleLbl="node1" presStyleIdx="4" presStyleCnt="6">
        <dgm:presLayoutVars>
          <dgm:bulletEnabled val="1"/>
        </dgm:presLayoutVars>
      </dgm:prSet>
      <dgm:spPr/>
    </dgm:pt>
    <dgm:pt modelId="{7B49E7A0-76FA-47AD-8649-3277086587F0}" type="pres">
      <dgm:prSet presAssocID="{71EBF71E-47D3-4226-A903-AB5C4E7B9CE7}" presName="sibTrans" presStyleCnt="0"/>
      <dgm:spPr/>
    </dgm:pt>
    <dgm:pt modelId="{E54FC846-D29E-4ADC-93EF-126648288994}" type="pres">
      <dgm:prSet presAssocID="{9562F22F-6D19-4191-9E8C-E646A3599765}" presName="node" presStyleLbl="node1" presStyleIdx="5" presStyleCnt="6">
        <dgm:presLayoutVars>
          <dgm:bulletEnabled val="1"/>
        </dgm:presLayoutVars>
      </dgm:prSet>
      <dgm:spPr/>
    </dgm:pt>
  </dgm:ptLst>
  <dgm:cxnLst>
    <dgm:cxn modelId="{D8FE7B02-92A0-45D3-93F3-3A41367F8BB0}" type="presOf" srcId="{F2669795-46B9-463B-B00A-7A07F9B26ACA}" destId="{8E0AFDE8-0E21-4B58-8B7C-D46FA593ACEC}" srcOrd="0" destOrd="0" presId="urn:microsoft.com/office/officeart/2005/8/layout/default"/>
    <dgm:cxn modelId="{587AF12C-F271-4271-912A-ACF291A4E97B}" type="presOf" srcId="{93CCB6C0-E379-44E6-B502-4E714665667C}" destId="{D45A90A4-C6BB-42C8-8359-6E660543FD55}" srcOrd="0" destOrd="0" presId="urn:microsoft.com/office/officeart/2005/8/layout/default"/>
    <dgm:cxn modelId="{A6AA9334-31B5-496A-BF14-4340278DD329}" srcId="{F2669795-46B9-463B-B00A-7A07F9B26ACA}" destId="{93CCB6C0-E379-44E6-B502-4E714665667C}" srcOrd="3" destOrd="0" parTransId="{CA092BBD-2354-40D7-95CD-BC4A79757C1C}" sibTransId="{9366B7DB-6A04-4374-86FD-B3C725A796E9}"/>
    <dgm:cxn modelId="{4004BB34-0643-435B-A9ED-E4F6E9D8860D}" type="presOf" srcId="{B2F6F116-7893-4697-BAD8-BA8A155D8265}" destId="{85001ABC-22DC-4048-A65E-CE8D1F395332}" srcOrd="0" destOrd="0" presId="urn:microsoft.com/office/officeart/2005/8/layout/default"/>
    <dgm:cxn modelId="{A176EB38-A45D-4C4B-87E6-27D4590F1300}" type="presOf" srcId="{CAD1E23C-2BAD-436A-A7BB-5D8BAA6B47CD}" destId="{054EAFCF-5F74-41C5-8643-79D000F46969}" srcOrd="0" destOrd="0" presId="urn:microsoft.com/office/officeart/2005/8/layout/default"/>
    <dgm:cxn modelId="{11A95D3C-48B8-48DA-93D4-B310449F9717}" type="presOf" srcId="{718B9EB1-1617-444A-B9E5-74FFEC1929D8}" destId="{89B99BC2-35E1-466E-8E98-363A7A7E34E0}" srcOrd="0" destOrd="0" presId="urn:microsoft.com/office/officeart/2005/8/layout/default"/>
    <dgm:cxn modelId="{EFCAC14D-6B02-41E6-B190-02FE383752E1}" srcId="{F2669795-46B9-463B-B00A-7A07F9B26ACA}" destId="{9562F22F-6D19-4191-9E8C-E646A3599765}" srcOrd="5" destOrd="0" parTransId="{2E51C374-5A32-45C1-9841-E38E8A42769B}" sibTransId="{2BCC8316-E5DC-45B8-A672-6A562E92A563}"/>
    <dgm:cxn modelId="{B2C5887C-C460-4103-9EE6-16A9B1991B6C}" type="presOf" srcId="{12218E9A-52F9-49DC-94E6-FD0267A258B8}" destId="{1370BEF2-ADF2-47BC-88BD-74346B9594AF}" srcOrd="0" destOrd="0" presId="urn:microsoft.com/office/officeart/2005/8/layout/default"/>
    <dgm:cxn modelId="{E1D96C83-E607-4226-8727-7A72824E0C65}" srcId="{F2669795-46B9-463B-B00A-7A07F9B26ACA}" destId="{12218E9A-52F9-49DC-94E6-FD0267A258B8}" srcOrd="0" destOrd="0" parTransId="{DA044459-2C03-4AA3-BE4C-9EB5EADA24CE}" sibTransId="{C4535547-7EA4-4ED3-9C8E-065859AB3D3E}"/>
    <dgm:cxn modelId="{1D749FA8-0B80-42F0-A58A-CE7259E666D6}" srcId="{F2669795-46B9-463B-B00A-7A07F9B26ACA}" destId="{CAD1E23C-2BAD-436A-A7BB-5D8BAA6B47CD}" srcOrd="1" destOrd="0" parTransId="{C7BB4C0A-2CFE-4DA2-BEB4-106A2B8EC1FF}" sibTransId="{F8180F4E-4E25-45F2-8325-7658B00EA105}"/>
    <dgm:cxn modelId="{FAFCCDB7-FE40-428F-AEF6-E17649D02750}" type="presOf" srcId="{9562F22F-6D19-4191-9E8C-E646A3599765}" destId="{E54FC846-D29E-4ADC-93EF-126648288994}" srcOrd="0" destOrd="0" presId="urn:microsoft.com/office/officeart/2005/8/layout/default"/>
    <dgm:cxn modelId="{6CDF59E1-20B1-4899-B5FA-A1CFD8025437}" srcId="{F2669795-46B9-463B-B00A-7A07F9B26ACA}" destId="{718B9EB1-1617-444A-B9E5-74FFEC1929D8}" srcOrd="2" destOrd="0" parTransId="{A76D566E-703A-42BF-A2EA-D5356BAA8233}" sibTransId="{F2F01DB9-B335-4862-B1B0-D81398C629D1}"/>
    <dgm:cxn modelId="{3AC1C6F9-EA20-40DC-9E04-4C42B8C4923C}" srcId="{F2669795-46B9-463B-B00A-7A07F9B26ACA}" destId="{B2F6F116-7893-4697-BAD8-BA8A155D8265}" srcOrd="4" destOrd="0" parTransId="{3380F5ED-5D7D-4394-9C06-1D36AD385AC2}" sibTransId="{71EBF71E-47D3-4226-A903-AB5C4E7B9CE7}"/>
    <dgm:cxn modelId="{A5C5F3DD-3015-44B0-9DA5-30A1BAD5578E}" type="presParOf" srcId="{8E0AFDE8-0E21-4B58-8B7C-D46FA593ACEC}" destId="{1370BEF2-ADF2-47BC-88BD-74346B9594AF}" srcOrd="0" destOrd="0" presId="urn:microsoft.com/office/officeart/2005/8/layout/default"/>
    <dgm:cxn modelId="{F0CC21D0-8CE8-470D-8739-CFD4B379C6A7}" type="presParOf" srcId="{8E0AFDE8-0E21-4B58-8B7C-D46FA593ACEC}" destId="{3711AC76-5529-46B4-80B4-9F5581DC4522}" srcOrd="1" destOrd="0" presId="urn:microsoft.com/office/officeart/2005/8/layout/default"/>
    <dgm:cxn modelId="{CEE522D4-73B4-48B1-ABB1-19FA39A31014}" type="presParOf" srcId="{8E0AFDE8-0E21-4B58-8B7C-D46FA593ACEC}" destId="{054EAFCF-5F74-41C5-8643-79D000F46969}" srcOrd="2" destOrd="0" presId="urn:microsoft.com/office/officeart/2005/8/layout/default"/>
    <dgm:cxn modelId="{BF3D49C0-1F0C-4808-94EA-2C77BBD8BDB1}" type="presParOf" srcId="{8E0AFDE8-0E21-4B58-8B7C-D46FA593ACEC}" destId="{82E92146-BE22-476C-8FE9-3E396F98AA04}" srcOrd="3" destOrd="0" presId="urn:microsoft.com/office/officeart/2005/8/layout/default"/>
    <dgm:cxn modelId="{A061F8F1-082B-43AC-AEDE-1A5E473FC1FA}" type="presParOf" srcId="{8E0AFDE8-0E21-4B58-8B7C-D46FA593ACEC}" destId="{89B99BC2-35E1-466E-8E98-363A7A7E34E0}" srcOrd="4" destOrd="0" presId="urn:microsoft.com/office/officeart/2005/8/layout/default"/>
    <dgm:cxn modelId="{EBCF9665-A86D-4642-89A7-48FD9A874CCF}" type="presParOf" srcId="{8E0AFDE8-0E21-4B58-8B7C-D46FA593ACEC}" destId="{B1B18A95-6971-4852-9E7C-B1344E7F88B8}" srcOrd="5" destOrd="0" presId="urn:microsoft.com/office/officeart/2005/8/layout/default"/>
    <dgm:cxn modelId="{60E136DF-A94C-4D47-859A-C8E2921CAE34}" type="presParOf" srcId="{8E0AFDE8-0E21-4B58-8B7C-D46FA593ACEC}" destId="{D45A90A4-C6BB-42C8-8359-6E660543FD55}" srcOrd="6" destOrd="0" presId="urn:microsoft.com/office/officeart/2005/8/layout/default"/>
    <dgm:cxn modelId="{7D884D4D-18C8-46D8-B027-61E84F16DE8F}" type="presParOf" srcId="{8E0AFDE8-0E21-4B58-8B7C-D46FA593ACEC}" destId="{791711B7-52BB-4667-8EF4-4D9161F8F7AD}" srcOrd="7" destOrd="0" presId="urn:microsoft.com/office/officeart/2005/8/layout/default"/>
    <dgm:cxn modelId="{2E0BD080-B05E-4F58-9A7C-0949B65B0EF0}" type="presParOf" srcId="{8E0AFDE8-0E21-4B58-8B7C-D46FA593ACEC}" destId="{85001ABC-22DC-4048-A65E-CE8D1F395332}" srcOrd="8" destOrd="0" presId="urn:microsoft.com/office/officeart/2005/8/layout/default"/>
    <dgm:cxn modelId="{E2179F8C-8A11-49D1-B64C-FC7BCD82F55D}" type="presParOf" srcId="{8E0AFDE8-0E21-4B58-8B7C-D46FA593ACEC}" destId="{7B49E7A0-76FA-47AD-8649-3277086587F0}" srcOrd="9" destOrd="0" presId="urn:microsoft.com/office/officeart/2005/8/layout/default"/>
    <dgm:cxn modelId="{691763F2-690E-49E0-8F74-EFF16B7DAC09}" type="presParOf" srcId="{8E0AFDE8-0E21-4B58-8B7C-D46FA593ACEC}" destId="{E54FC846-D29E-4ADC-93EF-126648288994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70BEF2-ADF2-47BC-88BD-74346B9594AF}">
      <dsp:nvSpPr>
        <dsp:cNvPr id="0" name=""/>
        <dsp:cNvSpPr/>
      </dsp:nvSpPr>
      <dsp:spPr>
        <a:xfrm>
          <a:off x="709" y="72581"/>
          <a:ext cx="2766528" cy="1659916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/>
            <a:t>Alcohol</a:t>
          </a:r>
          <a:endParaRPr lang="en-US" sz="3300" kern="1200"/>
        </a:p>
      </dsp:txBody>
      <dsp:txXfrm>
        <a:off x="709" y="72581"/>
        <a:ext cx="2766528" cy="1659916"/>
      </dsp:txXfrm>
    </dsp:sp>
    <dsp:sp modelId="{054EAFCF-5F74-41C5-8643-79D000F46969}">
      <dsp:nvSpPr>
        <dsp:cNvPr id="0" name=""/>
        <dsp:cNvSpPr/>
      </dsp:nvSpPr>
      <dsp:spPr>
        <a:xfrm>
          <a:off x="3043890" y="72581"/>
          <a:ext cx="2766528" cy="1659916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/>
            <a:t>Drugs</a:t>
          </a:r>
          <a:endParaRPr lang="en-US" sz="3300" kern="1200"/>
        </a:p>
      </dsp:txBody>
      <dsp:txXfrm>
        <a:off x="3043890" y="72581"/>
        <a:ext cx="2766528" cy="1659916"/>
      </dsp:txXfrm>
    </dsp:sp>
    <dsp:sp modelId="{89B99BC2-35E1-466E-8E98-363A7A7E34E0}">
      <dsp:nvSpPr>
        <dsp:cNvPr id="0" name=""/>
        <dsp:cNvSpPr/>
      </dsp:nvSpPr>
      <dsp:spPr>
        <a:xfrm>
          <a:off x="709" y="2009151"/>
          <a:ext cx="2766528" cy="1659916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/>
            <a:t>Criminal Justice System (CJS)</a:t>
          </a:r>
          <a:endParaRPr lang="en-US" sz="3300" kern="1200"/>
        </a:p>
      </dsp:txBody>
      <dsp:txXfrm>
        <a:off x="709" y="2009151"/>
        <a:ext cx="2766528" cy="1659916"/>
      </dsp:txXfrm>
    </dsp:sp>
    <dsp:sp modelId="{D45A90A4-C6BB-42C8-8359-6E660543FD55}">
      <dsp:nvSpPr>
        <dsp:cNvPr id="0" name=""/>
        <dsp:cNvSpPr/>
      </dsp:nvSpPr>
      <dsp:spPr>
        <a:xfrm>
          <a:off x="3043890" y="2009151"/>
          <a:ext cx="2766528" cy="1659916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/>
            <a:t>Availability of guns</a:t>
          </a:r>
          <a:endParaRPr lang="en-US" sz="3300" kern="1200"/>
        </a:p>
      </dsp:txBody>
      <dsp:txXfrm>
        <a:off x="3043890" y="2009151"/>
        <a:ext cx="2766528" cy="1659916"/>
      </dsp:txXfrm>
    </dsp:sp>
    <dsp:sp modelId="{85001ABC-22DC-4048-A65E-CE8D1F395332}">
      <dsp:nvSpPr>
        <dsp:cNvPr id="0" name=""/>
        <dsp:cNvSpPr/>
      </dsp:nvSpPr>
      <dsp:spPr>
        <a:xfrm>
          <a:off x="709" y="3945720"/>
          <a:ext cx="2766528" cy="1659916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/>
            <a:t>Character</a:t>
          </a:r>
          <a:endParaRPr lang="en-US" sz="3300" kern="1200"/>
        </a:p>
      </dsp:txBody>
      <dsp:txXfrm>
        <a:off x="709" y="3945720"/>
        <a:ext cx="2766528" cy="1659916"/>
      </dsp:txXfrm>
    </dsp:sp>
    <dsp:sp modelId="{E54FC846-D29E-4ADC-93EF-126648288994}">
      <dsp:nvSpPr>
        <dsp:cNvPr id="0" name=""/>
        <dsp:cNvSpPr/>
      </dsp:nvSpPr>
      <dsp:spPr>
        <a:xfrm>
          <a:off x="3043890" y="3945720"/>
          <a:ext cx="2766528" cy="1659916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/>
            <a:t>Profit</a:t>
          </a:r>
          <a:endParaRPr lang="en-US" sz="3300" kern="1200"/>
        </a:p>
      </dsp:txBody>
      <dsp:txXfrm>
        <a:off x="3043890" y="3945720"/>
        <a:ext cx="2766528" cy="16599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1AB5C4-4DC8-4DEC-B794-1DF277CDF242}" type="datetimeFigureOut">
              <a:rPr lang="en-GB" smtClean="0"/>
              <a:t>13/03/2025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8BACA6-E4C1-480B-829F-AC9797C711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27193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assets.publishing.service.gov.uk/government/uploads/system/uploads/attachment_data/file/698009/serious-violence-strategy.pdf#:~:text=The%20Serious%20Violence%20Strategy%20represents%20a%20very%20,wrong%20path%2C%20encouraging%20them%20to%20make%20positive%20choices" TargetMode="External"/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u="sng" dirty="0">
                <a:latin typeface="Calibri"/>
                <a:ea typeface="Calibri"/>
                <a:cs typeface="Calibri"/>
              </a:rPr>
              <a:t>Quick Introduction</a:t>
            </a:r>
            <a:endParaRPr lang="en-US" u="sng" dirty="0">
              <a:latin typeface="Calibri"/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8BACA6-E4C1-480B-829F-AC9797C711F7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03870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u="sng" dirty="0">
                <a:latin typeface="Calibri"/>
                <a:ea typeface="Calibri"/>
                <a:cs typeface="Calibri"/>
              </a:rPr>
              <a:t>Read the slide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8BACA6-E4C1-480B-829F-AC9797C711F7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3952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latin typeface="Calibri"/>
                <a:ea typeface="Calibri"/>
                <a:cs typeface="Calibri"/>
              </a:rPr>
              <a:t>Read the objectives on slide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8BACA6-E4C1-480B-829F-AC9797C711F7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35140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Wingdings"/>
              <a:buChar char="Ø"/>
            </a:pPr>
            <a:r>
              <a:rPr lang="en-US" dirty="0">
                <a:latin typeface="Calibri"/>
                <a:ea typeface="Calibri"/>
                <a:cs typeface="Calibri"/>
              </a:rPr>
              <a:t>It is a legal term for the killing of one person by another</a:t>
            </a:r>
          </a:p>
          <a:p>
            <a:pPr marL="285750" indent="-285750">
              <a:buFont typeface="Wingdings"/>
              <a:buChar char="Ø"/>
            </a:pPr>
            <a:r>
              <a:rPr lang="en-US" dirty="0">
                <a:latin typeface="Calibri"/>
                <a:ea typeface="Calibri"/>
                <a:cs typeface="Calibri"/>
              </a:rPr>
              <a:t>In the UK, homicide is covered under the homicide act of 1957</a:t>
            </a:r>
          </a:p>
          <a:p>
            <a:pPr marL="742950" lvl="1" indent="-285750">
              <a:buFont typeface="Courier New"/>
              <a:buChar char="o"/>
            </a:pPr>
            <a:r>
              <a:rPr lang="en-US" dirty="0">
                <a:latin typeface="Calibri"/>
                <a:ea typeface="Calibri"/>
                <a:cs typeface="Calibri"/>
              </a:rPr>
              <a:t>This act was a partial reform of the common law offence</a:t>
            </a:r>
          </a:p>
          <a:p>
            <a:pPr marL="742950" lvl="1" indent="-285750">
              <a:buFont typeface="Courier New"/>
              <a:buChar char="o"/>
            </a:pPr>
            <a:r>
              <a:rPr lang="en-US" dirty="0">
                <a:latin typeface="Calibri"/>
                <a:ea typeface="Calibri"/>
                <a:cs typeface="Calibri"/>
              </a:rPr>
              <a:t>Restricted the use of the death penalty before the abolition</a:t>
            </a:r>
          </a:p>
          <a:p>
            <a:pPr marL="742950" lvl="1" indent="-285750">
              <a:buFont typeface="Courier New"/>
              <a:buChar char="o"/>
            </a:pPr>
            <a:r>
              <a:rPr lang="en-US" dirty="0">
                <a:latin typeface="Calibri"/>
                <a:ea typeface="Calibri"/>
                <a:cs typeface="Calibri"/>
              </a:rPr>
              <a:t>Introduced the partial </a:t>
            </a:r>
            <a:r>
              <a:rPr lang="en-GB" dirty="0">
                <a:latin typeface="Calibri"/>
                <a:ea typeface="Calibri"/>
                <a:cs typeface="Calibri"/>
              </a:rPr>
              <a:t>defence</a:t>
            </a:r>
            <a:r>
              <a:rPr lang="en-US" dirty="0">
                <a:latin typeface="Calibri"/>
                <a:ea typeface="Calibri"/>
                <a:cs typeface="Calibri"/>
              </a:rPr>
              <a:t> of diminished responsibility</a:t>
            </a:r>
          </a:p>
          <a:p>
            <a:pPr marL="742950" lvl="1" indent="-285750">
              <a:buFont typeface="Courier New"/>
              <a:buChar char="o"/>
            </a:pPr>
            <a:r>
              <a:rPr lang="en-US" dirty="0">
                <a:latin typeface="Calibri"/>
                <a:ea typeface="Calibri"/>
                <a:cs typeface="Calibri"/>
              </a:rPr>
              <a:t>Abolished the doctrine of </a:t>
            </a:r>
            <a:r>
              <a:rPr lang="en-GB" dirty="0">
                <a:latin typeface="Calibri"/>
                <a:ea typeface="Calibri"/>
                <a:cs typeface="Calibri"/>
              </a:rPr>
              <a:t>constructive</a:t>
            </a:r>
            <a:r>
              <a:rPr lang="en-US" dirty="0">
                <a:latin typeface="Calibri"/>
                <a:ea typeface="Calibri"/>
                <a:cs typeface="Calibri"/>
              </a:rPr>
              <a:t> malice (except in limited circumstances)</a:t>
            </a:r>
          </a:p>
          <a:p>
            <a:pPr marL="285750" indent="-285750">
              <a:buFont typeface="Wingdings"/>
              <a:buChar char="Ø"/>
            </a:pPr>
            <a:r>
              <a:rPr lang="en-US" dirty="0">
                <a:latin typeface="Calibri"/>
                <a:ea typeface="Calibri"/>
                <a:cs typeface="Calibri"/>
              </a:rPr>
              <a:t>Amendments were made in the Coroners and Justice Act 2009</a:t>
            </a:r>
          </a:p>
          <a:p>
            <a:pPr marL="742950" lvl="1" indent="-285750">
              <a:buFont typeface="Courier New"/>
              <a:buChar char="o"/>
            </a:pPr>
            <a:r>
              <a:rPr lang="en-US" dirty="0">
                <a:latin typeface="Calibri"/>
                <a:ea typeface="Calibri"/>
                <a:cs typeface="Calibri"/>
              </a:rPr>
              <a:t>Added S52 which adds partial </a:t>
            </a:r>
            <a:r>
              <a:rPr lang="en-GB" dirty="0">
                <a:latin typeface="Calibri"/>
                <a:ea typeface="Calibri"/>
                <a:cs typeface="Calibri"/>
              </a:rPr>
              <a:t>defence</a:t>
            </a:r>
            <a:r>
              <a:rPr lang="en-US" dirty="0">
                <a:latin typeface="Calibri"/>
                <a:ea typeface="Calibri"/>
                <a:cs typeface="Calibri"/>
              </a:rPr>
              <a:t> to homicide of diminished responsibility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8BACA6-E4C1-480B-829F-AC9797C711F7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37489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Wingdings"/>
              <a:buChar char="Ø"/>
            </a:pPr>
            <a:r>
              <a:rPr lang="en-GB" dirty="0">
                <a:latin typeface="Calibri"/>
                <a:ea typeface="Calibri"/>
                <a:cs typeface="Calibri"/>
              </a:rPr>
              <a:t>Homicide is a blanket term for both murder and manslaughter</a:t>
            </a:r>
            <a:endParaRPr lang="en-US" dirty="0">
              <a:latin typeface="Calibri"/>
              <a:ea typeface="Calibri"/>
              <a:cs typeface="Calibri"/>
            </a:endParaRPr>
          </a:p>
          <a:p>
            <a:pPr marL="285750" indent="-285750">
              <a:buFont typeface="Wingdings"/>
              <a:buChar char="Ø"/>
            </a:pPr>
            <a:endParaRPr lang="en-GB" dirty="0">
              <a:latin typeface="Calibri"/>
              <a:ea typeface="Calibri"/>
              <a:cs typeface="Calibri"/>
            </a:endParaRPr>
          </a:p>
          <a:p>
            <a:pPr marL="285750" indent="-285750">
              <a:buFont typeface="Wingdings"/>
              <a:buChar char="Ø"/>
            </a:pPr>
            <a:r>
              <a:rPr lang="en-GB" dirty="0">
                <a:latin typeface="Calibri"/>
                <a:ea typeface="Calibri"/>
                <a:cs typeface="Calibri"/>
              </a:rPr>
              <a:t>Murder</a:t>
            </a:r>
            <a:endParaRPr lang="en-US" dirty="0">
              <a:latin typeface="Calibri"/>
              <a:ea typeface="Calibri"/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GB" dirty="0">
                <a:latin typeface="Calibri"/>
                <a:ea typeface="Calibri"/>
                <a:cs typeface="Calibri"/>
              </a:rPr>
              <a:t>The crime murder is committed, where a person:</a:t>
            </a:r>
            <a:endParaRPr lang="en-US" dirty="0">
              <a:latin typeface="Calibri"/>
              <a:ea typeface="Calibri"/>
              <a:cs typeface="Calibri"/>
            </a:endParaRPr>
          </a:p>
          <a:p>
            <a:pPr marL="1200150" lvl="2" indent="-285750">
              <a:buFont typeface="Wingdings"/>
              <a:buChar char="§"/>
            </a:pPr>
            <a:r>
              <a:rPr lang="en-GB" dirty="0">
                <a:latin typeface="Calibri"/>
                <a:ea typeface="Calibri"/>
                <a:cs typeface="Calibri"/>
              </a:rPr>
              <a:t>Of sound mind and discretion</a:t>
            </a:r>
            <a:endParaRPr lang="en-US" dirty="0">
              <a:latin typeface="Calibri"/>
              <a:ea typeface="Calibri"/>
              <a:cs typeface="Calibri"/>
            </a:endParaRPr>
          </a:p>
          <a:p>
            <a:pPr marL="1200150" lvl="2" indent="-285750">
              <a:buFont typeface="Wingdings"/>
              <a:buChar char="§"/>
            </a:pPr>
            <a:r>
              <a:rPr lang="en-GB" dirty="0">
                <a:latin typeface="Calibri"/>
                <a:ea typeface="Calibri"/>
                <a:cs typeface="Calibri"/>
              </a:rPr>
              <a:t>Unlawfully kills (not </a:t>
            </a:r>
            <a:r>
              <a:rPr lang="en-GB" dirty="0" err="1">
                <a:latin typeface="Calibri"/>
                <a:ea typeface="Calibri"/>
                <a:cs typeface="Calibri"/>
              </a:rPr>
              <a:t>self defence</a:t>
            </a:r>
            <a:r>
              <a:rPr lang="en-GB" dirty="0">
                <a:latin typeface="Calibri"/>
                <a:ea typeface="Calibri"/>
                <a:cs typeface="Calibri"/>
              </a:rPr>
              <a:t>)</a:t>
            </a:r>
            <a:endParaRPr lang="en-US" dirty="0">
              <a:latin typeface="Calibri"/>
              <a:ea typeface="Calibri"/>
              <a:cs typeface="Calibri"/>
            </a:endParaRPr>
          </a:p>
          <a:p>
            <a:pPr marL="1200150" lvl="2" indent="-285750">
              <a:buFont typeface="Wingdings"/>
              <a:buChar char="§"/>
            </a:pPr>
            <a:r>
              <a:rPr lang="en-GB" dirty="0">
                <a:latin typeface="Calibri"/>
                <a:ea typeface="Calibri"/>
                <a:cs typeface="Calibri"/>
              </a:rPr>
              <a:t>Any reasonable creature</a:t>
            </a:r>
            <a:endParaRPr lang="en-US" dirty="0">
              <a:latin typeface="Calibri"/>
              <a:ea typeface="Calibri"/>
              <a:cs typeface="Calibri"/>
            </a:endParaRPr>
          </a:p>
          <a:p>
            <a:pPr marL="1200150" lvl="2" indent="-285750">
              <a:buFont typeface="Wingdings"/>
              <a:buChar char="§"/>
            </a:pPr>
            <a:r>
              <a:rPr lang="en-GB" dirty="0">
                <a:latin typeface="Calibri"/>
                <a:ea typeface="Calibri"/>
                <a:cs typeface="Calibri"/>
              </a:rPr>
              <a:t>With the intent to kill or cause </a:t>
            </a:r>
            <a:r>
              <a:rPr lang="en-GB" dirty="0" err="1">
                <a:latin typeface="Calibri"/>
                <a:ea typeface="Calibri"/>
                <a:cs typeface="Calibri"/>
              </a:rPr>
              <a:t>grevious</a:t>
            </a:r>
            <a:r>
              <a:rPr lang="en-GB" dirty="0">
                <a:latin typeface="Calibri"/>
                <a:ea typeface="Calibri"/>
                <a:cs typeface="Calibri"/>
              </a:rPr>
              <a:t> bodily harm</a:t>
            </a:r>
            <a:endParaRPr lang="en-US" dirty="0">
              <a:latin typeface="Calibri"/>
              <a:ea typeface="Calibri"/>
              <a:cs typeface="Calibri"/>
            </a:endParaRPr>
          </a:p>
          <a:p>
            <a:pPr marL="1200150" lvl="2" indent="-285750">
              <a:buFont typeface="Wingdings"/>
              <a:buChar char="§"/>
            </a:pPr>
            <a:endParaRPr lang="en-GB" dirty="0">
              <a:latin typeface="Calibri"/>
              <a:ea typeface="Calibri"/>
              <a:cs typeface="Calibri"/>
            </a:endParaRPr>
          </a:p>
          <a:p>
            <a:pPr marL="285750" indent="-285750">
              <a:buFont typeface="Wingdings"/>
              <a:buChar char="Ø"/>
            </a:pPr>
            <a:r>
              <a:rPr lang="en-GB">
                <a:latin typeface="Calibri"/>
                <a:ea typeface="Calibri"/>
                <a:cs typeface="Calibri"/>
              </a:rPr>
              <a:t>Manslaughter</a:t>
            </a:r>
            <a:endParaRPr lang="en-US">
              <a:latin typeface="Calibri"/>
              <a:ea typeface="Calibri"/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GB">
                <a:latin typeface="Calibri"/>
                <a:ea typeface="Calibri"/>
                <a:cs typeface="Calibri"/>
              </a:rPr>
              <a:t>Manslaughter is primarily committed in one of three ways:</a:t>
            </a:r>
            <a:endParaRPr lang="en-US">
              <a:latin typeface="Calibri"/>
              <a:ea typeface="Calibri"/>
              <a:cs typeface="Calibri"/>
            </a:endParaRPr>
          </a:p>
          <a:p>
            <a:pPr marL="1200150" lvl="2" indent="-285750">
              <a:buFont typeface="Wingdings"/>
              <a:buChar char="§"/>
            </a:pPr>
            <a:r>
              <a:rPr lang="en-GB" dirty="0">
                <a:latin typeface="Calibri"/>
                <a:ea typeface="Calibri"/>
                <a:cs typeface="Calibri"/>
              </a:rPr>
              <a:t> Killing with the intent but where a partial defence applies</a:t>
            </a:r>
          </a:p>
          <a:p>
            <a:pPr marL="1200150" lvl="2" indent="-285750">
              <a:buFont typeface="Wingdings"/>
              <a:buChar char="§"/>
            </a:pPr>
            <a:r>
              <a:rPr lang="en-GB" dirty="0">
                <a:latin typeface="Calibri"/>
                <a:ea typeface="Calibri"/>
                <a:cs typeface="Calibri"/>
              </a:rPr>
              <a:t>Conduct that was grossly negligent given the risk of death</a:t>
            </a:r>
          </a:p>
          <a:p>
            <a:pPr marL="1200150" lvl="2" indent="-285750">
              <a:buFont typeface="Wingdings"/>
              <a:buChar char="§"/>
            </a:pPr>
            <a:r>
              <a:rPr lang="en-GB" dirty="0">
                <a:latin typeface="Calibri"/>
                <a:ea typeface="Calibri"/>
                <a:cs typeface="Calibri"/>
              </a:rPr>
              <a:t>Conduct taking the form of an unlawful act involving a danger of some harm that resulted in death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8BACA6-E4C1-480B-829F-AC9797C711F7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54492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latin typeface="Calibri"/>
                <a:ea typeface="Calibri"/>
                <a:cs typeface="Calibri"/>
              </a:rPr>
              <a:t>These are the homicide statistics ending in March 2023.</a:t>
            </a:r>
            <a:endParaRPr lang="en-US" dirty="0">
              <a:latin typeface="Calibri"/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8BACA6-E4C1-480B-829F-AC9797C711F7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987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GB" b="0" i="0" dirty="0">
                <a:solidFill>
                  <a:srgbClr val="323132"/>
                </a:solidFill>
                <a:effectLst/>
                <a:latin typeface="Open Sans" panose="020B0606030504020204" pitchFamily="34" charset="0"/>
              </a:rPr>
              <a:t>YE ending March 2001 includes 58 Chinese nationals who suffocated in a lorry on the way into the UK.</a:t>
            </a:r>
          </a:p>
          <a:p>
            <a:pPr algn="l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GB" b="0" i="0" dirty="0">
                <a:solidFill>
                  <a:srgbClr val="323132"/>
                </a:solidFill>
                <a:effectLst/>
                <a:latin typeface="Open Sans" panose="020B0606030504020204" pitchFamily="34" charset="0"/>
              </a:rPr>
              <a:t>YE ending March 2003 includes 173 victims of Doctor Harold Shipman.</a:t>
            </a:r>
          </a:p>
          <a:p>
            <a:pPr algn="l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GB" b="0" i="0" dirty="0">
                <a:solidFill>
                  <a:srgbClr val="323132"/>
                </a:solidFill>
                <a:effectLst/>
                <a:latin typeface="Open Sans" panose="020B0606030504020204" pitchFamily="34" charset="0"/>
              </a:rPr>
              <a:t>YE ending March 2004 includes 20 cockle pickers who drowned in Morecambe Bay.</a:t>
            </a:r>
          </a:p>
          <a:p>
            <a:pPr algn="l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GB" b="0" i="0" dirty="0">
                <a:solidFill>
                  <a:srgbClr val="323132"/>
                </a:solidFill>
                <a:effectLst/>
                <a:latin typeface="Open Sans" panose="020B0606030504020204" pitchFamily="34" charset="0"/>
              </a:rPr>
              <a:t>YE ending March 2006 includes 52 victims of the 7 July London bombings.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8BACA6-E4C1-480B-829F-AC9797C711F7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69280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Wingdings" panose="05000000000000000000" pitchFamily="2" charset="2"/>
              <a:buChar char="Ø"/>
            </a:pPr>
            <a:r>
              <a:rPr lang="en-GB" dirty="0"/>
              <a:t>Alcohol</a:t>
            </a:r>
          </a:p>
          <a:p>
            <a:pPr marL="628650" lvl="1" indent="-171450">
              <a:buFont typeface="Wingdings" panose="05000000000000000000" pitchFamily="2" charset="2"/>
              <a:buChar char="Ø"/>
            </a:pPr>
            <a:r>
              <a:rPr lang="en-GB" dirty="0"/>
              <a:t>There is a strong correlation between homicide and alcohol consumption</a:t>
            </a:r>
          </a:p>
          <a:p>
            <a:pPr marL="1085850" lvl="2" indent="-171450">
              <a:buFont typeface="Wingdings" panose="05000000000000000000" pitchFamily="2" charset="2"/>
              <a:buChar char="Ø"/>
            </a:pPr>
            <a:r>
              <a:rPr lang="en-GB" dirty="0"/>
              <a:t>Not clear to what extent this casual and to what extent alcohol is a correlate of other drivers</a:t>
            </a:r>
          </a:p>
          <a:p>
            <a:pPr marL="1085850" lvl="2" indent="-171450">
              <a:buFont typeface="Wingdings" panose="05000000000000000000" pitchFamily="2" charset="2"/>
              <a:buChar char="Ø"/>
            </a:pPr>
            <a:r>
              <a:rPr lang="en-GB" dirty="0"/>
              <a:t>Alcohol policies can reduce homicide in these circumstances</a:t>
            </a: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en-GB" dirty="0"/>
              <a:t>Drugs</a:t>
            </a:r>
          </a:p>
          <a:p>
            <a:pPr marL="628650" lvl="1" indent="-171450">
              <a:buFont typeface="Wingdings" panose="05000000000000000000" pitchFamily="2" charset="2"/>
              <a:buChar char="Ø"/>
            </a:pPr>
            <a:r>
              <a:rPr lang="en-GB" dirty="0"/>
              <a:t>Good evidence that Illicit drug markets can drive serious violence</a:t>
            </a:r>
          </a:p>
          <a:p>
            <a:pPr marL="1085850" lvl="2" indent="-171450">
              <a:buFont typeface="Wingdings" panose="05000000000000000000" pitchFamily="2" charset="2"/>
              <a:buChar char="Ø"/>
            </a:pPr>
            <a:r>
              <a:rPr lang="en-GB" dirty="0"/>
              <a:t>Individuals and groups resorts to violence to avoid being taken advantage of in the market</a:t>
            </a:r>
          </a:p>
          <a:p>
            <a:pPr marL="628650" lvl="1" indent="-171450">
              <a:buFont typeface="Wingdings" panose="05000000000000000000" pitchFamily="2" charset="2"/>
              <a:buChar char="Ø"/>
            </a:pPr>
            <a:r>
              <a:rPr lang="en-GB" dirty="0"/>
              <a:t>Illicit drugs seem particularly important in driving the short, sharp increase in homicide trends</a:t>
            </a:r>
          </a:p>
          <a:p>
            <a:pPr marL="1085850" lvl="2" indent="-171450">
              <a:buFont typeface="Wingdings" panose="05000000000000000000" pitchFamily="2" charset="2"/>
              <a:buChar char="Ø"/>
            </a:pPr>
            <a:r>
              <a:rPr lang="en-GB" dirty="0"/>
              <a:t>Studies found that the crack epidemic to be a driver of homicide spikes seen in many US cities in the 1980’s.</a:t>
            </a: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en-GB" dirty="0"/>
              <a:t>CJS</a:t>
            </a:r>
          </a:p>
          <a:p>
            <a:pPr marL="628650" lvl="1" indent="-171450">
              <a:buFont typeface="Wingdings" panose="05000000000000000000" pitchFamily="2" charset="2"/>
              <a:buChar char="Ø"/>
            </a:pPr>
            <a:r>
              <a:rPr lang="en-GB" dirty="0"/>
              <a:t>It seems unlikely that changes to clearance rates or the severity of punishment have driven homicide trends in England and Wales</a:t>
            </a:r>
          </a:p>
          <a:p>
            <a:pPr marL="628650" lvl="1" indent="-171450">
              <a:buFont typeface="Wingdings" panose="05000000000000000000" pitchFamily="2" charset="2"/>
              <a:buChar char="Ø"/>
            </a:pPr>
            <a:r>
              <a:rPr lang="en-GB" dirty="0"/>
              <a:t>Studies in the US suggested that increased incarceration reduced homicide, However studies in other countries found no effect.</a:t>
            </a:r>
          </a:p>
          <a:p>
            <a:pPr marL="628650" lvl="1" indent="-171450">
              <a:buFont typeface="Wingdings" panose="05000000000000000000" pitchFamily="2" charset="2"/>
              <a:buChar char="Ø"/>
            </a:pPr>
            <a:r>
              <a:rPr lang="en-GB" dirty="0"/>
              <a:t>Levels of police resources and the activities pursued can drive homicide trends but haven’t always done so.</a:t>
            </a:r>
          </a:p>
          <a:p>
            <a:pPr marL="628650" lvl="1" indent="-171450">
              <a:buFont typeface="Wingdings" panose="05000000000000000000" pitchFamily="2" charset="2"/>
              <a:buChar char="Ø"/>
            </a:pPr>
            <a:r>
              <a:rPr lang="en-GB" dirty="0"/>
              <a:t>Some researchers suggests that trust in the police and other state institutions is a strong driver of homicide trends, but the evidence is not clear</a:t>
            </a: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en-GB" dirty="0"/>
              <a:t>Availability of guns (Opportunity)</a:t>
            </a:r>
          </a:p>
          <a:p>
            <a:pPr marL="628650" lvl="1" indent="-171450">
              <a:buFont typeface="Wingdings" panose="05000000000000000000" pitchFamily="2" charset="2"/>
              <a:buChar char="Ø"/>
            </a:pPr>
            <a:r>
              <a:rPr lang="en-GB" dirty="0"/>
              <a:t>Appears to be a factor in explaining differences in rates between nations but generally does not explain trends within nations</a:t>
            </a:r>
          </a:p>
          <a:p>
            <a:pPr marL="1085850" lvl="2" indent="-171450">
              <a:buFont typeface="Wingdings" panose="05000000000000000000" pitchFamily="2" charset="2"/>
              <a:buChar char="Ø"/>
            </a:pPr>
            <a:r>
              <a:rPr lang="en-GB" dirty="0"/>
              <a:t>2018, 4% of homicides in England and Wales were by shooting</a:t>
            </a:r>
          </a:p>
          <a:p>
            <a:pPr marL="1085850" lvl="2" indent="-171450">
              <a:buFont typeface="Wingdings" panose="05000000000000000000" pitchFamily="2" charset="2"/>
              <a:buChar char="Ø"/>
            </a:pPr>
            <a:r>
              <a:rPr lang="en-GB" dirty="0"/>
              <a:t>Previous legislation to tighten supply did not have noticeable effects on homicide</a:t>
            </a: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en-GB" dirty="0"/>
              <a:t>Character</a:t>
            </a:r>
          </a:p>
          <a:p>
            <a:pPr marL="628650" lvl="1" indent="-171450">
              <a:buFont typeface="Wingdings" panose="05000000000000000000" pitchFamily="2" charset="2"/>
              <a:buChar char="Ø"/>
            </a:pPr>
            <a:r>
              <a:rPr lang="en-GB" dirty="0"/>
              <a:t>Changes to individuals' characteristics and beliefs may have been an important downward pressure on homicide over the long term</a:t>
            </a:r>
          </a:p>
          <a:p>
            <a:pPr marL="1085850" lvl="2" indent="-171450">
              <a:buFont typeface="Wingdings" panose="05000000000000000000" pitchFamily="2" charset="2"/>
              <a:buChar char="Ø"/>
            </a:pPr>
            <a:r>
              <a:rPr lang="en-GB" dirty="0"/>
              <a:t>Increase of self-restraint and decreased belief in honour</a:t>
            </a:r>
          </a:p>
          <a:p>
            <a:pPr marL="1085850" lvl="2" indent="-171450">
              <a:buFont typeface="Wingdings" panose="05000000000000000000" pitchFamily="2" charset="2"/>
              <a:buChar char="Ø"/>
            </a:pPr>
            <a:r>
              <a:rPr lang="en-GB" dirty="0"/>
              <a:t>The need to defend that honour with violence when ‘disrespected’</a:t>
            </a: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en-GB" dirty="0"/>
              <a:t>Profit</a:t>
            </a:r>
          </a:p>
          <a:p>
            <a:pPr marL="628650" lvl="1" indent="-171450">
              <a:buFont typeface="Wingdings" panose="05000000000000000000" pitchFamily="2" charset="2"/>
              <a:buChar char="Ø"/>
            </a:pPr>
            <a:r>
              <a:rPr lang="en-GB" dirty="0"/>
              <a:t>There is spatial link between homicide and deprivation, but a temporal link is more elusive</a:t>
            </a:r>
          </a:p>
          <a:p>
            <a:pPr marL="1085850" lvl="2" indent="-171450">
              <a:buFont typeface="Wingdings" panose="05000000000000000000" pitchFamily="2" charset="2"/>
              <a:buChar char="Ø"/>
            </a:pPr>
            <a:r>
              <a:rPr lang="en-GB" dirty="0"/>
              <a:t>The average homicide rate per population in the 10% most deprived areas is about seven times greater than the rate in the 10% least deprived. </a:t>
            </a:r>
          </a:p>
          <a:p>
            <a:pPr marL="1085850" lvl="2" indent="-171450">
              <a:buFont typeface="Wingdings" panose="05000000000000000000" pitchFamily="2" charset="2"/>
              <a:buChar char="Ø"/>
            </a:pPr>
            <a:r>
              <a:rPr lang="en-GB" dirty="0"/>
              <a:t>Economic conditions do not correlate well with homicide trends</a:t>
            </a:r>
          </a:p>
          <a:p>
            <a:pPr marL="628650" lvl="1" indent="-171450">
              <a:buFont typeface="Wingdings" panose="05000000000000000000" pitchFamily="2" charset="2"/>
              <a:buChar char="Ø"/>
            </a:pPr>
            <a:r>
              <a:rPr lang="en-GB" dirty="0"/>
              <a:t>More deprived areas have more gangs, but gangs seem to exert upward pressure on homicide rates over and above the effects of deprivation</a:t>
            </a:r>
          </a:p>
          <a:p>
            <a:pPr marL="1085850" lvl="2" indent="-171450">
              <a:buFont typeface="Wingdings" panose="05000000000000000000" pitchFamily="2" charset="2"/>
              <a:buChar char="Ø"/>
            </a:pPr>
            <a:r>
              <a:rPr lang="en-GB" dirty="0"/>
              <a:t>The strong evidence that disruption in illicit drug markets can drive homicide trends also suggests a link to gangs and organised crime groups, given their function in those markets.</a:t>
            </a:r>
          </a:p>
          <a:p>
            <a:pPr marL="1085850" lvl="2" indent="-171450">
              <a:buFont typeface="Wingdings" panose="05000000000000000000" pitchFamily="2" charset="2"/>
              <a:buChar char="Ø"/>
            </a:pPr>
            <a:endParaRPr lang="en-GB" dirty="0"/>
          </a:p>
          <a:p>
            <a:endParaRPr lang="en-GB" dirty="0"/>
          </a:p>
          <a:p>
            <a:r>
              <a:rPr lang="en-GB" dirty="0"/>
              <a:t>https://assets.publishing.service.gov.uk/media/5e5f912fe90e077e3477e49a/trends-and-drivers-of-homicide-main-findings-horr113.pdf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8BACA6-E4C1-480B-829F-AC9797C711F7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30061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Wingdings"/>
              <a:buChar char="Ø"/>
            </a:pPr>
            <a:r>
              <a:rPr lang="en-US" dirty="0">
                <a:latin typeface="Calibri"/>
                <a:ea typeface="Calibri"/>
                <a:cs typeface="Calibri"/>
              </a:rPr>
              <a:t>30 male teenagers were killed in London during 2021.</a:t>
            </a:r>
          </a:p>
          <a:p>
            <a:pPr marL="171450" indent="-171450">
              <a:buFont typeface="Wingdings"/>
              <a:buChar char="Ø"/>
            </a:pPr>
            <a:r>
              <a:rPr lang="en-US" dirty="0">
                <a:latin typeface="Calibri"/>
                <a:ea typeface="Calibri"/>
                <a:cs typeface="Calibri"/>
              </a:rPr>
              <a:t>Knives accounted for 74% of all homicides in 2021</a:t>
            </a:r>
          </a:p>
          <a:p>
            <a:pPr marL="171450" indent="-171450">
              <a:buFont typeface="Wingdings"/>
              <a:buChar char="Ø"/>
            </a:pPr>
            <a:r>
              <a:rPr lang="en-US" dirty="0">
                <a:latin typeface="Calibri"/>
                <a:ea typeface="Calibri"/>
                <a:cs typeface="Calibri"/>
              </a:rPr>
              <a:t>8% involved the use of a firearm</a:t>
            </a:r>
          </a:p>
          <a:p>
            <a:pPr marL="171450" indent="-171450">
              <a:buFont typeface="Wingdings"/>
              <a:buChar char="Ø"/>
            </a:pPr>
            <a:r>
              <a:rPr lang="en-US" dirty="0">
                <a:latin typeface="Calibri"/>
                <a:ea typeface="Calibri"/>
                <a:cs typeface="Calibri"/>
              </a:rPr>
              <a:t>Predominantly male teenagers were victims</a:t>
            </a:r>
          </a:p>
          <a:p>
            <a:pPr marL="628650" lvl="1" indent="-171450">
              <a:buFont typeface="Courier New"/>
              <a:buChar char="o"/>
            </a:pPr>
            <a:r>
              <a:rPr lang="en-US" dirty="0">
                <a:latin typeface="Calibri"/>
                <a:ea typeface="Calibri"/>
                <a:cs typeface="Calibri"/>
              </a:rPr>
              <a:t>Significant number were from ethnic minorities and from impoverished areas</a:t>
            </a:r>
          </a:p>
          <a:p>
            <a:pPr marL="171450" indent="-171450">
              <a:buFont typeface="Wingdings"/>
              <a:buChar char="Ø"/>
            </a:pPr>
            <a:r>
              <a:rPr lang="en-US" dirty="0">
                <a:latin typeface="Calibri"/>
                <a:ea typeface="Calibri"/>
                <a:cs typeface="Calibri"/>
              </a:rPr>
              <a:t>The number of homicides in London was at a 10 year high in 2019</a:t>
            </a:r>
          </a:p>
          <a:p>
            <a:pPr marL="171450" indent="-171450">
              <a:buFont typeface="Wingdings"/>
              <a:buChar char="Ø"/>
            </a:pPr>
            <a:r>
              <a:rPr lang="en-US" dirty="0">
                <a:latin typeface="Calibri"/>
                <a:ea typeface="Calibri"/>
                <a:cs typeface="Calibri"/>
              </a:rPr>
              <a:t>One in three gangland murders in London linked to drill music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8BACA6-E4C1-480B-829F-AC9797C711F7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282871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u="sng" noProof="0" dirty="0"/>
              <a:t>Picture 1</a:t>
            </a: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en-GB" b="0" u="none" noProof="0" dirty="0"/>
              <a:t>4 men planned to kill a but murdered his girlfriend instead</a:t>
            </a:r>
          </a:p>
          <a:p>
            <a:pPr marL="628650" lvl="1" indent="-171450">
              <a:buFont typeface="Wingdings" panose="05000000000000000000" pitchFamily="2" charset="2"/>
              <a:buChar char="Ø"/>
            </a:pPr>
            <a:r>
              <a:rPr lang="en-GB" b="0" u="none" noProof="0" dirty="0"/>
              <a:t>James Witham, Joseph Peers, Niall Barry and Sean </a:t>
            </a:r>
            <a:r>
              <a:rPr lang="en-GB" b="0" u="none" noProof="0" dirty="0" err="1"/>
              <a:t>Zeisz</a:t>
            </a:r>
            <a:endParaRPr lang="en-GB" b="0" u="none" noProof="0" dirty="0"/>
          </a:p>
          <a:p>
            <a:pPr marL="628650" lvl="1" indent="-171450">
              <a:buFont typeface="Wingdings" panose="05000000000000000000" pitchFamily="2" charset="2"/>
              <a:buChar char="Ø"/>
            </a:pPr>
            <a:r>
              <a:rPr lang="en-GB" b="0" u="none" noProof="0" dirty="0"/>
              <a:t>Planned to kill a man called Lee Harrison however they killed Lee’s Girlfriend Ashley Dale</a:t>
            </a:r>
          </a:p>
          <a:p>
            <a:pPr marL="628650" lvl="1" indent="-171450">
              <a:buFont typeface="Wingdings" panose="05000000000000000000" pitchFamily="2" charset="2"/>
              <a:buChar char="Ø"/>
            </a:pPr>
            <a:r>
              <a:rPr lang="en-GB" b="0" u="none" noProof="0" dirty="0"/>
              <a:t>James Witham forced the door open while the Ashley was there, and he killed her by shooting her 10 times</a:t>
            </a:r>
          </a:p>
          <a:p>
            <a:pPr marL="628650" lvl="1" indent="-171450">
              <a:buFont typeface="Wingdings" panose="05000000000000000000" pitchFamily="2" charset="2"/>
              <a:buChar char="Ø"/>
            </a:pPr>
            <a:r>
              <a:rPr lang="en-GB" b="0" u="none" noProof="0" dirty="0"/>
              <a:t>All 4 men were found guilty</a:t>
            </a:r>
          </a:p>
          <a:p>
            <a:pPr marL="1085850" lvl="2" indent="-171450">
              <a:buFont typeface="Wingdings" panose="05000000000000000000" pitchFamily="2" charset="2"/>
              <a:buChar char="Ø"/>
            </a:pPr>
            <a:r>
              <a:rPr lang="en-GB" b="0" u="none" noProof="0" dirty="0" err="1"/>
              <a:t>Zeisz</a:t>
            </a:r>
            <a:r>
              <a:rPr lang="en-GB" b="0" u="none" noProof="0" dirty="0"/>
              <a:t> got a minimum term of 42 years</a:t>
            </a:r>
          </a:p>
          <a:p>
            <a:pPr marL="1085850" lvl="2" indent="-171450">
              <a:buFont typeface="Wingdings" panose="05000000000000000000" pitchFamily="2" charset="2"/>
              <a:buChar char="Ø"/>
            </a:pPr>
            <a:r>
              <a:rPr lang="en-GB" b="0" u="none" noProof="0" dirty="0"/>
              <a:t>Barry got a minimum of 47 years</a:t>
            </a:r>
          </a:p>
          <a:p>
            <a:pPr marL="1085850" lvl="2" indent="-171450">
              <a:buFont typeface="Wingdings" panose="05000000000000000000" pitchFamily="2" charset="2"/>
              <a:buChar char="Ø"/>
            </a:pPr>
            <a:r>
              <a:rPr lang="en-GB" b="0" u="none" noProof="0" dirty="0"/>
              <a:t>Peers got a minimum term of 41 years</a:t>
            </a:r>
          </a:p>
          <a:p>
            <a:pPr marL="1085850" lvl="2" indent="-171450">
              <a:buFont typeface="Wingdings" panose="05000000000000000000" pitchFamily="2" charset="2"/>
              <a:buChar char="Ø"/>
            </a:pPr>
            <a:r>
              <a:rPr lang="en-GB" b="0" u="none" noProof="0" dirty="0"/>
              <a:t>Witham got a minimum of 43 years</a:t>
            </a:r>
          </a:p>
          <a:p>
            <a:pPr marL="628650" lvl="1" indent="-171450">
              <a:buFont typeface="Wingdings" panose="05000000000000000000" pitchFamily="2" charset="2"/>
              <a:buChar char="Ø"/>
            </a:pPr>
            <a:r>
              <a:rPr lang="en-GB" b="0" u="none" noProof="0" dirty="0"/>
              <a:t>The 4 were also charged with other charges, with the intent to supply class A and B drugs.</a:t>
            </a:r>
          </a:p>
          <a:p>
            <a:pPr marL="628650" lvl="1" indent="-171450">
              <a:buFont typeface="Wingdings" panose="05000000000000000000" pitchFamily="2" charset="2"/>
              <a:buChar char="Ø"/>
            </a:pPr>
            <a:endParaRPr lang="en-GB" b="0" u="none" noProof="0" dirty="0"/>
          </a:p>
          <a:p>
            <a:pPr marL="0" lvl="0" indent="0">
              <a:buFont typeface="Wingdings" panose="05000000000000000000" pitchFamily="2" charset="2"/>
              <a:buNone/>
            </a:pPr>
            <a:endParaRPr lang="en-GB" b="0" u="none" noProof="0" dirty="0"/>
          </a:p>
          <a:p>
            <a:pPr marL="0" lvl="0" indent="0">
              <a:buFont typeface="Wingdings" panose="05000000000000000000" pitchFamily="2" charset="2"/>
              <a:buNone/>
            </a:pPr>
            <a:r>
              <a:rPr lang="en-GB" b="1" u="sng" noProof="0" dirty="0"/>
              <a:t>Picture 2</a:t>
            </a:r>
          </a:p>
          <a:p>
            <a:pPr marL="171450" lvl="0" indent="-171450">
              <a:buFont typeface="Wingdings" panose="05000000000000000000" pitchFamily="2" charset="2"/>
              <a:buChar char="Ø"/>
            </a:pPr>
            <a:r>
              <a:rPr lang="en-GB" b="0" u="none" noProof="0" dirty="0"/>
              <a:t>3 men were jailed for at least 29 years, for the murder of their friend killed by rivals in a shootout</a:t>
            </a:r>
          </a:p>
          <a:p>
            <a:pPr marL="628650" lvl="1" indent="-171450">
              <a:buFont typeface="Wingdings" panose="05000000000000000000" pitchFamily="2" charset="2"/>
              <a:buChar char="Ø"/>
            </a:pPr>
            <a:r>
              <a:rPr lang="en-GB" b="0" u="none" noProof="0" dirty="0"/>
              <a:t>Issa Seed, Adel </a:t>
            </a:r>
            <a:r>
              <a:rPr lang="en-GB" b="0" u="none" noProof="0" dirty="0" err="1"/>
              <a:t>Yussuf</a:t>
            </a:r>
            <a:r>
              <a:rPr lang="en-GB" b="0" u="none" noProof="0" dirty="0"/>
              <a:t> and Daniel Mensah</a:t>
            </a:r>
          </a:p>
          <a:p>
            <a:pPr marL="628650" lvl="1" indent="-171450">
              <a:buFont typeface="Wingdings" panose="05000000000000000000" pitchFamily="2" charset="2"/>
              <a:buChar char="Ø"/>
            </a:pPr>
            <a:r>
              <a:rPr lang="en-GB" b="0" u="none" noProof="0" dirty="0"/>
              <a:t>Found guilty after prosecutors argued that these 3 men opened fire on their rivals knowing that the other gang would retaliate.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8BACA6-E4C1-480B-829F-AC9797C711F7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2251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https://www.youtube.com/watch?v=KrLRw3BG6f0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8BACA6-E4C1-480B-829F-AC9797C711F7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186508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hlinkClick r:id="rId3"/>
              </a:rPr>
              <a:t>https://assets.publishing.service.gov.uk/government/uploads/system/uploads/attachment_data/file/698009/serious-violence-strategy.pdf#:~:text=The%20Serious%20Violence%20Strategy%20represents%20a%20very%20,wrong%20path%2C%20encouraging%20them%20to%20make%20positive%20choices</a:t>
            </a:r>
            <a:r>
              <a:rPr lang="en-US" dirty="0"/>
              <a:t>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8BACA6-E4C1-480B-829F-AC9797C711F7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845101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Wingdings" panose="05000000000000000000" pitchFamily="2" charset="2"/>
              <a:buChar char="Ø"/>
            </a:pPr>
            <a:r>
              <a:rPr lang="en-GB" dirty="0"/>
              <a:t>Violence Prevention Unit Wales believes that violence is a public health challenge that can be predicted and prevented.</a:t>
            </a: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en-GB" dirty="0"/>
              <a:t>They offer Programmes, Projects and Response</a:t>
            </a:r>
          </a:p>
          <a:p>
            <a:pPr marL="628650" lvl="1" indent="-171450">
              <a:buFont typeface="Wingdings" panose="05000000000000000000" pitchFamily="2" charset="2"/>
              <a:buChar char="Ø"/>
            </a:pPr>
            <a:r>
              <a:rPr lang="en-GB" dirty="0"/>
              <a:t>Programmes – Work with service providers in Wales to deliver evidence-informed programmes to prevent violence</a:t>
            </a:r>
          </a:p>
          <a:p>
            <a:pPr marL="628650" lvl="1" indent="-171450">
              <a:buFont typeface="Wingdings" panose="05000000000000000000" pitchFamily="2" charset="2"/>
              <a:buChar char="Ø"/>
            </a:pPr>
            <a:r>
              <a:rPr lang="en-GB" dirty="0"/>
              <a:t>Projects – Carry out research and evaluation projects to support partners and service providers in Wales to deliver programmes and interventions that work for Wales.</a:t>
            </a:r>
          </a:p>
          <a:p>
            <a:pPr marL="628650" lvl="1" indent="-171450">
              <a:buFont typeface="Wingdings" panose="05000000000000000000" pitchFamily="2" charset="2"/>
              <a:buChar char="Ø"/>
            </a:pPr>
            <a:r>
              <a:rPr lang="en-GB" dirty="0"/>
              <a:t>Response provide knowledge, capacity and capability</a:t>
            </a:r>
          </a:p>
          <a:p>
            <a:pPr marL="171450" lvl="0" indent="-171450">
              <a:buFont typeface="Wingdings" panose="05000000000000000000" pitchFamily="2" charset="2"/>
              <a:buChar char="Ø"/>
            </a:pPr>
            <a:r>
              <a:rPr lang="en-GB" dirty="0"/>
              <a:t>Example of a Programme</a:t>
            </a:r>
          </a:p>
          <a:p>
            <a:pPr marL="628650" lvl="1" indent="-171450">
              <a:buFont typeface="Wingdings" panose="05000000000000000000" pitchFamily="2" charset="2"/>
              <a:buChar char="Ø"/>
            </a:pPr>
            <a:r>
              <a:rPr lang="en-GB" dirty="0"/>
              <a:t>Custody Suite Intervention (CSI)</a:t>
            </a:r>
          </a:p>
          <a:p>
            <a:pPr marL="1085850" lvl="2" indent="-171450">
              <a:buFont typeface="Wingdings" panose="05000000000000000000" pitchFamily="2" charset="2"/>
              <a:buChar char="Ø"/>
            </a:pPr>
            <a:r>
              <a:rPr lang="en-GB" dirty="0"/>
              <a:t>For children aged 10-17 years old who have been arrested for serious violence-relate offences</a:t>
            </a:r>
          </a:p>
          <a:p>
            <a:pPr marL="1085850" lvl="2" indent="-171450">
              <a:buFont typeface="Wingdings" panose="05000000000000000000" pitchFamily="2" charset="2"/>
              <a:buChar char="Ø"/>
            </a:pPr>
            <a:r>
              <a:rPr lang="en-GB" dirty="0"/>
              <a:t>Divert children away from becoming further involved in serious violence</a:t>
            </a:r>
          </a:p>
          <a:p>
            <a:pPr marL="1085850" lvl="2" indent="-171450">
              <a:buFont typeface="Wingdings" panose="05000000000000000000" pitchFamily="2" charset="2"/>
              <a:buChar char="Ø"/>
            </a:pPr>
            <a:r>
              <a:rPr lang="en-GB" dirty="0"/>
              <a:t>Use of a motivational interview is considered a ‘teachable moment’, this will be done at a vulnerable point when the individual may be more willing to engage with professionals and accept support from services to change behaviour</a:t>
            </a:r>
          </a:p>
          <a:p>
            <a:pPr marL="1085850" lvl="2" indent="-171450">
              <a:buFont typeface="Wingdings" panose="05000000000000000000" pitchFamily="2" charset="2"/>
              <a:buChar char="Ø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8BACA6-E4C1-480B-829F-AC9797C711F7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887585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Wingdings" panose="05000000000000000000" pitchFamily="2" charset="2"/>
              <a:buChar char="Ø"/>
            </a:pPr>
            <a:r>
              <a:rPr lang="en-GB" dirty="0"/>
              <a:t>The government will ask police forces regularly how they are deploying new recruits and what results they are having.</a:t>
            </a:r>
          </a:p>
          <a:p>
            <a:pPr marL="628650" lvl="1" indent="-171450">
              <a:buFont typeface="Wingdings" panose="05000000000000000000" pitchFamily="2" charset="2"/>
              <a:buChar char="Ø"/>
            </a:pPr>
            <a:r>
              <a:rPr lang="en-GB" dirty="0"/>
              <a:t>Why could this be an issue?</a:t>
            </a:r>
          </a:p>
          <a:p>
            <a:pPr marL="171450" lvl="0" indent="-171450">
              <a:buFont typeface="Wingdings" panose="05000000000000000000" pitchFamily="2" charset="2"/>
              <a:buChar char="Ø"/>
            </a:pPr>
            <a:r>
              <a:rPr lang="en-GB" dirty="0"/>
              <a:t>Want everyone in England and Wales to have digital access to the Police through a national online platform</a:t>
            </a:r>
          </a:p>
          <a:p>
            <a:pPr marL="628650" lvl="1" indent="-171450">
              <a:buFont typeface="Wingdings" panose="05000000000000000000" pitchFamily="2" charset="2"/>
              <a:buChar char="Ø"/>
            </a:pPr>
            <a:r>
              <a:rPr lang="en-GB" dirty="0"/>
              <a:t>Range of interactive police service that is coordinated in one place, includes the details about their neighbourhood police officers and their contact details</a:t>
            </a:r>
          </a:p>
          <a:p>
            <a:pPr marL="628650" lvl="1" indent="-171450">
              <a:buFont typeface="Wingdings" panose="05000000000000000000" pitchFamily="2" charset="2"/>
              <a:buChar char="Ø"/>
            </a:pPr>
            <a:r>
              <a:rPr lang="en-GB" dirty="0"/>
              <a:t>Why could this be a problem?</a:t>
            </a:r>
          </a:p>
          <a:p>
            <a:pPr marL="171450" lvl="0" indent="-171450">
              <a:buFont typeface="Wingdings" panose="05000000000000000000" pitchFamily="2" charset="2"/>
              <a:buChar char="Ø"/>
            </a:pPr>
            <a:r>
              <a:rPr lang="en-GB" dirty="0"/>
              <a:t>Develop league tables for answering calls</a:t>
            </a:r>
          </a:p>
          <a:p>
            <a:pPr marL="628650" lvl="1" indent="-171450">
              <a:buFont typeface="Wingdings" panose="05000000000000000000" pitchFamily="2" charset="2"/>
              <a:buChar char="Ø"/>
            </a:pPr>
            <a:r>
              <a:rPr lang="en-GB" dirty="0"/>
              <a:t>This is to let the public know how effective their force is at responding to calls</a:t>
            </a:r>
          </a:p>
          <a:p>
            <a:pPr marL="628650" lvl="1" indent="-171450">
              <a:buFont typeface="Wingdings" panose="05000000000000000000" pitchFamily="2" charset="2"/>
              <a:buChar char="Ø"/>
            </a:pPr>
            <a:r>
              <a:rPr lang="en-GB" dirty="0"/>
              <a:t>Why could this be an issue for the Police force?</a:t>
            </a:r>
          </a:p>
          <a:p>
            <a:pPr marL="171450" lvl="0" indent="-171450">
              <a:buFont typeface="Wingdings" panose="05000000000000000000" pitchFamily="2" charset="2"/>
              <a:buChar char="Ø"/>
            </a:pPr>
            <a:r>
              <a:rPr lang="en-GB" dirty="0"/>
              <a:t>Maximise the capacity of the courts so that they can reduce the caseload that had built up during the pandemic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8BACA6-E4C1-480B-829F-AC9797C711F7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18436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latin typeface="Calibri"/>
                <a:ea typeface="Calibri"/>
                <a:cs typeface="Calibri"/>
              </a:rPr>
              <a:t>Read the slide and ask questions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8BACA6-E4C1-480B-829F-AC9797C711F7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017600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latin typeface="Calibri"/>
                <a:ea typeface="Calibri"/>
                <a:cs typeface="Calibri"/>
              </a:rPr>
              <a:t>Tell the students what is happening next week.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8BACA6-E4C1-480B-829F-AC9797C711F7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1323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C3DB0E-6152-454A-4F78-8366E416BE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0427ABB-3029-1AA0-635F-47B8D6C8E5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E0A445-09B3-0045-EFD0-68373A61EB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59F4C-ED0D-4DBD-9ADF-F74C2941E293}" type="datetimeFigureOut">
              <a:rPr lang="en-GB" smtClean="0"/>
              <a:t>13/03/2025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C9B0-DD4C-847D-F666-F391119607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AF4A68-D23A-8C3D-B118-4DDF86C920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BF34D-7323-449B-ADFA-05BE2914F9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669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A9032-4FDF-70DC-FFE3-44D252D971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33AE2D-6A5B-BA05-7D9F-378BCCA43D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A3D86C-E98A-6423-9599-E86D3D135D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59F4C-ED0D-4DBD-9ADF-F74C2941E293}" type="datetimeFigureOut">
              <a:rPr lang="en-GB" smtClean="0"/>
              <a:t>13/03/2025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D70529-E223-A494-7AAE-34674FD93A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315443-7055-A362-9402-615047C90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BF34D-7323-449B-ADFA-05BE2914F9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61459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4D3B10-74D1-11B0-B54A-555550155A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F72B51-222E-F550-4687-A238B5D835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C8DE5F-2F99-BCA1-920E-D50D600389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59F4C-ED0D-4DBD-9ADF-F74C2941E293}" type="datetimeFigureOut">
              <a:rPr lang="en-GB" smtClean="0"/>
              <a:t>13/03/2025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A9CFC6-5FD1-40E8-3844-E6AF42229C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AA659-206F-7452-B52A-4BD1B1E255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BF34D-7323-449B-ADFA-05BE2914F9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72315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76564F-4BDA-031A-1B9A-E05789AB24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6F0294-632E-D505-56D1-44DFD735D1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0C244F-08BE-EF94-5357-3A5CD11E52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C0670B-061C-2B26-FB88-CF7C07F8FB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59F4C-ED0D-4DBD-9ADF-F74C2941E293}" type="datetimeFigureOut">
              <a:rPr lang="en-GB" smtClean="0"/>
              <a:t>13/03/2025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32A0298-A9F7-3D6F-4451-5C0F9976EB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9ADDACF-8D17-9A1F-E40D-FEA87C9D1A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BF34D-7323-449B-ADFA-05BE2914F9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73700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2D819A-E9A5-367C-6B14-8172147B4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A6BDCB-34BD-4634-14A3-B2F3A62D35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E25C3A-779A-5E76-A352-8E9DE85F7B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B1F0EE0-59FC-EC5F-6B6B-90934D1A233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5E8D0BA-4617-C902-28A9-C480E4E3880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2B808C6-ED05-9D0B-B255-B25898ED0A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59F4C-ED0D-4DBD-9ADF-F74C2941E293}" type="datetimeFigureOut">
              <a:rPr lang="en-GB" smtClean="0"/>
              <a:t>13/03/2025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DC989A4-17C2-330B-3AB4-F315028CE4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5B23FED-0A6C-07E9-3302-F8822CE6A9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BF34D-7323-449B-ADFA-05BE2914F9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33622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9918B4-06BF-FEDC-F088-42603A3B24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79D4EDD-835D-7104-79AB-35DF4C15C5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59F4C-ED0D-4DBD-9ADF-F74C2941E293}" type="datetimeFigureOut">
              <a:rPr lang="en-GB" smtClean="0"/>
              <a:t>13/03/2025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43DB3E-6DCF-90C8-74B1-F656D6BECA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959E1B4-C865-AA45-6B43-1F5A4B422C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BF34D-7323-449B-ADFA-05BE2914F9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05649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0B1E8E7-24CE-6DB8-39B0-EEB9FEE855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59F4C-ED0D-4DBD-9ADF-F74C2941E293}" type="datetimeFigureOut">
              <a:rPr lang="en-GB" smtClean="0"/>
              <a:t>13/03/2025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F755943-7CB8-252F-06A1-E33F1EF523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5A22115-A21E-4654-6D10-8DD32BDD22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BF34D-7323-449B-ADFA-05BE2914F9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74109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EC8183-AF1D-F4DB-149A-56434D29F2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47D282-FA55-CFCC-1994-3350C49D42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AE313C-D491-8042-DB63-9838689911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199756-DE83-22B6-AD4E-3DA3146BC6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59F4C-ED0D-4DBD-9ADF-F74C2941E293}" type="datetimeFigureOut">
              <a:rPr lang="en-GB" smtClean="0"/>
              <a:t>13/03/2025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E5A8C3-710F-9621-6042-382385CBB9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997254-8AD5-EDBB-BB29-6E4CA2C807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BF34D-7323-449B-ADFA-05BE2914F9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27177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745D35-4A05-DF66-6943-A37C9C08F0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4F14E6C-D709-1F9F-6C28-C4A97504ED2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26D3709-0746-CBF8-FC94-5FE482D011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E6E9335-34A4-BFE7-9A2A-649536637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59F4C-ED0D-4DBD-9ADF-F74C2941E293}" type="datetimeFigureOut">
              <a:rPr lang="en-GB" smtClean="0"/>
              <a:t>13/03/2025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FDF16F-8953-B11C-3466-7092F3DED7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BC8E494-2923-98B1-5E4A-32C080C5E6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BF34D-7323-449B-ADFA-05BE2914F9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8605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FFC54C-664A-7430-356A-455BC72AF8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17C9C3A-E63C-8392-E042-8A3A57B8EF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42C9DA-0DB1-4844-74E2-205AA4F916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59F4C-ED0D-4DBD-9ADF-F74C2941E293}" type="datetimeFigureOut">
              <a:rPr lang="en-GB" smtClean="0"/>
              <a:t>13/03/2025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61A233-F84C-ECB2-8A96-3594124B23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C173FC-D032-D4D1-ABCE-88160FA048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BF34D-7323-449B-ADFA-05BE2914F9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82526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E208CED-9907-FA9B-A65B-AA0BE4544A3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BDEFFA1-39F6-95E5-FC70-DB0143EE4E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7A2BC7-637F-9AFC-E278-4EAA959CFE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59F4C-ED0D-4DBD-9ADF-F74C2941E293}" type="datetimeFigureOut">
              <a:rPr lang="en-GB" smtClean="0"/>
              <a:t>13/03/2025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FD46DD-E88E-45EA-46FF-528E7BB723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82FA24-A892-3D9C-862C-5B4948767B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BF34D-7323-449B-ADFA-05BE2914F9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73275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32BC38D-E974-D421-DC76-B168398A0D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00748A-ABC6-6DE3-91AB-38AFCBF6B8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464D05-9E24-8C4E-2093-CAEFFBAF22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A659F4C-ED0D-4DBD-9ADF-F74C2941E293}" type="datetimeFigureOut">
              <a:rPr lang="en-GB" smtClean="0"/>
              <a:t>13/03/2025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D65315-7874-11D8-ABA3-75C80FBE456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34A04A-2AD4-F595-346E-3E4AB25CF9E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67BF34D-7323-449B-ADFA-05BE2914F9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6801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mp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tmp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tm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KrLRw3BG6f0?feature=oembed" TargetMode="External"/><Relationship Id="rId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tmp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185193-F147-461D-6550-4A3C2BB9D88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2001" y="5074024"/>
            <a:ext cx="10109199" cy="598032"/>
          </a:xfrm>
        </p:spPr>
        <p:txBody>
          <a:bodyPr anchor="ctr">
            <a:normAutofit/>
          </a:bodyPr>
          <a:lstStyle/>
          <a:p>
            <a:pPr algn="l"/>
            <a:r>
              <a:rPr lang="en-GB" sz="3600"/>
              <a:t>Homicide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DF068F-1D22-BE34-4078-08CC427E7A8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8733"/>
          <a:stretch/>
        </p:blipFill>
        <p:spPr>
          <a:xfrm>
            <a:off x="20" y="-39"/>
            <a:ext cx="12191980" cy="4172740"/>
          </a:xfrm>
          <a:prstGeom prst="rect">
            <a:avLst/>
          </a:prstGeom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7667AA61-5C27-F30F-D229-06CBE5709F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65141" y="4811517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558922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15E4C6-45E2-7D91-24E5-812E01125A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53400" y="1128094"/>
            <a:ext cx="3434180" cy="1415270"/>
          </a:xfrm>
        </p:spPr>
        <p:txBody>
          <a:bodyPr anchor="t">
            <a:normAutofit/>
          </a:bodyPr>
          <a:lstStyle/>
          <a:p>
            <a:r>
              <a:rPr lang="en-GB" sz="3200" dirty="0"/>
              <a:t>Last session</a:t>
            </a:r>
          </a:p>
        </p:txBody>
      </p:sp>
      <p:pic>
        <p:nvPicPr>
          <p:cNvPr id="5" name="Picture 4" descr="Writing an appointment on a paper agenda">
            <a:extLst>
              <a:ext uri="{FF2B5EF4-FFF2-40B4-BE49-F238E27FC236}">
                <a16:creationId xmlns:a16="http://schemas.microsoft.com/office/drawing/2014/main" id="{C71A8E3E-2F03-2875-5BA0-20E3BE10AF8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26294" b="-1"/>
          <a:stretch/>
        </p:blipFill>
        <p:spPr>
          <a:xfrm>
            <a:off x="-9886" y="10"/>
            <a:ext cx="7572605" cy="6857990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249EDD1B-F94D-B4E6-ACAA-566B9A26FD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199390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C20A58-C74F-38FB-23EA-39D8448128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53400" y="2543364"/>
            <a:ext cx="3434180" cy="359901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2000" dirty="0"/>
          </a:p>
          <a:p>
            <a:r>
              <a:rPr lang="en-GB" sz="2000" dirty="0"/>
              <a:t>County Lines- Guest speaker Carole Hopkins (Swansea Youth Justice Team)</a:t>
            </a:r>
          </a:p>
          <a:p>
            <a:r>
              <a:rPr lang="en-GB" sz="2000" dirty="0"/>
              <a:t>Its prevalence in Swansea</a:t>
            </a:r>
          </a:p>
          <a:p>
            <a:r>
              <a:rPr lang="en-GB" sz="2000" dirty="0"/>
              <a:t>How drugs are transported</a:t>
            </a:r>
          </a:p>
          <a:p>
            <a:r>
              <a:rPr lang="en-GB" sz="2000" dirty="0"/>
              <a:t>The reasons why</a:t>
            </a:r>
          </a:p>
        </p:txBody>
      </p:sp>
    </p:spTree>
    <p:extLst>
      <p:ext uri="{BB962C8B-B14F-4D97-AF65-F5344CB8AC3E}">
        <p14:creationId xmlns:p14="http://schemas.microsoft.com/office/powerpoint/2010/main" val="14084531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7B5AF97-72D5-CC91-7BB9-A889998A8C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GB" sz="4000"/>
              <a:t>Learning 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95AAED-7B4A-7E18-00FD-322CBD67C8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2" y="2743200"/>
            <a:ext cx="4646905" cy="361314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GB" sz="2000" dirty="0"/>
              <a:t>By the end of the session, you should be able to:</a:t>
            </a:r>
          </a:p>
          <a:p>
            <a:r>
              <a:rPr lang="en-GB" sz="2000" dirty="0"/>
              <a:t>What is the definition of Homicide</a:t>
            </a:r>
          </a:p>
          <a:p>
            <a:r>
              <a:rPr lang="en-GB" sz="2000" dirty="0"/>
              <a:t>What are the causation?</a:t>
            </a:r>
          </a:p>
          <a:p>
            <a:r>
              <a:rPr lang="en-GB" sz="2000" dirty="0"/>
              <a:t>How homicide could be prevented?</a:t>
            </a:r>
          </a:p>
          <a:p>
            <a:endParaRPr lang="en-GB" sz="2000" dirty="0"/>
          </a:p>
        </p:txBody>
      </p:sp>
      <p:pic>
        <p:nvPicPr>
          <p:cNvPr id="5" name="Picture 4" descr="Many question marks on black background">
            <a:extLst>
              <a:ext uri="{FF2B5EF4-FFF2-40B4-BE49-F238E27FC236}">
                <a16:creationId xmlns:a16="http://schemas.microsoft.com/office/drawing/2014/main" id="{EE4B2BD7-9C68-2CCC-C875-F1C9D142CF3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5716" r="2" b="2"/>
          <a:stretch/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98231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849A8C9-C546-EBF4-CC0C-EF7298DC84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GB" sz="4000"/>
              <a:t>Definition of Homicide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9E25B8-3C4F-1CFB-851B-E919A3396A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2" y="2743200"/>
            <a:ext cx="4646905" cy="361314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1400"/>
              <a:t>Homicide is a legal term for the killing of one person by another.</a:t>
            </a:r>
          </a:p>
          <a:p>
            <a:r>
              <a:rPr lang="en-GB" sz="1400"/>
              <a:t>In the UK, it is covered under the Homicide Act of 1957.</a:t>
            </a:r>
          </a:p>
          <a:p>
            <a:pPr lvl="1"/>
            <a:r>
              <a:rPr lang="en-GB" sz="1400"/>
              <a:t>This act was a partial reform of the common law offence.</a:t>
            </a:r>
          </a:p>
          <a:p>
            <a:pPr lvl="1"/>
            <a:r>
              <a:rPr lang="en-GB" sz="1400"/>
              <a:t>Restricted the use of the death penalty before its abolition.</a:t>
            </a:r>
          </a:p>
          <a:p>
            <a:pPr lvl="1"/>
            <a:r>
              <a:rPr lang="en-GB" sz="1400"/>
              <a:t>Introduced the partial defences of diminished responsibility.</a:t>
            </a:r>
          </a:p>
          <a:p>
            <a:pPr lvl="1"/>
            <a:r>
              <a:rPr lang="en-GB" sz="1400"/>
              <a:t>Abolished the doctrine of constructive malice (except in limited circumstances).</a:t>
            </a:r>
          </a:p>
          <a:p>
            <a:r>
              <a:rPr lang="en-GB" sz="1400"/>
              <a:t>Amendments were made in the Coroners and Justice Act 2009.</a:t>
            </a:r>
          </a:p>
          <a:p>
            <a:pPr lvl="1"/>
            <a:r>
              <a:rPr lang="en-GB" sz="1400"/>
              <a:t>Added S52 which adds partial defence to homicide of diminished responsibility.</a:t>
            </a:r>
          </a:p>
        </p:txBody>
      </p:sp>
      <p:pic>
        <p:nvPicPr>
          <p:cNvPr id="5" name="Picture 4" descr="Front steps and columns of a majestic city building">
            <a:extLst>
              <a:ext uri="{FF2B5EF4-FFF2-40B4-BE49-F238E27FC236}">
                <a16:creationId xmlns:a16="http://schemas.microsoft.com/office/drawing/2014/main" id="{4ECAD7D4-AF1F-CD29-0723-7C842166787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125" r="21474" b="-2"/>
          <a:stretch/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70149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C3C075-26FE-D3FC-787F-5749524C87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Murder vs Manslaughter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9EB303C-5801-7C92-E256-C8F5176C1E90}"/>
              </a:ext>
            </a:extLst>
          </p:cNvPr>
          <p:cNvSpPr>
            <a:spLocks/>
          </p:cNvSpPr>
          <p:nvPr/>
        </p:nvSpPr>
        <p:spPr>
          <a:xfrm>
            <a:off x="1660487" y="2793442"/>
            <a:ext cx="4364202" cy="394269"/>
          </a:xfrm>
          <a:prstGeom prst="rect">
            <a:avLst/>
          </a:prstGeom>
        </p:spPr>
        <p:txBody>
          <a:bodyPr/>
          <a:lstStyle/>
          <a:p>
            <a:pPr defTabSz="768096">
              <a:spcAft>
                <a:spcPts val="600"/>
              </a:spcAft>
            </a:pPr>
            <a:r>
              <a:rPr lang="en-GB" sz="1512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Murder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5A772C-6A56-CC14-C41D-DE8161EA3938}"/>
              </a:ext>
            </a:extLst>
          </p:cNvPr>
          <p:cNvSpPr>
            <a:spLocks/>
          </p:cNvSpPr>
          <p:nvPr/>
        </p:nvSpPr>
        <p:spPr>
          <a:xfrm>
            <a:off x="1660487" y="3187712"/>
            <a:ext cx="4364202" cy="3117672"/>
          </a:xfrm>
          <a:prstGeom prst="rect">
            <a:avLst/>
          </a:prstGeom>
        </p:spPr>
        <p:txBody>
          <a:bodyPr>
            <a:normAutofit/>
          </a:bodyPr>
          <a:lstStyle/>
          <a:p>
            <a:pPr defTabSz="768096">
              <a:spcAft>
                <a:spcPts val="600"/>
              </a:spcAft>
            </a:pPr>
            <a:r>
              <a:rPr lang="en-GB" sz="1512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 crime of murder is committed, where a person:</a:t>
            </a:r>
          </a:p>
          <a:p>
            <a:pPr marL="384048" lvl="1" defTabSz="768096">
              <a:spcAft>
                <a:spcPts val="600"/>
              </a:spcAft>
            </a:pPr>
            <a:r>
              <a:rPr lang="en-GB" sz="1512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Of sound mind and discretion.</a:t>
            </a:r>
          </a:p>
          <a:p>
            <a:pPr marL="384048" lvl="1" defTabSz="768096">
              <a:spcAft>
                <a:spcPts val="600"/>
              </a:spcAft>
            </a:pPr>
            <a:r>
              <a:rPr lang="en-GB" sz="1512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Unlawfully kills (not self-defence).</a:t>
            </a:r>
          </a:p>
          <a:p>
            <a:pPr marL="384048" lvl="1" defTabSz="768096">
              <a:spcAft>
                <a:spcPts val="600"/>
              </a:spcAft>
            </a:pPr>
            <a:r>
              <a:rPr lang="en-GB" sz="1512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Any reasonable creature.</a:t>
            </a:r>
          </a:p>
          <a:p>
            <a:pPr marL="384048" lvl="1" defTabSz="768096">
              <a:spcAft>
                <a:spcPts val="600"/>
              </a:spcAft>
            </a:pPr>
            <a:r>
              <a:rPr lang="en-GB" sz="1512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With the intent to kill or cause grievous bodily harm.</a:t>
            </a:r>
          </a:p>
          <a:p>
            <a:pPr marL="0" indent="0">
              <a:spcAft>
                <a:spcPts val="600"/>
              </a:spcAft>
              <a:buNone/>
            </a:pP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A6EA96C-395C-3F67-FBD1-B67DF7F98AEF}"/>
              </a:ext>
            </a:extLst>
          </p:cNvPr>
          <p:cNvSpPr>
            <a:spLocks/>
          </p:cNvSpPr>
          <p:nvPr/>
        </p:nvSpPr>
        <p:spPr>
          <a:xfrm>
            <a:off x="6172446" y="2793442"/>
            <a:ext cx="4385695" cy="394270"/>
          </a:xfrm>
          <a:prstGeom prst="rect">
            <a:avLst/>
          </a:prstGeom>
        </p:spPr>
        <p:txBody>
          <a:bodyPr/>
          <a:lstStyle/>
          <a:p>
            <a:pPr defTabSz="768096">
              <a:spcAft>
                <a:spcPts val="600"/>
              </a:spcAft>
            </a:pPr>
            <a:r>
              <a:rPr lang="en-GB" sz="1512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Manslaughter</a:t>
            </a:r>
            <a:endParaRPr lang="en-GB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D03EB24-4B2F-A744-C49C-A11187086D44}"/>
              </a:ext>
            </a:extLst>
          </p:cNvPr>
          <p:cNvSpPr>
            <a:spLocks/>
          </p:cNvSpPr>
          <p:nvPr/>
        </p:nvSpPr>
        <p:spPr>
          <a:xfrm>
            <a:off x="6172446" y="3187712"/>
            <a:ext cx="4385695" cy="3117672"/>
          </a:xfrm>
          <a:prstGeom prst="rect">
            <a:avLst/>
          </a:prstGeom>
        </p:spPr>
        <p:txBody>
          <a:bodyPr>
            <a:normAutofit/>
          </a:bodyPr>
          <a:lstStyle/>
          <a:p>
            <a:pPr defTabSz="768096">
              <a:spcAft>
                <a:spcPts val="600"/>
              </a:spcAft>
            </a:pPr>
            <a:r>
              <a:rPr lang="en-GB" sz="1512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Manslaughter is primarily committed in one of three ways:</a:t>
            </a:r>
          </a:p>
          <a:p>
            <a:pPr marL="384048" lvl="1" defTabSz="768096">
              <a:spcAft>
                <a:spcPts val="600"/>
              </a:spcAft>
            </a:pPr>
            <a:r>
              <a:rPr lang="en-GB" sz="1512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Killing with the intent but where a partial defence applies.</a:t>
            </a:r>
          </a:p>
          <a:p>
            <a:pPr marL="384048" lvl="1" defTabSz="768096">
              <a:spcAft>
                <a:spcPts val="600"/>
              </a:spcAft>
            </a:pPr>
            <a:r>
              <a:rPr lang="en-GB" sz="1512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Conduct that was grossly negligent given the risk of death.</a:t>
            </a:r>
          </a:p>
          <a:p>
            <a:pPr marL="384048" lvl="1" defTabSz="768096">
              <a:spcAft>
                <a:spcPts val="600"/>
              </a:spcAft>
            </a:pPr>
            <a:r>
              <a:rPr lang="en-GB" sz="1512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Conduct taking the form of an unlawful act involving a danger of some harm that resulted in death.</a:t>
            </a:r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9145DA8-1EAF-407D-DEE2-35550C4AFFDD}"/>
              </a:ext>
            </a:extLst>
          </p:cNvPr>
          <p:cNvSpPr txBox="1"/>
          <p:nvPr/>
        </p:nvSpPr>
        <p:spPr>
          <a:xfrm>
            <a:off x="1657800" y="2112579"/>
            <a:ext cx="8456640" cy="7564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68096">
              <a:spcAft>
                <a:spcPts val="600"/>
              </a:spcAft>
            </a:pPr>
            <a:r>
              <a:rPr lang="en-GB" sz="2016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 the UK, Homicide is a blanket term for both Murder and Manslaughter.</a:t>
            </a:r>
          </a:p>
          <a:p>
            <a:pPr>
              <a:spcAft>
                <a:spcPts val="600"/>
              </a:spcAft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05802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75482A-213E-5DD8-DDDA-0C751C39D3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672EEF-440C-75B3-DCA8-DC7FA2D9717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2FE3210A-644B-BE7D-7868-62BF2582257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3211984" y="3274265"/>
            <a:ext cx="4180111" cy="3684588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B011FAB-76C2-92C2-C11B-239EA3B5F83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E2A062C8-7B40-36B4-5EA8-121C63708F91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7392095" y="98052"/>
            <a:ext cx="4799905" cy="3684588"/>
          </a:xfr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282CD1D-24F2-048E-0401-EFC9F1E337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76509" y="2877671"/>
            <a:ext cx="4815491" cy="408118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41C25DD-F893-3A55-ACE2-7C36D6A9611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53565" y="0"/>
            <a:ext cx="3817376" cy="311509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C941E4E-6CB2-96F6-CE85-379745E6E4B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51354" y="0"/>
            <a:ext cx="3914813" cy="280828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EC9D871-BD2C-B456-CE70-98A14F554D5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27541" y="3851001"/>
            <a:ext cx="3480719" cy="3006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07739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8495" y="2660473"/>
            <a:ext cx="4355594" cy="4038603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085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32F756B-DA59-A3E7-64FC-A385438FFF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041" y="2767106"/>
            <a:ext cx="2880828" cy="307190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Statistics in the UK</a:t>
            </a:r>
          </a:p>
        </p:txBody>
      </p:sp>
      <p:pic>
        <p:nvPicPr>
          <p:cNvPr id="9" name="Content Placeholder 8" descr="A screen shot of a computer&#10;&#10;Description automatically generated">
            <a:extLst>
              <a:ext uri="{FF2B5EF4-FFF2-40B4-BE49-F238E27FC236}">
                <a16:creationId xmlns:a16="http://schemas.microsoft.com/office/drawing/2014/main" id="{D21203F1-E389-B2FE-443B-A156E1BA47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91" t="21297" r="38239" b="24907"/>
          <a:stretch/>
        </p:blipFill>
        <p:spPr>
          <a:xfrm>
            <a:off x="4502428" y="688180"/>
            <a:ext cx="7225748" cy="5481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35446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22C300-DB3A-8FA0-E554-568C756E6D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Homicide rates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51FED63-F8C4-636E-FAF8-0B4E6131FF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930319" y="1825625"/>
            <a:ext cx="6331361" cy="4351338"/>
          </a:xfrm>
        </p:spPr>
      </p:pic>
    </p:spTree>
    <p:extLst>
      <p:ext uri="{BB962C8B-B14F-4D97-AF65-F5344CB8AC3E}">
        <p14:creationId xmlns:p14="http://schemas.microsoft.com/office/powerpoint/2010/main" val="41031643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8873D23-2DCF-4B31-A009-95721C06E8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13EF075-D4EF-4929-ADBC-91B27DA199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AA26DFA-AAB2-4973-9C17-16D587C7B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1863" y="508838"/>
            <a:ext cx="5217958" cy="6239661"/>
            <a:chOff x="-19221" y="251144"/>
            <a:chExt cx="5217958" cy="6239661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3F407F11-7321-4BF6-8536-CCE8E34245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251144"/>
              <a:ext cx="5187198" cy="6239661"/>
            </a:xfrm>
            <a:custGeom>
              <a:avLst/>
              <a:gdLst>
                <a:gd name="connsiteX0" fmla="*/ 2011811 w 5187198"/>
                <a:gd name="connsiteY0" fmla="*/ 4 h 6239661"/>
                <a:gd name="connsiteX1" fmla="*/ 2617011 w 5187198"/>
                <a:gd name="connsiteY1" fmla="*/ 70590 h 6239661"/>
                <a:gd name="connsiteX2" fmla="*/ 2690321 w 5187198"/>
                <a:gd name="connsiteY2" fmla="*/ 88146 h 6239661"/>
                <a:gd name="connsiteX3" fmla="*/ 2726863 w 5187198"/>
                <a:gd name="connsiteY3" fmla="*/ 97127 h 6239661"/>
                <a:gd name="connsiteX4" fmla="*/ 2762951 w 5187198"/>
                <a:gd name="connsiteY4" fmla="*/ 107375 h 6239661"/>
                <a:gd name="connsiteX5" fmla="*/ 2834843 w 5187198"/>
                <a:gd name="connsiteY5" fmla="*/ 128493 h 6239661"/>
                <a:gd name="connsiteX6" fmla="*/ 2906574 w 5187198"/>
                <a:gd name="connsiteY6" fmla="*/ 151076 h 6239661"/>
                <a:gd name="connsiteX7" fmla="*/ 3049504 w 5187198"/>
                <a:gd name="connsiteY7" fmla="*/ 202124 h 6239661"/>
                <a:gd name="connsiteX8" fmla="*/ 3189518 w 5187198"/>
                <a:gd name="connsiteY8" fmla="*/ 260159 h 6239661"/>
                <a:gd name="connsiteX9" fmla="*/ 3326048 w 5187198"/>
                <a:gd name="connsiteY9" fmla="*/ 325143 h 6239661"/>
                <a:gd name="connsiteX10" fmla="*/ 3459166 w 5187198"/>
                <a:gd name="connsiteY10" fmla="*/ 395936 h 6239661"/>
                <a:gd name="connsiteX11" fmla="*/ 3588578 w 5187198"/>
                <a:gd name="connsiteY11" fmla="*/ 472343 h 6239661"/>
                <a:gd name="connsiteX12" fmla="*/ 3651864 w 5187198"/>
                <a:gd name="connsiteY12" fmla="*/ 512600 h 6239661"/>
                <a:gd name="connsiteX13" fmla="*/ 3714514 w 5187198"/>
                <a:gd name="connsiteY13" fmla="*/ 553499 h 6239661"/>
                <a:gd name="connsiteX14" fmla="*/ 4181221 w 5187198"/>
                <a:gd name="connsiteY14" fmla="*/ 922912 h 6239661"/>
                <a:gd name="connsiteX15" fmla="*/ 4582963 w 5187198"/>
                <a:gd name="connsiteY15" fmla="*/ 1358264 h 6239661"/>
                <a:gd name="connsiteX16" fmla="*/ 4670721 w 5187198"/>
                <a:gd name="connsiteY16" fmla="*/ 1477644 h 6239661"/>
                <a:gd name="connsiteX17" fmla="*/ 4752378 w 5187198"/>
                <a:gd name="connsiteY17" fmla="*/ 1601187 h 6239661"/>
                <a:gd name="connsiteX18" fmla="*/ 4772168 w 5187198"/>
                <a:gd name="connsiteY18" fmla="*/ 1632456 h 6239661"/>
                <a:gd name="connsiteX19" fmla="*/ 4782117 w 5187198"/>
                <a:gd name="connsiteY19" fmla="*/ 1648104 h 6239661"/>
                <a:gd name="connsiteX20" fmla="*/ 4791381 w 5187198"/>
                <a:gd name="connsiteY20" fmla="*/ 1664150 h 6239661"/>
                <a:gd name="connsiteX21" fmla="*/ 4828190 w 5187198"/>
                <a:gd name="connsiteY21" fmla="*/ 1728379 h 6239661"/>
                <a:gd name="connsiteX22" fmla="*/ 4864832 w 5187198"/>
                <a:gd name="connsiteY22" fmla="*/ 1792796 h 6239661"/>
                <a:gd name="connsiteX23" fmla="*/ 4899201 w 5187198"/>
                <a:gd name="connsiteY23" fmla="*/ 1858342 h 6239661"/>
                <a:gd name="connsiteX24" fmla="*/ 4933266 w 5187198"/>
                <a:gd name="connsiteY24" fmla="*/ 1924155 h 6239661"/>
                <a:gd name="connsiteX25" fmla="*/ 4964403 w 5187198"/>
                <a:gd name="connsiteY25" fmla="*/ 1991384 h 6239661"/>
                <a:gd name="connsiteX26" fmla="*/ 4995019 w 5187198"/>
                <a:gd name="connsiteY26" fmla="*/ 2058823 h 6239661"/>
                <a:gd name="connsiteX27" fmla="*/ 5021999 w 5187198"/>
                <a:gd name="connsiteY27" fmla="*/ 2127723 h 6239661"/>
                <a:gd name="connsiteX28" fmla="*/ 5048321 w 5187198"/>
                <a:gd name="connsiteY28" fmla="*/ 2196908 h 6239661"/>
                <a:gd name="connsiteX29" fmla="*/ 5070546 w 5187198"/>
                <a:gd name="connsiteY29" fmla="*/ 2267547 h 6239661"/>
                <a:gd name="connsiteX30" fmla="*/ 5092171 w 5187198"/>
                <a:gd name="connsiteY30" fmla="*/ 2338256 h 6239661"/>
                <a:gd name="connsiteX31" fmla="*/ 5110305 w 5187198"/>
                <a:gd name="connsiteY31" fmla="*/ 2409886 h 6239661"/>
                <a:gd name="connsiteX32" fmla="*/ 5186393 w 5187198"/>
                <a:gd name="connsiteY32" fmla="*/ 2992022 h 6239661"/>
                <a:gd name="connsiteX33" fmla="*/ 5149045 w 5187198"/>
                <a:gd name="connsiteY33" fmla="*/ 3571816 h 6239661"/>
                <a:gd name="connsiteX34" fmla="*/ 5126572 w 5187198"/>
                <a:gd name="connsiteY34" fmla="*/ 3714520 h 6239661"/>
                <a:gd name="connsiteX35" fmla="*/ 5099067 w 5187198"/>
                <a:gd name="connsiteY35" fmla="*/ 3856108 h 6239661"/>
                <a:gd name="connsiteX36" fmla="*/ 5095699 w 5187198"/>
                <a:gd name="connsiteY36" fmla="*/ 3873868 h 6239661"/>
                <a:gd name="connsiteX37" fmla="*/ 5091573 w 5187198"/>
                <a:gd name="connsiteY37" fmla="*/ 3891426 h 6239661"/>
                <a:gd name="connsiteX38" fmla="*/ 5083324 w 5187198"/>
                <a:gd name="connsiteY38" fmla="*/ 3926541 h 6239661"/>
                <a:gd name="connsiteX39" fmla="*/ 5067256 w 5187198"/>
                <a:gd name="connsiteY39" fmla="*/ 3996889 h 6239661"/>
                <a:gd name="connsiteX40" fmla="*/ 5059194 w 5187198"/>
                <a:gd name="connsiteY40" fmla="*/ 4032171 h 6239661"/>
                <a:gd name="connsiteX41" fmla="*/ 5049522 w 5187198"/>
                <a:gd name="connsiteY41" fmla="*/ 4067833 h 6239661"/>
                <a:gd name="connsiteX42" fmla="*/ 5040067 w 5187198"/>
                <a:gd name="connsiteY42" fmla="*/ 4103553 h 6239661"/>
                <a:gd name="connsiteX43" fmla="*/ 5028960 w 5187198"/>
                <a:gd name="connsiteY43" fmla="*/ 4138946 h 6239661"/>
                <a:gd name="connsiteX44" fmla="*/ 4917351 w 5187198"/>
                <a:gd name="connsiteY44" fmla="*/ 4417041 h 6239661"/>
                <a:gd name="connsiteX45" fmla="*/ 4756163 w 5187198"/>
                <a:gd name="connsiteY45" fmla="*/ 4676402 h 6239661"/>
                <a:gd name="connsiteX46" fmla="*/ 4322493 w 5187198"/>
                <a:gd name="connsiteY46" fmla="*/ 5105604 h 6239661"/>
                <a:gd name="connsiteX47" fmla="*/ 3840510 w 5187198"/>
                <a:gd name="connsiteY47" fmla="*/ 5429590 h 6239661"/>
                <a:gd name="connsiteX48" fmla="*/ 3606447 w 5187198"/>
                <a:gd name="connsiteY48" fmla="*/ 5572862 h 6239661"/>
                <a:gd name="connsiteX49" fmla="*/ 3488814 w 5187198"/>
                <a:gd name="connsiteY49" fmla="*/ 5647178 h 6239661"/>
                <a:gd name="connsiteX50" fmla="*/ 3365864 w 5187198"/>
                <a:gd name="connsiteY50" fmla="*/ 5722735 h 6239661"/>
                <a:gd name="connsiteX51" fmla="*/ 2839486 w 5187198"/>
                <a:gd name="connsiteY51" fmla="*/ 5999120 h 6239661"/>
                <a:gd name="connsiteX52" fmla="*/ 2242423 w 5187198"/>
                <a:gd name="connsiteY52" fmla="*/ 6192346 h 6239661"/>
                <a:gd name="connsiteX53" fmla="*/ 1589380 w 5187198"/>
                <a:gd name="connsiteY53" fmla="*/ 6230657 h 6239661"/>
                <a:gd name="connsiteX54" fmla="*/ 1548244 w 5187198"/>
                <a:gd name="connsiteY54" fmla="*/ 6226706 h 6239661"/>
                <a:gd name="connsiteX55" fmla="*/ 1507348 w 5187198"/>
                <a:gd name="connsiteY55" fmla="*/ 6221428 h 6239661"/>
                <a:gd name="connsiteX56" fmla="*/ 1466401 w 5187198"/>
                <a:gd name="connsiteY56" fmla="*/ 6215904 h 6239661"/>
                <a:gd name="connsiteX57" fmla="*/ 1425773 w 5187198"/>
                <a:gd name="connsiteY57" fmla="*/ 6209191 h 6239661"/>
                <a:gd name="connsiteX58" fmla="*/ 1344960 w 5187198"/>
                <a:gd name="connsiteY58" fmla="*/ 6193681 h 6239661"/>
                <a:gd name="connsiteX59" fmla="*/ 1265007 w 5187198"/>
                <a:gd name="connsiteY59" fmla="*/ 6175388 h 6239661"/>
                <a:gd name="connsiteX60" fmla="*/ 1225415 w 5187198"/>
                <a:gd name="connsiteY60" fmla="*/ 6165243 h 6239661"/>
                <a:gd name="connsiteX61" fmla="*/ 1186567 w 5187198"/>
                <a:gd name="connsiteY61" fmla="*/ 6154486 h 6239661"/>
                <a:gd name="connsiteX62" fmla="*/ 1111158 w 5187198"/>
                <a:gd name="connsiteY62" fmla="*/ 6130918 h 6239661"/>
                <a:gd name="connsiteX63" fmla="*/ 1035915 w 5187198"/>
                <a:gd name="connsiteY63" fmla="*/ 6107163 h 6239661"/>
                <a:gd name="connsiteX64" fmla="*/ 961579 w 5187198"/>
                <a:gd name="connsiteY64" fmla="*/ 6079594 h 6239661"/>
                <a:gd name="connsiteX65" fmla="*/ 395297 w 5187198"/>
                <a:gd name="connsiteY65" fmla="*/ 5792812 h 6239661"/>
                <a:gd name="connsiteX66" fmla="*/ 265239 w 5187198"/>
                <a:gd name="connsiteY66" fmla="*/ 5701511 h 6239661"/>
                <a:gd name="connsiteX67" fmla="*/ 233756 w 5187198"/>
                <a:gd name="connsiteY67" fmla="*/ 5677542 h 6239661"/>
                <a:gd name="connsiteX68" fmla="*/ 202800 w 5187198"/>
                <a:gd name="connsiteY68" fmla="*/ 5652902 h 6239661"/>
                <a:gd name="connsiteX69" fmla="*/ 140918 w 5187198"/>
                <a:gd name="connsiteY69" fmla="*/ 5603515 h 6239661"/>
                <a:gd name="connsiteX70" fmla="*/ 110625 w 5187198"/>
                <a:gd name="connsiteY70" fmla="*/ 5578127 h 6239661"/>
                <a:gd name="connsiteX71" fmla="*/ 95631 w 5187198"/>
                <a:gd name="connsiteY71" fmla="*/ 5565299 h 6239661"/>
                <a:gd name="connsiteX72" fmla="*/ 81966 w 5187198"/>
                <a:gd name="connsiteY72" fmla="*/ 5550973 h 6239661"/>
                <a:gd name="connsiteX73" fmla="*/ 27991 w 5187198"/>
                <a:gd name="connsiteY73" fmla="*/ 5493272 h 6239661"/>
                <a:gd name="connsiteX74" fmla="*/ 1454 w 5187198"/>
                <a:gd name="connsiteY74" fmla="*/ 5464252 h 6239661"/>
                <a:gd name="connsiteX75" fmla="*/ 0 w 5187198"/>
                <a:gd name="connsiteY75" fmla="*/ 5462518 h 6239661"/>
                <a:gd name="connsiteX76" fmla="*/ 0 w 5187198"/>
                <a:gd name="connsiteY76" fmla="*/ 4720187 h 6239661"/>
                <a:gd name="connsiteX77" fmla="*/ 109684 w 5187198"/>
                <a:gd name="connsiteY77" fmla="*/ 4836724 h 6239661"/>
                <a:gd name="connsiteX78" fmla="*/ 306959 w 5187198"/>
                <a:gd name="connsiteY78" fmla="*/ 5007200 h 6239661"/>
                <a:gd name="connsiteX79" fmla="*/ 358101 w 5187198"/>
                <a:gd name="connsiteY79" fmla="*/ 5046057 h 6239661"/>
                <a:gd name="connsiteX80" fmla="*/ 383328 w 5187198"/>
                <a:gd name="connsiteY80" fmla="*/ 5065684 h 6239661"/>
                <a:gd name="connsiteX81" fmla="*/ 409503 w 5187198"/>
                <a:gd name="connsiteY81" fmla="*/ 5083942 h 6239661"/>
                <a:gd name="connsiteX82" fmla="*/ 461889 w 5187198"/>
                <a:gd name="connsiteY82" fmla="*/ 5119888 h 6239661"/>
                <a:gd name="connsiteX83" fmla="*/ 474883 w 5187198"/>
                <a:gd name="connsiteY83" fmla="*/ 5128933 h 6239661"/>
                <a:gd name="connsiteX84" fmla="*/ 486410 w 5187198"/>
                <a:gd name="connsiteY84" fmla="*/ 5139557 h 6239661"/>
                <a:gd name="connsiteX85" fmla="*/ 510852 w 5187198"/>
                <a:gd name="connsiteY85" fmla="*/ 5159089 h 6239661"/>
                <a:gd name="connsiteX86" fmla="*/ 560653 w 5187198"/>
                <a:gd name="connsiteY86" fmla="*/ 5196893 h 6239661"/>
                <a:gd name="connsiteX87" fmla="*/ 585485 w 5187198"/>
                <a:gd name="connsiteY87" fmla="*/ 5215834 h 6239661"/>
                <a:gd name="connsiteX88" fmla="*/ 610707 w 5187198"/>
                <a:gd name="connsiteY88" fmla="*/ 5234185 h 6239661"/>
                <a:gd name="connsiteX89" fmla="*/ 714768 w 5187198"/>
                <a:gd name="connsiteY89" fmla="*/ 5303103 h 6239661"/>
                <a:gd name="connsiteX90" fmla="*/ 1166634 w 5187198"/>
                <a:gd name="connsiteY90" fmla="*/ 5513322 h 6239661"/>
                <a:gd name="connsiteX91" fmla="*/ 1225991 w 5187198"/>
                <a:gd name="connsiteY91" fmla="*/ 5533632 h 6239661"/>
                <a:gd name="connsiteX92" fmla="*/ 1286680 w 5187198"/>
                <a:gd name="connsiteY92" fmla="*/ 5550705 h 6239661"/>
                <a:gd name="connsiteX93" fmla="*/ 1347310 w 5187198"/>
                <a:gd name="connsiteY93" fmla="*/ 5567995 h 6239661"/>
                <a:gd name="connsiteX94" fmla="*/ 1377002 w 5187198"/>
                <a:gd name="connsiteY94" fmla="*/ 5575719 h 6239661"/>
                <a:gd name="connsiteX95" fmla="*/ 1406328 w 5187198"/>
                <a:gd name="connsiteY95" fmla="*/ 5582649 h 6239661"/>
                <a:gd name="connsiteX96" fmla="*/ 1465060 w 5187198"/>
                <a:gd name="connsiteY96" fmla="*/ 5594909 h 6239661"/>
                <a:gd name="connsiteX97" fmla="*/ 1523881 w 5187198"/>
                <a:gd name="connsiteY97" fmla="*/ 5605105 h 6239661"/>
                <a:gd name="connsiteX98" fmla="*/ 1553325 w 5187198"/>
                <a:gd name="connsiteY98" fmla="*/ 5609865 h 6239661"/>
                <a:gd name="connsiteX99" fmla="*/ 1582813 w 5187198"/>
                <a:gd name="connsiteY99" fmla="*/ 5613593 h 6239661"/>
                <a:gd name="connsiteX100" fmla="*/ 1612301 w 5187198"/>
                <a:gd name="connsiteY100" fmla="*/ 5617321 h 6239661"/>
                <a:gd name="connsiteX101" fmla="*/ 1641863 w 5187198"/>
                <a:gd name="connsiteY101" fmla="*/ 5619910 h 6239661"/>
                <a:gd name="connsiteX102" fmla="*/ 2117508 w 5187198"/>
                <a:gd name="connsiteY102" fmla="*/ 5595156 h 6239661"/>
                <a:gd name="connsiteX103" fmla="*/ 2597368 w 5187198"/>
                <a:gd name="connsiteY103" fmla="*/ 5447381 h 6239661"/>
                <a:gd name="connsiteX104" fmla="*/ 3082968 w 5187198"/>
                <a:gd name="connsiteY104" fmla="*/ 5223245 h 6239661"/>
                <a:gd name="connsiteX105" fmla="*/ 3334855 w 5187198"/>
                <a:gd name="connsiteY105" fmla="*/ 5097383 h 6239661"/>
                <a:gd name="connsiteX106" fmla="*/ 3599509 w 5187198"/>
                <a:gd name="connsiteY106" fmla="*/ 4976217 h 6239661"/>
                <a:gd name="connsiteX107" fmla="*/ 4112002 w 5187198"/>
                <a:gd name="connsiteY107" fmla="*/ 4766359 h 6239661"/>
                <a:gd name="connsiteX108" fmla="*/ 4348983 w 5187198"/>
                <a:gd name="connsiteY108" fmla="*/ 4649833 h 6239661"/>
                <a:gd name="connsiteX109" fmla="*/ 4560505 w 5187198"/>
                <a:gd name="connsiteY109" fmla="*/ 4501564 h 6239661"/>
                <a:gd name="connsiteX110" fmla="*/ 4731963 w 5187198"/>
                <a:gd name="connsiteY110" fmla="*/ 4309870 h 6239661"/>
                <a:gd name="connsiteX111" fmla="*/ 4852344 w 5187198"/>
                <a:gd name="connsiteY111" fmla="*/ 4078640 h 6239661"/>
                <a:gd name="connsiteX112" fmla="*/ 4863972 w 5187198"/>
                <a:gd name="connsiteY112" fmla="*/ 4047790 h 6239661"/>
                <a:gd name="connsiteX113" fmla="*/ 4874144 w 5187198"/>
                <a:gd name="connsiteY113" fmla="*/ 4016320 h 6239661"/>
                <a:gd name="connsiteX114" fmla="*/ 4884127 w 5187198"/>
                <a:gd name="connsiteY114" fmla="*/ 3984682 h 6239661"/>
                <a:gd name="connsiteX115" fmla="*/ 4892800 w 5187198"/>
                <a:gd name="connsiteY115" fmla="*/ 3951883 h 6239661"/>
                <a:gd name="connsiteX116" fmla="*/ 4909526 w 5187198"/>
                <a:gd name="connsiteY116" fmla="*/ 3886001 h 6239661"/>
                <a:gd name="connsiteX117" fmla="*/ 4917687 w 5187198"/>
                <a:gd name="connsiteY117" fmla="*/ 3852948 h 6239661"/>
                <a:gd name="connsiteX118" fmla="*/ 4921768 w 5187198"/>
                <a:gd name="connsiteY118" fmla="*/ 3836422 h 6239661"/>
                <a:gd name="connsiteX119" fmla="*/ 4924845 w 5187198"/>
                <a:gd name="connsiteY119" fmla="*/ 3819742 h 6239661"/>
                <a:gd name="connsiteX120" fmla="*/ 4948230 w 5187198"/>
                <a:gd name="connsiteY120" fmla="*/ 3685744 h 6239661"/>
                <a:gd name="connsiteX121" fmla="*/ 4962782 w 5187198"/>
                <a:gd name="connsiteY121" fmla="*/ 3550540 h 6239661"/>
                <a:gd name="connsiteX122" fmla="*/ 4939468 w 5187198"/>
                <a:gd name="connsiteY122" fmla="*/ 3010249 h 6239661"/>
                <a:gd name="connsiteX123" fmla="*/ 4816901 w 5187198"/>
                <a:gd name="connsiteY123" fmla="*/ 2488224 h 6239661"/>
                <a:gd name="connsiteX124" fmla="*/ 4797005 w 5187198"/>
                <a:gd name="connsiteY124" fmla="*/ 2424470 h 6239661"/>
                <a:gd name="connsiteX125" fmla="*/ 4774433 w 5187198"/>
                <a:gd name="connsiteY125" fmla="*/ 2361620 h 6239661"/>
                <a:gd name="connsiteX126" fmla="*/ 4752459 w 5187198"/>
                <a:gd name="connsiteY126" fmla="*/ 2298700 h 6239661"/>
                <a:gd name="connsiteX127" fmla="*/ 4728083 w 5187198"/>
                <a:gd name="connsiteY127" fmla="*/ 2236526 h 6239661"/>
                <a:gd name="connsiteX128" fmla="*/ 4704471 w 5187198"/>
                <a:gd name="connsiteY128" fmla="*/ 2174095 h 6239661"/>
                <a:gd name="connsiteX129" fmla="*/ 4678399 w 5187198"/>
                <a:gd name="connsiteY129" fmla="*/ 2112626 h 6239661"/>
                <a:gd name="connsiteX130" fmla="*/ 4652601 w 5187198"/>
                <a:gd name="connsiteY130" fmla="*/ 2050999 h 6239661"/>
                <a:gd name="connsiteX131" fmla="*/ 4624205 w 5187198"/>
                <a:gd name="connsiteY131" fmla="*/ 1990415 h 6239661"/>
                <a:gd name="connsiteX132" fmla="*/ 4595398 w 5187198"/>
                <a:gd name="connsiteY132" fmla="*/ 1930069 h 6239661"/>
                <a:gd name="connsiteX133" fmla="*/ 4563827 w 5187198"/>
                <a:gd name="connsiteY133" fmla="*/ 1870952 h 6239661"/>
                <a:gd name="connsiteX134" fmla="*/ 4531433 w 5187198"/>
                <a:gd name="connsiteY134" fmla="*/ 1812311 h 6239661"/>
                <a:gd name="connsiteX135" fmla="*/ 4523315 w 5187198"/>
                <a:gd name="connsiteY135" fmla="*/ 1797616 h 6239661"/>
                <a:gd name="connsiteX136" fmla="*/ 4514482 w 5187198"/>
                <a:gd name="connsiteY136" fmla="*/ 1783425 h 6239661"/>
                <a:gd name="connsiteX137" fmla="*/ 4496845 w 5187198"/>
                <a:gd name="connsiteY137" fmla="*/ 1754936 h 6239661"/>
                <a:gd name="connsiteX138" fmla="*/ 4461463 w 5187198"/>
                <a:gd name="connsiteY138" fmla="*/ 1697929 h 6239661"/>
                <a:gd name="connsiteX139" fmla="*/ 4452660 w 5187198"/>
                <a:gd name="connsiteY139" fmla="*/ 1683629 h 6239661"/>
                <a:gd name="connsiteX140" fmla="*/ 4443141 w 5187198"/>
                <a:gd name="connsiteY140" fmla="*/ 1669834 h 6239661"/>
                <a:gd name="connsiteX141" fmla="*/ 4424241 w 5187198"/>
                <a:gd name="connsiteY141" fmla="*/ 1642166 h 6239661"/>
                <a:gd name="connsiteX142" fmla="*/ 4346886 w 5187198"/>
                <a:gd name="connsiteY142" fmla="*/ 1532412 h 6239661"/>
                <a:gd name="connsiteX143" fmla="*/ 3985497 w 5187198"/>
                <a:gd name="connsiteY143" fmla="*/ 1134649 h 6239661"/>
                <a:gd name="connsiteX144" fmla="*/ 3545665 w 5187198"/>
                <a:gd name="connsiteY144" fmla="*/ 825877 h 6239661"/>
                <a:gd name="connsiteX145" fmla="*/ 3486190 w 5187198"/>
                <a:gd name="connsiteY145" fmla="*/ 794756 h 6239661"/>
                <a:gd name="connsiteX146" fmla="*/ 3426182 w 5187198"/>
                <a:gd name="connsiteY146" fmla="*/ 764765 h 6239661"/>
                <a:gd name="connsiteX147" fmla="*/ 3365044 w 5187198"/>
                <a:gd name="connsiteY147" fmla="*/ 737255 h 6239661"/>
                <a:gd name="connsiteX148" fmla="*/ 3334529 w 5187198"/>
                <a:gd name="connsiteY148" fmla="*/ 723514 h 6239661"/>
                <a:gd name="connsiteX149" fmla="*/ 3303733 w 5187198"/>
                <a:gd name="connsiteY149" fmla="*/ 710395 h 6239661"/>
                <a:gd name="connsiteX150" fmla="*/ 3179033 w 5187198"/>
                <a:gd name="connsiteY150" fmla="*/ 662259 h 6239661"/>
                <a:gd name="connsiteX151" fmla="*/ 3052408 w 5187198"/>
                <a:gd name="connsiteY151" fmla="*/ 620447 h 6239661"/>
                <a:gd name="connsiteX152" fmla="*/ 2924325 w 5187198"/>
                <a:gd name="connsiteY152" fmla="*/ 584505 h 6239661"/>
                <a:gd name="connsiteX153" fmla="*/ 2859667 w 5187198"/>
                <a:gd name="connsiteY153" fmla="*/ 569266 h 6239661"/>
                <a:gd name="connsiteX154" fmla="*/ 2795226 w 5187198"/>
                <a:gd name="connsiteY154" fmla="*/ 554085 h 6239661"/>
                <a:gd name="connsiteX155" fmla="*/ 2729702 w 5187198"/>
                <a:gd name="connsiteY155" fmla="*/ 540354 h 6239661"/>
                <a:gd name="connsiteX156" fmla="*/ 2663758 w 5187198"/>
                <a:gd name="connsiteY156" fmla="*/ 527322 h 6239661"/>
                <a:gd name="connsiteX157" fmla="*/ 2630927 w 5187198"/>
                <a:gd name="connsiteY157" fmla="*/ 520495 h 6239661"/>
                <a:gd name="connsiteX158" fmla="*/ 2597965 w 5187198"/>
                <a:gd name="connsiteY158" fmla="*/ 515024 h 6239661"/>
                <a:gd name="connsiteX159" fmla="*/ 2532205 w 5187198"/>
                <a:gd name="connsiteY159" fmla="*/ 503895 h 6239661"/>
                <a:gd name="connsiteX160" fmla="*/ 2010064 w 5187198"/>
                <a:gd name="connsiteY160" fmla="*/ 452552 h 6239661"/>
                <a:gd name="connsiteX161" fmla="*/ 1494552 w 5187198"/>
                <a:gd name="connsiteY161" fmla="*/ 485055 h 6239661"/>
                <a:gd name="connsiteX162" fmla="*/ 1366896 w 5187198"/>
                <a:gd name="connsiteY162" fmla="*/ 509389 h 6239661"/>
                <a:gd name="connsiteX163" fmla="*/ 1240175 w 5187198"/>
                <a:gd name="connsiteY163" fmla="*/ 541045 h 6239661"/>
                <a:gd name="connsiteX164" fmla="*/ 1177438 w 5187198"/>
                <a:gd name="connsiteY164" fmla="*/ 560170 h 6239661"/>
                <a:gd name="connsiteX165" fmla="*/ 1145987 w 5187198"/>
                <a:gd name="connsiteY165" fmla="*/ 569826 h 6239661"/>
                <a:gd name="connsiteX166" fmla="*/ 1130315 w 5187198"/>
                <a:gd name="connsiteY166" fmla="*/ 574669 h 6239661"/>
                <a:gd name="connsiteX167" fmla="*/ 1114873 w 5187198"/>
                <a:gd name="connsiteY167" fmla="*/ 580384 h 6239661"/>
                <a:gd name="connsiteX168" fmla="*/ 1052839 w 5187198"/>
                <a:gd name="connsiteY168" fmla="*/ 602943 h 6239661"/>
                <a:gd name="connsiteX169" fmla="*/ 991135 w 5187198"/>
                <a:gd name="connsiteY169" fmla="*/ 626866 h 6239661"/>
                <a:gd name="connsiteX170" fmla="*/ 930179 w 5187198"/>
                <a:gd name="connsiteY170" fmla="*/ 653191 h 6239661"/>
                <a:gd name="connsiteX171" fmla="*/ 869768 w 5187198"/>
                <a:gd name="connsiteY171" fmla="*/ 680937 h 6239661"/>
                <a:gd name="connsiteX172" fmla="*/ 810085 w 5187198"/>
                <a:gd name="connsiteY172" fmla="*/ 710734 h 6239661"/>
                <a:gd name="connsiteX173" fmla="*/ 751220 w 5187198"/>
                <a:gd name="connsiteY173" fmla="*/ 741794 h 6239661"/>
                <a:gd name="connsiteX174" fmla="*/ 532669 w 5187198"/>
                <a:gd name="connsiteY174" fmla="*/ 881688 h 6239661"/>
                <a:gd name="connsiteX175" fmla="*/ 354185 w 5187198"/>
                <a:gd name="connsiteY175" fmla="*/ 1050286 h 6239661"/>
                <a:gd name="connsiteX176" fmla="*/ 315980 w 5187198"/>
                <a:gd name="connsiteY176" fmla="*/ 1098125 h 6239661"/>
                <a:gd name="connsiteX177" fmla="*/ 280345 w 5187198"/>
                <a:gd name="connsiteY177" fmla="*/ 1149782 h 6239661"/>
                <a:gd name="connsiteX178" fmla="*/ 245890 w 5187198"/>
                <a:gd name="connsiteY178" fmla="*/ 1203959 h 6239661"/>
                <a:gd name="connsiteX179" fmla="*/ 212162 w 5187198"/>
                <a:gd name="connsiteY179" fmla="*/ 1260184 h 6239661"/>
                <a:gd name="connsiteX180" fmla="*/ 80716 w 5187198"/>
                <a:gd name="connsiteY180" fmla="*/ 1502476 h 6239661"/>
                <a:gd name="connsiteX181" fmla="*/ 0 w 5187198"/>
                <a:gd name="connsiteY181" fmla="*/ 1648841 h 6239661"/>
                <a:gd name="connsiteX182" fmla="*/ 0 w 5187198"/>
                <a:gd name="connsiteY182" fmla="*/ 954863 h 6239661"/>
                <a:gd name="connsiteX183" fmla="*/ 43491 w 5187198"/>
                <a:gd name="connsiteY183" fmla="*/ 895513 h 6239661"/>
                <a:gd name="connsiteX184" fmla="*/ 93923 w 5187198"/>
                <a:gd name="connsiteY184" fmla="*/ 834489 h 6239661"/>
                <a:gd name="connsiteX185" fmla="*/ 323465 w 5187198"/>
                <a:gd name="connsiteY185" fmla="*/ 617671 h 6239661"/>
                <a:gd name="connsiteX186" fmla="*/ 574777 w 5187198"/>
                <a:gd name="connsiteY186" fmla="*/ 446794 h 6239661"/>
                <a:gd name="connsiteX187" fmla="*/ 638943 w 5187198"/>
                <a:gd name="connsiteY187" fmla="*/ 408925 h 6239661"/>
                <a:gd name="connsiteX188" fmla="*/ 703505 w 5187198"/>
                <a:gd name="connsiteY188" fmla="*/ 371742 h 6239661"/>
                <a:gd name="connsiteX189" fmla="*/ 769262 w 5187198"/>
                <a:gd name="connsiteY189" fmla="*/ 336154 h 6239661"/>
                <a:gd name="connsiteX190" fmla="*/ 835552 w 5187198"/>
                <a:gd name="connsiteY190" fmla="*/ 301173 h 6239661"/>
                <a:gd name="connsiteX191" fmla="*/ 902979 w 5187198"/>
                <a:gd name="connsiteY191" fmla="*/ 268004 h 6239661"/>
                <a:gd name="connsiteX192" fmla="*/ 971127 w 5187198"/>
                <a:gd name="connsiteY192" fmla="*/ 235607 h 6239661"/>
                <a:gd name="connsiteX193" fmla="*/ 988238 w 5187198"/>
                <a:gd name="connsiteY193" fmla="*/ 227556 h 6239661"/>
                <a:gd name="connsiteX194" fmla="*/ 1005744 w 5187198"/>
                <a:gd name="connsiteY194" fmla="*/ 220191 h 6239661"/>
                <a:gd name="connsiteX195" fmla="*/ 1040729 w 5187198"/>
                <a:gd name="connsiteY195" fmla="*/ 205569 h 6239661"/>
                <a:gd name="connsiteX196" fmla="*/ 1110835 w 5187198"/>
                <a:gd name="connsiteY196" fmla="*/ 176248 h 6239661"/>
                <a:gd name="connsiteX197" fmla="*/ 1254256 w 5187198"/>
                <a:gd name="connsiteY197" fmla="*/ 123796 h 6239661"/>
                <a:gd name="connsiteX198" fmla="*/ 1401310 w 5187198"/>
                <a:gd name="connsiteY198" fmla="*/ 79852 h 6239661"/>
                <a:gd name="connsiteX199" fmla="*/ 2011811 w 5187198"/>
                <a:gd name="connsiteY199" fmla="*/ 4 h 6239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</a:cxnLst>
              <a:rect l="l" t="t" r="r" b="b"/>
              <a:pathLst>
                <a:path w="5187198" h="6239661">
                  <a:moveTo>
                    <a:pt x="2011811" y="4"/>
                  </a:moveTo>
                  <a:cubicBezTo>
                    <a:pt x="2217306" y="120"/>
                    <a:pt x="2420903" y="25925"/>
                    <a:pt x="2617011" y="70590"/>
                  </a:cubicBezTo>
                  <a:lnTo>
                    <a:pt x="2690321" y="88146"/>
                  </a:lnTo>
                  <a:lnTo>
                    <a:pt x="2726863" y="97127"/>
                  </a:lnTo>
                  <a:lnTo>
                    <a:pt x="2762951" y="107375"/>
                  </a:lnTo>
                  <a:lnTo>
                    <a:pt x="2834843" y="128493"/>
                  </a:lnTo>
                  <a:cubicBezTo>
                    <a:pt x="2858788" y="135605"/>
                    <a:pt x="2882632" y="142226"/>
                    <a:pt x="2906574" y="151076"/>
                  </a:cubicBezTo>
                  <a:cubicBezTo>
                    <a:pt x="2954475" y="167852"/>
                    <a:pt x="3002363" y="183813"/>
                    <a:pt x="3049504" y="202124"/>
                  </a:cubicBezTo>
                  <a:lnTo>
                    <a:pt x="3189518" y="260159"/>
                  </a:lnTo>
                  <a:lnTo>
                    <a:pt x="3326048" y="325143"/>
                  </a:lnTo>
                  <a:cubicBezTo>
                    <a:pt x="3370687" y="348464"/>
                    <a:pt x="3414908" y="372485"/>
                    <a:pt x="3459166" y="395936"/>
                  </a:cubicBezTo>
                  <a:cubicBezTo>
                    <a:pt x="3502947" y="420302"/>
                    <a:pt x="3545491" y="447118"/>
                    <a:pt x="3588578" y="472343"/>
                  </a:cubicBezTo>
                  <a:cubicBezTo>
                    <a:pt x="3610346" y="484551"/>
                    <a:pt x="3630797" y="499072"/>
                    <a:pt x="3651864" y="512600"/>
                  </a:cubicBezTo>
                  <a:lnTo>
                    <a:pt x="3714514" y="553499"/>
                  </a:lnTo>
                  <a:cubicBezTo>
                    <a:pt x="3880005" y="664844"/>
                    <a:pt x="4036083" y="788388"/>
                    <a:pt x="4181221" y="922912"/>
                  </a:cubicBezTo>
                  <a:cubicBezTo>
                    <a:pt x="4326221" y="1057515"/>
                    <a:pt x="4461955" y="1202038"/>
                    <a:pt x="4582963" y="1358264"/>
                  </a:cubicBezTo>
                  <a:cubicBezTo>
                    <a:pt x="4614206" y="1396543"/>
                    <a:pt x="4642091" y="1437400"/>
                    <a:pt x="4670721" y="1477644"/>
                  </a:cubicBezTo>
                  <a:cubicBezTo>
                    <a:pt x="4700172" y="1517414"/>
                    <a:pt x="4725864" y="1559538"/>
                    <a:pt x="4752378" y="1601187"/>
                  </a:cubicBezTo>
                  <a:lnTo>
                    <a:pt x="4772168" y="1632456"/>
                  </a:lnTo>
                  <a:lnTo>
                    <a:pt x="4782117" y="1648104"/>
                  </a:lnTo>
                  <a:lnTo>
                    <a:pt x="4791381" y="1664150"/>
                  </a:lnTo>
                  <a:lnTo>
                    <a:pt x="4828190" y="1728379"/>
                  </a:lnTo>
                  <a:cubicBezTo>
                    <a:pt x="4840266" y="1749930"/>
                    <a:pt x="4853470" y="1770740"/>
                    <a:pt x="4864832" y="1792796"/>
                  </a:cubicBezTo>
                  <a:lnTo>
                    <a:pt x="4899201" y="1858342"/>
                  </a:lnTo>
                  <a:cubicBezTo>
                    <a:pt x="4910484" y="1880260"/>
                    <a:pt x="4922532" y="1901920"/>
                    <a:pt x="4933266" y="1924155"/>
                  </a:cubicBezTo>
                  <a:lnTo>
                    <a:pt x="4964403" y="1991384"/>
                  </a:lnTo>
                  <a:cubicBezTo>
                    <a:pt x="4974618" y="2013829"/>
                    <a:pt x="4985323" y="2036171"/>
                    <a:pt x="4995019" y="2058823"/>
                  </a:cubicBezTo>
                  <a:lnTo>
                    <a:pt x="5021999" y="2127723"/>
                  </a:lnTo>
                  <a:lnTo>
                    <a:pt x="5048321" y="2196908"/>
                  </a:lnTo>
                  <a:lnTo>
                    <a:pt x="5070546" y="2267547"/>
                  </a:lnTo>
                  <a:cubicBezTo>
                    <a:pt x="5078054" y="2291004"/>
                    <a:pt x="5085044" y="2314670"/>
                    <a:pt x="5092171" y="2338256"/>
                  </a:cubicBezTo>
                  <a:cubicBezTo>
                    <a:pt x="5098670" y="2362023"/>
                    <a:pt x="5104296" y="2386019"/>
                    <a:pt x="5110305" y="2409886"/>
                  </a:cubicBezTo>
                  <a:cubicBezTo>
                    <a:pt x="5158097" y="2600976"/>
                    <a:pt x="5182068" y="2797044"/>
                    <a:pt x="5186393" y="2992022"/>
                  </a:cubicBezTo>
                  <a:cubicBezTo>
                    <a:pt x="5191013" y="3187195"/>
                    <a:pt x="5175397" y="3380886"/>
                    <a:pt x="5149045" y="3571816"/>
                  </a:cubicBezTo>
                  <a:cubicBezTo>
                    <a:pt x="5141154" y="3619431"/>
                    <a:pt x="5133539" y="3666889"/>
                    <a:pt x="5126572" y="3714520"/>
                  </a:cubicBezTo>
                  <a:cubicBezTo>
                    <a:pt x="5117276" y="3761759"/>
                    <a:pt x="5107793" y="3808831"/>
                    <a:pt x="5099067" y="3856108"/>
                  </a:cubicBezTo>
                  <a:lnTo>
                    <a:pt x="5095699" y="3873868"/>
                  </a:lnTo>
                  <a:lnTo>
                    <a:pt x="5091573" y="3891426"/>
                  </a:lnTo>
                  <a:lnTo>
                    <a:pt x="5083324" y="3926541"/>
                  </a:lnTo>
                  <a:lnTo>
                    <a:pt x="5067256" y="3996889"/>
                  </a:lnTo>
                  <a:cubicBezTo>
                    <a:pt x="5064451" y="4008657"/>
                    <a:pt x="5062244" y="4020353"/>
                    <a:pt x="5059194" y="4032171"/>
                  </a:cubicBezTo>
                  <a:lnTo>
                    <a:pt x="5049522" y="4067833"/>
                  </a:lnTo>
                  <a:lnTo>
                    <a:pt x="5040067" y="4103553"/>
                  </a:lnTo>
                  <a:cubicBezTo>
                    <a:pt x="5036554" y="4115363"/>
                    <a:pt x="5032689" y="4127194"/>
                    <a:pt x="5028960" y="4138946"/>
                  </a:cubicBezTo>
                  <a:cubicBezTo>
                    <a:pt x="4999693" y="4233462"/>
                    <a:pt x="4962869" y="4326764"/>
                    <a:pt x="4917351" y="4417041"/>
                  </a:cubicBezTo>
                  <a:cubicBezTo>
                    <a:pt x="4871860" y="4507209"/>
                    <a:pt x="4817597" y="4594215"/>
                    <a:pt x="4756163" y="4676402"/>
                  </a:cubicBezTo>
                  <a:cubicBezTo>
                    <a:pt x="4632803" y="4840875"/>
                    <a:pt x="4480597" y="4982783"/>
                    <a:pt x="4322493" y="5105604"/>
                  </a:cubicBezTo>
                  <a:cubicBezTo>
                    <a:pt x="4163928" y="5228420"/>
                    <a:pt x="3999564" y="5332640"/>
                    <a:pt x="3840510" y="5429590"/>
                  </a:cubicBezTo>
                  <a:cubicBezTo>
                    <a:pt x="3760954" y="5478172"/>
                    <a:pt x="3682353" y="5524924"/>
                    <a:pt x="3606447" y="5572862"/>
                  </a:cubicBezTo>
                  <a:lnTo>
                    <a:pt x="3488814" y="5647178"/>
                  </a:lnTo>
                  <a:cubicBezTo>
                    <a:pt x="3448270" y="5672597"/>
                    <a:pt x="3407323" y="5697792"/>
                    <a:pt x="3365864" y="5722735"/>
                  </a:cubicBezTo>
                  <a:cubicBezTo>
                    <a:pt x="3200163" y="5822424"/>
                    <a:pt x="3026125" y="5917328"/>
                    <a:pt x="2839486" y="5999120"/>
                  </a:cubicBezTo>
                  <a:cubicBezTo>
                    <a:pt x="2653201" y="6080891"/>
                    <a:pt x="2453560" y="6149344"/>
                    <a:pt x="2242423" y="6192346"/>
                  </a:cubicBezTo>
                  <a:cubicBezTo>
                    <a:pt x="2031719" y="6235463"/>
                    <a:pt x="1808952" y="6251353"/>
                    <a:pt x="1589380" y="6230657"/>
                  </a:cubicBezTo>
                  <a:lnTo>
                    <a:pt x="1548244" y="6226706"/>
                  </a:lnTo>
                  <a:cubicBezTo>
                    <a:pt x="1534528" y="6225117"/>
                    <a:pt x="1520898" y="6223203"/>
                    <a:pt x="1507348" y="6221428"/>
                  </a:cubicBezTo>
                  <a:lnTo>
                    <a:pt x="1466401" y="6215904"/>
                  </a:lnTo>
                  <a:cubicBezTo>
                    <a:pt x="1452772" y="6213991"/>
                    <a:pt x="1439316" y="6211428"/>
                    <a:pt x="1425773" y="6209191"/>
                  </a:cubicBezTo>
                  <a:cubicBezTo>
                    <a:pt x="1398775" y="6204391"/>
                    <a:pt x="1371610" y="6199779"/>
                    <a:pt x="1344960" y="6193681"/>
                  </a:cubicBezTo>
                  <a:cubicBezTo>
                    <a:pt x="1318251" y="6187799"/>
                    <a:pt x="1291260" y="6182538"/>
                    <a:pt x="1265007" y="6175388"/>
                  </a:cubicBezTo>
                  <a:lnTo>
                    <a:pt x="1225415" y="6165243"/>
                  </a:lnTo>
                  <a:cubicBezTo>
                    <a:pt x="1212163" y="6161924"/>
                    <a:pt x="1198939" y="6158496"/>
                    <a:pt x="1186567" y="6154486"/>
                  </a:cubicBezTo>
                  <a:lnTo>
                    <a:pt x="1111158" y="6130918"/>
                  </a:lnTo>
                  <a:lnTo>
                    <a:pt x="1035915" y="6107163"/>
                  </a:lnTo>
                  <a:cubicBezTo>
                    <a:pt x="1010846" y="6099055"/>
                    <a:pt x="986357" y="6088784"/>
                    <a:pt x="961579" y="6079594"/>
                  </a:cubicBezTo>
                  <a:cubicBezTo>
                    <a:pt x="763709" y="6005594"/>
                    <a:pt x="572401" y="5909703"/>
                    <a:pt x="395297" y="5792812"/>
                  </a:cubicBezTo>
                  <a:lnTo>
                    <a:pt x="265239" y="5701511"/>
                  </a:lnTo>
                  <a:cubicBezTo>
                    <a:pt x="254227" y="5694155"/>
                    <a:pt x="244103" y="5685646"/>
                    <a:pt x="233756" y="5677542"/>
                  </a:cubicBezTo>
                  <a:lnTo>
                    <a:pt x="202800" y="5652902"/>
                  </a:lnTo>
                  <a:lnTo>
                    <a:pt x="140918" y="5603515"/>
                  </a:lnTo>
                  <a:cubicBezTo>
                    <a:pt x="130598" y="5595302"/>
                    <a:pt x="120280" y="5587089"/>
                    <a:pt x="110625" y="5578127"/>
                  </a:cubicBezTo>
                  <a:cubicBezTo>
                    <a:pt x="105647" y="5573779"/>
                    <a:pt x="100444" y="5569834"/>
                    <a:pt x="95631" y="5565299"/>
                  </a:cubicBezTo>
                  <a:cubicBezTo>
                    <a:pt x="90955" y="5560684"/>
                    <a:pt x="86505" y="5555666"/>
                    <a:pt x="81966" y="5550973"/>
                  </a:cubicBezTo>
                  <a:lnTo>
                    <a:pt x="27991" y="5493272"/>
                  </a:lnTo>
                  <a:cubicBezTo>
                    <a:pt x="19109" y="5483589"/>
                    <a:pt x="9758" y="5474359"/>
                    <a:pt x="1454" y="5464252"/>
                  </a:cubicBezTo>
                  <a:lnTo>
                    <a:pt x="0" y="5462518"/>
                  </a:lnTo>
                  <a:lnTo>
                    <a:pt x="0" y="4720187"/>
                  </a:lnTo>
                  <a:lnTo>
                    <a:pt x="109684" y="4836724"/>
                  </a:lnTo>
                  <a:cubicBezTo>
                    <a:pt x="173316" y="4897375"/>
                    <a:pt x="239447" y="4954160"/>
                    <a:pt x="306959" y="5007200"/>
                  </a:cubicBezTo>
                  <a:lnTo>
                    <a:pt x="358101" y="5046057"/>
                  </a:lnTo>
                  <a:lnTo>
                    <a:pt x="383328" y="5065684"/>
                  </a:lnTo>
                  <a:cubicBezTo>
                    <a:pt x="391637" y="5072316"/>
                    <a:pt x="400805" y="5077902"/>
                    <a:pt x="409503" y="5083942"/>
                  </a:cubicBezTo>
                  <a:lnTo>
                    <a:pt x="461889" y="5119888"/>
                  </a:lnTo>
                  <a:cubicBezTo>
                    <a:pt x="466184" y="5122893"/>
                    <a:pt x="470616" y="5125820"/>
                    <a:pt x="474883" y="5128933"/>
                  </a:cubicBezTo>
                  <a:cubicBezTo>
                    <a:pt x="478982" y="5132235"/>
                    <a:pt x="482476" y="5136069"/>
                    <a:pt x="486410" y="5139557"/>
                  </a:cubicBezTo>
                  <a:cubicBezTo>
                    <a:pt x="494140" y="5146613"/>
                    <a:pt x="502565" y="5152812"/>
                    <a:pt x="510852" y="5159089"/>
                  </a:cubicBezTo>
                  <a:lnTo>
                    <a:pt x="560653" y="5196893"/>
                  </a:lnTo>
                  <a:lnTo>
                    <a:pt x="585485" y="5215834"/>
                  </a:lnTo>
                  <a:cubicBezTo>
                    <a:pt x="593773" y="5222111"/>
                    <a:pt x="601864" y="5228685"/>
                    <a:pt x="610707" y="5234185"/>
                  </a:cubicBezTo>
                  <a:lnTo>
                    <a:pt x="714768" y="5303103"/>
                  </a:lnTo>
                  <a:cubicBezTo>
                    <a:pt x="856162" y="5390603"/>
                    <a:pt x="1008099" y="5459947"/>
                    <a:pt x="1166634" y="5513322"/>
                  </a:cubicBezTo>
                  <a:cubicBezTo>
                    <a:pt x="1186540" y="5519932"/>
                    <a:pt x="1205774" y="5527751"/>
                    <a:pt x="1225991" y="5533632"/>
                  </a:cubicBezTo>
                  <a:lnTo>
                    <a:pt x="1286680" y="5550705"/>
                  </a:lnTo>
                  <a:lnTo>
                    <a:pt x="1347310" y="5567995"/>
                  </a:lnTo>
                  <a:cubicBezTo>
                    <a:pt x="1357469" y="5571180"/>
                    <a:pt x="1367261" y="5573572"/>
                    <a:pt x="1377002" y="5575719"/>
                  </a:cubicBezTo>
                  <a:lnTo>
                    <a:pt x="1406328" y="5582649"/>
                  </a:lnTo>
                  <a:cubicBezTo>
                    <a:pt x="1425825" y="5587757"/>
                    <a:pt x="1445490" y="5590939"/>
                    <a:pt x="1465060" y="5594909"/>
                  </a:cubicBezTo>
                  <a:cubicBezTo>
                    <a:pt x="1484652" y="5599231"/>
                    <a:pt x="1504324" y="5601952"/>
                    <a:pt x="1523881" y="5605105"/>
                  </a:cubicBezTo>
                  <a:cubicBezTo>
                    <a:pt x="1533660" y="5606682"/>
                    <a:pt x="1543460" y="5608613"/>
                    <a:pt x="1553325" y="5609865"/>
                  </a:cubicBezTo>
                  <a:lnTo>
                    <a:pt x="1582813" y="5613593"/>
                  </a:lnTo>
                  <a:lnTo>
                    <a:pt x="1612301" y="5617321"/>
                  </a:lnTo>
                  <a:lnTo>
                    <a:pt x="1641863" y="5619910"/>
                  </a:lnTo>
                  <a:cubicBezTo>
                    <a:pt x="1799348" y="5633940"/>
                    <a:pt x="1957913" y="5625770"/>
                    <a:pt x="2117508" y="5595156"/>
                  </a:cubicBezTo>
                  <a:cubicBezTo>
                    <a:pt x="2277124" y="5564895"/>
                    <a:pt x="2437004" y="5512449"/>
                    <a:pt x="2597368" y="5447381"/>
                  </a:cubicBezTo>
                  <a:cubicBezTo>
                    <a:pt x="2757791" y="5382096"/>
                    <a:pt x="2918855" y="5304464"/>
                    <a:pt x="3082968" y="5223245"/>
                  </a:cubicBezTo>
                  <a:lnTo>
                    <a:pt x="3334855" y="5097383"/>
                  </a:lnTo>
                  <a:cubicBezTo>
                    <a:pt x="3423528" y="5054142"/>
                    <a:pt x="3511773" y="5013798"/>
                    <a:pt x="3599509" y="4976217"/>
                  </a:cubicBezTo>
                  <a:cubicBezTo>
                    <a:pt x="3774960" y="4900701"/>
                    <a:pt x="3948276" y="4837481"/>
                    <a:pt x="4112002" y="4766359"/>
                  </a:cubicBezTo>
                  <a:cubicBezTo>
                    <a:pt x="4193972" y="4730827"/>
                    <a:pt x="4273429" y="4692997"/>
                    <a:pt x="4348983" y="4649833"/>
                  </a:cubicBezTo>
                  <a:cubicBezTo>
                    <a:pt x="4424508" y="4606778"/>
                    <a:pt x="4496050" y="4558250"/>
                    <a:pt x="4560505" y="4501564"/>
                  </a:cubicBezTo>
                  <a:cubicBezTo>
                    <a:pt x="4625198" y="4445289"/>
                    <a:pt x="4682991" y="4381021"/>
                    <a:pt x="4731963" y="4309870"/>
                  </a:cubicBezTo>
                  <a:cubicBezTo>
                    <a:pt x="4781043" y="4238747"/>
                    <a:pt x="4821275" y="4160848"/>
                    <a:pt x="4852344" y="4078640"/>
                  </a:cubicBezTo>
                  <a:lnTo>
                    <a:pt x="4863972" y="4047790"/>
                  </a:lnTo>
                  <a:lnTo>
                    <a:pt x="4874144" y="4016320"/>
                  </a:lnTo>
                  <a:lnTo>
                    <a:pt x="4884127" y="3984682"/>
                  </a:lnTo>
                  <a:cubicBezTo>
                    <a:pt x="4887242" y="3973925"/>
                    <a:pt x="4889981" y="3962835"/>
                    <a:pt x="4892800" y="3951883"/>
                  </a:cubicBezTo>
                  <a:lnTo>
                    <a:pt x="4909526" y="3886001"/>
                  </a:lnTo>
                  <a:lnTo>
                    <a:pt x="4917687" y="3852948"/>
                  </a:lnTo>
                  <a:lnTo>
                    <a:pt x="4921768" y="3836422"/>
                  </a:lnTo>
                  <a:lnTo>
                    <a:pt x="4924845" y="3819742"/>
                  </a:lnTo>
                  <a:cubicBezTo>
                    <a:pt x="4933092" y="3775120"/>
                    <a:pt x="4941231" y="3730469"/>
                    <a:pt x="4948230" y="3685744"/>
                  </a:cubicBezTo>
                  <a:cubicBezTo>
                    <a:pt x="4953579" y="3640694"/>
                    <a:pt x="4958249" y="3595577"/>
                    <a:pt x="4962782" y="3550540"/>
                  </a:cubicBezTo>
                  <a:cubicBezTo>
                    <a:pt x="4976580" y="3369692"/>
                    <a:pt x="4965812" y="3187942"/>
                    <a:pt x="4939468" y="3010249"/>
                  </a:cubicBezTo>
                  <a:cubicBezTo>
                    <a:pt x="4912965" y="2832281"/>
                    <a:pt x="4870237" y="2658196"/>
                    <a:pt x="4816901" y="2488224"/>
                  </a:cubicBezTo>
                  <a:cubicBezTo>
                    <a:pt x="4810197" y="2466954"/>
                    <a:pt x="4803984" y="2445582"/>
                    <a:pt x="4797005" y="2424470"/>
                  </a:cubicBezTo>
                  <a:cubicBezTo>
                    <a:pt x="4789399" y="2403537"/>
                    <a:pt x="4781686" y="2382574"/>
                    <a:pt x="4774433" y="2361620"/>
                  </a:cubicBezTo>
                  <a:lnTo>
                    <a:pt x="4752459" y="2298700"/>
                  </a:lnTo>
                  <a:lnTo>
                    <a:pt x="4728083" y="2236526"/>
                  </a:lnTo>
                  <a:cubicBezTo>
                    <a:pt x="4719957" y="2215802"/>
                    <a:pt x="4712352" y="2194869"/>
                    <a:pt x="4704471" y="2174095"/>
                  </a:cubicBezTo>
                  <a:lnTo>
                    <a:pt x="4678399" y="2112626"/>
                  </a:lnTo>
                  <a:lnTo>
                    <a:pt x="4652601" y="2050999"/>
                  </a:lnTo>
                  <a:cubicBezTo>
                    <a:pt x="4643711" y="2030533"/>
                    <a:pt x="4633616" y="2010672"/>
                    <a:pt x="4624205" y="1990415"/>
                  </a:cubicBezTo>
                  <a:lnTo>
                    <a:pt x="4595398" y="1930069"/>
                  </a:lnTo>
                  <a:cubicBezTo>
                    <a:pt x="4585714" y="1909969"/>
                    <a:pt x="4574413" y="1890713"/>
                    <a:pt x="4563827" y="1870952"/>
                  </a:cubicBezTo>
                  <a:lnTo>
                    <a:pt x="4531433" y="1812311"/>
                  </a:lnTo>
                  <a:lnTo>
                    <a:pt x="4523315" y="1797616"/>
                  </a:lnTo>
                  <a:lnTo>
                    <a:pt x="4514482" y="1783425"/>
                  </a:lnTo>
                  <a:lnTo>
                    <a:pt x="4496845" y="1754936"/>
                  </a:lnTo>
                  <a:lnTo>
                    <a:pt x="4461463" y="1697929"/>
                  </a:lnTo>
                  <a:lnTo>
                    <a:pt x="4452660" y="1683629"/>
                  </a:lnTo>
                  <a:lnTo>
                    <a:pt x="4443141" y="1669834"/>
                  </a:lnTo>
                  <a:lnTo>
                    <a:pt x="4424241" y="1642166"/>
                  </a:lnTo>
                  <a:cubicBezTo>
                    <a:pt x="4399005" y="1605265"/>
                    <a:pt x="4374512" y="1567751"/>
                    <a:pt x="4346886" y="1532412"/>
                  </a:cubicBezTo>
                  <a:cubicBezTo>
                    <a:pt x="4240477" y="1388328"/>
                    <a:pt x="4120362" y="1253437"/>
                    <a:pt x="3985497" y="1134649"/>
                  </a:cubicBezTo>
                  <a:cubicBezTo>
                    <a:pt x="3850799" y="1015675"/>
                    <a:pt x="3702920" y="911715"/>
                    <a:pt x="3545665" y="825877"/>
                  </a:cubicBezTo>
                  <a:lnTo>
                    <a:pt x="3486190" y="794756"/>
                  </a:lnTo>
                  <a:cubicBezTo>
                    <a:pt x="3466181" y="784640"/>
                    <a:pt x="3446893" y="773560"/>
                    <a:pt x="3426182" y="764765"/>
                  </a:cubicBezTo>
                  <a:lnTo>
                    <a:pt x="3365044" y="737255"/>
                  </a:lnTo>
                  <a:lnTo>
                    <a:pt x="3334529" y="723514"/>
                  </a:lnTo>
                  <a:cubicBezTo>
                    <a:pt x="3324394" y="718943"/>
                    <a:pt x="3314287" y="714265"/>
                    <a:pt x="3303733" y="710395"/>
                  </a:cubicBezTo>
                  <a:cubicBezTo>
                    <a:pt x="3262013" y="694346"/>
                    <a:pt x="3220711" y="677599"/>
                    <a:pt x="3179033" y="662259"/>
                  </a:cubicBezTo>
                  <a:lnTo>
                    <a:pt x="3052408" y="620447"/>
                  </a:lnTo>
                  <a:lnTo>
                    <a:pt x="2924325" y="584505"/>
                  </a:lnTo>
                  <a:cubicBezTo>
                    <a:pt x="2903106" y="578471"/>
                    <a:pt x="2881119" y="574434"/>
                    <a:pt x="2859667" y="569266"/>
                  </a:cubicBezTo>
                  <a:lnTo>
                    <a:pt x="2795226" y="554085"/>
                  </a:lnTo>
                  <a:cubicBezTo>
                    <a:pt x="2774078" y="548652"/>
                    <a:pt x="2751709" y="544744"/>
                    <a:pt x="2729702" y="540354"/>
                  </a:cubicBezTo>
                  <a:lnTo>
                    <a:pt x="2663758" y="527322"/>
                  </a:lnTo>
                  <a:lnTo>
                    <a:pt x="2630927" y="520495"/>
                  </a:lnTo>
                  <a:lnTo>
                    <a:pt x="2597965" y="515024"/>
                  </a:lnTo>
                  <a:cubicBezTo>
                    <a:pt x="2575970" y="511449"/>
                    <a:pt x="2554112" y="507795"/>
                    <a:pt x="2532205" y="503895"/>
                  </a:cubicBezTo>
                  <a:cubicBezTo>
                    <a:pt x="2357016" y="475037"/>
                    <a:pt x="2182954" y="456682"/>
                    <a:pt x="2010064" y="452552"/>
                  </a:cubicBezTo>
                  <a:cubicBezTo>
                    <a:pt x="1837255" y="448558"/>
                    <a:pt x="1665388" y="457916"/>
                    <a:pt x="1494552" y="485055"/>
                  </a:cubicBezTo>
                  <a:cubicBezTo>
                    <a:pt x="1452133" y="492816"/>
                    <a:pt x="1409569" y="501117"/>
                    <a:pt x="1366896" y="509389"/>
                  </a:cubicBezTo>
                  <a:cubicBezTo>
                    <a:pt x="1324862" y="520035"/>
                    <a:pt x="1282333" y="529505"/>
                    <a:pt x="1240175" y="541045"/>
                  </a:cubicBezTo>
                  <a:lnTo>
                    <a:pt x="1177438" y="560170"/>
                  </a:lnTo>
                  <a:lnTo>
                    <a:pt x="1145987" y="569826"/>
                  </a:lnTo>
                  <a:lnTo>
                    <a:pt x="1130315" y="574669"/>
                  </a:lnTo>
                  <a:lnTo>
                    <a:pt x="1114873" y="580384"/>
                  </a:lnTo>
                  <a:lnTo>
                    <a:pt x="1052839" y="602943"/>
                  </a:lnTo>
                  <a:cubicBezTo>
                    <a:pt x="1032151" y="610499"/>
                    <a:pt x="1011255" y="617535"/>
                    <a:pt x="991135" y="626866"/>
                  </a:cubicBezTo>
                  <a:lnTo>
                    <a:pt x="930179" y="653191"/>
                  </a:lnTo>
                  <a:cubicBezTo>
                    <a:pt x="909850" y="662002"/>
                    <a:pt x="889443" y="670676"/>
                    <a:pt x="869768" y="680937"/>
                  </a:cubicBezTo>
                  <a:lnTo>
                    <a:pt x="810085" y="710734"/>
                  </a:lnTo>
                  <a:cubicBezTo>
                    <a:pt x="790331" y="720859"/>
                    <a:pt x="770124" y="730514"/>
                    <a:pt x="751220" y="741794"/>
                  </a:cubicBezTo>
                  <a:cubicBezTo>
                    <a:pt x="673929" y="784955"/>
                    <a:pt x="598827" y="830326"/>
                    <a:pt x="532669" y="881688"/>
                  </a:cubicBezTo>
                  <a:cubicBezTo>
                    <a:pt x="464226" y="931625"/>
                    <a:pt x="406969" y="988270"/>
                    <a:pt x="354185" y="1050286"/>
                  </a:cubicBezTo>
                  <a:lnTo>
                    <a:pt x="315980" y="1098125"/>
                  </a:lnTo>
                  <a:lnTo>
                    <a:pt x="280345" y="1149782"/>
                  </a:lnTo>
                  <a:cubicBezTo>
                    <a:pt x="268144" y="1166335"/>
                    <a:pt x="257438" y="1185955"/>
                    <a:pt x="245890" y="1203959"/>
                  </a:cubicBezTo>
                  <a:cubicBezTo>
                    <a:pt x="234552" y="1222481"/>
                    <a:pt x="223171" y="1240298"/>
                    <a:pt x="212162" y="1260184"/>
                  </a:cubicBezTo>
                  <a:cubicBezTo>
                    <a:pt x="168299" y="1337574"/>
                    <a:pt x="125055" y="1419360"/>
                    <a:pt x="80716" y="1502476"/>
                  </a:cubicBezTo>
                  <a:lnTo>
                    <a:pt x="0" y="1648841"/>
                  </a:lnTo>
                  <a:lnTo>
                    <a:pt x="0" y="954863"/>
                  </a:lnTo>
                  <a:lnTo>
                    <a:pt x="43491" y="895513"/>
                  </a:lnTo>
                  <a:cubicBezTo>
                    <a:pt x="59888" y="874984"/>
                    <a:pt x="77014" y="854766"/>
                    <a:pt x="93923" y="834489"/>
                  </a:cubicBezTo>
                  <a:cubicBezTo>
                    <a:pt x="163245" y="754880"/>
                    <a:pt x="240806" y="679565"/>
                    <a:pt x="323465" y="617671"/>
                  </a:cubicBezTo>
                  <a:cubicBezTo>
                    <a:pt x="405002" y="553042"/>
                    <a:pt x="490132" y="499230"/>
                    <a:pt x="574777" y="446794"/>
                  </a:cubicBezTo>
                  <a:cubicBezTo>
                    <a:pt x="595733" y="433050"/>
                    <a:pt x="617442" y="421248"/>
                    <a:pt x="638943" y="408925"/>
                  </a:cubicBezTo>
                  <a:lnTo>
                    <a:pt x="703505" y="371742"/>
                  </a:lnTo>
                  <a:cubicBezTo>
                    <a:pt x="724798" y="358900"/>
                    <a:pt x="747120" y="347842"/>
                    <a:pt x="769262" y="336154"/>
                  </a:cubicBezTo>
                  <a:lnTo>
                    <a:pt x="835552" y="301173"/>
                  </a:lnTo>
                  <a:cubicBezTo>
                    <a:pt x="857427" y="289183"/>
                    <a:pt x="880470" y="278896"/>
                    <a:pt x="902979" y="268004"/>
                  </a:cubicBezTo>
                  <a:lnTo>
                    <a:pt x="971127" y="235607"/>
                  </a:lnTo>
                  <a:lnTo>
                    <a:pt x="988238" y="227556"/>
                  </a:lnTo>
                  <a:lnTo>
                    <a:pt x="1005744" y="220191"/>
                  </a:lnTo>
                  <a:lnTo>
                    <a:pt x="1040729" y="205569"/>
                  </a:lnTo>
                  <a:lnTo>
                    <a:pt x="1110835" y="176248"/>
                  </a:lnTo>
                  <a:cubicBezTo>
                    <a:pt x="1157999" y="157703"/>
                    <a:pt x="1206322" y="141323"/>
                    <a:pt x="1254256" y="123796"/>
                  </a:cubicBezTo>
                  <a:cubicBezTo>
                    <a:pt x="1302938" y="108671"/>
                    <a:pt x="1352074" y="94017"/>
                    <a:pt x="1401310" y="79852"/>
                  </a:cubicBezTo>
                  <a:cubicBezTo>
                    <a:pt x="1599497" y="26774"/>
                    <a:pt x="1806373" y="-329"/>
                    <a:pt x="2011811" y="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06AC5DCC-C3CC-4FD5-AD4E-13A1BE5F7F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297400"/>
              <a:ext cx="5215811" cy="6107388"/>
            </a:xfrm>
            <a:custGeom>
              <a:avLst/>
              <a:gdLst>
                <a:gd name="connsiteX0" fmla="*/ 1869139 w 5215811"/>
                <a:gd name="connsiteY0" fmla="*/ 9 h 6107388"/>
                <a:gd name="connsiteX1" fmla="*/ 2791149 w 5215811"/>
                <a:gd name="connsiteY1" fmla="*/ 130229 h 6107388"/>
                <a:gd name="connsiteX2" fmla="*/ 4760307 w 5215811"/>
                <a:gd name="connsiteY2" fmla="*/ 1608408 h 6107388"/>
                <a:gd name="connsiteX3" fmla="*/ 5108574 w 5215811"/>
                <a:gd name="connsiteY3" fmla="*/ 4050383 h 6107388"/>
                <a:gd name="connsiteX4" fmla="*/ 3434916 w 5215811"/>
                <a:gd name="connsiteY4" fmla="*/ 5503134 h 6107388"/>
                <a:gd name="connsiteX5" fmla="*/ 1137841 w 5215811"/>
                <a:gd name="connsiteY5" fmla="*/ 6033968 h 6107388"/>
                <a:gd name="connsiteX6" fmla="*/ 217555 w 5215811"/>
                <a:gd name="connsiteY6" fmla="*/ 5598945 h 6107388"/>
                <a:gd name="connsiteX7" fmla="*/ 0 w 5215811"/>
                <a:gd name="connsiteY7" fmla="*/ 5419622 h 6107388"/>
                <a:gd name="connsiteX8" fmla="*/ 0 w 5215811"/>
                <a:gd name="connsiteY8" fmla="*/ 4571683 h 6107388"/>
                <a:gd name="connsiteX9" fmla="*/ 18056 w 5215811"/>
                <a:gd name="connsiteY9" fmla="*/ 4599282 h 6107388"/>
                <a:gd name="connsiteX10" fmla="*/ 358324 w 5215811"/>
                <a:gd name="connsiteY10" fmla="*/ 4988154 h 6107388"/>
                <a:gd name="connsiteX11" fmla="*/ 1282741 w 5215811"/>
                <a:gd name="connsiteY11" fmla="*/ 5493193 h 6107388"/>
                <a:gd name="connsiteX12" fmla="*/ 2172794 w 5215811"/>
                <a:gd name="connsiteY12" fmla="*/ 5470630 h 6107388"/>
                <a:gd name="connsiteX13" fmla="*/ 3146893 w 5215811"/>
                <a:gd name="connsiteY13" fmla="*/ 5016296 h 6107388"/>
                <a:gd name="connsiteX14" fmla="*/ 3574114 w 5215811"/>
                <a:gd name="connsiteY14" fmla="*/ 4791124 h 6107388"/>
                <a:gd name="connsiteX15" fmla="*/ 4244948 w 5215811"/>
                <a:gd name="connsiteY15" fmla="*/ 4392664 h 6107388"/>
                <a:gd name="connsiteX16" fmla="*/ 4556385 w 5215811"/>
                <a:gd name="connsiteY16" fmla="*/ 3902656 h 6107388"/>
                <a:gd name="connsiteX17" fmla="*/ 4616354 w 5215811"/>
                <a:gd name="connsiteY17" fmla="*/ 2851680 h 6107388"/>
                <a:gd name="connsiteX18" fmla="*/ 4269266 w 5215811"/>
                <a:gd name="connsiteY18" fmla="*/ 1889625 h 6107388"/>
                <a:gd name="connsiteX19" fmla="*/ 2645976 w 5215811"/>
                <a:gd name="connsiteY19" fmla="*/ 671162 h 6107388"/>
                <a:gd name="connsiteX20" fmla="*/ 1648930 w 5215811"/>
                <a:gd name="connsiteY20" fmla="*/ 573017 h 6107388"/>
                <a:gd name="connsiteX21" fmla="*/ 771768 w 5215811"/>
                <a:gd name="connsiteY21" fmla="*/ 865882 h 6107388"/>
                <a:gd name="connsiteX22" fmla="*/ 433617 w 5215811"/>
                <a:gd name="connsiteY22" fmla="*/ 1119441 h 6107388"/>
                <a:gd name="connsiteX23" fmla="*/ 200571 w 5215811"/>
                <a:gd name="connsiteY23" fmla="*/ 1486480 h 6107388"/>
                <a:gd name="connsiteX24" fmla="*/ 47077 w 5215811"/>
                <a:gd name="connsiteY24" fmla="*/ 1753604 h 6107388"/>
                <a:gd name="connsiteX25" fmla="*/ 0 w 5215811"/>
                <a:gd name="connsiteY25" fmla="*/ 1831655 h 6107388"/>
                <a:gd name="connsiteX26" fmla="*/ 0 w 5215811"/>
                <a:gd name="connsiteY26" fmla="*/ 751112 h 6107388"/>
                <a:gd name="connsiteX27" fmla="*/ 6994 w 5215811"/>
                <a:gd name="connsiteY27" fmla="*/ 742614 h 6107388"/>
                <a:gd name="connsiteX28" fmla="*/ 484047 w 5215811"/>
                <a:gd name="connsiteY28" fmla="*/ 378777 h 6107388"/>
                <a:gd name="connsiteX29" fmla="*/ 1869139 w 5215811"/>
                <a:gd name="connsiteY29" fmla="*/ 9 h 610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5811" h="6107388">
                  <a:moveTo>
                    <a:pt x="1869139" y="9"/>
                  </a:moveTo>
                  <a:cubicBezTo>
                    <a:pt x="2160924" y="-706"/>
                    <a:pt x="2465752" y="43039"/>
                    <a:pt x="2791149" y="130229"/>
                  </a:cubicBezTo>
                  <a:cubicBezTo>
                    <a:pt x="3651198" y="360678"/>
                    <a:pt x="4339884" y="907924"/>
                    <a:pt x="4760307" y="1608408"/>
                  </a:cubicBezTo>
                  <a:cubicBezTo>
                    <a:pt x="5188180" y="2321320"/>
                    <a:pt x="5338357" y="3192822"/>
                    <a:pt x="5108574" y="4050383"/>
                  </a:cubicBezTo>
                  <a:cubicBezTo>
                    <a:pt x="4880820" y="4900373"/>
                    <a:pt x="4152841" y="5098512"/>
                    <a:pt x="3434916" y="5503134"/>
                  </a:cubicBezTo>
                  <a:cubicBezTo>
                    <a:pt x="2717099" y="5907783"/>
                    <a:pt x="2005568" y="6266474"/>
                    <a:pt x="1137841" y="6033968"/>
                  </a:cubicBezTo>
                  <a:cubicBezTo>
                    <a:pt x="783079" y="5938910"/>
                    <a:pt x="479573" y="5790114"/>
                    <a:pt x="217555" y="5598945"/>
                  </a:cubicBezTo>
                  <a:lnTo>
                    <a:pt x="0" y="5419622"/>
                  </a:lnTo>
                  <a:lnTo>
                    <a:pt x="0" y="4571683"/>
                  </a:lnTo>
                  <a:lnTo>
                    <a:pt x="18056" y="4599282"/>
                  </a:lnTo>
                  <a:cubicBezTo>
                    <a:pt x="124071" y="4746782"/>
                    <a:pt x="237002" y="4875718"/>
                    <a:pt x="358324" y="4988154"/>
                  </a:cubicBezTo>
                  <a:cubicBezTo>
                    <a:pt x="621323" y="5231809"/>
                    <a:pt x="923667" y="5396979"/>
                    <a:pt x="1282741" y="5493193"/>
                  </a:cubicBezTo>
                  <a:cubicBezTo>
                    <a:pt x="1573894" y="5571207"/>
                    <a:pt x="1856732" y="5563878"/>
                    <a:pt x="2172794" y="5470630"/>
                  </a:cubicBezTo>
                  <a:cubicBezTo>
                    <a:pt x="2498985" y="5374183"/>
                    <a:pt x="2832844" y="5193315"/>
                    <a:pt x="3146893" y="5016296"/>
                  </a:cubicBezTo>
                  <a:cubicBezTo>
                    <a:pt x="3293538" y="4933641"/>
                    <a:pt x="3436182" y="4861160"/>
                    <a:pt x="3574114" y="4791124"/>
                  </a:cubicBezTo>
                  <a:cubicBezTo>
                    <a:pt x="3841238" y="4655550"/>
                    <a:pt x="4071901" y="4538375"/>
                    <a:pt x="4244948" y="4392664"/>
                  </a:cubicBezTo>
                  <a:cubicBezTo>
                    <a:pt x="4405844" y="4257259"/>
                    <a:pt x="4501845" y="4106204"/>
                    <a:pt x="4556385" y="3902656"/>
                  </a:cubicBezTo>
                  <a:cubicBezTo>
                    <a:pt x="4649063" y="3556776"/>
                    <a:pt x="4669271" y="3203187"/>
                    <a:pt x="4616354" y="2851680"/>
                  </a:cubicBezTo>
                  <a:cubicBezTo>
                    <a:pt x="4565198" y="2511774"/>
                    <a:pt x="4448474" y="2188147"/>
                    <a:pt x="4269266" y="1889625"/>
                  </a:cubicBezTo>
                  <a:cubicBezTo>
                    <a:pt x="3907781" y="1287586"/>
                    <a:pt x="3331245" y="854780"/>
                    <a:pt x="2645976" y="671162"/>
                  </a:cubicBezTo>
                  <a:cubicBezTo>
                    <a:pt x="2278249" y="572630"/>
                    <a:pt x="1952074" y="540526"/>
                    <a:pt x="1648930" y="573017"/>
                  </a:cubicBezTo>
                  <a:cubicBezTo>
                    <a:pt x="1351746" y="604901"/>
                    <a:pt x="1064785" y="700731"/>
                    <a:pt x="771768" y="865882"/>
                  </a:cubicBezTo>
                  <a:cubicBezTo>
                    <a:pt x="568061" y="980657"/>
                    <a:pt x="486465" y="1058486"/>
                    <a:pt x="433617" y="1119441"/>
                  </a:cubicBezTo>
                  <a:cubicBezTo>
                    <a:pt x="358307" y="1206256"/>
                    <a:pt x="292149" y="1323808"/>
                    <a:pt x="200571" y="1486480"/>
                  </a:cubicBezTo>
                  <a:cubicBezTo>
                    <a:pt x="156644" y="1564432"/>
                    <a:pt x="106654" y="1653214"/>
                    <a:pt x="47077" y="1753604"/>
                  </a:cubicBezTo>
                  <a:lnTo>
                    <a:pt x="0" y="1831655"/>
                  </a:lnTo>
                  <a:lnTo>
                    <a:pt x="0" y="751112"/>
                  </a:lnTo>
                  <a:lnTo>
                    <a:pt x="6994" y="742614"/>
                  </a:lnTo>
                  <a:cubicBezTo>
                    <a:pt x="117721" y="617683"/>
                    <a:pt x="259696" y="505222"/>
                    <a:pt x="484047" y="378777"/>
                  </a:cubicBezTo>
                  <a:cubicBezTo>
                    <a:pt x="932751" y="125890"/>
                    <a:pt x="1382831" y="1200"/>
                    <a:pt x="1869139" y="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4BBCC2F4-EFA7-4AF4-B538-AC4022D90F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319367"/>
              <a:ext cx="5217956" cy="6100079"/>
            </a:xfrm>
            <a:custGeom>
              <a:avLst/>
              <a:gdLst>
                <a:gd name="connsiteX0" fmla="*/ 1951393 w 5217956"/>
                <a:gd name="connsiteY0" fmla="*/ 82 h 6100079"/>
                <a:gd name="connsiteX1" fmla="*/ 2855177 w 5217956"/>
                <a:gd name="connsiteY1" fmla="*/ 125419 h 6100079"/>
                <a:gd name="connsiteX2" fmla="*/ 4779341 w 5217956"/>
                <a:gd name="connsiteY2" fmla="*/ 1591542 h 6100079"/>
                <a:gd name="connsiteX3" fmla="*/ 5108573 w 5217956"/>
                <a:gd name="connsiteY3" fmla="*/ 4028416 h 6100079"/>
                <a:gd name="connsiteX4" fmla="*/ 3459358 w 5217956"/>
                <a:gd name="connsiteY4" fmla="*/ 5487716 h 6100079"/>
                <a:gd name="connsiteX5" fmla="*/ 1203274 w 5217956"/>
                <a:gd name="connsiteY5" fmla="*/ 6029534 h 6100079"/>
                <a:gd name="connsiteX6" fmla="*/ 59920 w 5217956"/>
                <a:gd name="connsiteY6" fmla="*/ 5396467 h 6100079"/>
                <a:gd name="connsiteX7" fmla="*/ 0 w 5217956"/>
                <a:gd name="connsiteY7" fmla="*/ 5333382 h 6100079"/>
                <a:gd name="connsiteX8" fmla="*/ 0 w 5217956"/>
                <a:gd name="connsiteY8" fmla="*/ 4205833 h 6100079"/>
                <a:gd name="connsiteX9" fmla="*/ 58036 w 5217956"/>
                <a:gd name="connsiteY9" fmla="*/ 4310048 h 6100079"/>
                <a:gd name="connsiteX10" fmla="*/ 520779 w 5217956"/>
                <a:gd name="connsiteY10" fmla="*/ 4907591 h 6100079"/>
                <a:gd name="connsiteX11" fmla="*/ 1377154 w 5217956"/>
                <a:gd name="connsiteY11" fmla="*/ 5380604 h 6100079"/>
                <a:gd name="connsiteX12" fmla="*/ 3123340 w 5217956"/>
                <a:gd name="connsiteY12" fmla="*/ 4905715 h 6100079"/>
                <a:gd name="connsiteX13" fmla="*/ 3547863 w 5217956"/>
                <a:gd name="connsiteY13" fmla="*/ 4676342 h 6100079"/>
                <a:gd name="connsiteX14" fmla="*/ 4186753 w 5217956"/>
                <a:gd name="connsiteY14" fmla="*/ 4289376 h 6100079"/>
                <a:gd name="connsiteX15" fmla="*/ 4459565 w 5217956"/>
                <a:gd name="connsiteY15" fmla="*/ 3854399 h 6100079"/>
                <a:gd name="connsiteX16" fmla="*/ 4521015 w 5217956"/>
                <a:gd name="connsiteY16" fmla="*/ 2849377 h 6100079"/>
                <a:gd name="connsiteX17" fmla="*/ 4199723 w 5217956"/>
                <a:gd name="connsiteY17" fmla="*/ 1931213 h 6100079"/>
                <a:gd name="connsiteX18" fmla="*/ 2681217 w 5217956"/>
                <a:gd name="connsiteY18" fmla="*/ 774211 h 6100079"/>
                <a:gd name="connsiteX19" fmla="*/ 926547 w 5217956"/>
                <a:gd name="connsiteY19" fmla="*/ 967112 h 6100079"/>
                <a:gd name="connsiteX20" fmla="*/ 622677 w 5217956"/>
                <a:gd name="connsiteY20" fmla="*/ 1197863 h 6100079"/>
                <a:gd name="connsiteX21" fmla="*/ 404892 w 5217956"/>
                <a:gd name="connsiteY21" fmla="*/ 1547314 h 6100079"/>
                <a:gd name="connsiteX22" fmla="*/ 40135 w 5217956"/>
                <a:gd name="connsiteY22" fmla="*/ 2159090 h 6100079"/>
                <a:gd name="connsiteX23" fmla="*/ 0 w 5217956"/>
                <a:gd name="connsiteY23" fmla="*/ 2219367 h 6100079"/>
                <a:gd name="connsiteX24" fmla="*/ 0 w 5217956"/>
                <a:gd name="connsiteY24" fmla="*/ 915659 h 6100079"/>
                <a:gd name="connsiteX25" fmla="*/ 58609 w 5217956"/>
                <a:gd name="connsiteY25" fmla="*/ 828051 h 6100079"/>
                <a:gd name="connsiteX26" fmla="*/ 590688 w 5217956"/>
                <a:gd name="connsiteY26" fmla="*/ 385385 h 6100079"/>
                <a:gd name="connsiteX27" fmla="*/ 1951393 w 5217956"/>
                <a:gd name="connsiteY27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217956" h="6100079">
                  <a:moveTo>
                    <a:pt x="1951393" y="82"/>
                  </a:moveTo>
                  <a:cubicBezTo>
                    <a:pt x="2237631" y="-2119"/>
                    <a:pt x="2536431" y="40011"/>
                    <a:pt x="2855177" y="125419"/>
                  </a:cubicBezTo>
                  <a:cubicBezTo>
                    <a:pt x="3697704" y="351173"/>
                    <a:pt x="4370490" y="894159"/>
                    <a:pt x="4779341" y="1591542"/>
                  </a:cubicBezTo>
                  <a:cubicBezTo>
                    <a:pt x="5195534" y="2301324"/>
                    <a:pt x="5338356" y="3170855"/>
                    <a:pt x="5108573" y="4028416"/>
                  </a:cubicBezTo>
                  <a:cubicBezTo>
                    <a:pt x="4880819" y="4878406"/>
                    <a:pt x="4165603" y="5079965"/>
                    <a:pt x="3459358" y="5487716"/>
                  </a:cubicBezTo>
                  <a:cubicBezTo>
                    <a:pt x="2753114" y="5895466"/>
                    <a:pt x="2053264" y="6257288"/>
                    <a:pt x="1203274" y="6029534"/>
                  </a:cubicBezTo>
                  <a:cubicBezTo>
                    <a:pt x="739884" y="5905369"/>
                    <a:pt x="366399" y="5685345"/>
                    <a:pt x="59920" y="5396467"/>
                  </a:cubicBezTo>
                  <a:lnTo>
                    <a:pt x="0" y="5333382"/>
                  </a:lnTo>
                  <a:lnTo>
                    <a:pt x="0" y="4205833"/>
                  </a:lnTo>
                  <a:lnTo>
                    <a:pt x="58036" y="4310048"/>
                  </a:lnTo>
                  <a:cubicBezTo>
                    <a:pt x="197935" y="4550245"/>
                    <a:pt x="350594" y="4747142"/>
                    <a:pt x="520779" y="4907591"/>
                  </a:cubicBezTo>
                  <a:cubicBezTo>
                    <a:pt x="763600" y="5136565"/>
                    <a:pt x="1043821" y="5291288"/>
                    <a:pt x="1377154" y="5380604"/>
                  </a:cubicBezTo>
                  <a:cubicBezTo>
                    <a:pt x="1963029" y="5537589"/>
                    <a:pt x="2470519" y="5282804"/>
                    <a:pt x="3123340" y="4905715"/>
                  </a:cubicBezTo>
                  <a:cubicBezTo>
                    <a:pt x="3269800" y="4821157"/>
                    <a:pt x="3411134" y="4747512"/>
                    <a:pt x="3547863" y="4676342"/>
                  </a:cubicBezTo>
                  <a:cubicBezTo>
                    <a:pt x="3804497" y="4542710"/>
                    <a:pt x="4026085" y="4427393"/>
                    <a:pt x="4186753" y="4289376"/>
                  </a:cubicBezTo>
                  <a:cubicBezTo>
                    <a:pt x="4329009" y="4167293"/>
                    <a:pt x="4410589" y="4037181"/>
                    <a:pt x="4459565" y="3854399"/>
                  </a:cubicBezTo>
                  <a:cubicBezTo>
                    <a:pt x="4548302" y="3523229"/>
                    <a:pt x="4568981" y="3185183"/>
                    <a:pt x="4521015" y="2849377"/>
                  </a:cubicBezTo>
                  <a:cubicBezTo>
                    <a:pt x="4474709" y="2524680"/>
                    <a:pt x="4366564" y="2215756"/>
                    <a:pt x="4199723" y="1931213"/>
                  </a:cubicBezTo>
                  <a:cubicBezTo>
                    <a:pt x="3863270" y="1357325"/>
                    <a:pt x="3323982" y="946439"/>
                    <a:pt x="2681217" y="774211"/>
                  </a:cubicBezTo>
                  <a:cubicBezTo>
                    <a:pt x="2001139" y="591984"/>
                    <a:pt x="1476322" y="649699"/>
                    <a:pt x="926547" y="967112"/>
                  </a:cubicBezTo>
                  <a:cubicBezTo>
                    <a:pt x="740730" y="1074393"/>
                    <a:pt x="668642" y="1143989"/>
                    <a:pt x="622677" y="1197863"/>
                  </a:cubicBezTo>
                  <a:cubicBezTo>
                    <a:pt x="555599" y="1276450"/>
                    <a:pt x="492360" y="1390031"/>
                    <a:pt x="404892" y="1547314"/>
                  </a:cubicBezTo>
                  <a:cubicBezTo>
                    <a:pt x="317047" y="1705133"/>
                    <a:pt x="204816" y="1906756"/>
                    <a:pt x="40135" y="2159090"/>
                  </a:cubicBezTo>
                  <a:lnTo>
                    <a:pt x="0" y="2219367"/>
                  </a:lnTo>
                  <a:lnTo>
                    <a:pt x="0" y="915659"/>
                  </a:lnTo>
                  <a:lnTo>
                    <a:pt x="58609" y="828051"/>
                  </a:lnTo>
                  <a:cubicBezTo>
                    <a:pt x="177453" y="670481"/>
                    <a:pt x="325846" y="538291"/>
                    <a:pt x="590688" y="385385"/>
                  </a:cubicBezTo>
                  <a:cubicBezTo>
                    <a:pt x="1032158" y="130559"/>
                    <a:pt x="1474329" y="3750"/>
                    <a:pt x="1951393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A9D1364-B6A3-44CB-9FBA-C528F0CE90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319367"/>
              <a:ext cx="5217957" cy="6100079"/>
            </a:xfrm>
            <a:custGeom>
              <a:avLst/>
              <a:gdLst>
                <a:gd name="connsiteX0" fmla="*/ 1951394 w 5217957"/>
                <a:gd name="connsiteY0" fmla="*/ 82 h 6100079"/>
                <a:gd name="connsiteX1" fmla="*/ 2855178 w 5217957"/>
                <a:gd name="connsiteY1" fmla="*/ 125419 h 6100079"/>
                <a:gd name="connsiteX2" fmla="*/ 4779341 w 5217957"/>
                <a:gd name="connsiteY2" fmla="*/ 1591542 h 6100079"/>
                <a:gd name="connsiteX3" fmla="*/ 5108574 w 5217957"/>
                <a:gd name="connsiteY3" fmla="*/ 4028416 h 6100079"/>
                <a:gd name="connsiteX4" fmla="*/ 3459359 w 5217957"/>
                <a:gd name="connsiteY4" fmla="*/ 5487716 h 6100079"/>
                <a:gd name="connsiteX5" fmla="*/ 1203275 w 5217957"/>
                <a:gd name="connsiteY5" fmla="*/ 6029534 h 6100079"/>
                <a:gd name="connsiteX6" fmla="*/ 59921 w 5217957"/>
                <a:gd name="connsiteY6" fmla="*/ 5396467 h 6100079"/>
                <a:gd name="connsiteX7" fmla="*/ 0 w 5217957"/>
                <a:gd name="connsiteY7" fmla="*/ 5333381 h 6100079"/>
                <a:gd name="connsiteX8" fmla="*/ 0 w 5217957"/>
                <a:gd name="connsiteY8" fmla="*/ 4427327 h 6100079"/>
                <a:gd name="connsiteX9" fmla="*/ 112056 w 5217957"/>
                <a:gd name="connsiteY9" fmla="*/ 4602502 h 6100079"/>
                <a:gd name="connsiteX10" fmla="*/ 443875 w 5217957"/>
                <a:gd name="connsiteY10" fmla="*/ 4989110 h 6100079"/>
                <a:gd name="connsiteX11" fmla="*/ 1348175 w 5217957"/>
                <a:gd name="connsiteY11" fmla="*/ 5488759 h 6100079"/>
                <a:gd name="connsiteX12" fmla="*/ 2221463 w 5217957"/>
                <a:gd name="connsiteY12" fmla="*/ 5461704 h 6100079"/>
                <a:gd name="connsiteX13" fmla="*/ 3179339 w 5217957"/>
                <a:gd name="connsiteY13" fmla="*/ 5003023 h 6100079"/>
                <a:gd name="connsiteX14" fmla="*/ 3599638 w 5217957"/>
                <a:gd name="connsiteY14" fmla="*/ 4775996 h 6100079"/>
                <a:gd name="connsiteX15" fmla="*/ 4259765 w 5217957"/>
                <a:gd name="connsiteY15" fmla="*/ 4374667 h 6100079"/>
                <a:gd name="connsiteX16" fmla="*/ 4567742 w 5217957"/>
                <a:gd name="connsiteY16" fmla="*/ 3883732 h 6100079"/>
                <a:gd name="connsiteX17" fmla="*/ 4631929 w 5217957"/>
                <a:gd name="connsiteY17" fmla="*/ 2833886 h 6100079"/>
                <a:gd name="connsiteX18" fmla="*/ 4296412 w 5217957"/>
                <a:gd name="connsiteY18" fmla="*/ 1874932 h 6100079"/>
                <a:gd name="connsiteX19" fmla="*/ 2710219 w 5217957"/>
                <a:gd name="connsiteY19" fmla="*/ 666410 h 6100079"/>
                <a:gd name="connsiteX20" fmla="*/ 1732642 w 5217957"/>
                <a:gd name="connsiteY20" fmla="*/ 573480 h 6100079"/>
                <a:gd name="connsiteX21" fmla="*/ 870621 w 5217957"/>
                <a:gd name="connsiteY21" fmla="*/ 870402 h 6100079"/>
                <a:gd name="connsiteX22" fmla="*/ 537555 w 5217957"/>
                <a:gd name="connsiteY22" fmla="*/ 1125324 h 6100079"/>
                <a:gd name="connsiteX23" fmla="*/ 306995 w 5217957"/>
                <a:gd name="connsiteY23" fmla="*/ 1493030 h 6100079"/>
                <a:gd name="connsiteX24" fmla="*/ 23579 w 5217957"/>
                <a:gd name="connsiteY24" fmla="*/ 1977465 h 6100079"/>
                <a:gd name="connsiteX25" fmla="*/ 0 w 5217957"/>
                <a:gd name="connsiteY25" fmla="*/ 2014291 h 6100079"/>
                <a:gd name="connsiteX26" fmla="*/ 0 w 5217957"/>
                <a:gd name="connsiteY26" fmla="*/ 915660 h 6100079"/>
                <a:gd name="connsiteX27" fmla="*/ 58609 w 5217957"/>
                <a:gd name="connsiteY27" fmla="*/ 828051 h 6100079"/>
                <a:gd name="connsiteX28" fmla="*/ 590689 w 5217957"/>
                <a:gd name="connsiteY28" fmla="*/ 385385 h 6100079"/>
                <a:gd name="connsiteX29" fmla="*/ 1951394 w 5217957"/>
                <a:gd name="connsiteY29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7957" h="6100079">
                  <a:moveTo>
                    <a:pt x="1951394" y="82"/>
                  </a:moveTo>
                  <a:cubicBezTo>
                    <a:pt x="2237632" y="-2119"/>
                    <a:pt x="2536431" y="40011"/>
                    <a:pt x="2855178" y="125419"/>
                  </a:cubicBezTo>
                  <a:cubicBezTo>
                    <a:pt x="3697704" y="351173"/>
                    <a:pt x="4370491" y="894159"/>
                    <a:pt x="4779341" y="1591542"/>
                  </a:cubicBezTo>
                  <a:cubicBezTo>
                    <a:pt x="5195535" y="2301324"/>
                    <a:pt x="5338357" y="3170855"/>
                    <a:pt x="5108574" y="4028416"/>
                  </a:cubicBezTo>
                  <a:cubicBezTo>
                    <a:pt x="4880820" y="4878406"/>
                    <a:pt x="4165604" y="5079965"/>
                    <a:pt x="3459359" y="5487716"/>
                  </a:cubicBezTo>
                  <a:cubicBezTo>
                    <a:pt x="2753115" y="5895466"/>
                    <a:pt x="2053265" y="6257288"/>
                    <a:pt x="1203275" y="6029534"/>
                  </a:cubicBezTo>
                  <a:cubicBezTo>
                    <a:pt x="739885" y="5905369"/>
                    <a:pt x="366400" y="5685345"/>
                    <a:pt x="59921" y="5396467"/>
                  </a:cubicBezTo>
                  <a:lnTo>
                    <a:pt x="0" y="5333381"/>
                  </a:lnTo>
                  <a:lnTo>
                    <a:pt x="0" y="4427327"/>
                  </a:lnTo>
                  <a:lnTo>
                    <a:pt x="112056" y="4602502"/>
                  </a:lnTo>
                  <a:cubicBezTo>
                    <a:pt x="215300" y="4749260"/>
                    <a:pt x="325419" y="4877443"/>
                    <a:pt x="443875" y="4989110"/>
                  </a:cubicBezTo>
                  <a:cubicBezTo>
                    <a:pt x="700709" y="5231113"/>
                    <a:pt x="996455" y="5394516"/>
                    <a:pt x="1348175" y="5488759"/>
                  </a:cubicBezTo>
                  <a:cubicBezTo>
                    <a:pt x="1633379" y="5565179"/>
                    <a:pt x="1910917" y="5556430"/>
                    <a:pt x="2221463" y="5461704"/>
                  </a:cubicBezTo>
                  <a:cubicBezTo>
                    <a:pt x="2541923" y="5363721"/>
                    <a:pt x="2870374" y="5181404"/>
                    <a:pt x="3179339" y="5003023"/>
                  </a:cubicBezTo>
                  <a:cubicBezTo>
                    <a:pt x="3323713" y="4919760"/>
                    <a:pt x="3463978" y="4846641"/>
                    <a:pt x="3599638" y="4775996"/>
                  </a:cubicBezTo>
                  <a:cubicBezTo>
                    <a:pt x="3862436" y="4639263"/>
                    <a:pt x="4089314" y="4521074"/>
                    <a:pt x="4259765" y="4374667"/>
                  </a:cubicBezTo>
                  <a:cubicBezTo>
                    <a:pt x="4418282" y="4238625"/>
                    <a:pt x="4513201" y="4087280"/>
                    <a:pt x="4567742" y="3883732"/>
                  </a:cubicBezTo>
                  <a:cubicBezTo>
                    <a:pt x="4660420" y="3537853"/>
                    <a:pt x="4682033" y="3184640"/>
                    <a:pt x="4631929" y="2833886"/>
                  </a:cubicBezTo>
                  <a:cubicBezTo>
                    <a:pt x="4583584" y="2494734"/>
                    <a:pt x="4470646" y="2172121"/>
                    <a:pt x="4296412" y="1874932"/>
                  </a:cubicBezTo>
                  <a:cubicBezTo>
                    <a:pt x="3944879" y="1275559"/>
                    <a:pt x="3381537" y="846289"/>
                    <a:pt x="2710219" y="666410"/>
                  </a:cubicBezTo>
                  <a:cubicBezTo>
                    <a:pt x="2349955" y="569877"/>
                    <a:pt x="2030161" y="539483"/>
                    <a:pt x="1732642" y="573480"/>
                  </a:cubicBezTo>
                  <a:cubicBezTo>
                    <a:pt x="1440866" y="606814"/>
                    <a:pt x="1158880" y="703976"/>
                    <a:pt x="870621" y="870402"/>
                  </a:cubicBezTo>
                  <a:cubicBezTo>
                    <a:pt x="670160" y="986048"/>
                    <a:pt x="589753" y="1064195"/>
                    <a:pt x="537555" y="1125324"/>
                  </a:cubicBezTo>
                  <a:cubicBezTo>
                    <a:pt x="463218" y="1212400"/>
                    <a:pt x="397708" y="1330125"/>
                    <a:pt x="306995" y="1493030"/>
                  </a:cubicBezTo>
                  <a:cubicBezTo>
                    <a:pt x="234596" y="1623167"/>
                    <a:pt x="145436" y="1783409"/>
                    <a:pt x="23579" y="1977465"/>
                  </a:cubicBezTo>
                  <a:lnTo>
                    <a:pt x="0" y="2014291"/>
                  </a:lnTo>
                  <a:lnTo>
                    <a:pt x="0" y="915660"/>
                  </a:lnTo>
                  <a:lnTo>
                    <a:pt x="58609" y="828051"/>
                  </a:lnTo>
                  <a:cubicBezTo>
                    <a:pt x="177453" y="670481"/>
                    <a:pt x="325847" y="538291"/>
                    <a:pt x="590689" y="385385"/>
                  </a:cubicBezTo>
                  <a:cubicBezTo>
                    <a:pt x="1032159" y="130559"/>
                    <a:pt x="1474330" y="3750"/>
                    <a:pt x="1951394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2EFB8B86-BF6A-A33B-88A5-8328F89DBE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243013"/>
            <a:ext cx="3855720" cy="4371974"/>
          </a:xfrm>
        </p:spPr>
        <p:txBody>
          <a:bodyPr>
            <a:normAutofit/>
          </a:bodyPr>
          <a:lstStyle/>
          <a:p>
            <a:r>
              <a:rPr lang="en-GB" sz="3600">
                <a:solidFill>
                  <a:schemeClr val="tx2"/>
                </a:solidFill>
              </a:rPr>
              <a:t>Task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4AC2B4-98C3-A4DA-941C-71C4E851A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72200" y="804672"/>
            <a:ext cx="5221224" cy="5230368"/>
          </a:xfrm>
        </p:spPr>
        <p:txBody>
          <a:bodyPr anchor="ctr">
            <a:normAutofit/>
          </a:bodyPr>
          <a:lstStyle/>
          <a:p>
            <a:r>
              <a:rPr lang="en-GB" sz="1800">
                <a:solidFill>
                  <a:schemeClr val="tx2"/>
                </a:solidFill>
              </a:rPr>
              <a:t>Research into the spike in homicides between 2000-2006</a:t>
            </a:r>
          </a:p>
        </p:txBody>
      </p:sp>
    </p:spTree>
    <p:extLst>
      <p:ext uri="{BB962C8B-B14F-4D97-AF65-F5344CB8AC3E}">
        <p14:creationId xmlns:p14="http://schemas.microsoft.com/office/powerpoint/2010/main" val="6887923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3880EE-0C83-421C-240B-1BFC535F68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Spike in homicide year 2000-2006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442023-7CE3-832B-3FCE-43E97A9851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GB" b="0" i="0" dirty="0">
                <a:solidFill>
                  <a:srgbClr val="323132"/>
                </a:solidFill>
                <a:effectLst/>
                <a:latin typeface="Open Sans" panose="020B0606030504020204" pitchFamily="34" charset="0"/>
              </a:rPr>
              <a:t>YE ending March 2001 includes 58 Chinese nationals who suffocated in a lorry on the way into the UK.</a:t>
            </a:r>
          </a:p>
          <a:p>
            <a:pPr algn="l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GB" b="0" i="0" dirty="0">
                <a:solidFill>
                  <a:srgbClr val="323132"/>
                </a:solidFill>
                <a:effectLst/>
                <a:latin typeface="Open Sans" panose="020B0606030504020204" pitchFamily="34" charset="0"/>
              </a:rPr>
              <a:t>YE ending March 2003 includes 173 victims of Doctor Harold Shipman.</a:t>
            </a:r>
          </a:p>
          <a:p>
            <a:pPr algn="l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GB" b="0" i="0" dirty="0">
                <a:solidFill>
                  <a:srgbClr val="323132"/>
                </a:solidFill>
                <a:effectLst/>
                <a:latin typeface="Open Sans" panose="020B0606030504020204" pitchFamily="34" charset="0"/>
              </a:rPr>
              <a:t>YE ending March 2004 includes 20 cockle pickers who drowned in Morecambe Bay.</a:t>
            </a:r>
          </a:p>
          <a:p>
            <a:pPr algn="l">
              <a:lnSpc>
                <a:spcPts val="24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GB" b="0" i="0" dirty="0">
                <a:solidFill>
                  <a:srgbClr val="323132"/>
                </a:solidFill>
                <a:effectLst/>
                <a:latin typeface="Open Sans" panose="020B0606030504020204" pitchFamily="34" charset="0"/>
              </a:rPr>
              <a:t>YE ending March 2006 includes 52 victims of the 7 July London bombings.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2606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B5B423A-57CC-4C58-AA26-8E2E862B03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"/>
            <a:ext cx="5217023" cy="3994777"/>
          </a:xfrm>
          <a:custGeom>
            <a:avLst/>
            <a:gdLst>
              <a:gd name="connsiteX0" fmla="*/ 1945461 w 5217023"/>
              <a:gd name="connsiteY0" fmla="*/ 3787398 h 3994777"/>
              <a:gd name="connsiteX1" fmla="*/ 1942113 w 5217023"/>
              <a:gd name="connsiteY1" fmla="*/ 3790053 h 3994777"/>
              <a:gd name="connsiteX2" fmla="*/ 1946982 w 5217023"/>
              <a:gd name="connsiteY2" fmla="*/ 3787990 h 3994777"/>
              <a:gd name="connsiteX3" fmla="*/ 1945461 w 5217023"/>
              <a:gd name="connsiteY3" fmla="*/ 3787398 h 3994777"/>
              <a:gd name="connsiteX4" fmla="*/ 0 w 5217023"/>
              <a:gd name="connsiteY4" fmla="*/ 0 h 3994777"/>
              <a:gd name="connsiteX5" fmla="*/ 5030958 w 5217023"/>
              <a:gd name="connsiteY5" fmla="*/ 0 h 3994777"/>
              <a:gd name="connsiteX6" fmla="*/ 5046198 w 5217023"/>
              <a:gd name="connsiteY6" fmla="*/ 153449 h 3994777"/>
              <a:gd name="connsiteX7" fmla="*/ 5055729 w 5217023"/>
              <a:gd name="connsiteY7" fmla="*/ 415828 h 3994777"/>
              <a:gd name="connsiteX8" fmla="*/ 4735242 w 5217023"/>
              <a:gd name="connsiteY8" fmla="*/ 1867130 h 3994777"/>
              <a:gd name="connsiteX9" fmla="*/ 3907395 w 5217023"/>
              <a:gd name="connsiteY9" fmla="*/ 2938441 h 3994777"/>
              <a:gd name="connsiteX10" fmla="*/ 3946497 w 5217023"/>
              <a:gd name="connsiteY10" fmla="*/ 2908567 h 3994777"/>
              <a:gd name="connsiteX11" fmla="*/ 4585421 w 5217023"/>
              <a:gd name="connsiteY11" fmla="*/ 2188401 h 3994777"/>
              <a:gd name="connsiteX12" fmla="*/ 5142585 w 5217023"/>
              <a:gd name="connsiteY12" fmla="*/ 276891 h 3994777"/>
              <a:gd name="connsiteX13" fmla="*/ 5121833 w 5217023"/>
              <a:gd name="connsiteY13" fmla="*/ 30208 h 3994777"/>
              <a:gd name="connsiteX14" fmla="*/ 5116229 w 5217023"/>
              <a:gd name="connsiteY14" fmla="*/ 0 h 3994777"/>
              <a:gd name="connsiteX15" fmla="*/ 5184724 w 5217023"/>
              <a:gd name="connsiteY15" fmla="*/ 0 h 3994777"/>
              <a:gd name="connsiteX16" fmla="*/ 5196265 w 5217023"/>
              <a:gd name="connsiteY16" fmla="*/ 66113 h 3994777"/>
              <a:gd name="connsiteX17" fmla="*/ 5058603 w 5217023"/>
              <a:gd name="connsiteY17" fmla="*/ 1368242 h 3994777"/>
              <a:gd name="connsiteX18" fmla="*/ 4096624 w 5217023"/>
              <a:gd name="connsiteY18" fmla="*/ 2870829 h 3994777"/>
              <a:gd name="connsiteX19" fmla="*/ 3833203 w 5217023"/>
              <a:gd name="connsiteY19" fmla="*/ 3092190 h 3994777"/>
              <a:gd name="connsiteX20" fmla="*/ 3536509 w 5217023"/>
              <a:gd name="connsiteY20" fmla="*/ 3297128 h 3994777"/>
              <a:gd name="connsiteX21" fmla="*/ 3148966 w 5217023"/>
              <a:gd name="connsiteY21" fmla="*/ 3485478 h 3994777"/>
              <a:gd name="connsiteX22" fmla="*/ 1860557 w 5217023"/>
              <a:gd name="connsiteY22" fmla="*/ 3880910 h 3994777"/>
              <a:gd name="connsiteX23" fmla="*/ 573715 w 5217023"/>
              <a:gd name="connsiteY23" fmla="*/ 3983764 h 3994777"/>
              <a:gd name="connsiteX24" fmla="*/ 108410 w 5217023"/>
              <a:gd name="connsiteY24" fmla="*/ 3908816 h 3994777"/>
              <a:gd name="connsiteX25" fmla="*/ 0 w 5217023"/>
              <a:gd name="connsiteY25" fmla="*/ 3876793 h 3994777"/>
              <a:gd name="connsiteX26" fmla="*/ 0 w 5217023"/>
              <a:gd name="connsiteY26" fmla="*/ 3802912 h 3994777"/>
              <a:gd name="connsiteX27" fmla="*/ 36975 w 5217023"/>
              <a:gd name="connsiteY27" fmla="*/ 3815954 h 3994777"/>
              <a:gd name="connsiteX28" fmla="*/ 561628 w 5217023"/>
              <a:gd name="connsiteY28" fmla="*/ 3912655 h 3994777"/>
              <a:gd name="connsiteX29" fmla="*/ 1683086 w 5217023"/>
              <a:gd name="connsiteY29" fmla="*/ 3844334 h 3994777"/>
              <a:gd name="connsiteX30" fmla="*/ 1806023 w 5217023"/>
              <a:gd name="connsiteY30" fmla="*/ 3820992 h 3994777"/>
              <a:gd name="connsiteX31" fmla="*/ 1921817 w 5217023"/>
              <a:gd name="connsiteY31" fmla="*/ 3795747 h 3994777"/>
              <a:gd name="connsiteX32" fmla="*/ 1243689 w 5217023"/>
              <a:gd name="connsiteY32" fmla="*/ 3846539 h 3994777"/>
              <a:gd name="connsiteX33" fmla="*/ 62875 w 5217023"/>
              <a:gd name="connsiteY33" fmla="*/ 3668143 h 3994777"/>
              <a:gd name="connsiteX34" fmla="*/ 0 w 5217023"/>
              <a:gd name="connsiteY34" fmla="*/ 3644185 h 39947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5217023" h="3994777">
                <a:moveTo>
                  <a:pt x="1945461" y="3787398"/>
                </a:moveTo>
                <a:lnTo>
                  <a:pt x="1942113" y="3790053"/>
                </a:lnTo>
                <a:lnTo>
                  <a:pt x="1946982" y="3787990"/>
                </a:lnTo>
                <a:cubicBezTo>
                  <a:pt x="1946982" y="3787990"/>
                  <a:pt x="1946379" y="3787019"/>
                  <a:pt x="1945461" y="3787398"/>
                </a:cubicBezTo>
                <a:close/>
                <a:moveTo>
                  <a:pt x="0" y="0"/>
                </a:moveTo>
                <a:lnTo>
                  <a:pt x="5030958" y="0"/>
                </a:lnTo>
                <a:lnTo>
                  <a:pt x="5046198" y="153449"/>
                </a:lnTo>
                <a:cubicBezTo>
                  <a:pt x="5052189" y="240558"/>
                  <a:pt x="5055458" y="328007"/>
                  <a:pt x="5055729" y="415828"/>
                </a:cubicBezTo>
                <a:cubicBezTo>
                  <a:pt x="5057604" y="923672"/>
                  <a:pt x="4959210" y="1409054"/>
                  <a:pt x="4735242" y="1867130"/>
                </a:cubicBezTo>
                <a:cubicBezTo>
                  <a:pt x="4533284" y="2280198"/>
                  <a:pt x="4248921" y="2629330"/>
                  <a:pt x="3907395" y="2938441"/>
                </a:cubicBezTo>
                <a:cubicBezTo>
                  <a:pt x="3922498" y="2931535"/>
                  <a:pt x="3935859" y="2921330"/>
                  <a:pt x="3946497" y="2908567"/>
                </a:cubicBezTo>
                <a:cubicBezTo>
                  <a:pt x="4193494" y="2700987"/>
                  <a:pt x="4408756" y="2458364"/>
                  <a:pt x="4585421" y="2188401"/>
                </a:cubicBezTo>
                <a:cubicBezTo>
                  <a:pt x="4967641" y="1608533"/>
                  <a:pt x="5169304" y="975361"/>
                  <a:pt x="5142585" y="276891"/>
                </a:cubicBezTo>
                <a:cubicBezTo>
                  <a:pt x="5139764" y="194215"/>
                  <a:pt x="5132824" y="111888"/>
                  <a:pt x="5121833" y="30208"/>
                </a:cubicBezTo>
                <a:lnTo>
                  <a:pt x="5116229" y="0"/>
                </a:lnTo>
                <a:lnTo>
                  <a:pt x="5184724" y="0"/>
                </a:lnTo>
                <a:lnTo>
                  <a:pt x="5196265" y="66113"/>
                </a:lnTo>
                <a:cubicBezTo>
                  <a:pt x="5249921" y="496647"/>
                  <a:pt x="5197997" y="931171"/>
                  <a:pt x="5058603" y="1368242"/>
                </a:cubicBezTo>
                <a:cubicBezTo>
                  <a:pt x="4872414" y="1953929"/>
                  <a:pt x="4544298" y="2451351"/>
                  <a:pt x="4096624" y="2870829"/>
                </a:cubicBezTo>
                <a:cubicBezTo>
                  <a:pt x="4012832" y="2949426"/>
                  <a:pt x="3924415" y="3022439"/>
                  <a:pt x="3833203" y="3092190"/>
                </a:cubicBezTo>
                <a:cubicBezTo>
                  <a:pt x="3741992" y="3161943"/>
                  <a:pt x="3648667" y="3225510"/>
                  <a:pt x="3536509" y="3297128"/>
                </a:cubicBezTo>
                <a:cubicBezTo>
                  <a:pt x="3427215" y="3372735"/>
                  <a:pt x="3288598" y="3430233"/>
                  <a:pt x="3148966" y="3485478"/>
                </a:cubicBezTo>
                <a:cubicBezTo>
                  <a:pt x="2729930" y="3651299"/>
                  <a:pt x="2302194" y="3788890"/>
                  <a:pt x="1860557" y="3880910"/>
                </a:cubicBezTo>
                <a:cubicBezTo>
                  <a:pt x="1435974" y="3969444"/>
                  <a:pt x="1008052" y="4017957"/>
                  <a:pt x="573715" y="3983764"/>
                </a:cubicBezTo>
                <a:cubicBezTo>
                  <a:pt x="415134" y="3971300"/>
                  <a:pt x="259585" y="3947743"/>
                  <a:pt x="108410" y="3908816"/>
                </a:cubicBezTo>
                <a:lnTo>
                  <a:pt x="0" y="3876793"/>
                </a:lnTo>
                <a:lnTo>
                  <a:pt x="0" y="3802912"/>
                </a:lnTo>
                <a:lnTo>
                  <a:pt x="36975" y="3815954"/>
                </a:lnTo>
                <a:cubicBezTo>
                  <a:pt x="206404" y="3867475"/>
                  <a:pt x="382020" y="3897326"/>
                  <a:pt x="561628" y="3912655"/>
                </a:cubicBezTo>
                <a:cubicBezTo>
                  <a:pt x="938583" y="3944832"/>
                  <a:pt x="1311814" y="3910697"/>
                  <a:pt x="1683086" y="3844334"/>
                </a:cubicBezTo>
                <a:cubicBezTo>
                  <a:pt x="1724123" y="3837151"/>
                  <a:pt x="1765097" y="3829374"/>
                  <a:pt x="1806023" y="3820992"/>
                </a:cubicBezTo>
                <a:cubicBezTo>
                  <a:pt x="1844740" y="3813079"/>
                  <a:pt x="1883218" y="3804161"/>
                  <a:pt x="1921817" y="3795747"/>
                </a:cubicBezTo>
                <a:cubicBezTo>
                  <a:pt x="1697011" y="3826435"/>
                  <a:pt x="1470551" y="3843387"/>
                  <a:pt x="1243689" y="3846539"/>
                </a:cubicBezTo>
                <a:cubicBezTo>
                  <a:pt x="839058" y="3849054"/>
                  <a:pt x="443424" y="3800206"/>
                  <a:pt x="62875" y="3668143"/>
                </a:cubicBezTo>
                <a:lnTo>
                  <a:pt x="0" y="364418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5120975-F33F-9BA0-46A1-8DB0B0E19A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3770"/>
            <a:ext cx="3220329" cy="2027227"/>
          </a:xfrm>
        </p:spPr>
        <p:txBody>
          <a:bodyPr anchor="t">
            <a:normAutofit/>
          </a:bodyPr>
          <a:lstStyle/>
          <a:p>
            <a:r>
              <a:rPr lang="en-GB" sz="4600">
                <a:solidFill>
                  <a:srgbClr val="FFFFFF"/>
                </a:solidFill>
              </a:rPr>
              <a:t>Possible Drivers of Homicide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6AE4288-2168-68C9-DC14-B72EF2C8993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7638223"/>
              </p:ext>
            </p:extLst>
          </p:nvPr>
        </p:nvGraphicFramePr>
        <p:xfrm>
          <a:off x="5542672" y="541606"/>
          <a:ext cx="5811128" cy="56782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400817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370BEF2-ADF2-47BC-88BD-74346B9594A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54EAFCF-5F74-41C5-8643-79D000F469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9B99BC2-35E1-466E-8E98-363A7A7E34E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45A90A4-C6BB-42C8-8359-6E660543FD5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5001ABC-22DC-4048-A65E-CE8D1F39533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54FC846-D29E-4ADC-93EF-1266482889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65D8EF-2C48-AE75-4DC0-CE7EEB1EC3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138036"/>
            <a:ext cx="4085665" cy="1402470"/>
          </a:xfrm>
        </p:spPr>
        <p:txBody>
          <a:bodyPr anchor="t">
            <a:normAutofit/>
          </a:bodyPr>
          <a:lstStyle/>
          <a:p>
            <a:r>
              <a:rPr lang="en-GB" sz="3200"/>
              <a:t>Murders involving Gangs in London</a:t>
            </a:r>
          </a:p>
        </p:txBody>
      </p:sp>
      <p:cxnSp>
        <p:nvCxnSpPr>
          <p:cNvPr id="1031" name="Straight Connector 1030">
            <a:extLst>
              <a:ext uri="{FF2B5EF4-FFF2-40B4-BE49-F238E27FC236}">
                <a16:creationId xmlns:a16="http://schemas.microsoft.com/office/drawing/2014/main" id="{1503BFE4-729B-D9D0-C17B-501E6AF112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65140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A74C66-909F-FF09-5BD5-13D56E9F67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2551176"/>
            <a:ext cx="4085665" cy="3591207"/>
          </a:xfrm>
        </p:spPr>
        <p:txBody>
          <a:bodyPr vert="horz" lIns="91440" tIns="45720" rIns="91440" bIns="45720" rtlCol="0">
            <a:normAutofit lnSpcReduction="10000"/>
          </a:bodyPr>
          <a:lstStyle/>
          <a:p>
            <a:r>
              <a:rPr lang="en-GB" sz="1600" dirty="0"/>
              <a:t>30 male teenagers killed in London during 2021.</a:t>
            </a:r>
          </a:p>
          <a:p>
            <a:r>
              <a:rPr lang="en-GB" sz="1600" dirty="0"/>
              <a:t>Knives accounted for 74% of all homicides in 2021.</a:t>
            </a:r>
          </a:p>
          <a:p>
            <a:r>
              <a:rPr lang="en-GB" sz="1600" dirty="0"/>
              <a:t>8% involved the use of a firearm.</a:t>
            </a:r>
          </a:p>
          <a:p>
            <a:r>
              <a:rPr lang="en-GB" sz="1600" dirty="0"/>
              <a:t>Predominantly male teenagers were victims.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GB" sz="1600" dirty="0"/>
              <a:t>Significant number were from ethnic minorities and from impoverished areas.</a:t>
            </a:r>
          </a:p>
          <a:p>
            <a:r>
              <a:rPr lang="en-GB" sz="1600" dirty="0"/>
              <a:t>The number of homicides in London was at a 10 year high in 2019.</a:t>
            </a:r>
          </a:p>
          <a:p>
            <a:r>
              <a:rPr lang="en-GB" sz="1600" dirty="0"/>
              <a:t>One in three gangland murders in London linked to drill music.</a:t>
            </a:r>
          </a:p>
        </p:txBody>
      </p:sp>
      <p:pic>
        <p:nvPicPr>
          <p:cNvPr id="1026" name="Picture 2" descr="The gangs of north London | The Spectator">
            <a:extLst>
              <a:ext uri="{FF2B5EF4-FFF2-40B4-BE49-F238E27FC236}">
                <a16:creationId xmlns:a16="http://schemas.microsoft.com/office/drawing/2014/main" id="{F31718AA-B437-3D6C-6184-AC8D7646064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39" r="15635"/>
          <a:stretch/>
        </p:blipFill>
        <p:spPr bwMode="auto">
          <a:xfrm>
            <a:off x="5650992" y="10"/>
            <a:ext cx="6541008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60485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C4879EFC-8E62-4E00-973C-C45EE9EC6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15DCA12-BEE3-0601-DC05-2403F43CEB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881" y="457200"/>
            <a:ext cx="10909640" cy="136861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6600"/>
              <a:t>Examples</a:t>
            </a:r>
          </a:p>
        </p:txBody>
      </p:sp>
      <p:sp>
        <p:nvSpPr>
          <p:cNvPr id="14" name="sketch line">
            <a:extLst>
              <a:ext uri="{FF2B5EF4-FFF2-40B4-BE49-F238E27FC236}">
                <a16:creationId xmlns:a16="http://schemas.microsoft.com/office/drawing/2014/main" id="{D6A9C53F-5F90-40A5-8C85-5412D39C8C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50080" y="1850683"/>
            <a:ext cx="3291840" cy="18288"/>
          </a:xfrm>
          <a:custGeom>
            <a:avLst/>
            <a:gdLst>
              <a:gd name="connsiteX0" fmla="*/ 0 w 3291840"/>
              <a:gd name="connsiteY0" fmla="*/ 0 h 18288"/>
              <a:gd name="connsiteX1" fmla="*/ 658368 w 3291840"/>
              <a:gd name="connsiteY1" fmla="*/ 0 h 18288"/>
              <a:gd name="connsiteX2" fmla="*/ 1283818 w 3291840"/>
              <a:gd name="connsiteY2" fmla="*/ 0 h 18288"/>
              <a:gd name="connsiteX3" fmla="*/ 1909267 w 3291840"/>
              <a:gd name="connsiteY3" fmla="*/ 0 h 18288"/>
              <a:gd name="connsiteX4" fmla="*/ 2633472 w 3291840"/>
              <a:gd name="connsiteY4" fmla="*/ 0 h 18288"/>
              <a:gd name="connsiteX5" fmla="*/ 3291840 w 3291840"/>
              <a:gd name="connsiteY5" fmla="*/ 0 h 18288"/>
              <a:gd name="connsiteX6" fmla="*/ 3291840 w 3291840"/>
              <a:gd name="connsiteY6" fmla="*/ 18288 h 18288"/>
              <a:gd name="connsiteX7" fmla="*/ 2633472 w 3291840"/>
              <a:gd name="connsiteY7" fmla="*/ 18288 h 18288"/>
              <a:gd name="connsiteX8" fmla="*/ 2073859 w 3291840"/>
              <a:gd name="connsiteY8" fmla="*/ 18288 h 18288"/>
              <a:gd name="connsiteX9" fmla="*/ 1448410 w 3291840"/>
              <a:gd name="connsiteY9" fmla="*/ 18288 h 18288"/>
              <a:gd name="connsiteX10" fmla="*/ 822960 w 3291840"/>
              <a:gd name="connsiteY10" fmla="*/ 18288 h 18288"/>
              <a:gd name="connsiteX11" fmla="*/ 0 w 3291840"/>
              <a:gd name="connsiteY11" fmla="*/ 18288 h 18288"/>
              <a:gd name="connsiteX12" fmla="*/ 0 w 329184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291840" h="18288" fill="none" extrusionOk="0">
                <a:moveTo>
                  <a:pt x="0" y="0"/>
                </a:moveTo>
                <a:cubicBezTo>
                  <a:pt x="173077" y="-20031"/>
                  <a:pt x="443104" y="6424"/>
                  <a:pt x="658368" y="0"/>
                </a:cubicBezTo>
                <a:cubicBezTo>
                  <a:pt x="873632" y="-6424"/>
                  <a:pt x="1034028" y="11764"/>
                  <a:pt x="1283818" y="0"/>
                </a:cubicBezTo>
                <a:cubicBezTo>
                  <a:pt x="1533608" y="-11764"/>
                  <a:pt x="1691227" y="-30112"/>
                  <a:pt x="1909267" y="0"/>
                </a:cubicBezTo>
                <a:cubicBezTo>
                  <a:pt x="2127307" y="30112"/>
                  <a:pt x="2272465" y="-18735"/>
                  <a:pt x="2633472" y="0"/>
                </a:cubicBezTo>
                <a:cubicBezTo>
                  <a:pt x="2994479" y="18735"/>
                  <a:pt x="3023324" y="-32030"/>
                  <a:pt x="3291840" y="0"/>
                </a:cubicBezTo>
                <a:cubicBezTo>
                  <a:pt x="3291406" y="7551"/>
                  <a:pt x="3291373" y="9822"/>
                  <a:pt x="3291840" y="18288"/>
                </a:cubicBezTo>
                <a:cubicBezTo>
                  <a:pt x="3048445" y="38989"/>
                  <a:pt x="2846548" y="-14400"/>
                  <a:pt x="2633472" y="18288"/>
                </a:cubicBezTo>
                <a:cubicBezTo>
                  <a:pt x="2420396" y="50976"/>
                  <a:pt x="2304099" y="6336"/>
                  <a:pt x="2073859" y="18288"/>
                </a:cubicBezTo>
                <a:cubicBezTo>
                  <a:pt x="1843619" y="30240"/>
                  <a:pt x="1706926" y="10778"/>
                  <a:pt x="1448410" y="18288"/>
                </a:cubicBezTo>
                <a:cubicBezTo>
                  <a:pt x="1189894" y="25798"/>
                  <a:pt x="1002278" y="8992"/>
                  <a:pt x="822960" y="18288"/>
                </a:cubicBezTo>
                <a:cubicBezTo>
                  <a:pt x="643642" y="27585"/>
                  <a:pt x="307039" y="38051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291840" h="18288" stroke="0" extrusionOk="0">
                <a:moveTo>
                  <a:pt x="0" y="0"/>
                </a:moveTo>
                <a:cubicBezTo>
                  <a:pt x="195850" y="28018"/>
                  <a:pt x="434891" y="17390"/>
                  <a:pt x="592531" y="0"/>
                </a:cubicBezTo>
                <a:cubicBezTo>
                  <a:pt x="750171" y="-17390"/>
                  <a:pt x="1018709" y="32200"/>
                  <a:pt x="1316736" y="0"/>
                </a:cubicBezTo>
                <a:cubicBezTo>
                  <a:pt x="1614763" y="-32200"/>
                  <a:pt x="1696480" y="-11367"/>
                  <a:pt x="1876349" y="0"/>
                </a:cubicBezTo>
                <a:cubicBezTo>
                  <a:pt x="2056218" y="11367"/>
                  <a:pt x="2193364" y="13433"/>
                  <a:pt x="2435962" y="0"/>
                </a:cubicBezTo>
                <a:cubicBezTo>
                  <a:pt x="2678560" y="-13433"/>
                  <a:pt x="3010901" y="-42367"/>
                  <a:pt x="3291840" y="0"/>
                </a:cubicBezTo>
                <a:cubicBezTo>
                  <a:pt x="3291758" y="4406"/>
                  <a:pt x="3291751" y="9982"/>
                  <a:pt x="3291840" y="18288"/>
                </a:cubicBezTo>
                <a:cubicBezTo>
                  <a:pt x="3108993" y="14228"/>
                  <a:pt x="2952658" y="46900"/>
                  <a:pt x="2666390" y="18288"/>
                </a:cubicBezTo>
                <a:cubicBezTo>
                  <a:pt x="2380122" y="-10324"/>
                  <a:pt x="2263855" y="41055"/>
                  <a:pt x="2040941" y="18288"/>
                </a:cubicBezTo>
                <a:cubicBezTo>
                  <a:pt x="1818027" y="-4479"/>
                  <a:pt x="1675097" y="6509"/>
                  <a:pt x="1415491" y="18288"/>
                </a:cubicBezTo>
                <a:cubicBezTo>
                  <a:pt x="1155885" y="30068"/>
                  <a:pt x="852976" y="36210"/>
                  <a:pt x="691286" y="18288"/>
                </a:cubicBezTo>
                <a:cubicBezTo>
                  <a:pt x="529596" y="366"/>
                  <a:pt x="187183" y="13912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A screenshot of a computer&#10;&#10;Description automatically generated">
            <a:extLst>
              <a:ext uri="{FF2B5EF4-FFF2-40B4-BE49-F238E27FC236}">
                <a16:creationId xmlns:a16="http://schemas.microsoft.com/office/drawing/2014/main" id="{140B62E9-33C4-DCF0-C3B0-4A97FC7F5F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03" t="15413" r="33117"/>
          <a:stretch/>
        </p:blipFill>
        <p:spPr>
          <a:xfrm>
            <a:off x="1030024" y="2642616"/>
            <a:ext cx="4194448" cy="3605784"/>
          </a:xfrm>
          <a:prstGeom prst="rect">
            <a:avLst/>
          </a:prstGeom>
        </p:spPr>
      </p:pic>
      <p:pic>
        <p:nvPicPr>
          <p:cNvPr id="7" name="Picture 6" descr="A screenshot of a computer&#10;&#10;Description automatically generated">
            <a:extLst>
              <a:ext uri="{FF2B5EF4-FFF2-40B4-BE49-F238E27FC236}">
                <a16:creationId xmlns:a16="http://schemas.microsoft.com/office/drawing/2014/main" id="{C421B0E2-09D8-D3CB-33B1-56743F87CBC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75" t="15452" r="40000"/>
          <a:stretch/>
        </p:blipFill>
        <p:spPr>
          <a:xfrm>
            <a:off x="7307642" y="2642616"/>
            <a:ext cx="3508123" cy="3605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2717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Online Media 1" title="The Mali Boys: How London’s Most Feared Gang Run Drugs, Guns And Violence Across The Capital">
            <a:hlinkClick r:id="" action="ppaction://media"/>
            <a:extLst>
              <a:ext uri="{FF2B5EF4-FFF2-40B4-BE49-F238E27FC236}">
                <a16:creationId xmlns:a16="http://schemas.microsoft.com/office/drawing/2014/main" id="{2AA4B746-6B7F-52A0-08D4-585ED5906707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1165853" y="643467"/>
            <a:ext cx="9860293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90653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F06E96E-A68D-E948-4E12-A053544090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000" dirty="0"/>
              <a:t>Serious violence strategy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36F211-DF35-782C-46D0-13202183CC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sz="2200"/>
              <a:t>Building resilience, critical thinking and life skills.</a:t>
            </a:r>
          </a:p>
          <a:p>
            <a:r>
              <a:rPr lang="en-GB" sz="2200"/>
              <a:t>Positive alternatives through employment.</a:t>
            </a:r>
          </a:p>
          <a:p>
            <a:r>
              <a:rPr lang="en-GB" sz="2200"/>
              <a:t>Support for parents, teachers and schools.</a:t>
            </a:r>
          </a:p>
          <a:p>
            <a:r>
              <a:rPr lang="en-GB" sz="2200"/>
              <a:t>Targeted interventions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GB" sz="2200"/>
              <a:t>Early interventions youth fund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GB" sz="2200"/>
              <a:t>Young people and mental health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GB" sz="2200"/>
              <a:t>Trusted relationships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GB" sz="2200"/>
              <a:t>Troubled families programme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GB" sz="2200"/>
              <a:t>Trauma based policing model and in formed youth justice services</a:t>
            </a:r>
          </a:p>
        </p:txBody>
      </p:sp>
    </p:spTree>
    <p:extLst>
      <p:ext uri="{BB962C8B-B14F-4D97-AF65-F5344CB8AC3E}">
        <p14:creationId xmlns:p14="http://schemas.microsoft.com/office/powerpoint/2010/main" val="30583119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4AC5506-6312-4701-8D3C-40187889A9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1752"/>
            <a:ext cx="12192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F3D26D-A97D-4FD0-982D-7730EE837C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532" y="643467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2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Wales Violence Prevention Unit</a:t>
            </a:r>
          </a:p>
        </p:txBody>
      </p:sp>
      <p:pic>
        <p:nvPicPr>
          <p:cNvPr id="5" name="Content Placeholder 4" descr="A screenshot of a computer&#10;&#10;Description automatically generated">
            <a:extLst>
              <a:ext uri="{FF2B5EF4-FFF2-40B4-BE49-F238E27FC236}">
                <a16:creationId xmlns:a16="http://schemas.microsoft.com/office/drawing/2014/main" id="{98B48578-0A26-2A9D-3996-BFBE612F4D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3" t="8058" r="1362" b="8305"/>
          <a:stretch/>
        </p:blipFill>
        <p:spPr>
          <a:xfrm>
            <a:off x="1367250" y="1675227"/>
            <a:ext cx="9457500" cy="4394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7966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68601B3-3FDC-3079-17A0-5A4852508E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/>
              <a:t>Beating Crime Plan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FD0015-D37E-63B7-345D-D24F2BBF7C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GB" sz="2200"/>
              <a:t>The Government want to embark on the largest building programme, with 18,000 additional prison places.</a:t>
            </a:r>
          </a:p>
          <a:p>
            <a:r>
              <a:rPr lang="en-GB" sz="2200"/>
              <a:t>The Government will be asking Police Forces regularly how they are deploying new recruits and what results they are having.</a:t>
            </a:r>
          </a:p>
          <a:p>
            <a:r>
              <a:rPr lang="en-GB" sz="2200"/>
              <a:t>Want everyone in England and Wales to have digital access to the Police through a national online platform.</a:t>
            </a:r>
          </a:p>
          <a:p>
            <a:r>
              <a:rPr lang="en-GB" sz="2200"/>
              <a:t>Develop league tables for answering calls, so that the public know what are the response like for their force when they are called for help.</a:t>
            </a:r>
          </a:p>
          <a:p>
            <a:r>
              <a:rPr lang="en-GB" sz="2200"/>
              <a:t>Maximise capacity across courts so that they can reduce the caseload that had built up during the pandemic.</a:t>
            </a:r>
          </a:p>
        </p:txBody>
      </p:sp>
    </p:spTree>
    <p:extLst>
      <p:ext uri="{BB962C8B-B14F-4D97-AF65-F5344CB8AC3E}">
        <p14:creationId xmlns:p14="http://schemas.microsoft.com/office/powerpoint/2010/main" val="26268567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CF6E896-F0A4-1EA7-619F-41276593CB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/>
              <a:t>Recap of the Session</a:t>
            </a:r>
          </a:p>
        </p:txBody>
      </p:sp>
      <p:sp>
        <p:nvSpPr>
          <p:cNvPr id="7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516C07-C8CA-1F1D-17E2-A3496EE531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200"/>
              <a:t>In today’s session, we have learnt about:</a:t>
            </a:r>
          </a:p>
          <a:p>
            <a:r>
              <a:rPr lang="en-GB" sz="2200"/>
              <a:t>We have defined what is Homicide</a:t>
            </a:r>
          </a:p>
          <a:p>
            <a:r>
              <a:rPr lang="en-GB" sz="2200"/>
              <a:t>What are the causations</a:t>
            </a:r>
          </a:p>
          <a:p>
            <a:r>
              <a:rPr lang="en-GB" sz="2200"/>
              <a:t>How could these homicides could be prevented</a:t>
            </a:r>
          </a:p>
        </p:txBody>
      </p:sp>
    </p:spTree>
    <p:extLst>
      <p:ext uri="{BB962C8B-B14F-4D97-AF65-F5344CB8AC3E}">
        <p14:creationId xmlns:p14="http://schemas.microsoft.com/office/powerpoint/2010/main" val="283499093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F1655C47-7AD7-12C1-D144-5C01155B10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8087"/>
            <a:ext cx="12191998" cy="5113471"/>
          </a:xfrm>
          <a:prstGeom prst="rect">
            <a:avLst/>
          </a:prstGeom>
          <a:ln>
            <a:noFill/>
          </a:ln>
          <a:effectLst>
            <a:outerShdw blurRad="635000" dist="254000" dir="5460000" sx="90000" sy="90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EF8CE7C-2395-4F24-2533-FD58F4C0A3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5614" y="777240"/>
            <a:ext cx="4535516" cy="377736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800"/>
              <a:t>Any Questions?</a:t>
            </a:r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3A48C6C-3CC4-4EE5-A773-EC1EB7F59C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15148" y="0"/>
            <a:ext cx="6076852" cy="6849700"/>
          </a:xfrm>
          <a:prstGeom prst="rect">
            <a:avLst/>
          </a:prstGeom>
          <a:ln>
            <a:noFill/>
          </a:ln>
          <a:effectLst>
            <a:outerShdw blurRad="596900" dist="317500" dir="8820000" sx="87000" sy="87000" algn="t" rotWithShape="0">
              <a:schemeClr val="tx1">
                <a:alpha val="27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Yellow question mark">
            <a:extLst>
              <a:ext uri="{FF2B5EF4-FFF2-40B4-BE49-F238E27FC236}">
                <a16:creationId xmlns:a16="http://schemas.microsoft.com/office/drawing/2014/main" id="{FC45AB62-348B-FE34-2287-744CB3C9665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948" r="-2" b="-2"/>
          <a:stretch/>
        </p:blipFill>
        <p:spPr>
          <a:xfrm>
            <a:off x="6115147" y="-1"/>
            <a:ext cx="6076866" cy="5131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53948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37EB88-62F2-0F69-123C-4D42218540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53400" y="1128094"/>
            <a:ext cx="3434180" cy="1415270"/>
          </a:xfrm>
        </p:spPr>
        <p:txBody>
          <a:bodyPr anchor="t">
            <a:normAutofit/>
          </a:bodyPr>
          <a:lstStyle/>
          <a:p>
            <a:r>
              <a:rPr lang="en-GB" sz="3200"/>
              <a:t>Next Week</a:t>
            </a:r>
          </a:p>
        </p:txBody>
      </p:sp>
      <p:pic>
        <p:nvPicPr>
          <p:cNvPr id="5" name="Picture 4" descr="Calendar on table">
            <a:extLst>
              <a:ext uri="{FF2B5EF4-FFF2-40B4-BE49-F238E27FC236}">
                <a16:creationId xmlns:a16="http://schemas.microsoft.com/office/drawing/2014/main" id="{0E1F076E-3459-AAD9-4D57-A0910502EF6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26294" b="-1"/>
          <a:stretch/>
        </p:blipFill>
        <p:spPr>
          <a:xfrm>
            <a:off x="-9886" y="10"/>
            <a:ext cx="7572605" cy="6857990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249EDD1B-F94D-B4E6-ACAA-566B9A26FD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199390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32AA0F-A5BB-2D06-ED4C-B80C10598D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53399" y="2543364"/>
            <a:ext cx="3888441" cy="3599019"/>
          </a:xfrm>
        </p:spPr>
        <p:txBody>
          <a:bodyPr>
            <a:normAutofit/>
          </a:bodyPr>
          <a:lstStyle/>
          <a:p>
            <a:r>
              <a:rPr lang="en-GB" sz="2000" dirty="0"/>
              <a:t>Cyber Crime- Guest speaker</a:t>
            </a:r>
          </a:p>
          <a:p>
            <a:r>
              <a:rPr lang="en-GB" sz="2000" dirty="0"/>
              <a:t>Michelle Hill</a:t>
            </a:r>
          </a:p>
          <a:p>
            <a:r>
              <a:rPr lang="en-GB" sz="2000" dirty="0"/>
              <a:t>In the meantime, if you have any questions please contact the PM, Martin Jones (Martin.jones@uwtsd.ac.uk)</a:t>
            </a:r>
          </a:p>
          <a:p>
            <a:pPr marL="0" indent="0">
              <a:buNone/>
            </a:pPr>
            <a:endParaRPr lang="en-GB" sz="2000" dirty="0"/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8997507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GUID" val="4904f045-09b3-4994-a971-2493f86bbbf7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1964</Words>
  <Application>Microsoft Office PowerPoint</Application>
  <PresentationFormat>Widescreen</PresentationFormat>
  <Paragraphs>210</Paragraphs>
  <Slides>20</Slides>
  <Notes>16</Notes>
  <HiddenSlides>0</HiddenSlides>
  <MMClips>1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8" baseType="lpstr">
      <vt:lpstr>Aptos</vt:lpstr>
      <vt:lpstr>Aptos Display</vt:lpstr>
      <vt:lpstr>Arial</vt:lpstr>
      <vt:lpstr>Calibri</vt:lpstr>
      <vt:lpstr>Courier New</vt:lpstr>
      <vt:lpstr>Open Sans</vt:lpstr>
      <vt:lpstr>Wingdings</vt:lpstr>
      <vt:lpstr>Office Theme</vt:lpstr>
      <vt:lpstr>Homicide</vt:lpstr>
      <vt:lpstr>Last session</vt:lpstr>
      <vt:lpstr>Learning Objectives</vt:lpstr>
      <vt:lpstr>Definition of Homicide</vt:lpstr>
      <vt:lpstr>Murder vs Manslaughter</vt:lpstr>
      <vt:lpstr>PowerPoint Presentation</vt:lpstr>
      <vt:lpstr>Statistics in the UK</vt:lpstr>
      <vt:lpstr>Homicide rates</vt:lpstr>
      <vt:lpstr>Task</vt:lpstr>
      <vt:lpstr>Spike in homicide year 2000-2006</vt:lpstr>
      <vt:lpstr>Possible Drivers of Homicide</vt:lpstr>
      <vt:lpstr>Murders involving Gangs in London</vt:lpstr>
      <vt:lpstr>Examples</vt:lpstr>
      <vt:lpstr>PowerPoint Presentation</vt:lpstr>
      <vt:lpstr>Serious violence strategy</vt:lpstr>
      <vt:lpstr>Wales Violence Prevention Unit</vt:lpstr>
      <vt:lpstr>Beating Crime Plan</vt:lpstr>
      <vt:lpstr>Recap of the Session</vt:lpstr>
      <vt:lpstr>Any Questions?</vt:lpstr>
      <vt:lpstr>Next Week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Homicide</dc:title>
  <dc:creator>Andrew James</dc:creator>
  <cp:lastModifiedBy>Sadie France</cp:lastModifiedBy>
  <cp:revision>281</cp:revision>
  <dcterms:created xsi:type="dcterms:W3CDTF">2024-03-01T10:29:20Z</dcterms:created>
  <dcterms:modified xsi:type="dcterms:W3CDTF">2025-03-13T12:56:20Z</dcterms:modified>
</cp:coreProperties>
</file>