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E378EF-53E3-4436-A14E-219B91FBA01D}" v="89" dt="2024-06-03T13:07:17.4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ncent Sheldrake" userId="48f271f8-68fd-4ebd-9917-eb151b198961" providerId="ADAL" clId="{A7E378EF-53E3-4436-A14E-219B91FBA01D}"/>
    <pc:docChg chg="undo redo custSel modSld">
      <pc:chgData name="Vincent Sheldrake" userId="48f271f8-68fd-4ebd-9917-eb151b198961" providerId="ADAL" clId="{A7E378EF-53E3-4436-A14E-219B91FBA01D}" dt="2024-06-03T13:07:12.195" v="1685" actId="20577"/>
      <pc:docMkLst>
        <pc:docMk/>
      </pc:docMkLst>
      <pc:sldChg chg="addSp delSp modSp mod setBg modAnim">
        <pc:chgData name="Vincent Sheldrake" userId="48f271f8-68fd-4ebd-9917-eb151b198961" providerId="ADAL" clId="{A7E378EF-53E3-4436-A14E-219B91FBA01D}" dt="2024-05-31T11:21:18.324" v="1131" actId="20577"/>
        <pc:sldMkLst>
          <pc:docMk/>
          <pc:sldMk cId="1843013156" sldId="258"/>
        </pc:sldMkLst>
        <pc:spChg chg="mod">
          <ac:chgData name="Vincent Sheldrake" userId="48f271f8-68fd-4ebd-9917-eb151b198961" providerId="ADAL" clId="{A7E378EF-53E3-4436-A14E-219B91FBA01D}" dt="2024-05-30T14:26:08.785" v="744" actId="26606"/>
          <ac:spMkLst>
            <pc:docMk/>
            <pc:sldMk cId="1843013156" sldId="258"/>
            <ac:spMk id="2" creationId="{4C3E8F68-345A-698A-B4C9-3FBFD9F8CE80}"/>
          </ac:spMkLst>
        </pc:spChg>
        <pc:spChg chg="mod ord">
          <ac:chgData name="Vincent Sheldrake" userId="48f271f8-68fd-4ebd-9917-eb151b198961" providerId="ADAL" clId="{A7E378EF-53E3-4436-A14E-219B91FBA01D}" dt="2024-05-30T14:30:17.549" v="792" actId="20577"/>
          <ac:spMkLst>
            <pc:docMk/>
            <pc:sldMk cId="1843013156" sldId="258"/>
            <ac:spMk id="3" creationId="{4493729A-28A6-CC24-C51B-2F6EDBF7DDE1}"/>
          </ac:spMkLst>
        </pc:spChg>
        <pc:spChg chg="add del">
          <ac:chgData name="Vincent Sheldrake" userId="48f271f8-68fd-4ebd-9917-eb151b198961" providerId="ADAL" clId="{A7E378EF-53E3-4436-A14E-219B91FBA01D}" dt="2024-05-30T14:21:32.936" v="736" actId="26606"/>
          <ac:spMkLst>
            <pc:docMk/>
            <pc:sldMk cId="1843013156" sldId="258"/>
            <ac:spMk id="12" creationId="{9163A971-857A-4D4D-B458-BADAF926FFCC}"/>
          </ac:spMkLst>
        </pc:spChg>
        <pc:spChg chg="add del">
          <ac:chgData name="Vincent Sheldrake" userId="48f271f8-68fd-4ebd-9917-eb151b198961" providerId="ADAL" clId="{A7E378EF-53E3-4436-A14E-219B91FBA01D}" dt="2024-05-31T11:19:19.192" v="1095" actId="22"/>
          <ac:spMkLst>
            <pc:docMk/>
            <pc:sldMk cId="1843013156" sldId="258"/>
            <ac:spMk id="14" creationId="{1803EE79-BC26-BA44-5C8A-6DB258157B21}"/>
          </ac:spMkLst>
        </pc:spChg>
        <pc:spChg chg="add mod">
          <ac:chgData name="Vincent Sheldrake" userId="48f271f8-68fd-4ebd-9917-eb151b198961" providerId="ADAL" clId="{A7E378EF-53E3-4436-A14E-219B91FBA01D}" dt="2024-05-31T11:21:18.324" v="1131" actId="20577"/>
          <ac:spMkLst>
            <pc:docMk/>
            <pc:sldMk cId="1843013156" sldId="258"/>
            <ac:spMk id="15" creationId="{B1904544-9B67-B9AB-0468-9E75DDFDA78A}"/>
          </ac:spMkLst>
        </pc:spChg>
        <pc:picChg chg="add del mod">
          <ac:chgData name="Vincent Sheldrake" userId="48f271f8-68fd-4ebd-9917-eb151b198961" providerId="ADAL" clId="{A7E378EF-53E3-4436-A14E-219B91FBA01D}" dt="2024-05-30T14:20:41.301" v="731" actId="21"/>
          <ac:picMkLst>
            <pc:docMk/>
            <pc:sldMk cId="1843013156" sldId="258"/>
            <ac:picMk id="5" creationId="{DC33A845-7331-E413-79E3-F7E8822BFC54}"/>
          </ac:picMkLst>
        </pc:picChg>
        <pc:picChg chg="add mod ord">
          <ac:chgData name="Vincent Sheldrake" userId="48f271f8-68fd-4ebd-9917-eb151b198961" providerId="ADAL" clId="{A7E378EF-53E3-4436-A14E-219B91FBA01D}" dt="2024-05-30T14:21:32.936" v="736" actId="26606"/>
          <ac:picMkLst>
            <pc:docMk/>
            <pc:sldMk cId="1843013156" sldId="258"/>
            <ac:picMk id="7" creationId="{BE74E437-3ADA-2466-4192-4212C8BE2683}"/>
          </ac:picMkLst>
        </pc:picChg>
        <pc:picChg chg="add mod">
          <ac:chgData name="Vincent Sheldrake" userId="48f271f8-68fd-4ebd-9917-eb151b198961" providerId="ADAL" clId="{A7E378EF-53E3-4436-A14E-219B91FBA01D}" dt="2024-05-30T14:24:28.084" v="742" actId="931"/>
          <ac:picMkLst>
            <pc:docMk/>
            <pc:sldMk cId="1843013156" sldId="258"/>
            <ac:picMk id="9" creationId="{09384028-5E3B-34CF-C716-BBB4284768B0}"/>
          </ac:picMkLst>
        </pc:picChg>
        <pc:picChg chg="add mod">
          <ac:chgData name="Vincent Sheldrake" userId="48f271f8-68fd-4ebd-9917-eb151b198961" providerId="ADAL" clId="{A7E378EF-53E3-4436-A14E-219B91FBA01D}" dt="2024-05-30T14:31:07.533" v="794" actId="1366"/>
          <ac:picMkLst>
            <pc:docMk/>
            <pc:sldMk cId="1843013156" sldId="258"/>
            <ac:picMk id="11" creationId="{071F1442-6057-9E3E-66A3-45FC60C6049B}"/>
          </ac:picMkLst>
        </pc:picChg>
      </pc:sldChg>
      <pc:sldChg chg="addSp delSp modSp mod">
        <pc:chgData name="Vincent Sheldrake" userId="48f271f8-68fd-4ebd-9917-eb151b198961" providerId="ADAL" clId="{A7E378EF-53E3-4436-A14E-219B91FBA01D}" dt="2024-06-03T13:03:47.833" v="1522" actId="1076"/>
        <pc:sldMkLst>
          <pc:docMk/>
          <pc:sldMk cId="683496445" sldId="259"/>
        </pc:sldMkLst>
        <pc:spChg chg="mod">
          <ac:chgData name="Vincent Sheldrake" userId="48f271f8-68fd-4ebd-9917-eb151b198961" providerId="ADAL" clId="{A7E378EF-53E3-4436-A14E-219B91FBA01D}" dt="2024-06-03T12:56:56.617" v="1515" actId="114"/>
          <ac:spMkLst>
            <pc:docMk/>
            <pc:sldMk cId="683496445" sldId="259"/>
            <ac:spMk id="3" creationId="{3B5D4CBE-8D01-8773-B10B-98530B157AF3}"/>
          </ac:spMkLst>
        </pc:spChg>
        <pc:picChg chg="add del mod">
          <ac:chgData name="Vincent Sheldrake" userId="48f271f8-68fd-4ebd-9917-eb151b198961" providerId="ADAL" clId="{A7E378EF-53E3-4436-A14E-219B91FBA01D}" dt="2024-06-03T13:02:24.432" v="1519" actId="21"/>
          <ac:picMkLst>
            <pc:docMk/>
            <pc:sldMk cId="683496445" sldId="259"/>
            <ac:picMk id="5" creationId="{B851B1BD-948B-F219-66A7-EA698EF67D28}"/>
          </ac:picMkLst>
        </pc:picChg>
        <pc:picChg chg="add mod">
          <ac:chgData name="Vincent Sheldrake" userId="48f271f8-68fd-4ebd-9917-eb151b198961" providerId="ADAL" clId="{A7E378EF-53E3-4436-A14E-219B91FBA01D}" dt="2024-06-03T13:03:47.833" v="1522" actId="1076"/>
          <ac:picMkLst>
            <pc:docMk/>
            <pc:sldMk cId="683496445" sldId="259"/>
            <ac:picMk id="1026" creationId="{94BAB778-A325-875C-5B54-73E59A1F40E5}"/>
          </ac:picMkLst>
        </pc:picChg>
      </pc:sldChg>
      <pc:sldChg chg="addSp delSp modSp mod setBg">
        <pc:chgData name="Vincent Sheldrake" userId="48f271f8-68fd-4ebd-9917-eb151b198961" providerId="ADAL" clId="{A7E378EF-53E3-4436-A14E-219B91FBA01D}" dt="2024-06-03T13:07:12.195" v="1685" actId="20577"/>
        <pc:sldMkLst>
          <pc:docMk/>
          <pc:sldMk cId="2228950425" sldId="260"/>
        </pc:sldMkLst>
        <pc:spChg chg="mod">
          <ac:chgData name="Vincent Sheldrake" userId="48f271f8-68fd-4ebd-9917-eb151b198961" providerId="ADAL" clId="{A7E378EF-53E3-4436-A14E-219B91FBA01D}" dt="2024-05-30T14:44:49.328" v="825" actId="1076"/>
          <ac:spMkLst>
            <pc:docMk/>
            <pc:sldMk cId="2228950425" sldId="260"/>
            <ac:spMk id="2" creationId="{9186EE8B-8B53-54C2-E86E-213CBBF18AB0}"/>
          </ac:spMkLst>
        </pc:spChg>
        <pc:spChg chg="add del">
          <ac:chgData name="Vincent Sheldrake" userId="48f271f8-68fd-4ebd-9917-eb151b198961" providerId="ADAL" clId="{A7E378EF-53E3-4436-A14E-219B91FBA01D}" dt="2024-05-30T14:36:07.821" v="800"/>
          <ac:spMkLst>
            <pc:docMk/>
            <pc:sldMk cId="2228950425" sldId="260"/>
            <ac:spMk id="3" creationId="{25DF258D-2CCD-E68D-13A2-355937E5A260}"/>
          </ac:spMkLst>
        </pc:spChg>
        <pc:spChg chg="add mod">
          <ac:chgData name="Vincent Sheldrake" userId="48f271f8-68fd-4ebd-9917-eb151b198961" providerId="ADAL" clId="{A7E378EF-53E3-4436-A14E-219B91FBA01D}" dt="2024-05-30T14:43:22.649" v="816" actId="21"/>
          <ac:spMkLst>
            <pc:docMk/>
            <pc:sldMk cId="2228950425" sldId="260"/>
            <ac:spMk id="6" creationId="{31C7E6AE-C3B7-AC3A-4C32-D81B5FFCDF7A}"/>
          </ac:spMkLst>
        </pc:spChg>
        <pc:spChg chg="add mod">
          <ac:chgData name="Vincent Sheldrake" userId="48f271f8-68fd-4ebd-9917-eb151b198961" providerId="ADAL" clId="{A7E378EF-53E3-4436-A14E-219B91FBA01D}" dt="2024-05-31T11:21:04.593" v="1124"/>
          <ac:spMkLst>
            <pc:docMk/>
            <pc:sldMk cId="2228950425" sldId="260"/>
            <ac:spMk id="7" creationId="{470EE4D2-51FB-D89C-F949-8DB539929753}"/>
          </ac:spMkLst>
        </pc:spChg>
        <pc:spChg chg="add del">
          <ac:chgData name="Vincent Sheldrake" userId="48f271f8-68fd-4ebd-9917-eb151b198961" providerId="ADAL" clId="{A7E378EF-53E3-4436-A14E-219B91FBA01D}" dt="2024-05-30T14:34:36.454" v="798" actId="26606"/>
          <ac:spMkLst>
            <pc:docMk/>
            <pc:sldMk cId="2228950425" sldId="260"/>
            <ac:spMk id="9" creationId="{602614AF-4FBE-690E-BE86-1BDFB57F79E2}"/>
          </ac:spMkLst>
        </pc:spChg>
        <pc:spChg chg="add mod">
          <ac:chgData name="Vincent Sheldrake" userId="48f271f8-68fd-4ebd-9917-eb151b198961" providerId="ADAL" clId="{A7E378EF-53E3-4436-A14E-219B91FBA01D}" dt="2024-06-03T13:07:12.195" v="1685" actId="20577"/>
          <ac:spMkLst>
            <pc:docMk/>
            <pc:sldMk cId="2228950425" sldId="260"/>
            <ac:spMk id="1030" creationId="{3FF9C778-DB99-5FF7-89E6-22E2CF09099C}"/>
          </ac:spMkLst>
        </pc:spChg>
        <pc:picChg chg="add mod">
          <ac:chgData name="Vincent Sheldrake" userId="48f271f8-68fd-4ebd-9917-eb151b198961" providerId="ADAL" clId="{A7E378EF-53E3-4436-A14E-219B91FBA01D}" dt="2024-05-30T14:34:37.820" v="799" actId="931"/>
          <ac:picMkLst>
            <pc:docMk/>
            <pc:sldMk cId="2228950425" sldId="260"/>
            <ac:picMk id="5" creationId="{3BCA5694-CA2D-EA88-2F2E-185AA30FD453}"/>
          </ac:picMkLst>
        </pc:picChg>
        <pc:picChg chg="add del mod">
          <ac:chgData name="Vincent Sheldrake" userId="48f271f8-68fd-4ebd-9917-eb151b198961" providerId="ADAL" clId="{A7E378EF-53E3-4436-A14E-219B91FBA01D}" dt="2024-05-31T09:37:59.647" v="837"/>
          <ac:picMkLst>
            <pc:docMk/>
            <pc:sldMk cId="2228950425" sldId="260"/>
            <ac:picMk id="1026" creationId="{CC90AF78-1D08-94D0-4419-4D07393FDF2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eitl y Sleid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y-GB"/>
              <a:t>Cliciwch i olygu arddull is-deitl y Meistr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197000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6234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Pennyn Adr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12432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au G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615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ymhariaet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cy-GB"/>
              <a:t>Cliciwch i olygu'r arddulliau testun Meistr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8862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eitl yn Un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5038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Gw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824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ynnwys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5094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lun gyda Phennaw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y-GB" dirty="0"/>
              <a:t>Cliciwch eicon i ychwanegu llun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y-GB"/>
              <a:t>Cliciwch i olygu'r arddulliau testun Meistr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610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itl a Thestun Fertig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927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itl Fertigol a Thestu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201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y-GB"/>
              <a:t>Cliciwch i olygu arddull teitl y Meistr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Cliciwch i 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94375E55-CD40-4A72-8A29-23C8EF808788}" type="datetimeFigureOut">
              <a:rPr lang="en-GB" smtClean="0"/>
              <a:t>03/06/2024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CD4D1CD6-3BDA-42F7-8645-9F9E8A8293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0339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796FF8BF-2241-45C2-A897-665BF9E06A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/>
              <a:t>Six Sigma</a:t>
            </a:r>
            <a:endParaRPr lang="en-GB" dirty="0"/>
          </a:p>
        </p:txBody>
      </p:sp>
      <p:sp>
        <p:nvSpPr>
          <p:cNvPr id="3" name="Isdeitl 2">
            <a:extLst>
              <a:ext uri="{FF2B5EF4-FFF2-40B4-BE49-F238E27FC236}">
                <a16:creationId xmlns:a16="http://schemas.microsoft.com/office/drawing/2014/main" id="{52A55A7F-8E36-D839-E787-5BDF8B8D4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4333385" cy="1691640"/>
          </a:xfrm>
        </p:spPr>
        <p:txBody>
          <a:bodyPr/>
          <a:lstStyle/>
          <a:p>
            <a:r>
              <a:rPr lang="cy-GB" dirty="0"/>
              <a:t>Vincent Sheldrake</a:t>
            </a:r>
            <a:endParaRPr lang="en-GB" dirty="0"/>
          </a:p>
        </p:txBody>
      </p:sp>
      <p:sp>
        <p:nvSpPr>
          <p:cNvPr id="4" name="Blwch Testun 3">
            <a:extLst>
              <a:ext uri="{FF2B5EF4-FFF2-40B4-BE49-F238E27FC236}">
                <a16:creationId xmlns:a16="http://schemas.microsoft.com/office/drawing/2014/main" id="{5CBDC652-6D5D-C201-743B-E9F6CCEBD72D}"/>
              </a:ext>
            </a:extLst>
          </p:cNvPr>
          <p:cNvSpPr txBox="1"/>
          <p:nvPr/>
        </p:nvSpPr>
        <p:spPr>
          <a:xfrm>
            <a:off x="9926682" y="-25878"/>
            <a:ext cx="15070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9600" dirty="0"/>
              <a:t>6σ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3072074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AA5F3ED7-28AB-DC57-A0E5-3D114955D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680" y="120831"/>
            <a:ext cx="9692640" cy="1325562"/>
          </a:xfrm>
        </p:spPr>
        <p:txBody>
          <a:bodyPr/>
          <a:lstStyle/>
          <a:p>
            <a:r>
              <a:rPr lang="cy-GB" dirty="0"/>
              <a:t>Implementation</a:t>
            </a:r>
            <a:endParaRPr lang="en-GB" dirty="0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7BCBFD88-2CD9-DEF5-04B5-CD7A382268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9152" y="1936250"/>
            <a:ext cx="8595360" cy="4245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Define: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What is important to the business?</a:t>
            </a:r>
            <a:endParaRPr lang="en-GB" sz="2400" dirty="0"/>
          </a:p>
        </p:txBody>
      </p:sp>
      <p:pic>
        <p:nvPicPr>
          <p:cNvPr id="5" name="Graffigyn 4" descr="List with solid fill">
            <a:extLst>
              <a:ext uri="{FF2B5EF4-FFF2-40B4-BE49-F238E27FC236}">
                <a16:creationId xmlns:a16="http://schemas.microsoft.com/office/drawing/2014/main" id="{24247E53-74DA-7C4E-A5DE-241271DA1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93812" y="1827685"/>
            <a:ext cx="670268" cy="670268"/>
          </a:xfrm>
          <a:prstGeom prst="rect">
            <a:avLst/>
          </a:prstGeom>
        </p:spPr>
      </p:pic>
      <p:sp>
        <p:nvSpPr>
          <p:cNvPr id="6" name="Dalfan Cynnwys 2">
            <a:extLst>
              <a:ext uri="{FF2B5EF4-FFF2-40B4-BE49-F238E27FC236}">
                <a16:creationId xmlns:a16="http://schemas.microsoft.com/office/drawing/2014/main" id="{F2D65AA3-0169-0918-C7B0-6453217037FD}"/>
              </a:ext>
            </a:extLst>
          </p:cNvPr>
          <p:cNvSpPr txBox="1">
            <a:spLocks/>
          </p:cNvSpPr>
          <p:nvPr/>
        </p:nvSpPr>
        <p:spPr>
          <a:xfrm>
            <a:off x="2359152" y="2850650"/>
            <a:ext cx="8595360" cy="4245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Measure: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How are we doing with the current process?</a:t>
            </a:r>
            <a:b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</a:br>
            <a:endParaRPr lang="en-GB" sz="2400" dirty="0"/>
          </a:p>
        </p:txBody>
      </p:sp>
      <p:sp>
        <p:nvSpPr>
          <p:cNvPr id="7" name="Dalfan Cynnwys 2">
            <a:extLst>
              <a:ext uri="{FF2B5EF4-FFF2-40B4-BE49-F238E27FC236}">
                <a16:creationId xmlns:a16="http://schemas.microsoft.com/office/drawing/2014/main" id="{55C1FC06-E20E-38D6-261F-682B7653F2E6}"/>
              </a:ext>
            </a:extLst>
          </p:cNvPr>
          <p:cNvSpPr txBox="1">
            <a:spLocks/>
          </p:cNvSpPr>
          <p:nvPr/>
        </p:nvSpPr>
        <p:spPr>
          <a:xfrm>
            <a:off x="2359152" y="3765050"/>
            <a:ext cx="8595360" cy="4245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Analyse: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What is wrong with the current process?</a:t>
            </a:r>
            <a:endParaRPr lang="en-GB" sz="2400" dirty="0"/>
          </a:p>
        </p:txBody>
      </p:sp>
      <p:sp>
        <p:nvSpPr>
          <p:cNvPr id="8" name="Dalfan Cynnwys 2">
            <a:extLst>
              <a:ext uri="{FF2B5EF4-FFF2-40B4-BE49-F238E27FC236}">
                <a16:creationId xmlns:a16="http://schemas.microsoft.com/office/drawing/2014/main" id="{F472CF51-6CD6-BC56-EEFE-9BD43CBA54D1}"/>
              </a:ext>
            </a:extLst>
          </p:cNvPr>
          <p:cNvSpPr txBox="1">
            <a:spLocks/>
          </p:cNvSpPr>
          <p:nvPr/>
        </p:nvSpPr>
        <p:spPr>
          <a:xfrm>
            <a:off x="2359152" y="4679450"/>
            <a:ext cx="8595360" cy="4245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Improve: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What needs to be done to improve the process?</a:t>
            </a:r>
            <a:endParaRPr lang="en-GB" sz="2400" dirty="0"/>
          </a:p>
        </p:txBody>
      </p:sp>
      <p:sp>
        <p:nvSpPr>
          <p:cNvPr id="9" name="Dalfan Cynnwys 2">
            <a:extLst>
              <a:ext uri="{FF2B5EF4-FFF2-40B4-BE49-F238E27FC236}">
                <a16:creationId xmlns:a16="http://schemas.microsoft.com/office/drawing/2014/main" id="{59B0D015-9B10-F7C3-A064-536AAFA4D15F}"/>
              </a:ext>
            </a:extLst>
          </p:cNvPr>
          <p:cNvSpPr txBox="1">
            <a:spLocks/>
          </p:cNvSpPr>
          <p:nvPr/>
        </p:nvSpPr>
        <p:spPr>
          <a:xfrm>
            <a:off x="2359152" y="5593850"/>
            <a:ext cx="8595360" cy="4245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82880" indent="-182880" algn="l" defTabSz="914400" rtl="0" eaLnBrk="1" latinLnBrk="0" hangingPunct="1">
              <a:lnSpc>
                <a:spcPct val="95000"/>
              </a:lnSpc>
              <a:spcBef>
                <a:spcPts val="1400"/>
              </a:spcBef>
              <a:spcAft>
                <a:spcPts val="200"/>
              </a:spcAft>
              <a:buClr>
                <a:schemeClr val="accent1"/>
              </a:buClr>
              <a:buSzPct val="80000"/>
              <a:buFont typeface="Arial" pitchFamily="34" charset="0"/>
              <a:buChar char="•"/>
              <a:defRPr sz="1800" kern="1200" spc="1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  <a:buClr>
                <a:schemeClr val="accent1"/>
              </a:buClr>
              <a:buFont typeface="Wingdings 2" pitchFamily="18" charset="2"/>
              <a:buChar char="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en-GB" sz="2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Control:</a:t>
            </a: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How do we guarantee performance over time?</a:t>
            </a:r>
            <a:endParaRPr lang="en-GB" sz="2400" dirty="0"/>
          </a:p>
        </p:txBody>
      </p:sp>
      <p:pic>
        <p:nvPicPr>
          <p:cNvPr id="11" name="Graffigyn 10" descr="Bar chart with solid fill">
            <a:extLst>
              <a:ext uri="{FF2B5EF4-FFF2-40B4-BE49-F238E27FC236}">
                <a16:creationId xmlns:a16="http://schemas.microsoft.com/office/drawing/2014/main" id="{60427B6B-ADED-2A88-E7CB-90F26E33DB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93812" y="2730137"/>
            <a:ext cx="670268" cy="670268"/>
          </a:xfrm>
          <a:prstGeom prst="rect">
            <a:avLst/>
          </a:prstGeom>
        </p:spPr>
      </p:pic>
      <p:pic>
        <p:nvPicPr>
          <p:cNvPr id="13" name="Graffigyn 12" descr="Magnifying glass with solid fill">
            <a:extLst>
              <a:ext uri="{FF2B5EF4-FFF2-40B4-BE49-F238E27FC236}">
                <a16:creationId xmlns:a16="http://schemas.microsoft.com/office/drawing/2014/main" id="{D5DC5F95-1E21-B8A9-F8A6-CF5D79EC4B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494608" y="3632589"/>
            <a:ext cx="669472" cy="669472"/>
          </a:xfrm>
          <a:prstGeom prst="rect">
            <a:avLst/>
          </a:prstGeom>
        </p:spPr>
      </p:pic>
      <p:pic>
        <p:nvPicPr>
          <p:cNvPr id="15" name="Graffigyn 14" descr="Business Growth with solid fill">
            <a:extLst>
              <a:ext uri="{FF2B5EF4-FFF2-40B4-BE49-F238E27FC236}">
                <a16:creationId xmlns:a16="http://schemas.microsoft.com/office/drawing/2014/main" id="{CAAD5FFB-AC50-55D3-8F54-D1611EE54A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531301" y="4534245"/>
            <a:ext cx="632779" cy="632779"/>
          </a:xfrm>
          <a:prstGeom prst="rect">
            <a:avLst/>
          </a:prstGeom>
        </p:spPr>
      </p:pic>
      <p:pic>
        <p:nvPicPr>
          <p:cNvPr id="17" name="Graffigyn 16" descr="Steering Wheel with solid fill">
            <a:extLst>
              <a:ext uri="{FF2B5EF4-FFF2-40B4-BE49-F238E27FC236}">
                <a16:creationId xmlns:a16="http://schemas.microsoft.com/office/drawing/2014/main" id="{95CCF6A6-27A2-A5B8-F2DA-87E38617E3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461247" y="5460658"/>
            <a:ext cx="698863" cy="698863"/>
          </a:xfrm>
          <a:prstGeom prst="rect">
            <a:avLst/>
          </a:prstGeom>
        </p:spPr>
      </p:pic>
      <p:sp>
        <p:nvSpPr>
          <p:cNvPr id="18" name="Blwch Testun 17">
            <a:extLst>
              <a:ext uri="{FF2B5EF4-FFF2-40B4-BE49-F238E27FC236}">
                <a16:creationId xmlns:a16="http://schemas.microsoft.com/office/drawing/2014/main" id="{7E0A682E-025B-5024-6DA3-A8126F5EFE0E}"/>
              </a:ext>
            </a:extLst>
          </p:cNvPr>
          <p:cNvSpPr txBox="1"/>
          <p:nvPr/>
        </p:nvSpPr>
        <p:spPr>
          <a:xfrm>
            <a:off x="0" y="6453155"/>
            <a:ext cx="1779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McCarty, 2005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5492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4C3E8F68-345A-698A-B4C9-3FBFD9F8C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78675" y="640080"/>
            <a:ext cx="3075836" cy="1325562"/>
          </a:xfrm>
        </p:spPr>
        <p:txBody>
          <a:bodyPr>
            <a:normAutofit/>
          </a:bodyPr>
          <a:lstStyle/>
          <a:p>
            <a:r>
              <a:rPr lang="cy-GB" sz="3200" dirty="0"/>
              <a:t>Pros</a:t>
            </a:r>
            <a:endParaRPr lang="en-GB" sz="3200" dirty="0"/>
          </a:p>
        </p:txBody>
      </p:sp>
      <p:pic>
        <p:nvPicPr>
          <p:cNvPr id="11" name="Llun 10" descr="Different sized buildings">
            <a:extLst>
              <a:ext uri="{FF2B5EF4-FFF2-40B4-BE49-F238E27FC236}">
                <a16:creationId xmlns:a16="http://schemas.microsoft.com/office/drawing/2014/main" id="{071F1442-6057-9E3E-66A3-45FC60C60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16" r="13216"/>
          <a:stretch/>
        </p:blipFill>
        <p:spPr>
          <a:xfrm>
            <a:off x="20" y="10"/>
            <a:ext cx="7552924" cy="6857990"/>
          </a:xfrm>
          <a:prstGeom prst="rect">
            <a:avLst/>
          </a:prstGeom>
        </p:spPr>
      </p:pic>
      <p:sp>
        <p:nvSpPr>
          <p:cNvPr id="3" name="Dalfan Cynnwys 2">
            <a:extLst>
              <a:ext uri="{FF2B5EF4-FFF2-40B4-BE49-F238E27FC236}">
                <a16:creationId xmlns:a16="http://schemas.microsoft.com/office/drawing/2014/main" id="{4493729A-28A6-CC24-C51B-2F6EDBF7D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8675" y="2301555"/>
            <a:ext cx="3075836" cy="387858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y-GB" sz="1600" dirty="0"/>
              <a:t> Directly reduces the high, hidden costs of quality control measures.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 Secures sales satisfaction and so prevents crises in customer confidence.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 Fosters a customer-centric set of metrics for success within the organisation.</a:t>
            </a:r>
          </a:p>
        </p:txBody>
      </p:sp>
      <p:sp>
        <p:nvSpPr>
          <p:cNvPr id="15" name="Blwch Testun 14">
            <a:extLst>
              <a:ext uri="{FF2B5EF4-FFF2-40B4-BE49-F238E27FC236}">
                <a16:creationId xmlns:a16="http://schemas.microsoft.com/office/drawing/2014/main" id="{B1904544-9B67-B9AB-0468-9E75DDFDA78A}"/>
              </a:ext>
            </a:extLst>
          </p:cNvPr>
          <p:cNvSpPr txBox="1"/>
          <p:nvPr/>
        </p:nvSpPr>
        <p:spPr>
          <a:xfrm>
            <a:off x="7878675" y="6331383"/>
            <a:ext cx="3401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Keller, 2011; McCarty, 2005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013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olwyddelan Castle">
            <a:extLst>
              <a:ext uri="{FF2B5EF4-FFF2-40B4-BE49-F238E27FC236}">
                <a16:creationId xmlns:a16="http://schemas.microsoft.com/office/drawing/2014/main" id="{CC90AF78-1D08-94D0-4419-4D07393FDF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08" r="16623" b="-1"/>
          <a:stretch/>
        </p:blipFill>
        <p:spPr bwMode="auto">
          <a:xfrm>
            <a:off x="5218566" y="10"/>
            <a:ext cx="60947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itl 1">
            <a:extLst>
              <a:ext uri="{FF2B5EF4-FFF2-40B4-BE49-F238E27FC236}">
                <a16:creationId xmlns:a16="http://schemas.microsoft.com/office/drawing/2014/main" id="{9186EE8B-8B53-54C2-E86E-213CBBF18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710" y="539087"/>
            <a:ext cx="4534047" cy="1584895"/>
          </a:xfrm>
        </p:spPr>
        <p:txBody>
          <a:bodyPr>
            <a:normAutofit/>
          </a:bodyPr>
          <a:lstStyle/>
          <a:p>
            <a:r>
              <a:rPr lang="cy-GB" dirty="0"/>
              <a:t>Cons</a:t>
            </a:r>
            <a:endParaRPr lang="en-GB" dirty="0"/>
          </a:p>
        </p:txBody>
      </p:sp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3FF9C778-DB99-5FF7-89E6-22E2CF090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710" y="2123982"/>
            <a:ext cx="4572002" cy="38805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Leadership need to be open to change to remedy issues and produce results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Distrust of management’s motives or abilities from staff hinders success rate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Intensive monitoring and training can cost the lion’s share of any new savings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 Difficult to assert in an organisation’s workplace culture over the long-term</a:t>
            </a:r>
          </a:p>
        </p:txBody>
      </p:sp>
      <p:sp>
        <p:nvSpPr>
          <p:cNvPr id="7" name="Blwch Testun 6">
            <a:extLst>
              <a:ext uri="{FF2B5EF4-FFF2-40B4-BE49-F238E27FC236}">
                <a16:creationId xmlns:a16="http://schemas.microsoft.com/office/drawing/2014/main" id="{470EE4D2-51FB-D89C-F949-8DB539929753}"/>
              </a:ext>
            </a:extLst>
          </p:cNvPr>
          <p:cNvSpPr txBox="1"/>
          <p:nvPr/>
        </p:nvSpPr>
        <p:spPr>
          <a:xfrm>
            <a:off x="287710" y="6318913"/>
            <a:ext cx="3401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Keller, 2011; McCarty, 2005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950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>
            <a:extLst>
              <a:ext uri="{FF2B5EF4-FFF2-40B4-BE49-F238E27FC236}">
                <a16:creationId xmlns:a16="http://schemas.microsoft.com/office/drawing/2014/main" id="{7564881B-FC8B-E6C8-C7CB-E6538C3AD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References</a:t>
            </a:r>
            <a:endParaRPr lang="en-GB" dirty="0"/>
          </a:p>
        </p:txBody>
      </p:sp>
      <p:sp>
        <p:nvSpPr>
          <p:cNvPr id="3" name="Dalfan Cynnwys 2">
            <a:extLst>
              <a:ext uri="{FF2B5EF4-FFF2-40B4-BE49-F238E27FC236}">
                <a16:creationId xmlns:a16="http://schemas.microsoft.com/office/drawing/2014/main" id="{3B5D4CBE-8D01-8773-B10B-98530B157A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y-GB" dirty="0"/>
              <a:t> </a:t>
            </a:r>
            <a:r>
              <a:rPr lang="en-GB" sz="1600" dirty="0"/>
              <a:t>Keller, Paul A. (2011) </a:t>
            </a:r>
            <a:r>
              <a:rPr lang="en-GB" sz="1600" i="1" dirty="0"/>
              <a:t>Six Sigma Demystified. </a:t>
            </a:r>
            <a:r>
              <a:rPr lang="en-GB" sz="1600" dirty="0"/>
              <a:t>New York: McGraw-Hill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 McCarty, Tom. (2005) </a:t>
            </a:r>
            <a:r>
              <a:rPr lang="en-GB" sz="1600" i="1" dirty="0"/>
              <a:t>The Six Sigma Black Belt Handbook. </a:t>
            </a:r>
            <a:r>
              <a:rPr lang="en-GB" sz="1600" dirty="0"/>
              <a:t>New York: McGraw-Hill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600" dirty="0"/>
              <a:t> Sanchez, J., and Valles-Chavez, A. (2011) ‘Successful Projects from the Application of Six Sigma Methodology’ in </a:t>
            </a:r>
            <a:r>
              <a:rPr lang="en-GB" sz="1600" i="1" dirty="0"/>
              <a:t>Six Sigma Projects and Personal Experiences</a:t>
            </a:r>
            <a:r>
              <a:rPr lang="en-GB" sz="1600" dirty="0"/>
              <a:t>. IntechOpen.</a:t>
            </a:r>
          </a:p>
        </p:txBody>
      </p:sp>
      <p:pic>
        <p:nvPicPr>
          <p:cNvPr id="1026" name="Picture 2" descr="Best Of what is a black belt six sigma Sigma belt six lean iassc course ...">
            <a:extLst>
              <a:ext uri="{FF2B5EF4-FFF2-40B4-BE49-F238E27FC236}">
                <a16:creationId xmlns:a16="http://schemas.microsoft.com/office/drawing/2014/main" id="{94BAB778-A325-875C-5B54-73E59A1F4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195" y="3429000"/>
            <a:ext cx="6694714" cy="312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496445"/>
      </p:ext>
    </p:extLst>
  </p:cSld>
  <p:clrMapOvr>
    <a:masterClrMapping/>
  </p:clrMapOvr>
</p:sld>
</file>

<file path=ppt/theme/theme1.xml><?xml version="1.0" encoding="utf-8"?>
<a:theme xmlns:a="http://schemas.openxmlformats.org/drawingml/2006/main" name="Golygfa">
  <a:themeElements>
    <a:clrScheme name="Golygfa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Golygfa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Golygfa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TM03457515[[fn=View]]</Template>
  <TotalTime>1679</TotalTime>
  <Words>239</Words>
  <Application>Microsoft Office PowerPoint</Application>
  <PresentationFormat>Sgrin Lydan</PresentationFormat>
  <Paragraphs>25</Paragraphs>
  <Slides>5</Slides>
  <Notes>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4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5</vt:i4>
      </vt:variant>
    </vt:vector>
  </HeadingPairs>
  <TitlesOfParts>
    <vt:vector size="10" baseType="lpstr">
      <vt:lpstr>Arial</vt:lpstr>
      <vt:lpstr>Century Schoolbook</vt:lpstr>
      <vt:lpstr>Wingdings</vt:lpstr>
      <vt:lpstr>Wingdings 2</vt:lpstr>
      <vt:lpstr>Golygfa</vt:lpstr>
      <vt:lpstr>Six Sigma</vt:lpstr>
      <vt:lpstr>Implementation</vt:lpstr>
      <vt:lpstr>Pros</vt:lpstr>
      <vt:lpstr>Cons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Six Sigma</dc:title>
  <dc:creator>Vincent Sheldrake</dc:creator>
  <cp:lastModifiedBy>Vincent Sheldrake</cp:lastModifiedBy>
  <cp:revision>1</cp:revision>
  <dcterms:created xsi:type="dcterms:W3CDTF">2024-05-23T15:28:17Z</dcterms:created>
  <dcterms:modified xsi:type="dcterms:W3CDTF">2024-06-03T13:07:25Z</dcterms:modified>
</cp:coreProperties>
</file>