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6" r:id="rId2"/>
    <p:sldId id="258" r:id="rId3"/>
    <p:sldId id="257" r:id="rId4"/>
    <p:sldId id="340" r:id="rId5"/>
    <p:sldId id="328" r:id="rId6"/>
    <p:sldId id="329" r:id="rId7"/>
    <p:sldId id="335" r:id="rId8"/>
    <p:sldId id="341" r:id="rId9"/>
    <p:sldId id="338" r:id="rId10"/>
    <p:sldId id="337" r:id="rId11"/>
    <p:sldId id="342" r:id="rId12"/>
    <p:sldId id="330" r:id="rId13"/>
    <p:sldId id="331" r:id="rId14"/>
    <p:sldId id="327" r:id="rId15"/>
    <p:sldId id="260" r:id="rId16"/>
    <p:sldId id="343" r:id="rId17"/>
    <p:sldId id="320" r:id="rId18"/>
    <p:sldId id="318" r:id="rId19"/>
    <p:sldId id="321" r:id="rId20"/>
    <p:sldId id="325" r:id="rId21"/>
    <p:sldId id="323" r:id="rId22"/>
    <p:sldId id="322" r:id="rId23"/>
    <p:sldId id="294" r:id="rId24"/>
    <p:sldId id="306" r:id="rId25"/>
    <p:sldId id="308" r:id="rId26"/>
    <p:sldId id="317" r:id="rId27"/>
    <p:sldId id="319" r:id="rId28"/>
    <p:sldId id="324" r:id="rId29"/>
    <p:sldId id="31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raveenkumar, R" initials="P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4736" autoAdjust="0"/>
  </p:normalViewPr>
  <p:slideViewPr>
    <p:cSldViewPr snapToGrid="0">
      <p:cViewPr varScale="1">
        <p:scale>
          <a:sx n="85" d="100"/>
          <a:sy n="85" d="100"/>
        </p:scale>
        <p:origin x="81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5D2B3C-74BE-404C-9475-F6B489F33980}" type="datetimeFigureOut">
              <a:rPr lang="en-GB" smtClean="0"/>
              <a:t>03/02/2021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B3333F-92A5-4875-91F6-A13FFFC82665}" type="slidenum">
              <a:rPr lang="en-GB" smtClean="0"/>
              <a:t>‹#›</a:t>
            </a:fld>
            <a:endParaRPr lang="en-GB"/>
          </a:p>
        </p:txBody>
      </p:sp>
    </p:spTree>
    <p:extLst>
      <p:ext uri="{BB962C8B-B14F-4D97-AF65-F5344CB8AC3E}">
        <p14:creationId xmlns:p14="http://schemas.microsoft.com/office/powerpoint/2010/main" val="600683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bbc.co.uk/news/technology-33629465"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PESTLE (Political, Economic, Sociological, Technological, Legal, Environmental) analysis is an audit of an organisation's environmental influences, with the purpose of using this information to guide strategic decision-making (CIPD, 2015). </a:t>
            </a:r>
          </a:p>
          <a:p>
            <a:r>
              <a:rPr lang="en-GB" dirty="0">
                <a:effectLst/>
              </a:rPr>
              <a:t>A PESTLE analysis is a useful tool for understanding the ‘big picture’ of the environment in which an organisation is operating. Specifically a PESTLE analysis is a useful tool for understanding risks associated with market (the need for a product or service) growth or decline, and as such the position, potential and direction for an individual business or organisation.</a:t>
            </a:r>
          </a:p>
          <a:p>
            <a:r>
              <a:rPr lang="en-GB" dirty="0">
                <a:effectLst/>
              </a:rPr>
              <a:t>PESTLE analysis can be used for business and strategic planning, marketing planning, organisational change, business and product development and research reports. It can also be used from a departmental or individual perspective to look at what you deliver, to whom and how you do it.</a:t>
            </a:r>
            <a:endParaRPr lang="en-GB" dirty="0"/>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5</a:t>
            </a:fld>
            <a:endParaRPr lang="en-GB"/>
          </a:p>
        </p:txBody>
      </p:sp>
    </p:spTree>
    <p:extLst>
      <p:ext uri="{BB962C8B-B14F-4D97-AF65-F5344CB8AC3E}">
        <p14:creationId xmlns:p14="http://schemas.microsoft.com/office/powerpoint/2010/main" val="1424873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b="1" dirty="0">
                <a:effectLst/>
              </a:rPr>
              <a:t>Legal</a:t>
            </a:r>
            <a:r>
              <a:rPr lang="en-GB" dirty="0">
                <a:effectLst/>
              </a:rPr>
              <a:t>: what is happening with changes to legislation. This may impact employment, access to materials, quotas, resources, imports/ exports, taxation etc.</a:t>
            </a:r>
          </a:p>
          <a:p>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6</a:t>
            </a:fld>
            <a:endParaRPr lang="en-GB"/>
          </a:p>
        </p:txBody>
      </p:sp>
    </p:spTree>
    <p:extLst>
      <p:ext uri="{BB962C8B-B14F-4D97-AF65-F5344CB8AC3E}">
        <p14:creationId xmlns:p14="http://schemas.microsoft.com/office/powerpoint/2010/main" val="2754807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makes a job susceptible to automation?</a:t>
            </a:r>
          </a:p>
          <a:p>
            <a:r>
              <a:rPr lang="en-GB" dirty="0"/>
              <a:t>Certain aspects of a job are simpler to </a:t>
            </a:r>
            <a:r>
              <a:rPr lang="en-GB" dirty="0">
                <a:hlinkClick r:id="rId3"/>
              </a:rPr>
              <a:t>automate than others</a:t>
            </a:r>
            <a:r>
              <a:rPr lang="en-GB" dirty="0"/>
              <a:t>.</a:t>
            </a:r>
          </a:p>
          <a:p>
            <a:r>
              <a:rPr lang="en-GB" dirty="0"/>
              <a:t>Social workers, nurses, therapists and psychologists are among the least likely occupations to be taken over as assisting and caring for others, which involves empathy, is a crucial part of the job.</a:t>
            </a:r>
          </a:p>
          <a:p>
            <a:r>
              <a:rPr lang="en-GB" dirty="0"/>
              <a:t>Roles requiring employees to think on their feet and come up with creative and original ideas, for example artists, designers or engineers, hold a significant advantage in the face of automation.</a:t>
            </a:r>
          </a:p>
          <a:p>
            <a:r>
              <a:rPr lang="en-GB" dirty="0"/>
              <a:t>Additionally, occupations involving tasks that require a high degree of social intelligence and negotiating skills, like managerial positions, are considerably less at risk from machines according to the study.</a:t>
            </a:r>
          </a:p>
          <a:p>
            <a:r>
              <a:rPr lang="en-GB" dirty="0"/>
              <a:t>In contrast, while certain sales jobs like telemarketers and bank clerks may involve interactive tasks they do not necessarily need a high degree of social intelligence, leaving them exposed to automation.</a:t>
            </a:r>
          </a:p>
          <a:p>
            <a:r>
              <a:rPr lang="en-GB" dirty="0"/>
              <a:t>As more advanced industrial robots gain improved senses and the ability to make more coordinated finger and hand movements to manipulate and assemble objects, they will be able to perform a wider range of increasingly complex manual tasks. </a:t>
            </a:r>
          </a:p>
          <a:p>
            <a:r>
              <a:rPr lang="en-GB" dirty="0"/>
              <a:t>However, manipulation in unstructured environments — like the tasks that must be performed by a house cleaner — are still beyond the scope of automation for the foreseeable future.</a:t>
            </a:r>
          </a:p>
          <a:p>
            <a:r>
              <a:rPr lang="en-GB" dirty="0"/>
              <a:t>Sophisticated algorithms are challenging a number of office and administrative support roles, particularly in legal and financial services. </a:t>
            </a:r>
          </a:p>
          <a:p>
            <a:r>
              <a:rPr lang="en-GB" dirty="0"/>
              <a:t>Machines are already beginning to take on a number of tasks carried out by legal professionals by scanning thousands of documents to assist in pre-trial research. </a:t>
            </a:r>
          </a:p>
          <a:p>
            <a:r>
              <a:rPr lang="en-GB" b="1" dirty="0"/>
              <a:t>(BBC, 2015)</a:t>
            </a:r>
          </a:p>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10</a:t>
            </a:fld>
            <a:endParaRPr lang="en-GB"/>
          </a:p>
        </p:txBody>
      </p:sp>
    </p:spTree>
    <p:extLst>
      <p:ext uri="{BB962C8B-B14F-4D97-AF65-F5344CB8AC3E}">
        <p14:creationId xmlns:p14="http://schemas.microsoft.com/office/powerpoint/2010/main" val="1618181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Strengths</a:t>
            </a:r>
            <a:r>
              <a:rPr lang="en-GB" dirty="0">
                <a:effectLst/>
              </a:rPr>
              <a:t>: positive tangible and intangible attributes, internal to an organisation and within the organisation’s control</a:t>
            </a:r>
          </a:p>
          <a:p>
            <a:r>
              <a:rPr lang="en-GB" b="1" dirty="0">
                <a:effectLst/>
              </a:rPr>
              <a:t>Weaknesses</a:t>
            </a:r>
            <a:r>
              <a:rPr lang="en-GB" dirty="0">
                <a:effectLst/>
              </a:rPr>
              <a:t>: internal factors within an organisation’s control that detract from the organisation’s ability to attain the desired goal. Which areas might the organisation improve?</a:t>
            </a:r>
          </a:p>
          <a:p>
            <a:r>
              <a:rPr lang="en-GB" b="1" dirty="0">
                <a:effectLst/>
              </a:rPr>
              <a:t>Opportunities</a:t>
            </a:r>
            <a:r>
              <a:rPr lang="en-GB" dirty="0">
                <a:effectLst/>
              </a:rPr>
              <a:t>: external attractive factors that represent the reason for an organisation to exist and develop. What opportunities exist in the environment, which will propel the organisation? Identify them by their ‘time frames’.</a:t>
            </a:r>
          </a:p>
          <a:p>
            <a:r>
              <a:rPr lang="en-GB" b="1" dirty="0">
                <a:effectLst/>
              </a:rPr>
              <a:t>Threats</a:t>
            </a:r>
            <a:r>
              <a:rPr lang="en-GB" dirty="0">
                <a:effectLst/>
              </a:rPr>
              <a:t>: 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13</a:t>
            </a:fld>
            <a:endParaRPr lang="en-GB"/>
          </a:p>
        </p:txBody>
      </p:sp>
    </p:spTree>
    <p:extLst>
      <p:ext uri="{BB962C8B-B14F-4D97-AF65-F5344CB8AC3E}">
        <p14:creationId xmlns:p14="http://schemas.microsoft.com/office/powerpoint/2010/main" val="2595903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B3333F-92A5-4875-91F6-A13FFFC82665}" type="slidenum">
              <a:rPr lang="en-GB" smtClean="0"/>
              <a:t>14</a:t>
            </a:fld>
            <a:endParaRPr lang="en-GB"/>
          </a:p>
        </p:txBody>
      </p:sp>
    </p:spTree>
    <p:extLst>
      <p:ext uri="{BB962C8B-B14F-4D97-AF65-F5344CB8AC3E}">
        <p14:creationId xmlns:p14="http://schemas.microsoft.com/office/powerpoint/2010/main" val="3632692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17</a:t>
            </a:fld>
            <a:endParaRPr lang="en-GB" dirty="0"/>
          </a:p>
        </p:txBody>
      </p:sp>
    </p:spTree>
    <p:extLst>
      <p:ext uri="{BB962C8B-B14F-4D97-AF65-F5344CB8AC3E}">
        <p14:creationId xmlns:p14="http://schemas.microsoft.com/office/powerpoint/2010/main" val="3805511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components – structure, rules and systems, co-ordinating mechanisms and networks </a:t>
            </a:r>
          </a:p>
          <a:p>
            <a:r>
              <a:rPr lang="en-GB" dirty="0"/>
              <a:t>Layout – location, layout of workspaces and equipment, landscaping, internal décor. All have implications for the behaviour of stakeholders</a:t>
            </a:r>
          </a:p>
          <a:p>
            <a:r>
              <a:rPr lang="en-GB" dirty="0"/>
              <a:t>Technological Innovation – materials and processes used in transforming  organisational inputs into outputs, as well as the skills, knowledge and human resources incorporated in this process</a:t>
            </a:r>
          </a:p>
          <a:p>
            <a:r>
              <a:rPr lang="en-GB" dirty="0"/>
              <a:t>Power, conflict and control – sources of power, mitigate conflict and retain control over resources</a:t>
            </a:r>
          </a:p>
        </p:txBody>
      </p:sp>
      <p:sp>
        <p:nvSpPr>
          <p:cNvPr id="4" name="Slide Number Placeholder 3"/>
          <p:cNvSpPr>
            <a:spLocks noGrp="1"/>
          </p:cNvSpPr>
          <p:nvPr>
            <p:ph type="sldNum" sz="quarter" idx="10"/>
          </p:nvPr>
        </p:nvSpPr>
        <p:spPr/>
        <p:txBody>
          <a:bodyPr/>
          <a:lstStyle/>
          <a:p>
            <a:fld id="{4394529F-49CB-4A20-A0BC-CE5B1A3A230C}" type="slidenum">
              <a:rPr lang="en-GB" smtClean="0"/>
              <a:t>18</a:t>
            </a:fld>
            <a:endParaRPr lang="en-GB"/>
          </a:p>
        </p:txBody>
      </p:sp>
    </p:spTree>
    <p:extLst>
      <p:ext uri="{BB962C8B-B14F-4D97-AF65-F5344CB8AC3E}">
        <p14:creationId xmlns:p14="http://schemas.microsoft.com/office/powerpoint/2010/main" val="737175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19</a:t>
            </a:fld>
            <a:endParaRPr lang="en-GB" dirty="0"/>
          </a:p>
        </p:txBody>
      </p:sp>
    </p:spTree>
    <p:extLst>
      <p:ext uri="{BB962C8B-B14F-4D97-AF65-F5344CB8AC3E}">
        <p14:creationId xmlns:p14="http://schemas.microsoft.com/office/powerpoint/2010/main" val="5866949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20</a:t>
            </a:fld>
            <a:endParaRPr lang="en-GB" dirty="0"/>
          </a:p>
        </p:txBody>
      </p:sp>
    </p:spTree>
    <p:extLst>
      <p:ext uri="{BB962C8B-B14F-4D97-AF65-F5344CB8AC3E}">
        <p14:creationId xmlns:p14="http://schemas.microsoft.com/office/powerpoint/2010/main" val="1865000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21</a:t>
            </a:fld>
            <a:endParaRPr lang="en-GB" dirty="0"/>
          </a:p>
        </p:txBody>
      </p:sp>
    </p:spTree>
    <p:extLst>
      <p:ext uri="{BB962C8B-B14F-4D97-AF65-F5344CB8AC3E}">
        <p14:creationId xmlns:p14="http://schemas.microsoft.com/office/powerpoint/2010/main" val="4141607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Scenarios:</a:t>
            </a:r>
          </a:p>
          <a:p>
            <a:r>
              <a:rPr lang="en-GB" dirty="0"/>
              <a:t>The nursery that started imposing late fines for parents who picked up their children after hours. The number of instances of lateness increased. Parents viewed this as an option that they could pay for.</a:t>
            </a:r>
          </a:p>
          <a:p>
            <a:r>
              <a:rPr lang="en-GB" dirty="0"/>
              <a:t>Sickness absence policy – trigger points for action (e.g. after 3 instances you have a formal warning for absence), may cause some people to think that it’s acceptable to have 2 absences in a year. </a:t>
            </a:r>
          </a:p>
          <a:p>
            <a:r>
              <a:rPr lang="en-GB" dirty="0"/>
              <a:t>Vietnam war – Americans paying locals to kill rats and asking for tails as evidence. Rat population went up – locals started breeding them to cut off their tails. </a:t>
            </a:r>
          </a:p>
          <a:p>
            <a:r>
              <a:rPr lang="en-GB" dirty="0"/>
              <a:t>Nudge theory – encouraging positive behaviour that is ultimately beneficial to employees/public. Auto-enrolment of pensions. </a:t>
            </a:r>
          </a:p>
        </p:txBody>
      </p:sp>
      <p:sp>
        <p:nvSpPr>
          <p:cNvPr id="4" name="Slide Number Placeholder 3"/>
          <p:cNvSpPr>
            <a:spLocks noGrp="1"/>
          </p:cNvSpPr>
          <p:nvPr>
            <p:ph type="sldNum" sz="quarter" idx="5"/>
          </p:nvPr>
        </p:nvSpPr>
        <p:spPr/>
        <p:txBody>
          <a:bodyPr/>
          <a:lstStyle/>
          <a:p>
            <a:pPr>
              <a:defRPr/>
            </a:pPr>
            <a:fld id="{31895868-D6B6-4ED6-AB6B-64CF106ECBF1}" type="slidenum">
              <a:rPr lang="en-GB" smtClean="0"/>
              <a:pPr>
                <a:defRPr/>
              </a:pPr>
              <a:t>22</a:t>
            </a:fld>
            <a:endParaRPr lang="en-GB" dirty="0"/>
          </a:p>
        </p:txBody>
      </p:sp>
    </p:spTree>
    <p:extLst>
      <p:ext uri="{BB962C8B-B14F-4D97-AF65-F5344CB8AC3E}">
        <p14:creationId xmlns:p14="http://schemas.microsoft.com/office/powerpoint/2010/main" val="17575406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a:ln/>
        </p:spPr>
      </p:sp>
      <p:sp>
        <p:nvSpPr>
          <p:cNvPr id="58370" name="Notes Placeholder 2"/>
          <p:cNvSpPr>
            <a:spLocks noGrp="1"/>
          </p:cNvSpPr>
          <p:nvPr>
            <p:ph type="body" idx="1"/>
          </p:nvPr>
        </p:nvSpPr>
        <p:spPr>
          <a:noFill/>
          <a:ln/>
        </p:spPr>
        <p:txBody>
          <a:bodyPr/>
          <a:lstStyle/>
          <a:p>
            <a:pPr eaLnBrk="1" hangingPunct="1"/>
            <a:endParaRPr lang="en-US"/>
          </a:p>
        </p:txBody>
      </p:sp>
      <p:sp>
        <p:nvSpPr>
          <p:cNvPr id="58371" name="Slide Number Placeholder 3"/>
          <p:cNvSpPr>
            <a:spLocks noGrp="1"/>
          </p:cNvSpPr>
          <p:nvPr>
            <p:ph type="sldNum" sz="quarter" idx="5"/>
          </p:nvPr>
        </p:nvSpPr>
        <p:spPr>
          <a:noFill/>
        </p:spPr>
        <p:txBody>
          <a:bodyPr/>
          <a:lstStyle/>
          <a:p>
            <a:fld id="{062F6F31-A7A3-4A60-8D81-4AB934C366A9}" type="slidenum">
              <a:rPr lang="en-GB" smtClean="0"/>
              <a:pPr/>
              <a:t>23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Slide Image Placeholder 1"/>
          <p:cNvSpPr>
            <a:spLocks noGrp="1" noRot="1" noChangeAspect="1"/>
          </p:cNvSpPr>
          <p:nvPr>
            <p:ph type="sldImg"/>
          </p:nvPr>
        </p:nvSpPr>
        <p:spPr>
          <a:ln/>
        </p:spPr>
      </p:sp>
      <p:sp>
        <p:nvSpPr>
          <p:cNvPr id="111618" name="Notes Placeholder 2"/>
          <p:cNvSpPr>
            <a:spLocks noGrp="1"/>
          </p:cNvSpPr>
          <p:nvPr>
            <p:ph type="body" idx="1"/>
          </p:nvPr>
        </p:nvSpPr>
        <p:spPr>
          <a:noFill/>
          <a:ln/>
        </p:spPr>
        <p:txBody>
          <a:bodyPr/>
          <a:lstStyle/>
          <a:p>
            <a:pPr eaLnBrk="1" hangingPunct="1"/>
            <a:endParaRPr lang="en-US"/>
          </a:p>
        </p:txBody>
      </p:sp>
      <p:sp>
        <p:nvSpPr>
          <p:cNvPr id="111619" name="Slide Number Placeholder 3"/>
          <p:cNvSpPr>
            <a:spLocks noGrp="1"/>
          </p:cNvSpPr>
          <p:nvPr>
            <p:ph type="sldNum" sz="quarter" idx="5"/>
          </p:nvPr>
        </p:nvSpPr>
        <p:spPr>
          <a:noFill/>
        </p:spPr>
        <p:txBody>
          <a:bodyPr/>
          <a:lstStyle/>
          <a:p>
            <a:fld id="{2EC67500-616A-4B58-8144-4B16D0F3F508}" type="slidenum">
              <a:rPr lang="en-GB" smtClean="0"/>
              <a:pPr/>
              <a:t>24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50AB2B5-E2C9-4CBF-A5F0-A17961B52502}" type="slidenum">
              <a:rPr lang="en-GB" smtClean="0"/>
              <a:pPr/>
              <a:t>25</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26</a:t>
            </a:fld>
            <a:endParaRPr lang="en-GB" dirty="0"/>
          </a:p>
        </p:txBody>
      </p:sp>
    </p:spTree>
    <p:extLst>
      <p:ext uri="{BB962C8B-B14F-4D97-AF65-F5344CB8AC3E}">
        <p14:creationId xmlns:p14="http://schemas.microsoft.com/office/powerpoint/2010/main" val="1803265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50AB2B5-E2C9-4CBF-A5F0-A17961B52502}" type="slidenum">
              <a:rPr lang="en-GB" smtClean="0"/>
              <a:pPr/>
              <a:t>27</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28</a:t>
            </a:fld>
            <a:endParaRPr lang="en-GB" dirty="0"/>
          </a:p>
        </p:txBody>
      </p:sp>
    </p:spTree>
    <p:extLst>
      <p:ext uri="{BB962C8B-B14F-4D97-AF65-F5344CB8AC3E}">
        <p14:creationId xmlns:p14="http://schemas.microsoft.com/office/powerpoint/2010/main" val="19599294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31895868-D6B6-4ED6-AB6B-64CF106ECBF1}" type="slidenum">
              <a:rPr lang="en-GB" smtClean="0"/>
              <a:pPr>
                <a:defRPr/>
              </a:pPr>
              <a:t>29</a:t>
            </a:fld>
            <a:endParaRPr lang="en-GB" dirty="0"/>
          </a:p>
        </p:txBody>
      </p:sp>
    </p:spTree>
    <p:extLst>
      <p:ext uri="{BB962C8B-B14F-4D97-AF65-F5344CB8AC3E}">
        <p14:creationId xmlns:p14="http://schemas.microsoft.com/office/powerpoint/2010/main" val="36768134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A8A456B-200D-4443-8A9E-3C7F666C5165}" type="datetimeFigureOut">
              <a:rPr lang="en-GB" smtClean="0"/>
              <a:t>03/02/2021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2426535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8A456B-200D-4443-8A9E-3C7F666C5165}" type="datetimeFigureOut">
              <a:rPr lang="en-GB" smtClean="0"/>
              <a:t>03/02/2021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410388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8A456B-200D-4443-8A9E-3C7F666C5165}" type="datetimeFigureOut">
              <a:rPr lang="en-GB" smtClean="0"/>
              <a:t>03/02/2021</a:t>
            </a:fld>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645835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8A456B-200D-4443-8A9E-3C7F666C5165}" type="datetimeFigureOut">
              <a:rPr lang="en-GB" smtClean="0"/>
              <a:t>03/02/2021</a:t>
            </a:fld>
            <a:endParaRPr lang="en-GB"/>
          </a:p>
        </p:txBody>
      </p:sp>
      <p:sp>
        <p:nvSpPr>
          <p:cNvPr id="7" name="Slide Number Placeholder 6"/>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328550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A8A456B-200D-4443-8A9E-3C7F666C5165}" type="datetimeFigureOut">
              <a:rPr lang="en-GB" smtClean="0"/>
              <a:t>03/02/2021</a:t>
            </a:fld>
            <a:endParaRPr lang="en-GB"/>
          </a:p>
        </p:txBody>
      </p:sp>
      <p:sp>
        <p:nvSpPr>
          <p:cNvPr id="9" name="Slide Number Placeholder 8"/>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467979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A8A456B-200D-4443-8A9E-3C7F666C5165}" type="datetimeFigureOut">
              <a:rPr lang="en-GB" smtClean="0"/>
              <a:t>03/02/2021</a:t>
            </a:fld>
            <a:endParaRPr lang="en-GB"/>
          </a:p>
        </p:txBody>
      </p:sp>
      <p:sp>
        <p:nvSpPr>
          <p:cNvPr id="5" name="Slide Number Placeholder 4"/>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1234165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8A456B-200D-4443-8A9E-3C7F666C5165}" type="datetimeFigureOut">
              <a:rPr lang="en-GB" smtClean="0"/>
              <a:t>03/02/2021</a:t>
            </a:fld>
            <a:endParaRPr lang="en-GB"/>
          </a:p>
        </p:txBody>
      </p:sp>
      <p:sp>
        <p:nvSpPr>
          <p:cNvPr id="4" name="Slide Number Placeholder 3"/>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701691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A8A456B-200D-4443-8A9E-3C7F666C5165}" type="datetimeFigureOut">
              <a:rPr lang="en-GB" smtClean="0"/>
              <a:t>03/02/2021</a:t>
            </a:fld>
            <a:endParaRPr lang="en-GB"/>
          </a:p>
        </p:txBody>
      </p:sp>
      <p:sp>
        <p:nvSpPr>
          <p:cNvPr id="7" name="Slide Number Placeholder 6"/>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579312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A8A456B-200D-4443-8A9E-3C7F666C5165}" type="datetimeFigureOut">
              <a:rPr lang="en-GB" smtClean="0"/>
              <a:t>03/02/2021</a:t>
            </a:fld>
            <a:endParaRPr lang="en-GB"/>
          </a:p>
        </p:txBody>
      </p:sp>
      <p:sp>
        <p:nvSpPr>
          <p:cNvPr id="7" name="Slide Number Placeholder 6"/>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886363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8A456B-200D-4443-8A9E-3C7F666C5165}" type="datetimeFigureOut">
              <a:rPr lang="en-GB" smtClean="0"/>
              <a:t>03/02/2021</a:t>
            </a:fld>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4188536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8A456B-200D-4443-8A9E-3C7F666C5165}" type="datetimeFigureOut">
              <a:rPr lang="en-GB" smtClean="0"/>
              <a:t>03/02/2021</a:t>
            </a:fld>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980345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A8A456B-200D-4443-8A9E-3C7F666C5165}" type="datetimeFigureOut">
              <a:rPr lang="en-GB" smtClean="0"/>
              <a:t>03/02/2021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6B66F32-EC51-4082-A892-AF51E0535E8A}" type="slidenum">
              <a:rPr lang="en-GB" smtClean="0"/>
              <a:t>‹#›</a:t>
            </a:fld>
            <a:endParaRPr lang="en-GB"/>
          </a:p>
        </p:txBody>
      </p:sp>
    </p:spTree>
    <p:extLst>
      <p:ext uri="{BB962C8B-B14F-4D97-AF65-F5344CB8AC3E}">
        <p14:creationId xmlns:p14="http://schemas.microsoft.com/office/powerpoint/2010/main" val="29704419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cipd.co.uk/knowledge/strategy/organisational-development/pestle-analysis-factshee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khjY5LWF3t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illrobotstakemyjob.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5.jp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ted.com/talks/matt_mullenweg_why_working_from_home_is_good_for_busines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B8F5D-F52C-4B0B-87FC-6D53B4E77EA6}"/>
              </a:ext>
            </a:extLst>
          </p:cNvPr>
          <p:cNvSpPr>
            <a:spLocks noGrp="1"/>
          </p:cNvSpPr>
          <p:nvPr>
            <p:ph type="ctrTitle"/>
          </p:nvPr>
        </p:nvSpPr>
        <p:spPr/>
        <p:txBody>
          <a:bodyPr>
            <a:normAutofit fontScale="90000"/>
          </a:bodyPr>
          <a:lstStyle/>
          <a:p>
            <a:r>
              <a:rPr lang="en-GB" dirty="0"/>
              <a:t>Impact of External Forces on the Organisation – PESTLE and SWOT Analysis</a:t>
            </a:r>
          </a:p>
        </p:txBody>
      </p:sp>
      <p:sp>
        <p:nvSpPr>
          <p:cNvPr id="3" name="Subtitle 2">
            <a:extLst>
              <a:ext uri="{FF2B5EF4-FFF2-40B4-BE49-F238E27FC236}">
                <a16:creationId xmlns:a16="http://schemas.microsoft.com/office/drawing/2014/main" id="{745F61C7-9869-427F-9E07-B9F4E662BCBB}"/>
              </a:ext>
            </a:extLst>
          </p:cNvPr>
          <p:cNvSpPr>
            <a:spLocks noGrp="1"/>
          </p:cNvSpPr>
          <p:nvPr>
            <p:ph type="subTitle" idx="1"/>
          </p:nvPr>
        </p:nvSpPr>
        <p:spPr/>
        <p:txBody>
          <a:bodyPr/>
          <a:lstStyle/>
          <a:p>
            <a:r>
              <a:rPr lang="en-GB" dirty="0"/>
              <a:t>Julie Thomas</a:t>
            </a:r>
          </a:p>
        </p:txBody>
      </p:sp>
    </p:spTree>
    <p:extLst>
      <p:ext uri="{BB962C8B-B14F-4D97-AF65-F5344CB8AC3E}">
        <p14:creationId xmlns:p14="http://schemas.microsoft.com/office/powerpoint/2010/main" val="3611782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FDE68-FE3C-4E17-9B1F-5D03847A5A7E}"/>
              </a:ext>
            </a:extLst>
          </p:cNvPr>
          <p:cNvSpPr>
            <a:spLocks noGrp="1"/>
          </p:cNvSpPr>
          <p:nvPr>
            <p:ph type="title"/>
          </p:nvPr>
        </p:nvSpPr>
        <p:spPr/>
        <p:txBody>
          <a:bodyPr/>
          <a:lstStyle/>
          <a:p>
            <a:r>
              <a:rPr lang="en-GB" dirty="0"/>
              <a:t>Learning Outcomes for </a:t>
            </a:r>
            <a:r>
              <a:rPr lang="en-GB"/>
              <a:t>this session</a:t>
            </a:r>
          </a:p>
        </p:txBody>
      </p:sp>
      <p:sp>
        <p:nvSpPr>
          <p:cNvPr id="3" name="Content Placeholder 2">
            <a:extLst>
              <a:ext uri="{FF2B5EF4-FFF2-40B4-BE49-F238E27FC236}">
                <a16:creationId xmlns:a16="http://schemas.microsoft.com/office/drawing/2014/main" id="{E395202B-A06E-4E2B-A0A8-0D536B624A8A}"/>
              </a:ext>
            </a:extLst>
          </p:cNvPr>
          <p:cNvSpPr>
            <a:spLocks noGrp="1"/>
          </p:cNvSpPr>
          <p:nvPr>
            <p:ph idx="1"/>
          </p:nvPr>
        </p:nvSpPr>
        <p:spPr/>
        <p:txBody>
          <a:bodyPr/>
          <a:lstStyle/>
          <a:p>
            <a:r>
              <a:rPr lang="en-GB" dirty="0"/>
              <a:t>To identify external forces that impact on the organisation using two environmental analysis tools (PESTLE &amp; SWOT).</a:t>
            </a:r>
          </a:p>
          <a:p>
            <a:r>
              <a:rPr lang="en-GB" dirty="0"/>
              <a:t>To understand internal factors that influence culture.</a:t>
            </a:r>
          </a:p>
        </p:txBody>
      </p:sp>
    </p:spTree>
    <p:extLst>
      <p:ext uri="{BB962C8B-B14F-4D97-AF65-F5344CB8AC3E}">
        <p14:creationId xmlns:p14="http://schemas.microsoft.com/office/powerpoint/2010/main" val="2315393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D9075-FBBB-4021-807E-E0144A236009}"/>
              </a:ext>
            </a:extLst>
          </p:cNvPr>
          <p:cNvSpPr>
            <a:spLocks noGrp="1"/>
          </p:cNvSpPr>
          <p:nvPr>
            <p:ph type="title"/>
          </p:nvPr>
        </p:nvSpPr>
        <p:spPr/>
        <p:txBody>
          <a:bodyPr>
            <a:normAutofit fontScale="90000"/>
          </a:bodyPr>
          <a:lstStyle/>
          <a:p>
            <a:r>
              <a:rPr lang="en-GB" dirty="0"/>
              <a:t>‘The world out there influences the world in here’ (Buchanan and Huczynski, 2017)</a:t>
            </a:r>
          </a:p>
        </p:txBody>
      </p:sp>
      <p:sp>
        <p:nvSpPr>
          <p:cNvPr id="3" name="Content Placeholder 2">
            <a:extLst>
              <a:ext uri="{FF2B5EF4-FFF2-40B4-BE49-F238E27FC236}">
                <a16:creationId xmlns:a16="http://schemas.microsoft.com/office/drawing/2014/main" id="{60049DAB-52F7-43DE-AE94-253E43EAE9E2}"/>
              </a:ext>
            </a:extLst>
          </p:cNvPr>
          <p:cNvSpPr>
            <a:spLocks noGrp="1"/>
          </p:cNvSpPr>
          <p:nvPr>
            <p:ph idx="1"/>
          </p:nvPr>
        </p:nvSpPr>
        <p:spPr/>
        <p:txBody>
          <a:bodyPr/>
          <a:lstStyle/>
          <a:p>
            <a:endParaRPr lang="en-GB" dirty="0"/>
          </a:p>
        </p:txBody>
      </p:sp>
      <p:sp>
        <p:nvSpPr>
          <p:cNvPr id="6" name="TextBox 5">
            <a:extLst>
              <a:ext uri="{FF2B5EF4-FFF2-40B4-BE49-F238E27FC236}">
                <a16:creationId xmlns:a16="http://schemas.microsoft.com/office/drawing/2014/main" id="{53984534-D79C-4C4A-97A3-56501E812357}"/>
              </a:ext>
            </a:extLst>
          </p:cNvPr>
          <p:cNvSpPr txBox="1"/>
          <p:nvPr/>
        </p:nvSpPr>
        <p:spPr>
          <a:xfrm>
            <a:off x="1312267" y="2259519"/>
            <a:ext cx="3137655" cy="1815882"/>
          </a:xfrm>
          <a:prstGeom prst="rect">
            <a:avLst/>
          </a:prstGeom>
          <a:noFill/>
          <a:ln>
            <a:solidFill>
              <a:schemeClr val="tx1"/>
            </a:solidFill>
          </a:ln>
        </p:spPr>
        <p:txBody>
          <a:bodyPr wrap="square" rtlCol="0">
            <a:spAutoFit/>
          </a:bodyPr>
          <a:lstStyle/>
          <a:p>
            <a:r>
              <a:rPr lang="en-GB" sz="2800" dirty="0"/>
              <a:t>External Environmental Factors, Trends and Developments</a:t>
            </a:r>
          </a:p>
        </p:txBody>
      </p:sp>
      <p:sp>
        <p:nvSpPr>
          <p:cNvPr id="7" name="TextBox 6">
            <a:extLst>
              <a:ext uri="{FF2B5EF4-FFF2-40B4-BE49-F238E27FC236}">
                <a16:creationId xmlns:a16="http://schemas.microsoft.com/office/drawing/2014/main" id="{381D069A-8EA2-411E-B6EC-6703B4F183DD}"/>
              </a:ext>
            </a:extLst>
          </p:cNvPr>
          <p:cNvSpPr txBox="1"/>
          <p:nvPr/>
        </p:nvSpPr>
        <p:spPr>
          <a:xfrm>
            <a:off x="4874005" y="2533546"/>
            <a:ext cx="2074877" cy="954107"/>
          </a:xfrm>
          <a:prstGeom prst="rect">
            <a:avLst/>
          </a:prstGeom>
          <a:noFill/>
        </p:spPr>
        <p:txBody>
          <a:bodyPr wrap="square" rtlCol="0">
            <a:spAutoFit/>
          </a:bodyPr>
          <a:lstStyle/>
          <a:p>
            <a:r>
              <a:rPr lang="en-GB" sz="2800" dirty="0"/>
              <a:t>Lead to change in </a:t>
            </a:r>
          </a:p>
        </p:txBody>
      </p:sp>
      <p:sp>
        <p:nvSpPr>
          <p:cNvPr id="8" name="TextBox 7">
            <a:extLst>
              <a:ext uri="{FF2B5EF4-FFF2-40B4-BE49-F238E27FC236}">
                <a16:creationId xmlns:a16="http://schemas.microsoft.com/office/drawing/2014/main" id="{6D52463F-110B-453F-9604-D75203954AC2}"/>
              </a:ext>
            </a:extLst>
          </p:cNvPr>
          <p:cNvSpPr txBox="1"/>
          <p:nvPr/>
        </p:nvSpPr>
        <p:spPr>
          <a:xfrm>
            <a:off x="7570626" y="2255492"/>
            <a:ext cx="2936146" cy="3108543"/>
          </a:xfrm>
          <a:prstGeom prst="rect">
            <a:avLst/>
          </a:prstGeom>
          <a:noFill/>
          <a:ln>
            <a:solidFill>
              <a:schemeClr val="tx1"/>
            </a:solidFill>
          </a:ln>
        </p:spPr>
        <p:txBody>
          <a:bodyPr wrap="square" rtlCol="0">
            <a:spAutoFit/>
          </a:bodyPr>
          <a:lstStyle/>
          <a:p>
            <a:r>
              <a:rPr lang="en-GB" sz="2800" dirty="0"/>
              <a:t>Internal organisation structures, processes and behaviours (and therefore the culture)</a:t>
            </a:r>
          </a:p>
        </p:txBody>
      </p:sp>
      <p:sp>
        <p:nvSpPr>
          <p:cNvPr id="4" name="Arrow: Right 3">
            <a:extLst>
              <a:ext uri="{FF2B5EF4-FFF2-40B4-BE49-F238E27FC236}">
                <a16:creationId xmlns:a16="http://schemas.microsoft.com/office/drawing/2014/main" id="{9972F104-F31A-4AD8-B5C5-FF2813E59C44}"/>
              </a:ext>
            </a:extLst>
          </p:cNvPr>
          <p:cNvSpPr/>
          <p:nvPr/>
        </p:nvSpPr>
        <p:spPr>
          <a:xfrm>
            <a:off x="4790596" y="3487653"/>
            <a:ext cx="246915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23483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0ED8E-73B4-4AA0-9FDA-D6BFAE08B63B}"/>
              </a:ext>
            </a:extLst>
          </p:cNvPr>
          <p:cNvSpPr>
            <a:spLocks noGrp="1"/>
          </p:cNvSpPr>
          <p:nvPr>
            <p:ph type="title"/>
          </p:nvPr>
        </p:nvSpPr>
        <p:spPr/>
        <p:txBody>
          <a:bodyPr/>
          <a:lstStyle/>
          <a:p>
            <a:r>
              <a:rPr lang="en-GB" dirty="0"/>
              <a:t>Analysing External Factors</a:t>
            </a:r>
          </a:p>
        </p:txBody>
      </p:sp>
      <p:sp>
        <p:nvSpPr>
          <p:cNvPr id="3" name="Content Placeholder 2">
            <a:extLst>
              <a:ext uri="{FF2B5EF4-FFF2-40B4-BE49-F238E27FC236}">
                <a16:creationId xmlns:a16="http://schemas.microsoft.com/office/drawing/2014/main" id="{336DE24F-8544-4422-B87A-B65EF2457011}"/>
              </a:ext>
            </a:extLst>
          </p:cNvPr>
          <p:cNvSpPr>
            <a:spLocks noGrp="1"/>
          </p:cNvSpPr>
          <p:nvPr>
            <p:ph idx="1"/>
          </p:nvPr>
        </p:nvSpPr>
        <p:spPr/>
        <p:txBody>
          <a:bodyPr/>
          <a:lstStyle/>
          <a:p>
            <a:r>
              <a:rPr lang="en-GB" dirty="0"/>
              <a:t>To inform strategy</a:t>
            </a:r>
          </a:p>
          <a:p>
            <a:r>
              <a:rPr lang="en-GB" dirty="0"/>
              <a:t>To remain competitive </a:t>
            </a:r>
          </a:p>
          <a:p>
            <a:r>
              <a:rPr lang="en-GB" dirty="0"/>
              <a:t>To ensure sustainable organisational performance</a:t>
            </a:r>
          </a:p>
        </p:txBody>
      </p:sp>
    </p:spTree>
    <p:extLst>
      <p:ext uri="{BB962C8B-B14F-4D97-AF65-F5344CB8AC3E}">
        <p14:creationId xmlns:p14="http://schemas.microsoft.com/office/powerpoint/2010/main" val="31778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PESTLE Analysis</a:t>
            </a:r>
          </a:p>
        </p:txBody>
      </p:sp>
      <p:sp>
        <p:nvSpPr>
          <p:cNvPr id="3" name="Content Placeholder 2"/>
          <p:cNvSpPr>
            <a:spLocks noGrp="1"/>
          </p:cNvSpPr>
          <p:nvPr>
            <p:ph idx="1"/>
          </p:nvPr>
        </p:nvSpPr>
        <p:spPr/>
        <p:txBody>
          <a:bodyPr>
            <a:normAutofit/>
          </a:bodyPr>
          <a:lstStyle/>
          <a:p>
            <a:r>
              <a:rPr lang="en-GB" dirty="0"/>
              <a:t>A PESTLE analysis is an audit of an organisation's environmental influences, with the purpose of using this information to guide strategic decision-making (CIPD, 2015). </a:t>
            </a:r>
          </a:p>
        </p:txBody>
      </p:sp>
    </p:spTree>
    <p:extLst>
      <p:ext uri="{BB962C8B-B14F-4D97-AF65-F5344CB8AC3E}">
        <p14:creationId xmlns:p14="http://schemas.microsoft.com/office/powerpoint/2010/main" val="2694854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60649"/>
            <a:ext cx="7886700" cy="463746"/>
          </a:xfrm>
        </p:spPr>
        <p:txBody>
          <a:bodyPr>
            <a:normAutofit fontScale="90000"/>
          </a:bodyPr>
          <a:lstStyle/>
          <a:p>
            <a:r>
              <a:rPr lang="en-GB" dirty="0"/>
              <a:t>PESTLE</a:t>
            </a:r>
          </a:p>
        </p:txBody>
      </p:sp>
      <p:sp>
        <p:nvSpPr>
          <p:cNvPr id="3" name="Content Placeholder 2"/>
          <p:cNvSpPr>
            <a:spLocks noGrp="1"/>
          </p:cNvSpPr>
          <p:nvPr>
            <p:ph idx="1"/>
          </p:nvPr>
        </p:nvSpPr>
        <p:spPr>
          <a:xfrm>
            <a:off x="653143" y="985652"/>
            <a:ext cx="11055927" cy="4548250"/>
          </a:xfrm>
        </p:spPr>
        <p:txBody>
          <a:bodyPr>
            <a:normAutofit/>
          </a:bodyPr>
          <a:lstStyle/>
          <a:p>
            <a:r>
              <a:rPr lang="en-GB" b="1" dirty="0">
                <a:effectLst/>
              </a:rPr>
              <a:t>Political</a:t>
            </a:r>
          </a:p>
          <a:p>
            <a:r>
              <a:rPr lang="en-GB" b="1" dirty="0">
                <a:effectLst/>
              </a:rPr>
              <a:t>Economic</a:t>
            </a:r>
          </a:p>
          <a:p>
            <a:r>
              <a:rPr lang="en-GB" b="1" dirty="0">
                <a:effectLst/>
              </a:rPr>
              <a:t>Sociological</a:t>
            </a:r>
          </a:p>
          <a:p>
            <a:r>
              <a:rPr lang="en-GB" b="1" dirty="0">
                <a:effectLst/>
              </a:rPr>
              <a:t>Technological</a:t>
            </a:r>
          </a:p>
          <a:p>
            <a:r>
              <a:rPr lang="en-GB" b="1" dirty="0">
                <a:effectLst/>
              </a:rPr>
              <a:t>Legal</a:t>
            </a:r>
          </a:p>
          <a:p>
            <a:r>
              <a:rPr lang="en-GB" b="1" dirty="0">
                <a:effectLst/>
              </a:rPr>
              <a:t>Environmental</a:t>
            </a:r>
          </a:p>
        </p:txBody>
      </p:sp>
    </p:spTree>
    <p:extLst>
      <p:ext uri="{BB962C8B-B14F-4D97-AF65-F5344CB8AC3E}">
        <p14:creationId xmlns:p14="http://schemas.microsoft.com/office/powerpoint/2010/main" val="197108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4880C-7C22-4739-B1C6-68D5BEA743B7}"/>
              </a:ext>
            </a:extLst>
          </p:cNvPr>
          <p:cNvSpPr>
            <a:spLocks noGrp="1"/>
          </p:cNvSpPr>
          <p:nvPr>
            <p:ph type="title"/>
          </p:nvPr>
        </p:nvSpPr>
        <p:spPr/>
        <p:txBody>
          <a:bodyPr/>
          <a:lstStyle/>
          <a:p>
            <a:r>
              <a:rPr lang="en-GB" dirty="0"/>
              <a:t>Video - PESTLE</a:t>
            </a:r>
          </a:p>
        </p:txBody>
      </p:sp>
      <p:sp>
        <p:nvSpPr>
          <p:cNvPr id="3" name="Content Placeholder 2">
            <a:extLst>
              <a:ext uri="{FF2B5EF4-FFF2-40B4-BE49-F238E27FC236}">
                <a16:creationId xmlns:a16="http://schemas.microsoft.com/office/drawing/2014/main" id="{EC1C7ED2-44F8-48A9-ADDC-E0F2DBA0FF78}"/>
              </a:ext>
            </a:extLst>
          </p:cNvPr>
          <p:cNvSpPr>
            <a:spLocks noGrp="1"/>
          </p:cNvSpPr>
          <p:nvPr>
            <p:ph idx="1"/>
          </p:nvPr>
        </p:nvSpPr>
        <p:spPr/>
        <p:txBody>
          <a:bodyPr/>
          <a:lstStyle/>
          <a:p>
            <a:r>
              <a:rPr lang="en-GB" dirty="0">
                <a:hlinkClick r:id="rId2"/>
              </a:rPr>
              <a:t>https://www.cipd.co.uk/knowledge/strategy/organisational-development/pestle-analysis-factsheet</a:t>
            </a:r>
            <a:endParaRPr lang="en-GB" dirty="0"/>
          </a:p>
          <a:p>
            <a:endParaRPr lang="en-GB" dirty="0"/>
          </a:p>
        </p:txBody>
      </p:sp>
    </p:spTree>
    <p:extLst>
      <p:ext uri="{BB962C8B-B14F-4D97-AF65-F5344CB8AC3E}">
        <p14:creationId xmlns:p14="http://schemas.microsoft.com/office/powerpoint/2010/main" val="1420069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26E03-9377-4AA8-855D-60A48C0DFDF8}"/>
              </a:ext>
            </a:extLst>
          </p:cNvPr>
          <p:cNvSpPr>
            <a:spLocks noGrp="1"/>
          </p:cNvSpPr>
          <p:nvPr>
            <p:ph type="title"/>
          </p:nvPr>
        </p:nvSpPr>
        <p:spPr/>
        <p:txBody>
          <a:bodyPr>
            <a:normAutofit/>
          </a:bodyPr>
          <a:lstStyle/>
          <a:p>
            <a:r>
              <a:rPr lang="en-GB" dirty="0"/>
              <a:t>The Working World in 2020 (CMI, 2014)</a:t>
            </a:r>
          </a:p>
        </p:txBody>
      </p:sp>
      <p:sp>
        <p:nvSpPr>
          <p:cNvPr id="3" name="Content Placeholder 2">
            <a:extLst>
              <a:ext uri="{FF2B5EF4-FFF2-40B4-BE49-F238E27FC236}">
                <a16:creationId xmlns:a16="http://schemas.microsoft.com/office/drawing/2014/main" id="{AB4CFA95-CF28-40B0-9211-934B7F2C994A}"/>
              </a:ext>
            </a:extLst>
          </p:cNvPr>
          <p:cNvSpPr>
            <a:spLocks noGrp="1"/>
          </p:cNvSpPr>
          <p:nvPr>
            <p:ph idx="1"/>
          </p:nvPr>
        </p:nvSpPr>
        <p:spPr/>
        <p:txBody>
          <a:bodyPr>
            <a:normAutofit fontScale="70000" lnSpcReduction="20000"/>
          </a:bodyPr>
          <a:lstStyle/>
          <a:p>
            <a:r>
              <a:rPr lang="en-GB" dirty="0"/>
              <a:t>Technology – we will be more connected</a:t>
            </a:r>
          </a:p>
          <a:p>
            <a:r>
              <a:rPr lang="en-GB" dirty="0"/>
              <a:t>Managers need people skills to manage more of a variety of working – at home, different locations, flexible hours</a:t>
            </a:r>
          </a:p>
          <a:p>
            <a:r>
              <a:rPr lang="en-GB" dirty="0"/>
              <a:t>Managers will use more data to recruit, engage, performance manage and retain staff</a:t>
            </a:r>
          </a:p>
          <a:p>
            <a:r>
              <a:rPr lang="en-GB" dirty="0"/>
              <a:t>Diversity will become even more important – more women in the workforce, ageing population, globalisation</a:t>
            </a:r>
          </a:p>
          <a:p>
            <a:pPr marL="0" indent="0">
              <a:buNone/>
            </a:pPr>
            <a:endParaRPr lang="en-GB" dirty="0"/>
          </a:p>
          <a:p>
            <a:pPr marL="0" indent="0">
              <a:buNone/>
            </a:pPr>
            <a:r>
              <a:rPr lang="en-GB" dirty="0"/>
              <a:t>Implications – managers need to develop a culture that prioritises ethics, social responsibility, sustainability and flexibility. </a:t>
            </a:r>
          </a:p>
          <a:p>
            <a:pPr marL="0" indent="0">
              <a:buNone/>
            </a:pPr>
            <a:endParaRPr lang="en-GB" dirty="0"/>
          </a:p>
          <a:p>
            <a:pPr marL="0" indent="0">
              <a:buNone/>
            </a:pPr>
            <a:r>
              <a:rPr lang="en-GB" dirty="0"/>
              <a:t>Can now add well-being to this, following the pandemic. </a:t>
            </a:r>
          </a:p>
        </p:txBody>
      </p:sp>
    </p:spTree>
    <p:extLst>
      <p:ext uri="{BB962C8B-B14F-4D97-AF65-F5344CB8AC3E}">
        <p14:creationId xmlns:p14="http://schemas.microsoft.com/office/powerpoint/2010/main" val="3780785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CB20B-90FE-4D46-B335-5337C4588773}"/>
              </a:ext>
            </a:extLst>
          </p:cNvPr>
          <p:cNvSpPr>
            <a:spLocks noGrp="1"/>
          </p:cNvSpPr>
          <p:nvPr>
            <p:ph type="title"/>
          </p:nvPr>
        </p:nvSpPr>
        <p:spPr/>
        <p:txBody>
          <a:bodyPr/>
          <a:lstStyle/>
          <a:p>
            <a:r>
              <a:rPr lang="en-GB" dirty="0"/>
              <a:t>The Fourth Industrial Revolution</a:t>
            </a:r>
          </a:p>
        </p:txBody>
      </p:sp>
      <p:sp>
        <p:nvSpPr>
          <p:cNvPr id="3" name="Content Placeholder 2">
            <a:extLst>
              <a:ext uri="{FF2B5EF4-FFF2-40B4-BE49-F238E27FC236}">
                <a16:creationId xmlns:a16="http://schemas.microsoft.com/office/drawing/2014/main" id="{CA5DD509-6730-4AB9-B713-13792C084712}"/>
              </a:ext>
            </a:extLst>
          </p:cNvPr>
          <p:cNvSpPr>
            <a:spLocks noGrp="1"/>
          </p:cNvSpPr>
          <p:nvPr>
            <p:ph idx="1"/>
          </p:nvPr>
        </p:nvSpPr>
        <p:spPr/>
        <p:txBody>
          <a:bodyPr/>
          <a:lstStyle/>
          <a:p>
            <a:r>
              <a:rPr lang="en-GB" dirty="0"/>
              <a:t>2 views – pessimistic/optimistic</a:t>
            </a:r>
          </a:p>
          <a:p>
            <a:r>
              <a:rPr lang="en-GB" dirty="0"/>
              <a:t>Likely – a time lag between jobs going and jobs being created</a:t>
            </a:r>
          </a:p>
          <a:p>
            <a:endParaRPr lang="en-GB" dirty="0"/>
          </a:p>
          <a:p>
            <a:pPr marL="0" indent="0">
              <a:buNone/>
            </a:pPr>
            <a:r>
              <a:rPr lang="en-GB" dirty="0">
                <a:hlinkClick r:id="rId2"/>
              </a:rPr>
              <a:t>https://www.youtube.com/watch?v=khjY5LWF3tg</a:t>
            </a:r>
            <a:endParaRPr lang="en-GB" dirty="0"/>
          </a:p>
          <a:p>
            <a:pPr marL="0" indent="0">
              <a:buNone/>
            </a:pPr>
            <a:endParaRPr lang="en-GB" dirty="0"/>
          </a:p>
        </p:txBody>
      </p:sp>
    </p:spTree>
    <p:extLst>
      <p:ext uri="{BB962C8B-B14F-4D97-AF65-F5344CB8AC3E}">
        <p14:creationId xmlns:p14="http://schemas.microsoft.com/office/powerpoint/2010/main" val="2716079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9844-8290-4290-8096-57F14C7BB06C}"/>
              </a:ext>
            </a:extLst>
          </p:cNvPr>
          <p:cNvSpPr>
            <a:spLocks noGrp="1"/>
          </p:cNvSpPr>
          <p:nvPr>
            <p:ph type="title"/>
          </p:nvPr>
        </p:nvSpPr>
        <p:spPr/>
        <p:txBody>
          <a:bodyPr>
            <a:normAutofit fontScale="90000"/>
          </a:bodyPr>
          <a:lstStyle/>
          <a:p>
            <a:r>
              <a:rPr lang="en-GB" dirty="0"/>
              <a:t>What makes a job susceptible to Automation?</a:t>
            </a:r>
          </a:p>
        </p:txBody>
      </p:sp>
      <p:pic>
        <p:nvPicPr>
          <p:cNvPr id="9" name="Content Placeholder 8" descr="A close up of a device&#10;&#10;Description generated with high confidence">
            <a:extLst>
              <a:ext uri="{FF2B5EF4-FFF2-40B4-BE49-F238E27FC236}">
                <a16:creationId xmlns:a16="http://schemas.microsoft.com/office/drawing/2014/main" id="{65829816-53D0-4480-A801-6B0AAAC4D9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825828" y="1600200"/>
            <a:ext cx="2540343" cy="3916363"/>
          </a:xfrm>
        </p:spPr>
      </p:pic>
    </p:spTree>
    <p:extLst>
      <p:ext uri="{BB962C8B-B14F-4D97-AF65-F5344CB8AC3E}">
        <p14:creationId xmlns:p14="http://schemas.microsoft.com/office/powerpoint/2010/main" val="3882115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F3404-0ADE-4871-AE95-F1F0AE4596FC}"/>
              </a:ext>
            </a:extLst>
          </p:cNvPr>
          <p:cNvSpPr>
            <a:spLocks noGrp="1"/>
          </p:cNvSpPr>
          <p:nvPr>
            <p:ph type="title"/>
          </p:nvPr>
        </p:nvSpPr>
        <p:spPr/>
        <p:txBody>
          <a:bodyPr/>
          <a:lstStyle/>
          <a:p>
            <a:r>
              <a:rPr lang="en-GB" dirty="0"/>
              <a:t>Will Robots take my Job?</a:t>
            </a:r>
          </a:p>
        </p:txBody>
      </p:sp>
      <p:sp>
        <p:nvSpPr>
          <p:cNvPr id="3" name="Content Placeholder 2">
            <a:extLst>
              <a:ext uri="{FF2B5EF4-FFF2-40B4-BE49-F238E27FC236}">
                <a16:creationId xmlns:a16="http://schemas.microsoft.com/office/drawing/2014/main" id="{EAADE3E9-0BB2-4FBE-B386-6F3A2431ED5C}"/>
              </a:ext>
            </a:extLst>
          </p:cNvPr>
          <p:cNvSpPr>
            <a:spLocks noGrp="1"/>
          </p:cNvSpPr>
          <p:nvPr>
            <p:ph idx="1"/>
          </p:nvPr>
        </p:nvSpPr>
        <p:spPr/>
        <p:txBody>
          <a:bodyPr/>
          <a:lstStyle/>
          <a:p>
            <a:r>
              <a:rPr lang="en-GB" dirty="0">
                <a:hlinkClick r:id="rId2"/>
              </a:rPr>
              <a:t>https://willrobotstakemyjob.com/</a:t>
            </a:r>
            <a:endParaRPr lang="en-GB" dirty="0"/>
          </a:p>
          <a:p>
            <a:endParaRPr lang="en-GB" dirty="0"/>
          </a:p>
        </p:txBody>
      </p:sp>
    </p:spTree>
    <p:extLst>
      <p:ext uri="{BB962C8B-B14F-4D97-AF65-F5344CB8AC3E}">
        <p14:creationId xmlns:p14="http://schemas.microsoft.com/office/powerpoint/2010/main" val="2798765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analysis</a:t>
            </a:r>
          </a:p>
        </p:txBody>
      </p:sp>
      <p:sp>
        <p:nvSpPr>
          <p:cNvPr id="3" name="Content Placeholder 2"/>
          <p:cNvSpPr>
            <a:spLocks noGrp="1"/>
          </p:cNvSpPr>
          <p:nvPr>
            <p:ph idx="1"/>
          </p:nvPr>
        </p:nvSpPr>
        <p:spPr/>
        <p:txBody>
          <a:bodyPr>
            <a:normAutofit fontScale="92500" lnSpcReduction="10000"/>
          </a:bodyPr>
          <a:lstStyle/>
          <a:p>
            <a:r>
              <a:rPr lang="en-GB" dirty="0">
                <a:effectLst/>
              </a:rPr>
              <a:t>A SWOT analysis is a planning tool used to understand the Strengths, Weaknesses, Opportunities, and Threats involved in a project or in a business. It involves stating the objective of the business or project and identifying the internal and external factors that are either supportive or unfavourable to achieving that objective. SWOT is often used as part of a strategic or business planning process, but can be useful in understanding an organisation or situation and decision-making for all sorts of situations.</a:t>
            </a:r>
            <a:endParaRPr lang="en-GB" dirty="0"/>
          </a:p>
        </p:txBody>
      </p:sp>
    </p:spTree>
    <p:extLst>
      <p:ext uri="{BB962C8B-B14F-4D97-AF65-F5344CB8AC3E}">
        <p14:creationId xmlns:p14="http://schemas.microsoft.com/office/powerpoint/2010/main" val="2039366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a:t>
            </a:r>
          </a:p>
        </p:txBody>
      </p:sp>
      <p:sp>
        <p:nvSpPr>
          <p:cNvPr id="3" name="Content Placeholder 2"/>
          <p:cNvSpPr>
            <a:spLocks noGrp="1"/>
          </p:cNvSpPr>
          <p:nvPr>
            <p:ph idx="1"/>
          </p:nvPr>
        </p:nvSpPr>
        <p:spPr/>
        <p:txBody>
          <a:bodyPr>
            <a:normAutofit/>
          </a:bodyPr>
          <a:lstStyle/>
          <a:p>
            <a:r>
              <a:rPr lang="en-GB" b="1" dirty="0">
                <a:effectLst/>
              </a:rPr>
              <a:t>Strengths (internal factor)</a:t>
            </a:r>
            <a:endParaRPr lang="en-GB" dirty="0">
              <a:effectLst/>
            </a:endParaRPr>
          </a:p>
          <a:p>
            <a:r>
              <a:rPr lang="en-GB" b="1" dirty="0">
                <a:effectLst/>
              </a:rPr>
              <a:t>Weaknesses (internal factor)</a:t>
            </a:r>
          </a:p>
          <a:p>
            <a:r>
              <a:rPr lang="en-GB" b="1" dirty="0">
                <a:effectLst/>
              </a:rPr>
              <a:t>Opportunities (external factor)</a:t>
            </a:r>
          </a:p>
          <a:p>
            <a:r>
              <a:rPr lang="en-GB" b="1" dirty="0">
                <a:effectLst/>
              </a:rPr>
              <a:t>Threats (external factor)</a:t>
            </a:r>
            <a:endParaRPr lang="en-GB" dirty="0"/>
          </a:p>
        </p:txBody>
      </p:sp>
    </p:spTree>
    <p:extLst>
      <p:ext uri="{BB962C8B-B14F-4D97-AF65-F5344CB8AC3E}">
        <p14:creationId xmlns:p14="http://schemas.microsoft.com/office/powerpoint/2010/main" val="31439235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F3881-6FCE-4858-BCC7-8A41AB9B33A7}"/>
              </a:ext>
            </a:extLst>
          </p:cNvPr>
          <p:cNvSpPr>
            <a:spLocks noGrp="1"/>
          </p:cNvSpPr>
          <p:nvPr>
            <p:ph type="title"/>
          </p:nvPr>
        </p:nvSpPr>
        <p:spPr>
          <a:xfrm>
            <a:off x="609600" y="178130"/>
            <a:ext cx="10972800" cy="866899"/>
          </a:xfrm>
        </p:spPr>
        <p:txBody>
          <a:bodyPr>
            <a:normAutofit fontScale="90000"/>
          </a:bodyPr>
          <a:lstStyle/>
          <a:p>
            <a:r>
              <a:rPr lang="en-GB" dirty="0"/>
              <a:t>Group Activity – Put your Answers in the Chat</a:t>
            </a:r>
          </a:p>
        </p:txBody>
      </p:sp>
      <p:sp>
        <p:nvSpPr>
          <p:cNvPr id="3" name="Content Placeholder 2">
            <a:extLst>
              <a:ext uri="{FF2B5EF4-FFF2-40B4-BE49-F238E27FC236}">
                <a16:creationId xmlns:a16="http://schemas.microsoft.com/office/drawing/2014/main" id="{D87F3422-16F6-4CC0-AC20-4A3191026996}"/>
              </a:ext>
            </a:extLst>
          </p:cNvPr>
          <p:cNvSpPr>
            <a:spLocks noGrp="1"/>
          </p:cNvSpPr>
          <p:nvPr>
            <p:ph idx="1"/>
          </p:nvPr>
        </p:nvSpPr>
        <p:spPr>
          <a:xfrm>
            <a:off x="609600" y="1481937"/>
            <a:ext cx="10972800" cy="3894126"/>
          </a:xfrm>
        </p:spPr>
        <p:txBody>
          <a:bodyPr>
            <a:normAutofit/>
          </a:bodyPr>
          <a:lstStyle/>
          <a:p>
            <a:pPr marL="514350" lvl="0" indent="-514350">
              <a:buAutoNum type="arabicPeriod"/>
            </a:pPr>
            <a:r>
              <a:rPr lang="en-GB" dirty="0"/>
              <a:t>Which forces (PESTLE) are currently impacting the University?</a:t>
            </a:r>
          </a:p>
          <a:p>
            <a:pPr marL="514350" lvl="0" indent="-514350">
              <a:buAutoNum type="arabicPeriod"/>
            </a:pPr>
            <a:r>
              <a:rPr lang="en-GB" dirty="0"/>
              <a:t>Where could we find out more information about each one?</a:t>
            </a:r>
          </a:p>
          <a:p>
            <a:pPr marL="514350" lvl="0" indent="-514350">
              <a:buAutoNum type="arabicPeriod"/>
            </a:pPr>
            <a:endParaRPr lang="en-GB" dirty="0"/>
          </a:p>
        </p:txBody>
      </p:sp>
    </p:spTree>
    <p:extLst>
      <p:ext uri="{BB962C8B-B14F-4D97-AF65-F5344CB8AC3E}">
        <p14:creationId xmlns:p14="http://schemas.microsoft.com/office/powerpoint/2010/main" val="19333272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1347"/>
            <a:ext cx="10515600" cy="607998"/>
          </a:xfrm>
        </p:spPr>
        <p:txBody>
          <a:bodyPr>
            <a:normAutofit fontScale="90000"/>
          </a:bodyPr>
          <a:lstStyle/>
          <a:p>
            <a:r>
              <a:rPr lang="en-GB" dirty="0"/>
              <a:t>PESTLE</a:t>
            </a:r>
          </a:p>
        </p:txBody>
      </p:sp>
      <p:sp>
        <p:nvSpPr>
          <p:cNvPr id="3" name="Content Placeholder 2"/>
          <p:cNvSpPr>
            <a:spLocks noGrp="1"/>
          </p:cNvSpPr>
          <p:nvPr>
            <p:ph idx="1"/>
          </p:nvPr>
        </p:nvSpPr>
        <p:spPr>
          <a:xfrm>
            <a:off x="262759" y="689345"/>
            <a:ext cx="11729544" cy="5528345"/>
          </a:xfrm>
        </p:spPr>
        <p:txBody>
          <a:bodyPr>
            <a:normAutofit fontScale="62500" lnSpcReduction="20000"/>
          </a:bodyPr>
          <a:lstStyle/>
          <a:p>
            <a:pPr marL="0" indent="0">
              <a:buNone/>
            </a:pPr>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pPr marL="0" indent="0">
              <a:buNone/>
            </a:pPr>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pPr marL="0" indent="0">
              <a:buNone/>
            </a:pPr>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pPr marL="0" indent="0">
              <a:buNone/>
            </a:pPr>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pPr marL="0" indent="0">
              <a:buNone/>
            </a:pPr>
            <a:r>
              <a:rPr lang="en-GB" b="1" dirty="0">
                <a:effectLst/>
              </a:rPr>
              <a:t>Legal</a:t>
            </a:r>
            <a:r>
              <a:rPr lang="en-GB" dirty="0">
                <a:effectLst/>
              </a:rPr>
              <a:t>: what is happening with changes to legislation. This may impact employment, access to materials, quotas, resources, imports/ exports, taxation etc.</a:t>
            </a:r>
          </a:p>
          <a:p>
            <a:pPr marL="0" indent="0">
              <a:buNone/>
            </a:pPr>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Tree>
    <p:extLst>
      <p:ext uri="{BB962C8B-B14F-4D97-AF65-F5344CB8AC3E}">
        <p14:creationId xmlns:p14="http://schemas.microsoft.com/office/powerpoint/2010/main" val="3850281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6650D-4076-4495-BC35-C601130C9C2E}"/>
              </a:ext>
            </a:extLst>
          </p:cNvPr>
          <p:cNvSpPr>
            <a:spLocks noGrp="1"/>
          </p:cNvSpPr>
          <p:nvPr>
            <p:ph type="title"/>
          </p:nvPr>
        </p:nvSpPr>
        <p:spPr/>
        <p:txBody>
          <a:bodyPr/>
          <a:lstStyle/>
          <a:p>
            <a:r>
              <a:rPr lang="en-GB" dirty="0"/>
              <a:t>Changing the Culture</a:t>
            </a:r>
          </a:p>
        </p:txBody>
      </p:sp>
      <p:sp>
        <p:nvSpPr>
          <p:cNvPr id="3" name="Content Placeholder 2">
            <a:extLst>
              <a:ext uri="{FF2B5EF4-FFF2-40B4-BE49-F238E27FC236}">
                <a16:creationId xmlns:a16="http://schemas.microsoft.com/office/drawing/2014/main" id="{F9F78533-93A1-4A46-82AA-8A805EA28A69}"/>
              </a:ext>
            </a:extLst>
          </p:cNvPr>
          <p:cNvSpPr>
            <a:spLocks noGrp="1"/>
          </p:cNvSpPr>
          <p:nvPr>
            <p:ph idx="1"/>
          </p:nvPr>
        </p:nvSpPr>
        <p:spPr/>
        <p:txBody>
          <a:bodyPr/>
          <a:lstStyle/>
          <a:p>
            <a:r>
              <a:rPr lang="en-GB" dirty="0"/>
              <a:t>External factors may mean an internal culture change is needed to ensure long term sustainability. For example, when digitalisation of services needs to happen (DVLA).</a:t>
            </a:r>
          </a:p>
          <a:p>
            <a:r>
              <a:rPr lang="en-GB" dirty="0"/>
              <a:t>Cultural Web can be used to assess the culture at the present time and to describe the culture required in the future. </a:t>
            </a:r>
          </a:p>
        </p:txBody>
      </p:sp>
    </p:spTree>
    <p:extLst>
      <p:ext uri="{BB962C8B-B14F-4D97-AF65-F5344CB8AC3E}">
        <p14:creationId xmlns:p14="http://schemas.microsoft.com/office/powerpoint/2010/main" val="2475940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03E8A-B4D1-46FA-8B54-18E3F19411A2}"/>
              </a:ext>
            </a:extLst>
          </p:cNvPr>
          <p:cNvSpPr>
            <a:spLocks noGrp="1"/>
          </p:cNvSpPr>
          <p:nvPr>
            <p:ph type="ctrTitle"/>
          </p:nvPr>
        </p:nvSpPr>
        <p:spPr/>
        <p:txBody>
          <a:bodyPr/>
          <a:lstStyle/>
          <a:p>
            <a:r>
              <a:rPr lang="en-GB" dirty="0"/>
              <a:t>Internal Contexts and their effect on Culture</a:t>
            </a:r>
          </a:p>
        </p:txBody>
      </p:sp>
      <p:sp>
        <p:nvSpPr>
          <p:cNvPr id="3" name="Subtitle 2">
            <a:extLst>
              <a:ext uri="{FF2B5EF4-FFF2-40B4-BE49-F238E27FC236}">
                <a16:creationId xmlns:a16="http://schemas.microsoft.com/office/drawing/2014/main" id="{F91B207D-87B4-482A-BB85-D60ECF34AC76}"/>
              </a:ext>
            </a:extLst>
          </p:cNvPr>
          <p:cNvSpPr>
            <a:spLocks noGrp="1"/>
          </p:cNvSpPr>
          <p:nvPr>
            <p:ph type="subTitle" idx="1"/>
          </p:nvPr>
        </p:nvSpPr>
        <p:spPr/>
        <p:txBody>
          <a:bodyPr/>
          <a:lstStyle/>
          <a:p>
            <a:r>
              <a:rPr lang="en-GB" dirty="0"/>
              <a:t>Source: Mullins (2016)</a:t>
            </a:r>
          </a:p>
        </p:txBody>
      </p:sp>
    </p:spTree>
    <p:extLst>
      <p:ext uri="{BB962C8B-B14F-4D97-AF65-F5344CB8AC3E}">
        <p14:creationId xmlns:p14="http://schemas.microsoft.com/office/powerpoint/2010/main" val="1561028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155" y="188640"/>
            <a:ext cx="11164711" cy="792088"/>
          </a:xfrm>
        </p:spPr>
        <p:txBody>
          <a:bodyPr>
            <a:normAutofit/>
          </a:bodyPr>
          <a:lstStyle/>
          <a:p>
            <a:r>
              <a:rPr lang="en-GB" dirty="0"/>
              <a:t>Internal Contexts – What can affect Culture?</a:t>
            </a:r>
          </a:p>
        </p:txBody>
      </p:sp>
      <p:sp>
        <p:nvSpPr>
          <p:cNvPr id="3" name="Content Placeholder 2"/>
          <p:cNvSpPr>
            <a:spLocks noGrp="1"/>
          </p:cNvSpPr>
          <p:nvPr>
            <p:ph idx="1"/>
          </p:nvPr>
        </p:nvSpPr>
        <p:spPr>
          <a:xfrm>
            <a:off x="553156" y="1495970"/>
            <a:ext cx="11311466" cy="5173390"/>
          </a:xfrm>
        </p:spPr>
        <p:txBody>
          <a:bodyPr>
            <a:normAutofit/>
          </a:bodyPr>
          <a:lstStyle/>
          <a:p>
            <a:r>
              <a:rPr lang="en-GB" dirty="0"/>
              <a:t>Sector, size, orientation</a:t>
            </a:r>
          </a:p>
          <a:p>
            <a:r>
              <a:rPr lang="en-GB" dirty="0"/>
              <a:t>Social components – structure, rules, systems</a:t>
            </a:r>
          </a:p>
          <a:p>
            <a:r>
              <a:rPr lang="en-GB" dirty="0"/>
              <a:t>Communication</a:t>
            </a:r>
          </a:p>
          <a:p>
            <a:r>
              <a:rPr lang="en-GB" dirty="0"/>
              <a:t>Layout</a:t>
            </a:r>
          </a:p>
          <a:p>
            <a:r>
              <a:rPr lang="en-GB" dirty="0"/>
              <a:t>Technological Innovation</a:t>
            </a:r>
          </a:p>
          <a:p>
            <a:r>
              <a:rPr lang="en-GB" dirty="0"/>
              <a:t>Power, political behaviour, conflict and control </a:t>
            </a:r>
          </a:p>
          <a:p>
            <a:r>
              <a:rPr lang="en-GB" dirty="0"/>
              <a:t>Financial health of the organisation</a:t>
            </a:r>
          </a:p>
          <a:p>
            <a:endParaRPr lang="en-GB" dirty="0"/>
          </a:p>
        </p:txBody>
      </p:sp>
    </p:spTree>
    <p:extLst>
      <p:ext uri="{BB962C8B-B14F-4D97-AF65-F5344CB8AC3E}">
        <p14:creationId xmlns:p14="http://schemas.microsoft.com/office/powerpoint/2010/main" val="41481560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711B0-C8B8-4068-879E-3F0A1C184CB4}"/>
              </a:ext>
            </a:extLst>
          </p:cNvPr>
          <p:cNvSpPr>
            <a:spLocks noGrp="1"/>
          </p:cNvSpPr>
          <p:nvPr>
            <p:ph type="title"/>
          </p:nvPr>
        </p:nvSpPr>
        <p:spPr/>
        <p:txBody>
          <a:bodyPr/>
          <a:lstStyle/>
          <a:p>
            <a:r>
              <a:rPr lang="en-GB" dirty="0"/>
              <a:t>CIPD (2014):</a:t>
            </a:r>
          </a:p>
        </p:txBody>
      </p:sp>
      <p:sp>
        <p:nvSpPr>
          <p:cNvPr id="3" name="Content Placeholder 2">
            <a:extLst>
              <a:ext uri="{FF2B5EF4-FFF2-40B4-BE49-F238E27FC236}">
                <a16:creationId xmlns:a16="http://schemas.microsoft.com/office/drawing/2014/main" id="{9EAAD0CD-2EC5-46D0-8AEE-500CB1DB75B9}"/>
              </a:ext>
            </a:extLst>
          </p:cNvPr>
          <p:cNvSpPr>
            <a:spLocks noGrp="1"/>
          </p:cNvSpPr>
          <p:nvPr>
            <p:ph idx="1"/>
          </p:nvPr>
        </p:nvSpPr>
        <p:spPr>
          <a:xfrm>
            <a:off x="609599" y="1600201"/>
            <a:ext cx="11164711" cy="3917032"/>
          </a:xfrm>
        </p:spPr>
        <p:txBody>
          <a:bodyPr/>
          <a:lstStyle/>
          <a:p>
            <a:pPr marL="0" indent="0">
              <a:buNone/>
            </a:pPr>
            <a:r>
              <a:rPr lang="en-GB" dirty="0"/>
              <a:t>The nature of our </a:t>
            </a:r>
            <a:r>
              <a:rPr lang="en-GB" b="1" dirty="0"/>
              <a:t>physical </a:t>
            </a:r>
            <a:r>
              <a:rPr lang="en-GB" dirty="0"/>
              <a:t>environments can influence us in many ways, even including how honestly we behave. Understanding such factors can help us to create workplaces that are more conducive to creativity, collaboration, efficiency and ethical behaviour. </a:t>
            </a:r>
          </a:p>
        </p:txBody>
      </p:sp>
    </p:spTree>
    <p:extLst>
      <p:ext uri="{BB962C8B-B14F-4D97-AF65-F5344CB8AC3E}">
        <p14:creationId xmlns:p14="http://schemas.microsoft.com/office/powerpoint/2010/main" val="4238156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4F0ED-36E7-4982-A6A5-26D75E5AB877}"/>
              </a:ext>
            </a:extLst>
          </p:cNvPr>
          <p:cNvSpPr>
            <a:spLocks noGrp="1"/>
          </p:cNvSpPr>
          <p:nvPr>
            <p:ph type="title"/>
          </p:nvPr>
        </p:nvSpPr>
        <p:spPr>
          <a:xfrm>
            <a:off x="5290365" y="3812954"/>
            <a:ext cx="4848966" cy="1516014"/>
          </a:xfrm>
        </p:spPr>
        <p:txBody>
          <a:bodyPr vert="horz" lIns="91440" tIns="45720" rIns="91440" bIns="45720" rtlCol="0" anchor="b">
            <a:normAutofit/>
          </a:bodyPr>
          <a:lstStyle/>
          <a:p>
            <a:pPr algn="l" eaLnBrk="1" hangingPunct="1">
              <a:lnSpc>
                <a:spcPct val="90000"/>
              </a:lnSpc>
            </a:pPr>
            <a:r>
              <a:rPr lang="en-US" sz="4200" dirty="0">
                <a:solidFill>
                  <a:srgbClr val="FFFFFF"/>
                </a:solidFill>
                <a:highlight>
                  <a:srgbClr val="000080"/>
                </a:highlight>
              </a:rPr>
              <a:t>Innocent’s Layout</a:t>
            </a:r>
          </a:p>
        </p:txBody>
      </p:sp>
      <p:pic>
        <p:nvPicPr>
          <p:cNvPr id="8" name="Content Placeholder 7" descr="A group of people in a room&#10;&#10;Description automatically generated">
            <a:extLst>
              <a:ext uri="{FF2B5EF4-FFF2-40B4-BE49-F238E27FC236}">
                <a16:creationId xmlns:a16="http://schemas.microsoft.com/office/drawing/2014/main" id="{801FCAA2-D074-4805-AF2F-F72490BED129}"/>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14347" r="22206" b="-1"/>
          <a:stretch/>
        </p:blipFill>
        <p:spPr>
          <a:xfrm>
            <a:off x="1762227" y="299363"/>
            <a:ext cx="3120339" cy="3049204"/>
          </a:xfrm>
          <a:prstGeom prst="rect">
            <a:avLst/>
          </a:prstGeom>
        </p:spPr>
      </p:pic>
      <p:pic>
        <p:nvPicPr>
          <p:cNvPr id="12" name="Picture 11" descr="A room filled with furniture and a table&#10;&#10;Description automatically generated">
            <a:extLst>
              <a:ext uri="{FF2B5EF4-FFF2-40B4-BE49-F238E27FC236}">
                <a16:creationId xmlns:a16="http://schemas.microsoft.com/office/drawing/2014/main" id="{6BBF34F2-E7BB-4D61-BAB4-A7A74B6E5EBD}"/>
              </a:ext>
            </a:extLst>
          </p:cNvPr>
          <p:cNvPicPr>
            <a:picLocks noChangeAspect="1"/>
          </p:cNvPicPr>
          <p:nvPr/>
        </p:nvPicPr>
        <p:blipFill rotWithShape="1">
          <a:blip r:embed="rId4">
            <a:extLst>
              <a:ext uri="{28A0092B-C50C-407E-A947-70E740481C1C}">
                <a14:useLocalDpi xmlns:a14="http://schemas.microsoft.com/office/drawing/2010/main" val="0"/>
              </a:ext>
            </a:extLst>
          </a:blip>
          <a:srcRect b="1199"/>
          <a:stretch/>
        </p:blipFill>
        <p:spPr>
          <a:xfrm>
            <a:off x="5014723" y="299363"/>
            <a:ext cx="5412813" cy="3008188"/>
          </a:xfrm>
          <a:prstGeom prst="rect">
            <a:avLst/>
          </a:prstGeom>
        </p:spPr>
      </p:pic>
      <p:pic>
        <p:nvPicPr>
          <p:cNvPr id="10" name="Picture 9" descr="A picture containing indoor, floor, building, ceiling&#10;&#10;Description automatically generated">
            <a:extLst>
              <a:ext uri="{FF2B5EF4-FFF2-40B4-BE49-F238E27FC236}">
                <a16:creationId xmlns:a16="http://schemas.microsoft.com/office/drawing/2014/main" id="{0AFDD082-0149-4454-9CE9-46D42155E787}"/>
              </a:ext>
            </a:extLst>
          </p:cNvPr>
          <p:cNvPicPr>
            <a:picLocks noChangeAspect="1"/>
          </p:cNvPicPr>
          <p:nvPr/>
        </p:nvPicPr>
        <p:blipFill rotWithShape="1">
          <a:blip r:embed="rId5">
            <a:extLst>
              <a:ext uri="{28A0092B-C50C-407E-A947-70E740481C1C}">
                <a14:useLocalDpi xmlns:a14="http://schemas.microsoft.com/office/drawing/2010/main" val="0"/>
              </a:ext>
            </a:extLst>
          </a:blip>
          <a:srcRect l="6831" r="35183" b="3"/>
          <a:stretch/>
        </p:blipFill>
        <p:spPr>
          <a:xfrm>
            <a:off x="1762227" y="3509434"/>
            <a:ext cx="3120339" cy="3026833"/>
          </a:xfrm>
          <a:prstGeom prst="rect">
            <a:avLst/>
          </a:prstGeom>
        </p:spPr>
      </p:pic>
    </p:spTree>
    <p:extLst>
      <p:ext uri="{BB962C8B-B14F-4D97-AF65-F5344CB8AC3E}">
        <p14:creationId xmlns:p14="http://schemas.microsoft.com/office/powerpoint/2010/main" val="17389208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8BDBD-A1A5-46AD-B647-F26AD6389040}"/>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7ECA51E8-E58B-497F-804C-CD5EF3B9D181}"/>
              </a:ext>
            </a:extLst>
          </p:cNvPr>
          <p:cNvSpPr>
            <a:spLocks noGrp="1"/>
          </p:cNvSpPr>
          <p:nvPr>
            <p:ph idx="1"/>
          </p:nvPr>
        </p:nvSpPr>
        <p:spPr/>
        <p:txBody>
          <a:bodyPr/>
          <a:lstStyle/>
          <a:p>
            <a:r>
              <a:rPr lang="en-GB" dirty="0"/>
              <a:t>Read the Personnel Today article relating to Generation Z. </a:t>
            </a:r>
          </a:p>
          <a:p>
            <a:r>
              <a:rPr lang="en-GB" dirty="0"/>
              <a:t>What are the implications of the issues raised for workplace design? </a:t>
            </a:r>
          </a:p>
          <a:p>
            <a:r>
              <a:rPr lang="en-GB" dirty="0"/>
              <a:t>Would you change your workplace layout as a result?</a:t>
            </a:r>
          </a:p>
        </p:txBody>
      </p:sp>
    </p:spTree>
    <p:extLst>
      <p:ext uri="{BB962C8B-B14F-4D97-AF65-F5344CB8AC3E}">
        <p14:creationId xmlns:p14="http://schemas.microsoft.com/office/powerpoint/2010/main" val="28025519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A7687-3B4D-4760-A821-543497F376E1}"/>
              </a:ext>
            </a:extLst>
          </p:cNvPr>
          <p:cNvSpPr>
            <a:spLocks noGrp="1"/>
          </p:cNvSpPr>
          <p:nvPr>
            <p:ph type="title"/>
          </p:nvPr>
        </p:nvSpPr>
        <p:spPr/>
        <p:txBody>
          <a:bodyPr/>
          <a:lstStyle/>
          <a:p>
            <a:r>
              <a:rPr lang="en-GB" dirty="0"/>
              <a:t>Rules and Policies in Organisations</a:t>
            </a:r>
          </a:p>
        </p:txBody>
      </p:sp>
      <p:sp>
        <p:nvSpPr>
          <p:cNvPr id="3" name="Content Placeholder 2">
            <a:extLst>
              <a:ext uri="{FF2B5EF4-FFF2-40B4-BE49-F238E27FC236}">
                <a16:creationId xmlns:a16="http://schemas.microsoft.com/office/drawing/2014/main" id="{13B8742B-A8DC-42FA-AD3C-A3B828ABD11E}"/>
              </a:ext>
            </a:extLst>
          </p:cNvPr>
          <p:cNvSpPr>
            <a:spLocks noGrp="1"/>
          </p:cNvSpPr>
          <p:nvPr>
            <p:ph idx="1"/>
          </p:nvPr>
        </p:nvSpPr>
        <p:spPr/>
        <p:txBody>
          <a:bodyPr/>
          <a:lstStyle/>
          <a:p>
            <a:r>
              <a:rPr lang="en-GB" dirty="0"/>
              <a:t>Affect cultures positively but sometimes negatively</a:t>
            </a:r>
          </a:p>
          <a:p>
            <a:r>
              <a:rPr lang="en-GB" dirty="0"/>
              <a:t>Unintended consequences</a:t>
            </a:r>
          </a:p>
          <a:p>
            <a:r>
              <a:rPr lang="en-GB" dirty="0"/>
              <a:t>Nudge theory</a:t>
            </a:r>
          </a:p>
        </p:txBody>
      </p:sp>
    </p:spTree>
    <p:extLst>
      <p:ext uri="{BB962C8B-B14F-4D97-AF65-F5344CB8AC3E}">
        <p14:creationId xmlns:p14="http://schemas.microsoft.com/office/powerpoint/2010/main" val="33988858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2"/>
          <p:cNvSpPr>
            <a:spLocks noGrp="1" noChangeArrowheads="1"/>
          </p:cNvSpPr>
          <p:nvPr>
            <p:ph type="title"/>
          </p:nvPr>
        </p:nvSpPr>
        <p:spPr>
          <a:xfrm>
            <a:off x="1981200" y="152400"/>
            <a:ext cx="8229600" cy="1295400"/>
          </a:xfrm>
        </p:spPr>
        <p:txBody>
          <a:bodyPr>
            <a:normAutofit fontScale="90000"/>
          </a:bodyPr>
          <a:lstStyle/>
          <a:p>
            <a:pPr eaLnBrk="1" hangingPunct="1"/>
            <a:r>
              <a:rPr lang="en-GB" sz="4000" b="1"/>
              <a:t>The importance of good structure</a:t>
            </a:r>
          </a:p>
        </p:txBody>
      </p:sp>
      <p:sp>
        <p:nvSpPr>
          <p:cNvPr id="57348" name="Rectangle 3"/>
          <p:cNvSpPr>
            <a:spLocks noGrp="1" noChangeArrowheads="1"/>
          </p:cNvSpPr>
          <p:nvPr>
            <p:ph type="body" idx="1"/>
          </p:nvPr>
        </p:nvSpPr>
        <p:spPr>
          <a:xfrm>
            <a:off x="903111" y="1764446"/>
            <a:ext cx="10385778" cy="4525962"/>
          </a:xfrm>
        </p:spPr>
        <p:txBody>
          <a:bodyPr/>
          <a:lstStyle/>
          <a:p>
            <a:pPr eaLnBrk="1" hangingPunct="1">
              <a:lnSpc>
                <a:spcPct val="90000"/>
              </a:lnSpc>
              <a:buFontTx/>
              <a:buNone/>
            </a:pPr>
            <a:r>
              <a:rPr lang="en-GB" i="1" dirty="0"/>
              <a:t>‘Good organisational structure does not by itself produce good performance. But a poor organisational structure makes good performance impossible, no matter how good the individual managers may be.  </a:t>
            </a:r>
            <a:br>
              <a:rPr lang="en-GB" i="1" dirty="0"/>
            </a:br>
            <a:r>
              <a:rPr lang="en-GB" i="1" dirty="0"/>
              <a:t>To improve organisation structure… will therefore always improve performance’.</a:t>
            </a:r>
          </a:p>
          <a:p>
            <a:pPr eaLnBrk="1" hangingPunct="1">
              <a:lnSpc>
                <a:spcPct val="90000"/>
              </a:lnSpc>
              <a:buFontTx/>
              <a:buNone/>
            </a:pPr>
            <a:endParaRPr lang="en-GB" i="1" dirty="0"/>
          </a:p>
          <a:p>
            <a:pPr eaLnBrk="1" hangingPunct="1">
              <a:lnSpc>
                <a:spcPct val="90000"/>
              </a:lnSpc>
              <a:buFontTx/>
              <a:buNone/>
            </a:pPr>
            <a:r>
              <a:rPr lang="en-GB" sz="2800" dirty="0"/>
              <a:t>								</a:t>
            </a:r>
            <a:r>
              <a:rPr lang="en-GB" sz="2400" dirty="0" err="1"/>
              <a:t>Drucker</a:t>
            </a:r>
            <a:endParaRPr lang="en-GB"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ChangeArrowheads="1"/>
          </p:cNvSpPr>
          <p:nvPr>
            <p:ph type="title"/>
          </p:nvPr>
        </p:nvSpPr>
        <p:spPr>
          <a:xfrm>
            <a:off x="1981200" y="274804"/>
            <a:ext cx="8229600" cy="1143000"/>
          </a:xfrm>
        </p:spPr>
        <p:txBody>
          <a:bodyPr>
            <a:normAutofit fontScale="90000"/>
          </a:bodyPr>
          <a:lstStyle/>
          <a:p>
            <a:pPr eaLnBrk="1" hangingPunct="1">
              <a:defRPr/>
            </a:pPr>
            <a:r>
              <a:rPr lang="en-GB" b="1" dirty="0"/>
              <a:t>Consequences of badly designed structure: Child</a:t>
            </a:r>
          </a:p>
        </p:txBody>
      </p:sp>
      <p:sp>
        <p:nvSpPr>
          <p:cNvPr id="110596" name="Rectangle 3"/>
          <p:cNvSpPr>
            <a:spLocks noGrp="1" noChangeArrowheads="1"/>
          </p:cNvSpPr>
          <p:nvPr>
            <p:ph type="body" idx="1"/>
          </p:nvPr>
        </p:nvSpPr>
        <p:spPr>
          <a:xfrm>
            <a:off x="1963616" y="1711568"/>
            <a:ext cx="8229600" cy="3724240"/>
          </a:xfrm>
        </p:spPr>
        <p:txBody>
          <a:bodyPr/>
          <a:lstStyle/>
          <a:p>
            <a:pPr eaLnBrk="1" hangingPunct="1"/>
            <a:r>
              <a:rPr lang="en-GB" dirty="0"/>
              <a:t>Low motivation and morale</a:t>
            </a:r>
          </a:p>
          <a:p>
            <a:pPr eaLnBrk="1" hangingPunct="1"/>
            <a:r>
              <a:rPr lang="en-GB" dirty="0"/>
              <a:t>Late and inappropriate decisions</a:t>
            </a:r>
          </a:p>
          <a:p>
            <a:pPr eaLnBrk="1" hangingPunct="1"/>
            <a:r>
              <a:rPr lang="en-GB" dirty="0"/>
              <a:t>Conflict and lack of co-ordination</a:t>
            </a:r>
          </a:p>
          <a:p>
            <a:pPr eaLnBrk="1" hangingPunct="1"/>
            <a:r>
              <a:rPr lang="en-GB" dirty="0"/>
              <a:t>Poor response to new opportunities and external change</a:t>
            </a:r>
          </a:p>
          <a:p>
            <a:pPr eaLnBrk="1" hangingPunct="1"/>
            <a:r>
              <a:rPr lang="en-GB" dirty="0"/>
              <a:t>Rising costs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ChangeArrowheads="1"/>
          </p:cNvSpPr>
          <p:nvPr>
            <p:ph type="title"/>
          </p:nvPr>
        </p:nvSpPr>
        <p:spPr>
          <a:xfrm>
            <a:off x="1981200" y="272560"/>
            <a:ext cx="8229600" cy="1143000"/>
          </a:xfrm>
        </p:spPr>
        <p:txBody>
          <a:bodyPr>
            <a:normAutofit fontScale="90000"/>
          </a:bodyPr>
          <a:lstStyle/>
          <a:p>
            <a:r>
              <a:rPr lang="en-GB" b="1" dirty="0"/>
              <a:t>The contingency approach to organisational structure</a:t>
            </a:r>
          </a:p>
        </p:txBody>
      </p:sp>
      <p:sp>
        <p:nvSpPr>
          <p:cNvPr id="271363" name="Rectangle 3"/>
          <p:cNvSpPr>
            <a:spLocks noGrp="1" noChangeArrowheads="1"/>
          </p:cNvSpPr>
          <p:nvPr>
            <p:ph type="body" idx="1"/>
          </p:nvPr>
        </p:nvSpPr>
        <p:spPr>
          <a:xfrm>
            <a:off x="767643" y="1716573"/>
            <a:ext cx="10780889" cy="4525963"/>
          </a:xfrm>
        </p:spPr>
        <p:txBody>
          <a:bodyPr/>
          <a:lstStyle/>
          <a:p>
            <a:r>
              <a:rPr lang="en-GB" dirty="0"/>
              <a:t>It takes the view that there is no one best universal structure.</a:t>
            </a:r>
          </a:p>
          <a:p>
            <a:r>
              <a:rPr lang="en-GB" dirty="0"/>
              <a:t>A range of variables or situational factors influence organisational design and performance.</a:t>
            </a:r>
          </a:p>
          <a:p>
            <a:r>
              <a:rPr lang="en-GB" dirty="0"/>
              <a:t>Organisational purpose has significant implications for organisation design.</a:t>
            </a:r>
          </a:p>
          <a:p>
            <a:r>
              <a:rPr lang="en-GB" dirty="0"/>
              <a:t>It emphasises the need for flexibility.</a:t>
            </a:r>
          </a:p>
        </p:txBody>
      </p:sp>
    </p:spTree>
    <p:extLst>
      <p:ext uri="{BB962C8B-B14F-4D97-AF65-F5344CB8AC3E}">
        <p14:creationId xmlns:p14="http://schemas.microsoft.com/office/powerpoint/2010/main" val="33075825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49116"/>
            <a:ext cx="8229600" cy="1143000"/>
          </a:xfrm>
        </p:spPr>
        <p:txBody>
          <a:bodyPr>
            <a:normAutofit fontScale="90000"/>
          </a:bodyPr>
          <a:lstStyle/>
          <a:p>
            <a:r>
              <a:rPr lang="en-GB" b="1" dirty="0"/>
              <a:t>Changing face of the workplace</a:t>
            </a:r>
          </a:p>
        </p:txBody>
      </p:sp>
      <p:sp>
        <p:nvSpPr>
          <p:cNvPr id="3" name="Content Placeholder 2"/>
          <p:cNvSpPr>
            <a:spLocks noGrp="1"/>
          </p:cNvSpPr>
          <p:nvPr>
            <p:ph idx="1"/>
          </p:nvPr>
        </p:nvSpPr>
        <p:spPr>
          <a:xfrm>
            <a:off x="1981200" y="1770184"/>
            <a:ext cx="8229600" cy="4267200"/>
          </a:xfrm>
        </p:spPr>
        <p:txBody>
          <a:bodyPr>
            <a:normAutofit fontScale="85000" lnSpcReduction="10000"/>
          </a:bodyPr>
          <a:lstStyle/>
          <a:p>
            <a:pPr marL="0" indent="0">
              <a:buNone/>
            </a:pPr>
            <a:r>
              <a:rPr lang="en-GB" dirty="0"/>
              <a:t>‘</a:t>
            </a:r>
            <a:r>
              <a:rPr lang="en-GB" i="1" dirty="0"/>
              <a:t>Rather then building fixed structures with layers of middle management, many innovative organisations function as matrixed webs of association, networks, and fast-forming high-performance teams…. The most significant trends we see … are the decline of the hierarchical, bureaucratic, autocratic management and the expansion of collaborative </a:t>
            </a:r>
            <a:br>
              <a:rPr lang="en-GB" i="1" dirty="0"/>
            </a:br>
            <a:r>
              <a:rPr lang="en-GB" i="1" dirty="0"/>
              <a:t>self-management and organisational democracy.’</a:t>
            </a:r>
          </a:p>
          <a:p>
            <a:pPr marL="0" indent="0">
              <a:buNone/>
            </a:pPr>
            <a:endParaRPr lang="en-GB" dirty="0"/>
          </a:p>
          <a:p>
            <a:pPr marL="0" indent="0">
              <a:buNone/>
            </a:pPr>
            <a:r>
              <a:rPr lang="en-GB" sz="2400" dirty="0"/>
              <a:t>					</a:t>
            </a:r>
            <a:r>
              <a:rPr lang="en-GB" sz="2800" dirty="0" err="1"/>
              <a:t>Cloke</a:t>
            </a:r>
            <a:r>
              <a:rPr lang="en-GB" sz="2800" dirty="0"/>
              <a:t> and Goldsmith</a:t>
            </a:r>
          </a:p>
        </p:txBody>
      </p:sp>
    </p:spTree>
    <p:extLst>
      <p:ext uri="{BB962C8B-B14F-4D97-AF65-F5344CB8AC3E}">
        <p14:creationId xmlns:p14="http://schemas.microsoft.com/office/powerpoint/2010/main" val="29351520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2"/>
          <p:cNvSpPr>
            <a:spLocks noGrp="1" noChangeArrowheads="1"/>
          </p:cNvSpPr>
          <p:nvPr>
            <p:ph type="title"/>
          </p:nvPr>
        </p:nvSpPr>
        <p:spPr>
          <a:xfrm>
            <a:off x="1981200" y="251503"/>
            <a:ext cx="8229600" cy="1143000"/>
          </a:xfrm>
        </p:spPr>
        <p:txBody>
          <a:bodyPr>
            <a:normAutofit fontScale="90000"/>
          </a:bodyPr>
          <a:lstStyle/>
          <a:p>
            <a:r>
              <a:rPr lang="en-GB" b="1" dirty="0"/>
              <a:t>Flexible working arrangements</a:t>
            </a:r>
          </a:p>
        </p:txBody>
      </p:sp>
      <p:sp>
        <p:nvSpPr>
          <p:cNvPr id="295940" name="Rectangle 4"/>
          <p:cNvSpPr>
            <a:spLocks noGrp="1" noChangeArrowheads="1"/>
          </p:cNvSpPr>
          <p:nvPr>
            <p:ph type="body" sz="half" idx="1"/>
          </p:nvPr>
        </p:nvSpPr>
        <p:spPr>
          <a:xfrm>
            <a:off x="1739390" y="1903572"/>
            <a:ext cx="4038600" cy="3916362"/>
          </a:xfrm>
        </p:spPr>
        <p:txBody>
          <a:bodyPr>
            <a:normAutofit/>
          </a:bodyPr>
          <a:lstStyle/>
          <a:p>
            <a:r>
              <a:rPr lang="en-GB" dirty="0"/>
              <a:t>Part-time working</a:t>
            </a:r>
          </a:p>
          <a:p>
            <a:r>
              <a:rPr lang="en-GB" dirty="0"/>
              <a:t>Annual hours</a:t>
            </a:r>
          </a:p>
          <a:p>
            <a:r>
              <a:rPr lang="en-GB" dirty="0"/>
              <a:t>Staggered hours</a:t>
            </a:r>
          </a:p>
          <a:p>
            <a:r>
              <a:rPr lang="en-GB" dirty="0"/>
              <a:t>Job sharing</a:t>
            </a:r>
          </a:p>
          <a:p>
            <a:r>
              <a:rPr lang="en-GB" dirty="0"/>
              <a:t>Time off in lieu</a:t>
            </a:r>
          </a:p>
          <a:p>
            <a:r>
              <a:rPr lang="en-GB" dirty="0"/>
              <a:t>Flexitime</a:t>
            </a:r>
          </a:p>
          <a:p>
            <a:r>
              <a:rPr lang="en-GB" dirty="0"/>
              <a:t>Working from home</a:t>
            </a:r>
          </a:p>
          <a:p>
            <a:endParaRPr lang="en-GB" dirty="0"/>
          </a:p>
        </p:txBody>
      </p:sp>
      <p:sp>
        <p:nvSpPr>
          <p:cNvPr id="295941" name="Rectangle 5"/>
          <p:cNvSpPr>
            <a:spLocks noGrp="1" noChangeArrowheads="1"/>
          </p:cNvSpPr>
          <p:nvPr>
            <p:ph type="body" sz="half" idx="2"/>
          </p:nvPr>
        </p:nvSpPr>
        <p:spPr>
          <a:xfrm>
            <a:off x="6095999" y="1969035"/>
            <a:ext cx="4038600" cy="3916362"/>
          </a:xfrm>
        </p:spPr>
        <p:txBody>
          <a:bodyPr/>
          <a:lstStyle/>
          <a:p>
            <a:r>
              <a:rPr lang="en-GB" dirty="0"/>
              <a:t>Self-rostering</a:t>
            </a:r>
          </a:p>
          <a:p>
            <a:r>
              <a:rPr lang="en-GB" dirty="0"/>
              <a:t>Mobile/teleworking</a:t>
            </a:r>
          </a:p>
          <a:p>
            <a:r>
              <a:rPr lang="en-GB" dirty="0"/>
              <a:t>Compressed hours</a:t>
            </a:r>
          </a:p>
          <a:p>
            <a:r>
              <a:rPr lang="en-GB" dirty="0"/>
              <a:t>Shift swapping</a:t>
            </a:r>
          </a:p>
          <a:p>
            <a:r>
              <a:rPr lang="en-GB" dirty="0"/>
              <a:t>Term-time working</a:t>
            </a:r>
          </a:p>
          <a:p>
            <a:r>
              <a:rPr lang="en-GB" dirty="0"/>
              <a:t>Career breaks</a:t>
            </a:r>
          </a:p>
          <a:p>
            <a:endParaRPr lang="en-GB" dirty="0"/>
          </a:p>
        </p:txBody>
      </p:sp>
      <p:sp>
        <p:nvSpPr>
          <p:cNvPr id="295942" name="Text Box 6"/>
          <p:cNvSpPr txBox="1">
            <a:spLocks noChangeArrowheads="1"/>
          </p:cNvSpPr>
          <p:nvPr/>
        </p:nvSpPr>
        <p:spPr bwMode="auto">
          <a:xfrm>
            <a:off x="4391847" y="1349574"/>
            <a:ext cx="3408305" cy="553998"/>
          </a:xfrm>
          <a:prstGeom prst="rect">
            <a:avLst/>
          </a:prstGeom>
          <a:noFill/>
          <a:ln w="9525">
            <a:noFill/>
            <a:miter lim="800000"/>
            <a:headEnd/>
            <a:tailEnd/>
          </a:ln>
          <a:effectLst/>
        </p:spPr>
        <p:txBody>
          <a:bodyPr wrap="none">
            <a:spAutoFit/>
          </a:bodyPr>
          <a:lstStyle/>
          <a:p>
            <a:r>
              <a:rPr lang="en-GB" sz="3000" dirty="0"/>
              <a:t>These can include:</a:t>
            </a:r>
          </a:p>
        </p:txBody>
      </p:sp>
    </p:spTree>
    <p:extLst>
      <p:ext uri="{BB962C8B-B14F-4D97-AF65-F5344CB8AC3E}">
        <p14:creationId xmlns:p14="http://schemas.microsoft.com/office/powerpoint/2010/main" val="20019169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66812-5D4E-483F-AB25-CB7B041613DD}"/>
              </a:ext>
            </a:extLst>
          </p:cNvPr>
          <p:cNvSpPr>
            <a:spLocks noGrp="1"/>
          </p:cNvSpPr>
          <p:nvPr>
            <p:ph type="title"/>
          </p:nvPr>
        </p:nvSpPr>
        <p:spPr/>
        <p:txBody>
          <a:bodyPr/>
          <a:lstStyle/>
          <a:p>
            <a:r>
              <a:rPr lang="en-GB" dirty="0"/>
              <a:t>Changing face of the workplace</a:t>
            </a:r>
          </a:p>
        </p:txBody>
      </p:sp>
      <p:sp>
        <p:nvSpPr>
          <p:cNvPr id="3" name="Content Placeholder 2">
            <a:extLst>
              <a:ext uri="{FF2B5EF4-FFF2-40B4-BE49-F238E27FC236}">
                <a16:creationId xmlns:a16="http://schemas.microsoft.com/office/drawing/2014/main" id="{F7C68969-71AA-4729-9028-39A02A768CAE}"/>
              </a:ext>
            </a:extLst>
          </p:cNvPr>
          <p:cNvSpPr>
            <a:spLocks noGrp="1"/>
          </p:cNvSpPr>
          <p:nvPr>
            <p:ph idx="1"/>
          </p:nvPr>
        </p:nvSpPr>
        <p:spPr/>
        <p:txBody>
          <a:bodyPr/>
          <a:lstStyle/>
          <a:p>
            <a:r>
              <a:rPr lang="en-GB" dirty="0">
                <a:hlinkClick r:id="rId3"/>
              </a:rPr>
              <a:t>https://www.ted.com/talks/matt_mullenweg_why_working_from_home_is_good_for_business</a:t>
            </a:r>
            <a:endParaRPr lang="en-GB" dirty="0"/>
          </a:p>
          <a:p>
            <a:r>
              <a:rPr lang="en-GB" dirty="0"/>
              <a:t>What are the implications for workforce culture of having a more distributive workforce?</a:t>
            </a:r>
          </a:p>
        </p:txBody>
      </p:sp>
    </p:spTree>
    <p:extLst>
      <p:ext uri="{BB962C8B-B14F-4D97-AF65-F5344CB8AC3E}">
        <p14:creationId xmlns:p14="http://schemas.microsoft.com/office/powerpoint/2010/main" val="4103035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019300" y="248357"/>
            <a:ext cx="8229600" cy="790221"/>
          </a:xfrm>
        </p:spPr>
        <p:txBody>
          <a:bodyPr>
            <a:normAutofit fontScale="90000"/>
          </a:bodyPr>
          <a:lstStyle/>
          <a:p>
            <a:r>
              <a:rPr lang="en-GB" b="1" dirty="0"/>
              <a:t>Activity in Groups – 20 minutes</a:t>
            </a:r>
          </a:p>
        </p:txBody>
      </p:sp>
      <p:sp>
        <p:nvSpPr>
          <p:cNvPr id="2" name="TextBox 1">
            <a:extLst>
              <a:ext uri="{FF2B5EF4-FFF2-40B4-BE49-F238E27FC236}">
                <a16:creationId xmlns:a16="http://schemas.microsoft.com/office/drawing/2014/main" id="{D472C780-2501-408A-AC45-25658F086F06}"/>
              </a:ext>
            </a:extLst>
          </p:cNvPr>
          <p:cNvSpPr txBox="1"/>
          <p:nvPr/>
        </p:nvSpPr>
        <p:spPr>
          <a:xfrm>
            <a:off x="1981200" y="1323622"/>
            <a:ext cx="8229600" cy="3785652"/>
          </a:xfrm>
          <a:prstGeom prst="rect">
            <a:avLst/>
          </a:prstGeom>
          <a:noFill/>
        </p:spPr>
        <p:txBody>
          <a:bodyPr wrap="square" rtlCol="0">
            <a:spAutoFit/>
          </a:bodyPr>
          <a:lstStyle/>
          <a:p>
            <a:r>
              <a:rPr lang="en-GB" sz="2400" dirty="0"/>
              <a:t>The current pandemic has forced organisations to adopt home-working at pace as well as changing many other aspects of how it operates:</a:t>
            </a:r>
          </a:p>
          <a:p>
            <a:pPr marL="342900" indent="-342900">
              <a:buAutoNum type="arabicPeriod"/>
            </a:pPr>
            <a:r>
              <a:rPr lang="en-GB" sz="2400" dirty="0"/>
              <a:t>List ways your organisations have changed during this crisis.</a:t>
            </a:r>
          </a:p>
          <a:p>
            <a:pPr marL="342900" indent="-342900">
              <a:buAutoNum type="arabicPeriod"/>
            </a:pPr>
            <a:r>
              <a:rPr lang="en-GB" sz="2400" dirty="0"/>
              <a:t>How have these changes affected you? Which do you like/not like?</a:t>
            </a:r>
          </a:p>
          <a:p>
            <a:pPr marL="342900" indent="-342900">
              <a:buAutoNum type="arabicPeriod"/>
            </a:pPr>
            <a:r>
              <a:rPr lang="en-GB" sz="2400" dirty="0"/>
              <a:t>Suggest which changes should remain after the crisis, in order to maintain a positive culture and improve employee well-being and productivity.</a:t>
            </a:r>
          </a:p>
        </p:txBody>
      </p:sp>
    </p:spTree>
    <p:extLst>
      <p:ext uri="{BB962C8B-B14F-4D97-AF65-F5344CB8AC3E}">
        <p14:creationId xmlns:p14="http://schemas.microsoft.com/office/powerpoint/2010/main" val="1847803142"/>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986</TotalTime>
  <Words>2386</Words>
  <Application>Microsoft Office PowerPoint</Application>
  <PresentationFormat>Widescreen</PresentationFormat>
  <Paragraphs>175</Paragraphs>
  <Slides>29</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Myriad Pro</vt:lpstr>
      <vt:lpstr>ThemeUWTSD</vt:lpstr>
      <vt:lpstr>Impact of External Forces on the Organisation – PESTLE and SWOT Analysis</vt:lpstr>
      <vt:lpstr>Learning Outcomes for this session</vt:lpstr>
      <vt:lpstr>‘The world out there influences the world in here’ (Buchanan and Huczynski, 2017)</vt:lpstr>
      <vt:lpstr>Analysing External Factors</vt:lpstr>
      <vt:lpstr>PESTLE Analysis</vt:lpstr>
      <vt:lpstr>PESTLE</vt:lpstr>
      <vt:lpstr>Video - PESTLE</vt:lpstr>
      <vt:lpstr>The Working World in 2020 (CMI, 2014)</vt:lpstr>
      <vt:lpstr>The Fourth Industrial Revolution</vt:lpstr>
      <vt:lpstr>What makes a job susceptible to Automation?</vt:lpstr>
      <vt:lpstr>Will Robots take my Job?</vt:lpstr>
      <vt:lpstr>SWOT analysis</vt:lpstr>
      <vt:lpstr>SWOT</vt:lpstr>
      <vt:lpstr>Group Activity – Put your Answers in the Chat</vt:lpstr>
      <vt:lpstr>PESTLE</vt:lpstr>
      <vt:lpstr>Changing the Culture</vt:lpstr>
      <vt:lpstr>Internal Contexts and their effect on Culture</vt:lpstr>
      <vt:lpstr>Internal Contexts – What can affect Culture?</vt:lpstr>
      <vt:lpstr>CIPD (2014):</vt:lpstr>
      <vt:lpstr>Innocent’s Layout</vt:lpstr>
      <vt:lpstr>Activity</vt:lpstr>
      <vt:lpstr>Rules and Policies in Organisations</vt:lpstr>
      <vt:lpstr>The importance of good structure</vt:lpstr>
      <vt:lpstr>Consequences of badly designed structure: Child</vt:lpstr>
      <vt:lpstr>The contingency approach to organisational structure</vt:lpstr>
      <vt:lpstr>Changing face of the workplace</vt:lpstr>
      <vt:lpstr>Flexible working arrangements</vt:lpstr>
      <vt:lpstr>Changing face of the workplace</vt:lpstr>
      <vt:lpstr>Activity in Groups – 20 minutes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28</cp:revision>
  <dcterms:created xsi:type="dcterms:W3CDTF">2019-03-01T14:09:26Z</dcterms:created>
  <dcterms:modified xsi:type="dcterms:W3CDTF">2021-02-03T16:54:58Z</dcterms:modified>
</cp:coreProperties>
</file>