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16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642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402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080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638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974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105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576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604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137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879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808519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0982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09510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2872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9101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467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11A15-A535-419E-AEDA-5B38926FE980}" type="datetimeFigureOut">
              <a:rPr lang="en-GB" smtClean="0"/>
              <a:t>28/01/2019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0B1148F-BC62-43F7-ACA8-44943828AA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899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/>
              <a:t>7</a:t>
            </a:r>
            <a:br>
              <a:rPr lang="en-US" dirty="0"/>
            </a:br>
            <a:r>
              <a:rPr lang="zh-CN" altLang="en-US" dirty="0"/>
              <a:t>阅读 口语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smtClean="0"/>
              <a:t>28</a:t>
            </a:r>
            <a:r>
              <a:rPr lang="en-US" sz="2000" baseline="30000" smtClean="0"/>
              <a:t>th</a:t>
            </a:r>
            <a:r>
              <a:rPr lang="en-US" sz="2000" smtClean="0"/>
              <a:t> </a:t>
            </a:r>
            <a:r>
              <a:rPr lang="en-US" sz="2000"/>
              <a:t>Jan </a:t>
            </a:r>
            <a:r>
              <a:rPr lang="en-US" sz="2000" smtClean="0"/>
              <a:t>WEEK 4-1</a:t>
            </a:r>
          </a:p>
        </p:txBody>
      </p:sp>
    </p:spTree>
    <p:extLst>
      <p:ext uri="{BB962C8B-B14F-4D97-AF65-F5344CB8AC3E}">
        <p14:creationId xmlns:p14="http://schemas.microsoft.com/office/powerpoint/2010/main" val="1276053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汉语拼音与周有光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90"/>
            <a:ext cx="8596668" cy="19403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smtClean="0"/>
              <a:t>      1949</a:t>
            </a:r>
            <a:r>
              <a:rPr lang="zh-CN" altLang="en-US" sz="2800" dirty="0" smtClean="0"/>
              <a:t>年，新中国</a:t>
            </a:r>
            <a:r>
              <a:rPr lang="en-US" altLang="zh-CN" sz="2800" dirty="0" smtClean="0"/>
              <a:t>——</a:t>
            </a:r>
            <a:r>
              <a:rPr lang="zh-CN" altLang="en-US" sz="2800" dirty="0" smtClean="0"/>
              <a:t>中华人民共和国诞生时，</a:t>
            </a:r>
            <a:r>
              <a:rPr lang="en-US" altLang="zh-CN" sz="2800" dirty="0" smtClean="0"/>
              <a:t>56</a:t>
            </a:r>
            <a:r>
              <a:rPr lang="zh-CN" altLang="en-US" sz="2800" dirty="0" smtClean="0"/>
              <a:t>个民族，有数十种方言，而且大多数人都是文盲。要建设这样一个国家，没有统一的、能适应现代化需要的通用语言是不可想象的。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930166" y="4100975"/>
            <a:ext cx="48242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诞</a:t>
            </a:r>
            <a:r>
              <a:rPr lang="zh-CN" altLang="en-US" sz="2400" dirty="0" smtClean="0"/>
              <a:t>生 </a:t>
            </a:r>
            <a:r>
              <a:rPr lang="en-US" altLang="zh-CN" sz="2400" dirty="0" smtClean="0"/>
              <a:t>v. (of a person) be born</a:t>
            </a:r>
          </a:p>
          <a:p>
            <a:r>
              <a:rPr lang="zh-CN" altLang="en-US" sz="2400" dirty="0"/>
              <a:t>方</a:t>
            </a:r>
            <a:r>
              <a:rPr lang="zh-CN" altLang="en-US" sz="2400" dirty="0" smtClean="0"/>
              <a:t>言 </a:t>
            </a:r>
            <a:r>
              <a:rPr lang="en-US" altLang="zh-CN" sz="2400" dirty="0" smtClean="0"/>
              <a:t>n. dialect</a:t>
            </a:r>
          </a:p>
          <a:p>
            <a:r>
              <a:rPr lang="zh-CN" altLang="en-US" sz="2400" dirty="0"/>
              <a:t>文</a:t>
            </a:r>
            <a:r>
              <a:rPr lang="zh-CN" altLang="en-US" sz="2400" dirty="0" smtClean="0"/>
              <a:t>盲 </a:t>
            </a:r>
            <a:r>
              <a:rPr lang="en-US" altLang="zh-CN" sz="2400" dirty="0" smtClean="0"/>
              <a:t>n. illiterate person</a:t>
            </a:r>
          </a:p>
          <a:p>
            <a:r>
              <a:rPr lang="zh-CN" altLang="en-US" sz="2400" dirty="0"/>
              <a:t>建</a:t>
            </a:r>
            <a:r>
              <a:rPr lang="zh-CN" altLang="en-US" sz="2400" dirty="0" smtClean="0"/>
              <a:t>设 </a:t>
            </a:r>
            <a:r>
              <a:rPr lang="en-US" altLang="zh-CN" sz="2400" dirty="0" smtClean="0"/>
              <a:t>v. construct, build</a:t>
            </a:r>
          </a:p>
          <a:p>
            <a:r>
              <a:rPr lang="zh-CN" altLang="en-US" sz="2400" dirty="0"/>
              <a:t>适</a:t>
            </a:r>
            <a:r>
              <a:rPr lang="zh-CN" altLang="en-US" sz="2400" dirty="0" smtClean="0"/>
              <a:t>应 </a:t>
            </a:r>
            <a:r>
              <a:rPr lang="en-US" altLang="zh-CN" sz="2400" dirty="0" smtClean="0"/>
              <a:t>v. adapt to, adjust to</a:t>
            </a:r>
          </a:p>
          <a:p>
            <a:r>
              <a:rPr lang="zh-CN" altLang="en-US" sz="2400" dirty="0"/>
              <a:t>通</a:t>
            </a:r>
            <a:r>
              <a:rPr lang="zh-CN" altLang="en-US" sz="2400" dirty="0" smtClean="0"/>
              <a:t>用 </a:t>
            </a:r>
            <a:r>
              <a:rPr lang="en-US" altLang="zh-CN" sz="2400" dirty="0" smtClean="0"/>
              <a:t>in common use</a:t>
            </a:r>
          </a:p>
          <a:p>
            <a:r>
              <a:rPr lang="zh-CN" altLang="en-US" sz="2400" dirty="0"/>
              <a:t>想</a:t>
            </a:r>
            <a:r>
              <a:rPr lang="zh-CN" altLang="en-US" sz="2400" dirty="0" smtClean="0"/>
              <a:t>象 </a:t>
            </a:r>
            <a:r>
              <a:rPr lang="en-US" altLang="zh-CN" sz="2400" dirty="0" smtClean="0"/>
              <a:t>v. imagine</a:t>
            </a:r>
            <a:endParaRPr lang="en-GB" sz="2400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2207172" y="3909848"/>
            <a:ext cx="2159876" cy="1576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6069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汉语拼音与周有光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因此，国家很早就开始重视文字改革问题，并从全国范围内找了许多专家学者来从事这项工作。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198179" y="3720662"/>
            <a:ext cx="493047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重</a:t>
            </a:r>
            <a:r>
              <a:rPr lang="zh-CN" altLang="en-US" sz="2400" dirty="0" smtClean="0"/>
              <a:t>视 </a:t>
            </a:r>
            <a:r>
              <a:rPr lang="en-US" altLang="zh-CN" sz="2000" dirty="0" smtClean="0"/>
              <a:t>lay and place emphasis on;</a:t>
            </a:r>
          </a:p>
          <a:p>
            <a:r>
              <a:rPr lang="en-US" altLang="zh-CN" sz="2000" dirty="0"/>
              <a:t> </a:t>
            </a:r>
            <a:r>
              <a:rPr lang="en-US" altLang="zh-CN" sz="2000" dirty="0" smtClean="0"/>
              <a:t>       </a:t>
            </a:r>
            <a:r>
              <a:rPr lang="en-US" altLang="zh-CN" sz="2000" dirty="0" smtClean="0"/>
              <a:t> lay stress on</a:t>
            </a:r>
            <a:endParaRPr lang="en-US" altLang="zh-CN" sz="2400" dirty="0" smtClean="0"/>
          </a:p>
          <a:p>
            <a:r>
              <a:rPr lang="zh-CN" altLang="en-US" sz="2400" dirty="0"/>
              <a:t>改</a:t>
            </a:r>
            <a:r>
              <a:rPr lang="zh-CN" altLang="en-US" sz="2400" dirty="0" smtClean="0"/>
              <a:t>革 </a:t>
            </a:r>
            <a:r>
              <a:rPr lang="en-US" altLang="zh-CN" sz="2000" dirty="0" smtClean="0"/>
              <a:t>revolution</a:t>
            </a:r>
            <a:endParaRPr lang="en-US" altLang="zh-CN" sz="2400" dirty="0" smtClean="0"/>
          </a:p>
          <a:p>
            <a:r>
              <a:rPr lang="zh-CN" altLang="en-US" sz="2400" dirty="0"/>
              <a:t>专</a:t>
            </a:r>
            <a:r>
              <a:rPr lang="zh-CN" altLang="en-US" sz="2400" dirty="0" smtClean="0"/>
              <a:t>家 </a:t>
            </a:r>
            <a:r>
              <a:rPr lang="en-US" altLang="zh-CN" sz="2000" dirty="0" smtClean="0"/>
              <a:t>expert</a:t>
            </a:r>
            <a:endParaRPr lang="en-US" altLang="zh-CN" sz="2400" dirty="0" smtClean="0"/>
          </a:p>
          <a:p>
            <a:r>
              <a:rPr lang="zh-CN" altLang="en-US" sz="2400" dirty="0" smtClean="0"/>
              <a:t>学者</a:t>
            </a:r>
            <a:r>
              <a:rPr lang="zh-CN" altLang="en-US" sz="2000" dirty="0" smtClean="0"/>
              <a:t> </a:t>
            </a:r>
            <a:r>
              <a:rPr lang="en-US" altLang="zh-CN" sz="2000" dirty="0" smtClean="0"/>
              <a:t>scholar</a:t>
            </a:r>
            <a:endParaRPr lang="en-US" altLang="zh-CN" sz="2400" dirty="0" smtClean="0"/>
          </a:p>
          <a:p>
            <a:r>
              <a:rPr lang="zh-CN" altLang="en-US" sz="2400" dirty="0"/>
              <a:t>从</a:t>
            </a:r>
            <a:r>
              <a:rPr lang="zh-CN" altLang="en-US" sz="2400" dirty="0" smtClean="0"/>
              <a:t>事 </a:t>
            </a:r>
            <a:r>
              <a:rPr lang="en-US" altLang="zh-CN" sz="2000" dirty="0" smtClean="0"/>
              <a:t>take part in; devote oneself with </a:t>
            </a:r>
            <a:endParaRPr lang="en-GB" sz="2400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520262" y="3153103"/>
            <a:ext cx="2159876" cy="1576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8418786" y="2664372"/>
            <a:ext cx="583323" cy="1576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738648" y="3137337"/>
            <a:ext cx="2159876" cy="1576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5931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汉语拼音与周有光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smtClean="0"/>
              <a:t>      1952</a:t>
            </a:r>
            <a:r>
              <a:rPr lang="zh-CN" altLang="en-US" sz="2800" dirty="0" smtClean="0"/>
              <a:t>年，毛泽东说，中国是一个大国，可以有自己的字母。他指示研究制定拼音方案。精通中、英、法、日四国语言的周有光，被请来负责这项工作。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993227" y="4303986"/>
            <a:ext cx="76609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指</a:t>
            </a:r>
            <a:r>
              <a:rPr lang="zh-CN" altLang="en-US" sz="2400" dirty="0" smtClean="0"/>
              <a:t>示 </a:t>
            </a:r>
            <a:r>
              <a:rPr lang="en-US" altLang="zh-CN" sz="2000" dirty="0" smtClean="0"/>
              <a:t>give directives or instructions</a:t>
            </a:r>
            <a:endParaRPr lang="en-US" altLang="zh-CN" sz="2000" dirty="0" smtClean="0"/>
          </a:p>
          <a:p>
            <a:r>
              <a:rPr lang="zh-CN" altLang="en-US" sz="2400" dirty="0" smtClean="0"/>
              <a:t>制定</a:t>
            </a:r>
            <a:r>
              <a:rPr lang="zh-CN" altLang="en-US" sz="2400" dirty="0"/>
              <a:t>方</a:t>
            </a:r>
            <a:r>
              <a:rPr lang="zh-CN" altLang="en-US" sz="2400" dirty="0" smtClean="0"/>
              <a:t>案 </a:t>
            </a:r>
            <a:r>
              <a:rPr lang="en-US" altLang="zh-CN" sz="2000" dirty="0" smtClean="0"/>
              <a:t>establish a rule or formulate a plan</a:t>
            </a:r>
            <a:endParaRPr lang="en-US" altLang="zh-CN" sz="2000" dirty="0" smtClean="0"/>
          </a:p>
          <a:p>
            <a:r>
              <a:rPr lang="zh-CN" altLang="en-US" sz="2400" dirty="0"/>
              <a:t>精</a:t>
            </a:r>
            <a:r>
              <a:rPr lang="zh-CN" altLang="en-US" sz="2400" dirty="0" smtClean="0"/>
              <a:t>通 </a:t>
            </a:r>
            <a:r>
              <a:rPr lang="en-US" altLang="zh-CN" sz="2000" dirty="0" smtClean="0"/>
              <a:t>be proficient in; master</a:t>
            </a:r>
            <a:endParaRPr lang="en-US" altLang="zh-CN" sz="2000" dirty="0" smtClean="0"/>
          </a:p>
          <a:p>
            <a:r>
              <a:rPr lang="zh-CN" altLang="en-US" sz="2400" dirty="0"/>
              <a:t>负</a:t>
            </a:r>
            <a:r>
              <a:rPr lang="zh-CN" altLang="en-US" sz="2400" dirty="0" smtClean="0"/>
              <a:t>责 </a:t>
            </a:r>
            <a:r>
              <a:rPr lang="en-US" altLang="zh-CN" sz="2000" dirty="0" smtClean="0"/>
              <a:t>responsible for</a:t>
            </a:r>
            <a:endParaRPr lang="en-GB" sz="2000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6117021" y="3499944"/>
            <a:ext cx="2159876" cy="1576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V="1">
            <a:off x="2894850" y="3026229"/>
            <a:ext cx="686550" cy="5629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00674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汉语拼音与周有光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周有光</a:t>
            </a:r>
            <a:r>
              <a:rPr lang="en-US" altLang="zh-CN" sz="2800" dirty="0" smtClean="0"/>
              <a:t>1906</a:t>
            </a:r>
            <a:r>
              <a:rPr lang="zh-CN" altLang="en-US" sz="2800" dirty="0" smtClean="0"/>
              <a:t>年</a:t>
            </a:r>
            <a:r>
              <a:rPr lang="en-US" altLang="zh-CN" sz="2800" dirty="0" smtClean="0"/>
              <a:t>1</a:t>
            </a:r>
            <a:r>
              <a:rPr lang="zh-CN" altLang="en-US" sz="2800" dirty="0" smtClean="0"/>
              <a:t>月出生于江苏常州，早年读大学时，主修经济学，但因对语言学的爱好，他选修了语言学。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087820" y="4100975"/>
            <a:ext cx="279049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早年</a:t>
            </a:r>
            <a:endParaRPr lang="en-US" altLang="zh-CN" sz="2400" dirty="0" smtClean="0"/>
          </a:p>
          <a:p>
            <a:r>
              <a:rPr lang="zh-CN" altLang="en-US" sz="2400" dirty="0" smtClean="0"/>
              <a:t>主修</a:t>
            </a:r>
            <a:endParaRPr lang="en-US" altLang="zh-CN" sz="2400" dirty="0" smtClean="0"/>
          </a:p>
          <a:p>
            <a:r>
              <a:rPr lang="zh-CN" altLang="en-US" sz="2400" dirty="0"/>
              <a:t>爱好</a:t>
            </a:r>
            <a:endParaRPr lang="en-GB" sz="2400" dirty="0"/>
          </a:p>
          <a:p>
            <a:r>
              <a:rPr lang="zh-CN" altLang="en-US" sz="2400" dirty="0" smtClean="0"/>
              <a:t>选修</a:t>
            </a:r>
            <a:endParaRPr lang="en-US" altLang="zh-CN" sz="2400" dirty="0" smtClean="0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1513676" y="3097174"/>
            <a:ext cx="663467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7542674" y="3097174"/>
            <a:ext cx="665155" cy="525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4506686" y="3897086"/>
            <a:ext cx="45066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/>
              <a:t>因</a:t>
            </a:r>
            <a:r>
              <a:rPr lang="zh-CN" altLang="en-US" sz="2400" dirty="0" smtClean="0"/>
              <a:t>为对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的爱好，他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我爱好音乐。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/>
              <a:t>我</a:t>
            </a:r>
            <a:r>
              <a:rPr lang="zh-CN" altLang="en-US" sz="2400" dirty="0" smtClean="0"/>
              <a:t>对太极拳很爱好。</a:t>
            </a:r>
            <a:endParaRPr lang="en-US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1867208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汉语拼音与周有光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smtClean="0"/>
              <a:t>      1958</a:t>
            </a:r>
            <a:r>
              <a:rPr lang="zh-CN" altLang="en-US" sz="2800" dirty="0" smtClean="0"/>
              <a:t>年</a:t>
            </a:r>
            <a:r>
              <a:rPr lang="en-US" altLang="zh-CN" sz="2800" dirty="0" smtClean="0"/>
              <a:t>2</a:t>
            </a:r>
            <a:r>
              <a:rPr lang="zh-CN" altLang="en-US" sz="2800" dirty="0" smtClean="0"/>
              <a:t>月，中国人民大表大会通过了汉语拼音方案决议，同年秋季开始，</a:t>
            </a:r>
            <a:r>
              <a:rPr lang="en-US" altLang="zh-CN" sz="2800" dirty="0" smtClean="0"/>
              <a:t>《</a:t>
            </a:r>
            <a:r>
              <a:rPr lang="zh-CN" altLang="en-US" sz="2800" dirty="0" smtClean="0"/>
              <a:t>汉语拼音方案</a:t>
            </a:r>
            <a:r>
              <a:rPr lang="en-US" altLang="zh-CN" sz="2800" dirty="0" smtClean="0"/>
              <a:t>》</a:t>
            </a:r>
            <a:r>
              <a:rPr lang="zh-CN" altLang="en-US" sz="2800" dirty="0" smtClean="0"/>
              <a:t>作为小学生必修的课程进入全国小学的课堂。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977462" y="3894083"/>
            <a:ext cx="461779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人民代表大</a:t>
            </a:r>
            <a:r>
              <a:rPr lang="zh-CN" altLang="en-US" sz="2400" dirty="0" smtClean="0"/>
              <a:t>会 </a:t>
            </a:r>
            <a:r>
              <a:rPr lang="en-US" altLang="zh-CN" sz="2000" dirty="0" smtClean="0"/>
              <a:t>people’s congress</a:t>
            </a:r>
            <a:endParaRPr lang="en-US" altLang="zh-CN" sz="2000" dirty="0" smtClean="0"/>
          </a:p>
          <a:p>
            <a:r>
              <a:rPr lang="zh-CN" altLang="en-US" sz="2400" dirty="0" smtClean="0"/>
              <a:t>通过 </a:t>
            </a:r>
            <a:r>
              <a:rPr lang="en-US" altLang="zh-CN" sz="2000" dirty="0" smtClean="0"/>
              <a:t>v. pass, adopt, endorse</a:t>
            </a:r>
          </a:p>
          <a:p>
            <a:r>
              <a:rPr lang="zh-CN" altLang="en-US" sz="2400" dirty="0" smtClean="0"/>
              <a:t>决议 </a:t>
            </a:r>
            <a:r>
              <a:rPr lang="en-US" altLang="zh-CN" sz="2000" dirty="0" smtClean="0"/>
              <a:t>statement or opinions discussed            </a:t>
            </a:r>
          </a:p>
          <a:p>
            <a:r>
              <a:rPr lang="en-US" altLang="zh-CN" sz="2000" dirty="0"/>
              <a:t> </a:t>
            </a:r>
            <a:r>
              <a:rPr lang="en-US" altLang="zh-CN" sz="2000" dirty="0" smtClean="0"/>
              <a:t>        </a:t>
            </a:r>
            <a:r>
              <a:rPr lang="en-US" altLang="zh-CN" sz="2000" dirty="0" smtClean="0"/>
              <a:t>and passed by an assembly</a:t>
            </a:r>
            <a:endParaRPr lang="en-US" altLang="zh-CN" sz="2000" dirty="0" smtClean="0"/>
          </a:p>
          <a:p>
            <a:r>
              <a:rPr lang="zh-CN" altLang="en-US" sz="2400" dirty="0"/>
              <a:t>必</a:t>
            </a:r>
            <a:r>
              <a:rPr lang="zh-CN" altLang="en-US" sz="2400" dirty="0" smtClean="0"/>
              <a:t>修</a:t>
            </a:r>
            <a:endParaRPr lang="en-US" altLang="zh-CN" sz="2400" dirty="0" smtClean="0"/>
          </a:p>
          <a:p>
            <a:r>
              <a:rPr lang="zh-CN" altLang="en-US" sz="2400" dirty="0"/>
              <a:t>课堂</a:t>
            </a:r>
            <a:endParaRPr lang="en-GB" sz="2400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6258911" y="2632841"/>
            <a:ext cx="993227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135117" y="3023573"/>
            <a:ext cx="725214" cy="752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2175642" y="3031099"/>
            <a:ext cx="698563" cy="9297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7542861" y="3040396"/>
            <a:ext cx="698563" cy="9297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2874205" y="3457943"/>
            <a:ext cx="698563" cy="9297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5332030" y="4783187"/>
            <a:ext cx="46540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 smtClean="0"/>
              <a:t>Sth</a:t>
            </a:r>
            <a:r>
              <a:rPr lang="en-US" sz="2400" dirty="0" smtClean="0"/>
              <a:t>. </a:t>
            </a:r>
            <a:r>
              <a:rPr lang="zh-CN" altLang="en-US" sz="2400" dirty="0" smtClean="0"/>
              <a:t>作为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进入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的课堂</a:t>
            </a:r>
            <a:endParaRPr lang="en-US" altLang="zh-CN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zh-CN" altLang="en-US" sz="2400" dirty="0" smtClean="0"/>
              <a:t>我把游泳作为锻炼身体的方法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58472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汉语拼音与周有光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2160589"/>
            <a:ext cx="8596669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如今，这位长寿的百岁老人风趣地说：“中国有句老话，叫做长命百岁。</a:t>
            </a:r>
            <a:r>
              <a:rPr lang="en-US" altLang="zh-CN" sz="2800" dirty="0" smtClean="0"/>
              <a:t>100</a:t>
            </a:r>
            <a:r>
              <a:rPr lang="zh-CN" altLang="en-US" sz="2800" dirty="0" smtClean="0"/>
              <a:t>岁是人的生命极限，超过极限是有的，但那是例外，我自己一不小心已身处例外了。上帝糊涂，把我忘了</a:t>
            </a:r>
            <a:r>
              <a:rPr lang="en-US" altLang="zh-CN" sz="2800" dirty="0" smtClean="0"/>
              <a:t>……</a:t>
            </a:r>
            <a:r>
              <a:rPr lang="zh-CN" altLang="en-US" sz="2800" dirty="0" smtClean="0"/>
              <a:t>不叫我回去！”周有光笑言自己“四世同球”，原来他的孙女和重外孙现居美国，他隔几天就用电子邮件跟他们联系。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945931" y="4919008"/>
            <a:ext cx="338658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风</a:t>
            </a:r>
            <a:r>
              <a:rPr lang="zh-CN" altLang="en-US" sz="2400" dirty="0" smtClean="0"/>
              <a:t>趣 </a:t>
            </a:r>
            <a:r>
              <a:rPr lang="en-US" altLang="zh-CN" sz="2000" dirty="0" smtClean="0"/>
              <a:t>humorous, witty</a:t>
            </a:r>
            <a:endParaRPr lang="en-US" altLang="zh-CN" sz="2000" dirty="0" smtClean="0"/>
          </a:p>
          <a:p>
            <a:r>
              <a:rPr lang="zh-CN" altLang="en-US" sz="2400" dirty="0"/>
              <a:t>长命百</a:t>
            </a:r>
            <a:r>
              <a:rPr lang="zh-CN" altLang="en-US" sz="2400" dirty="0" smtClean="0"/>
              <a:t>岁</a:t>
            </a:r>
            <a:endParaRPr lang="en-US" altLang="zh-CN" sz="2400" dirty="0" smtClean="0"/>
          </a:p>
          <a:p>
            <a:r>
              <a:rPr lang="zh-CN" altLang="en-US" sz="2400" dirty="0"/>
              <a:t>生命极</a:t>
            </a:r>
            <a:r>
              <a:rPr lang="zh-CN" altLang="en-US" sz="2400" dirty="0" smtClean="0"/>
              <a:t>限</a:t>
            </a:r>
            <a:endParaRPr lang="en-US" altLang="zh-CN" sz="2400" dirty="0" smtClean="0"/>
          </a:p>
          <a:p>
            <a:r>
              <a:rPr lang="zh-CN" altLang="en-US" sz="2400" dirty="0" smtClean="0"/>
              <a:t>糊</a:t>
            </a:r>
            <a:r>
              <a:rPr lang="zh-CN" altLang="en-US" sz="2400" dirty="0" smtClean="0"/>
              <a:t>涂 </a:t>
            </a:r>
            <a:r>
              <a:rPr lang="en-US" altLang="zh-CN" sz="2000" dirty="0"/>
              <a:t>m</a:t>
            </a:r>
            <a:r>
              <a:rPr lang="en-US" altLang="zh-CN" sz="2000" dirty="0" smtClean="0"/>
              <a:t>uddled, confused</a:t>
            </a:r>
            <a:endParaRPr lang="en-US" altLang="zh-CN" sz="2000" dirty="0" smtClean="0"/>
          </a:p>
        </p:txBody>
      </p:sp>
      <p:cxnSp>
        <p:nvCxnSpPr>
          <p:cNvPr id="5" name="Straight Connector 4"/>
          <p:cNvCxnSpPr/>
          <p:nvPr/>
        </p:nvCxnSpPr>
        <p:spPr>
          <a:xfrm>
            <a:off x="1119351" y="3469515"/>
            <a:ext cx="3294994" cy="4685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2523608" y="3035525"/>
            <a:ext cx="1427906" cy="1589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5778437" y="2612571"/>
            <a:ext cx="698563" cy="9297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3326524" y="2593410"/>
            <a:ext cx="2323162" cy="2845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5300404" y="4322317"/>
            <a:ext cx="698563" cy="9297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6355380" y="4322317"/>
            <a:ext cx="1014249" cy="929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1119351" y="4799265"/>
            <a:ext cx="1016876" cy="1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789714" y="4919008"/>
            <a:ext cx="50292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隔 </a:t>
            </a:r>
            <a:r>
              <a:rPr lang="en-US" altLang="zh-CN" sz="2000" dirty="0" smtClean="0"/>
              <a:t>be apart from; be at a distance from</a:t>
            </a:r>
            <a:endParaRPr lang="en-US" altLang="zh-CN" sz="2400" dirty="0" smtClean="0"/>
          </a:p>
          <a:p>
            <a:r>
              <a:rPr lang="zh-CN" altLang="en-US" sz="2400" dirty="0"/>
              <a:t>隔</a:t>
            </a:r>
            <a:r>
              <a:rPr lang="zh-CN" altLang="en-US" sz="2400" dirty="0" smtClean="0"/>
              <a:t>几</a:t>
            </a:r>
            <a:r>
              <a:rPr lang="zh-CN" altLang="en-US" sz="2400" dirty="0"/>
              <a:t>天</a:t>
            </a:r>
            <a:r>
              <a:rPr lang="en-US" altLang="zh-CN" sz="2400" dirty="0"/>
              <a:t>/</a:t>
            </a:r>
            <a:r>
              <a:rPr lang="zh-CN" altLang="en-US" sz="2400" dirty="0"/>
              <a:t>隔一段时</a:t>
            </a:r>
            <a:r>
              <a:rPr lang="zh-CN" altLang="en-US" sz="2400" dirty="0" smtClean="0"/>
              <a:t>间</a:t>
            </a:r>
            <a:endParaRPr lang="en-US" altLang="zh-CN" sz="2400" dirty="0" smtClean="0"/>
          </a:p>
          <a:p>
            <a:r>
              <a:rPr lang="zh-CN" altLang="en-US" sz="2400" dirty="0" smtClean="0"/>
              <a:t>孙女</a:t>
            </a:r>
            <a:endParaRPr lang="en-US" altLang="zh-CN" sz="2400" dirty="0" smtClean="0"/>
          </a:p>
          <a:p>
            <a:r>
              <a:rPr lang="zh-CN" altLang="en-US" sz="2400" dirty="0"/>
              <a:t>重外</a:t>
            </a:r>
            <a:r>
              <a:rPr lang="zh-CN" altLang="en-US" sz="2400" dirty="0" smtClean="0"/>
              <a:t>孙</a:t>
            </a:r>
            <a:endParaRPr lang="en-US" altLang="zh-CN" sz="2400" dirty="0" smtClean="0"/>
          </a:p>
          <a:p>
            <a:r>
              <a:rPr lang="zh-CN" altLang="en-US" sz="2400" dirty="0" smtClean="0"/>
              <a:t>跟</a:t>
            </a:r>
            <a:r>
              <a:rPr lang="en-US" altLang="zh-CN" sz="2400" dirty="0" smtClean="0"/>
              <a:t>…</a:t>
            </a:r>
            <a:r>
              <a:rPr lang="zh-CN" altLang="en-US" sz="2400" dirty="0"/>
              <a:t>联系</a:t>
            </a:r>
            <a:endParaRPr lang="en-GB" sz="2400" dirty="0"/>
          </a:p>
        </p:txBody>
      </p:sp>
      <p:cxnSp>
        <p:nvCxnSpPr>
          <p:cNvPr id="18" name="Straight Connector 17"/>
          <p:cNvCxnSpPr/>
          <p:nvPr/>
        </p:nvCxnSpPr>
        <p:spPr>
          <a:xfrm flipV="1">
            <a:off x="5352955" y="4778947"/>
            <a:ext cx="698563" cy="9297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509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汉语拼音与周有光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他不仅头</a:t>
            </a:r>
            <a:r>
              <a:rPr lang="zh-CN" altLang="en-US" sz="2800" dirty="0"/>
              <a:t>脑清</a:t>
            </a:r>
            <a:r>
              <a:rPr lang="zh-CN" altLang="en-US" sz="2800" dirty="0" smtClean="0"/>
              <a:t>醒，而且十分新潮：喝“星巴克”咖啡，看大片儿，一点儿也不落后于年轻人。他对自己的未来充满了信心。他说有的老人认为自己老了，活一天少一天了，而他却认为，“老不老，我不管，我是活一天多一天的。”“</a:t>
            </a:r>
            <a:r>
              <a:rPr lang="zh-CN" altLang="en-US" sz="2800" dirty="0"/>
              <a:t>我的生活很简单，我的天空就是这半个书房</a:t>
            </a:r>
            <a:r>
              <a:rPr lang="zh-CN" altLang="en-US" sz="2800" dirty="0" smtClean="0"/>
              <a:t>。”讲着讲着，周有光便笑出声来，像个孩子一样。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977462" y="5441197"/>
            <a:ext cx="26801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清</a:t>
            </a:r>
            <a:r>
              <a:rPr lang="zh-CN" altLang="en-US" sz="2400" dirty="0" smtClean="0"/>
              <a:t>醒  </a:t>
            </a:r>
            <a:r>
              <a:rPr lang="en-US" altLang="zh-CN" sz="2000" dirty="0" smtClean="0"/>
              <a:t>clear headed</a:t>
            </a:r>
            <a:endParaRPr lang="en-US" altLang="zh-CN" sz="2400" dirty="0" smtClean="0"/>
          </a:p>
          <a:p>
            <a:r>
              <a:rPr lang="zh-CN" altLang="en-US" sz="2400" dirty="0"/>
              <a:t>新</a:t>
            </a:r>
            <a:r>
              <a:rPr lang="zh-CN" altLang="en-US" sz="2400" dirty="0" smtClean="0"/>
              <a:t>潮 </a:t>
            </a:r>
            <a:r>
              <a:rPr lang="en-US" altLang="zh-CN" sz="2000" dirty="0" smtClean="0"/>
              <a:t>fashionable</a:t>
            </a:r>
            <a:endParaRPr lang="en-US" altLang="zh-CN" sz="2400" dirty="0" smtClean="0"/>
          </a:p>
          <a:p>
            <a:r>
              <a:rPr lang="zh-CN" altLang="en-US" sz="2400" dirty="0"/>
              <a:t>落</a:t>
            </a:r>
            <a:r>
              <a:rPr lang="zh-CN" altLang="en-US" sz="2400" dirty="0" smtClean="0"/>
              <a:t>后 </a:t>
            </a:r>
            <a:r>
              <a:rPr lang="en-US" altLang="zh-CN" sz="2000" dirty="0" smtClean="0"/>
              <a:t>fall behind</a:t>
            </a:r>
            <a:endParaRPr lang="en-GB" sz="2400" dirty="0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1844565" y="2601310"/>
            <a:ext cx="4698125" cy="1576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3231930" y="3042031"/>
            <a:ext cx="3988677" cy="1576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5485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汉语拼音与周有光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练习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9758915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97</TotalTime>
  <Words>892</Words>
  <Application>Microsoft Office PowerPoint</Application>
  <PresentationFormat>Widescreen</PresentationFormat>
  <Paragraphs>62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方正姚体</vt:lpstr>
      <vt:lpstr>华文新魏</vt:lpstr>
      <vt:lpstr>Arial</vt:lpstr>
      <vt:lpstr>Trebuchet MS</vt:lpstr>
      <vt:lpstr>Wingdings 3</vt:lpstr>
      <vt:lpstr>Facet</vt:lpstr>
      <vt:lpstr>Chinese 7 阅读 口语</vt:lpstr>
      <vt:lpstr>汉语拼音与周有光</vt:lpstr>
      <vt:lpstr>汉语拼音与周有光</vt:lpstr>
      <vt:lpstr>汉语拼音与周有光</vt:lpstr>
      <vt:lpstr>汉语拼音与周有光</vt:lpstr>
      <vt:lpstr>汉语拼音与周有光</vt:lpstr>
      <vt:lpstr>汉语拼音与周有光</vt:lpstr>
      <vt:lpstr>汉语拼音与周有光</vt:lpstr>
      <vt:lpstr>汉语拼音与周有光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7 阅读 口语</dc:title>
  <dc:creator>Yiying Jiao</dc:creator>
  <cp:lastModifiedBy>Yiying Jiao</cp:lastModifiedBy>
  <cp:revision>8</cp:revision>
  <dcterms:created xsi:type="dcterms:W3CDTF">2019-01-09T09:14:32Z</dcterms:created>
  <dcterms:modified xsi:type="dcterms:W3CDTF">2019-01-28T09:45:45Z</dcterms:modified>
</cp:coreProperties>
</file>