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65" r:id="rId3"/>
    <p:sldId id="271" r:id="rId4"/>
    <p:sldId id="258" r:id="rId5"/>
    <p:sldId id="266" r:id="rId6"/>
    <p:sldId id="273" r:id="rId7"/>
    <p:sldId id="274" r:id="rId8"/>
    <p:sldId id="275" r:id="rId9"/>
    <p:sldId id="270" r:id="rId10"/>
    <p:sldId id="257" r:id="rId11"/>
    <p:sldId id="267" r:id="rId12"/>
    <p:sldId id="268" r:id="rId13"/>
    <p:sldId id="269" r:id="rId14"/>
    <p:sldId id="272" r:id="rId15"/>
    <p:sldId id="276" r:id="rId16"/>
    <p:sldId id="277" r:id="rId17"/>
    <p:sldId id="278" r:id="rId18"/>
    <p:sldId id="279"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02"/>
  </p:normalViewPr>
  <p:slideViewPr>
    <p:cSldViewPr snapToGrid="0" snapToObjects="1">
      <p:cViewPr varScale="1">
        <p:scale>
          <a:sx n="90" d="100"/>
          <a:sy n="90" d="100"/>
        </p:scale>
        <p:origin x="232" y="89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8-12-31T19:40:35.461"/>
    </inkml:context>
    <inkml:brush xml:id="br0">
      <inkml:brushProperty name="width" value="0.05" units="cm"/>
      <inkml:brushProperty name="height" value="0.05" units="cm"/>
    </inkml:brush>
  </inkml:definitions>
  <inkml:trace contextRef="#ctx0" brushRef="#br0">0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8-12-31T19:40:36.607"/>
    </inkml:context>
    <inkml:brush xml:id="br0">
      <inkml:brushProperty name="width" value="0.05" units="cm"/>
      <inkml:brushProperty name="height" value="0.05" units="cm"/>
    </inkml:brush>
  </inkml:definitions>
  <inkml:trace contextRef="#ctx0" brushRef="#br0">0 0 24575,'0'0'0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8-12-31T19:40:37.517"/>
    </inkml:context>
    <inkml:brush xml:id="br0">
      <inkml:brushProperty name="width" value="0.05" units="cm"/>
      <inkml:brushProperty name="height" value="0.05" units="cm"/>
    </inkml:brush>
  </inkml:definitions>
  <inkml:trace contextRef="#ctx0" brushRef="#br0">1 0 24575,'0'0'0</inkml:trace>
  <inkml:trace contextRef="#ctx0" brushRef="#br0" timeOffset="274">1 0 24575,'0'0'0</inkml:trace>
  <inkml:trace contextRef="#ctx0" brushRef="#br0" timeOffset="498">1 0 24575,'0'0'0</inkml:trace>
  <inkml:trace contextRef="#ctx0" brushRef="#br0" timeOffset="714">1 0 24575,'0'0'0</inkml:trace>
  <inkml:trace contextRef="#ctx0" brushRef="#br0" timeOffset="960">1 0 24575,'0'0'0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8-12-31T19:40:41.162"/>
    </inkml:context>
    <inkml:brush xml:id="br0">
      <inkml:brushProperty name="width" value="0.05" units="cm"/>
      <inkml:brushProperty name="height" value="0.05" units="cm"/>
    </inkml:brush>
  </inkml:definitions>
  <inkml:trace contextRef="#ctx0" brushRef="#br0">0 0 24575,'0'0'0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207161A2-5EA0-7947-A6DD-8B5AAAD7E0B8}" type="datetimeFigureOut">
              <a:rPr lang="en-US" smtClean="0"/>
              <a:t>1/27/19</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7525E9A-63A8-074B-86B4-EE4C552DC709}" type="slidenum">
              <a:rPr lang="en-US" smtClean="0"/>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5874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7161A2-5EA0-7947-A6DD-8B5AAAD7E0B8}" type="datetimeFigureOut">
              <a:rPr lang="en-US" smtClean="0"/>
              <a:t>1/27/19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1439124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207161A2-5EA0-7947-A6DD-8B5AAAD7E0B8}" type="datetimeFigureOut">
              <a:rPr lang="en-US" smtClean="0"/>
              <a:t>1/27/19</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7525E9A-63A8-074B-86B4-EE4C552DC709}" type="slidenum">
              <a:rPr lang="en-US" smtClean="0"/>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586595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7161A2-5EA0-7947-A6DD-8B5AAAD7E0B8}" type="datetimeFigureOut">
              <a:rPr lang="en-US" smtClean="0"/>
              <a:t>1/27/19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1676683761"/>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7161A2-5EA0-7947-A6DD-8B5AAAD7E0B8}" type="datetimeFigureOut">
              <a:rPr lang="en-US" smtClean="0"/>
              <a:t>1/27/19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3948994681"/>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7161A2-5EA0-7947-A6DD-8B5AAAD7E0B8}" type="datetimeFigureOut">
              <a:rPr lang="en-US" smtClean="0"/>
              <a:t>1/27/19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128214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7161A2-5EA0-7947-A6DD-8B5AAAD7E0B8}" type="datetimeFigureOut">
              <a:rPr lang="en-US" smtClean="0"/>
              <a:t>1/27/19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483590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207161A2-5EA0-7947-A6DD-8B5AAAD7E0B8}" type="datetimeFigureOut">
              <a:rPr lang="en-US" smtClean="0"/>
              <a:t>1/27/19</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27525E9A-63A8-074B-86B4-EE4C552DC709}" type="slidenum">
              <a:rPr lang="en-US" smtClean="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75805414"/>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207161A2-5EA0-7947-A6DD-8B5AAAD7E0B8}" type="datetimeFigureOut">
              <a:rPr lang="en-US" smtClean="0"/>
              <a:t>1/27/19</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1975136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7161A2-5EA0-7947-A6DD-8B5AAAD7E0B8}" type="datetimeFigureOut">
              <a:rPr lang="en-US" smtClean="0"/>
              <a:t>1/27/19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166555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7161A2-5EA0-7947-A6DD-8B5AAAD7E0B8}" type="datetimeFigureOut">
              <a:rPr lang="en-US" smtClean="0"/>
              <a:t>1/27/19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25E9A-63A8-074B-86B4-EE4C552DC709}" type="slidenum">
              <a:rPr lang="en-US" smtClean="0"/>
              <a:t>‹#›</a:t>
            </a:fld>
            <a:endParaRPr lang="en-US"/>
          </a:p>
        </p:txBody>
      </p:sp>
    </p:spTree>
    <p:extLst>
      <p:ext uri="{BB962C8B-B14F-4D97-AF65-F5344CB8AC3E}">
        <p14:creationId xmlns:p14="http://schemas.microsoft.com/office/powerpoint/2010/main" val="2948850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207161A2-5EA0-7947-A6DD-8B5AAAD7E0B8}" type="datetimeFigureOut">
              <a:rPr lang="en-US" smtClean="0"/>
              <a:t>1/27/19</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7525E9A-63A8-074B-86B4-EE4C552DC709}" type="slidenum">
              <a:rPr lang="en-US" smtClean="0"/>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3649166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customXml" Target="../ink/ink4.xml"/><Relationship Id="rId2" Type="http://schemas.openxmlformats.org/officeDocument/2006/relationships/customXml" Target="../ink/ink1.xml"/><Relationship Id="rId1" Type="http://schemas.openxmlformats.org/officeDocument/2006/relationships/slideLayout" Target="../slideLayouts/slideLayout4.xml"/><Relationship Id="rId6" Type="http://schemas.openxmlformats.org/officeDocument/2006/relationships/image" Target="../media/image70.png"/><Relationship Id="rId5" Type="http://schemas.openxmlformats.org/officeDocument/2006/relationships/customXml" Target="../ink/ink3.xml"/><Relationship Id="rId4" Type="http://schemas.openxmlformats.org/officeDocument/2006/relationships/customXml" Target="../ink/ink2.xml"/></Relationships>
</file>

<file path=ppt/slides/_rels/slide11.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792EA-6905-6C41-B184-7C90408EB1C3}"/>
              </a:ext>
            </a:extLst>
          </p:cNvPr>
          <p:cNvSpPr>
            <a:spLocks noGrp="1"/>
          </p:cNvSpPr>
          <p:nvPr>
            <p:ph type="ctrTitle"/>
          </p:nvPr>
        </p:nvSpPr>
        <p:spPr/>
        <p:txBody>
          <a:bodyPr/>
          <a:lstStyle/>
          <a:p>
            <a:r>
              <a:rPr lang="en-US" dirty="0"/>
              <a:t>Living ‘without’ water</a:t>
            </a:r>
          </a:p>
        </p:txBody>
      </p:sp>
      <p:sp>
        <p:nvSpPr>
          <p:cNvPr id="3" name="Subtitle 2">
            <a:extLst>
              <a:ext uri="{FF2B5EF4-FFF2-40B4-BE49-F238E27FC236}">
                <a16:creationId xmlns:a16="http://schemas.microsoft.com/office/drawing/2014/main" id="{4A96A564-59E3-CB44-9E46-F09FC9D2E975}"/>
              </a:ext>
            </a:extLst>
          </p:cNvPr>
          <p:cNvSpPr>
            <a:spLocks noGrp="1"/>
          </p:cNvSpPr>
          <p:nvPr>
            <p:ph type="subTitle" idx="1"/>
          </p:nvPr>
        </p:nvSpPr>
        <p:spPr/>
        <p:txBody>
          <a:bodyPr/>
          <a:lstStyle/>
          <a:p>
            <a:r>
              <a:rPr lang="en-US" dirty="0"/>
              <a:t>The </a:t>
            </a:r>
            <a:r>
              <a:rPr lang="en-US" dirty="0" err="1"/>
              <a:t>Giriama</a:t>
            </a:r>
            <a:r>
              <a:rPr lang="en-US" dirty="0"/>
              <a:t>, Bore </a:t>
            </a:r>
            <a:r>
              <a:rPr lang="en-US" dirty="0" err="1"/>
              <a:t>Koromi</a:t>
            </a:r>
            <a:r>
              <a:rPr lang="en-US" dirty="0"/>
              <a:t>, Kilifi, Kenya</a:t>
            </a:r>
          </a:p>
        </p:txBody>
      </p:sp>
    </p:spTree>
    <p:extLst>
      <p:ext uri="{BB962C8B-B14F-4D97-AF65-F5344CB8AC3E}">
        <p14:creationId xmlns:p14="http://schemas.microsoft.com/office/powerpoint/2010/main" val="838267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5460940" y="1501577"/>
            <a:ext cx="5969060" cy="4974038"/>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76981" y="2805371"/>
            <a:ext cx="3052395" cy="3207789"/>
          </a:xfrm>
          <a:prstGeom prst="rect">
            <a:avLst/>
          </a:prstGeom>
        </p:spPr>
      </p:pic>
      <p:sp>
        <p:nvSpPr>
          <p:cNvPr id="4" name="Rectangle 3"/>
          <p:cNvSpPr/>
          <p:nvPr/>
        </p:nvSpPr>
        <p:spPr>
          <a:xfrm rot="942948">
            <a:off x="4415175" y="4895937"/>
            <a:ext cx="4678362" cy="584776"/>
          </a:xfrm>
          <a:prstGeom prst="rect">
            <a:avLst/>
          </a:prstGeom>
        </p:spPr>
        <p:txBody>
          <a:bodyPr wrap="square">
            <a:spAutoFit/>
          </a:bodyPr>
          <a:lstStyle/>
          <a:p>
            <a:r>
              <a:rPr lang="en-US" sz="3200" dirty="0">
                <a:latin typeface="Wingdings"/>
                <a:ea typeface="Wingdings"/>
                <a:cs typeface="Wingdings"/>
                <a:sym typeface="Wingdings"/>
              </a:rPr>
              <a:t></a:t>
            </a:r>
            <a:endParaRPr lang="en-US" sz="3200" dirty="0"/>
          </a:p>
        </p:txBody>
      </p:sp>
      <p:sp>
        <p:nvSpPr>
          <p:cNvPr id="5" name="Rectangle 4"/>
          <p:cNvSpPr/>
          <p:nvPr/>
        </p:nvSpPr>
        <p:spPr>
          <a:xfrm>
            <a:off x="5959371" y="3244334"/>
            <a:ext cx="3125918" cy="369332"/>
          </a:xfrm>
          <a:prstGeom prst="rect">
            <a:avLst/>
          </a:prstGeom>
        </p:spPr>
        <p:txBody>
          <a:bodyPr wrap="square">
            <a:spAutoFit/>
          </a:bodyPr>
          <a:lstStyle/>
          <a:p>
            <a:r>
              <a:rPr lang="en-US" dirty="0"/>
              <a:t></a:t>
            </a:r>
          </a:p>
        </p:txBody>
      </p:sp>
      <p:sp>
        <p:nvSpPr>
          <p:cNvPr id="6" name="Rectangle 5"/>
          <p:cNvSpPr/>
          <p:nvPr/>
        </p:nvSpPr>
        <p:spPr>
          <a:xfrm>
            <a:off x="5959372" y="3244334"/>
            <a:ext cx="2550387" cy="369332"/>
          </a:xfrm>
          <a:prstGeom prst="rect">
            <a:avLst/>
          </a:prstGeom>
        </p:spPr>
        <p:txBody>
          <a:bodyPr wrap="square">
            <a:spAutoFit/>
          </a:bodyPr>
          <a:lstStyle/>
          <a:p>
            <a:r>
              <a:rPr lang="en-US" dirty="0"/>
              <a:t></a:t>
            </a:r>
          </a:p>
        </p:txBody>
      </p:sp>
      <p:sp>
        <p:nvSpPr>
          <p:cNvPr id="8" name="Title 7"/>
          <p:cNvSpPr>
            <a:spLocks noGrp="1"/>
          </p:cNvSpPr>
          <p:nvPr>
            <p:ph type="title"/>
          </p:nvPr>
        </p:nvSpPr>
        <p:spPr/>
        <p:txBody>
          <a:bodyPr>
            <a:normAutofit/>
          </a:bodyPr>
          <a:lstStyle/>
          <a:p>
            <a:r>
              <a:rPr lang="en-GB" dirty="0"/>
              <a:t>Location/</a:t>
            </a:r>
            <a:r>
              <a:rPr lang="en-GB" dirty="0" err="1"/>
              <a:t>Fieldsite</a:t>
            </a:r>
            <a:br>
              <a:rPr lang="en-GB" dirty="0"/>
            </a:br>
            <a:r>
              <a:rPr lang="en-GB" dirty="0"/>
              <a:t>Bore, Kenya</a:t>
            </a:r>
          </a:p>
        </p:txBody>
      </p:sp>
    </p:spTree>
    <p:extLst>
      <p:ext uri="{BB962C8B-B14F-4D97-AF65-F5344CB8AC3E}">
        <p14:creationId xmlns:p14="http://schemas.microsoft.com/office/powerpoint/2010/main" val="1660126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ED6EAC6-9176-5847-9C07-02425160DB8D}"/>
              </a:ext>
            </a:extLst>
          </p:cNvPr>
          <p:cNvSpPr>
            <a:spLocks noGrp="1"/>
          </p:cNvSpPr>
          <p:nvPr>
            <p:ph type="title"/>
          </p:nvPr>
        </p:nvSpPr>
        <p:spPr/>
        <p:txBody>
          <a:bodyPr/>
          <a:lstStyle/>
          <a:p>
            <a:r>
              <a:rPr lang="en-US" dirty="0"/>
              <a:t>My role?</a:t>
            </a:r>
          </a:p>
        </p:txBody>
      </p:sp>
      <p:sp>
        <p:nvSpPr>
          <p:cNvPr id="7" name="Content Placeholder 6">
            <a:extLst>
              <a:ext uri="{FF2B5EF4-FFF2-40B4-BE49-F238E27FC236}">
                <a16:creationId xmlns:a16="http://schemas.microsoft.com/office/drawing/2014/main" id="{0488B6F2-A329-354A-9333-5EEDF80D8BD0}"/>
              </a:ext>
            </a:extLst>
          </p:cNvPr>
          <p:cNvSpPr>
            <a:spLocks noGrp="1"/>
          </p:cNvSpPr>
          <p:nvPr>
            <p:ph sz="half" idx="1"/>
          </p:nvPr>
        </p:nvSpPr>
        <p:spPr/>
        <p:txBody>
          <a:bodyPr>
            <a:normAutofit/>
          </a:bodyPr>
          <a:lstStyle/>
          <a:p>
            <a:r>
              <a:rPr lang="en-US" dirty="0"/>
              <a:t>To explore the role water plays in current experiences</a:t>
            </a:r>
          </a:p>
          <a:p>
            <a:r>
              <a:rPr lang="en-US" dirty="0"/>
              <a:t>To study the social, economic and political consequences of piped water coming into a community for the first time</a:t>
            </a:r>
          </a:p>
          <a:p>
            <a:endParaRPr lang="en-US" dirty="0"/>
          </a:p>
          <a:p>
            <a:r>
              <a:rPr lang="en-US" dirty="0"/>
              <a:t>Through years of participant observation I have learnt the meanings of water for these people, as well as learnt </a:t>
            </a:r>
            <a:r>
              <a:rPr lang="en-US" i="1" dirty="0"/>
              <a:t>from</a:t>
            </a:r>
            <a:r>
              <a:rPr lang="en-US" dirty="0"/>
              <a:t> water.</a:t>
            </a:r>
          </a:p>
        </p:txBody>
      </p:sp>
      <p:sp>
        <p:nvSpPr>
          <p:cNvPr id="8" name="Content Placeholder 7">
            <a:extLst>
              <a:ext uri="{FF2B5EF4-FFF2-40B4-BE49-F238E27FC236}">
                <a16:creationId xmlns:a16="http://schemas.microsoft.com/office/drawing/2014/main" id="{955FB2FE-BA1D-144C-8B9E-05E44B2F9B4B}"/>
              </a:ext>
            </a:extLst>
          </p:cNvPr>
          <p:cNvSpPr>
            <a:spLocks noGrp="1"/>
          </p:cNvSpPr>
          <p:nvPr>
            <p:ph sz="half" idx="2"/>
          </p:nvPr>
        </p:nvSpPr>
        <p:spPr/>
        <p:txBody>
          <a:bodyPr>
            <a:normAutofit/>
          </a:bodyPr>
          <a:lstStyle/>
          <a:p>
            <a:endParaRPr lang="en-US"/>
          </a:p>
        </p:txBody>
      </p:sp>
      <p:pic>
        <p:nvPicPr>
          <p:cNvPr id="5" name="Picture 4">
            <a:extLst>
              <a:ext uri="{FF2B5EF4-FFF2-40B4-BE49-F238E27FC236}">
                <a16:creationId xmlns:a16="http://schemas.microsoft.com/office/drawing/2014/main" id="{FB3133C8-FD47-D247-93AB-682C67D70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76346" y="84082"/>
            <a:ext cx="5143500" cy="6858000"/>
          </a:xfrm>
          <a:prstGeom prst="rect">
            <a:avLst/>
          </a:prstGeom>
        </p:spPr>
      </p:pic>
    </p:spTree>
    <p:extLst>
      <p:ext uri="{BB962C8B-B14F-4D97-AF65-F5344CB8AC3E}">
        <p14:creationId xmlns:p14="http://schemas.microsoft.com/office/powerpoint/2010/main" val="408367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3500F-10EB-704C-AF44-EABE409EB627}"/>
              </a:ext>
            </a:extLst>
          </p:cNvPr>
          <p:cNvSpPr>
            <a:spLocks noGrp="1"/>
          </p:cNvSpPr>
          <p:nvPr>
            <p:ph type="title"/>
          </p:nvPr>
        </p:nvSpPr>
        <p:spPr/>
        <p:txBody>
          <a:bodyPr/>
          <a:lstStyle/>
          <a:p>
            <a:r>
              <a:rPr lang="en-US" dirty="0"/>
              <a:t>The region</a:t>
            </a:r>
          </a:p>
        </p:txBody>
      </p:sp>
      <p:sp>
        <p:nvSpPr>
          <p:cNvPr id="3" name="Content Placeholder 2">
            <a:extLst>
              <a:ext uri="{FF2B5EF4-FFF2-40B4-BE49-F238E27FC236}">
                <a16:creationId xmlns:a16="http://schemas.microsoft.com/office/drawing/2014/main" id="{F5AE9C19-FB35-8F45-A527-CD981E02EDBE}"/>
              </a:ext>
            </a:extLst>
          </p:cNvPr>
          <p:cNvSpPr>
            <a:spLocks noGrp="1"/>
          </p:cNvSpPr>
          <p:nvPr>
            <p:ph sz="half" idx="1"/>
          </p:nvPr>
        </p:nvSpPr>
        <p:spPr/>
        <p:txBody>
          <a:bodyPr/>
          <a:lstStyle/>
          <a:p>
            <a:r>
              <a:rPr lang="en-US" dirty="0"/>
              <a:t>East coast of Kenya</a:t>
            </a:r>
          </a:p>
          <a:p>
            <a:r>
              <a:rPr lang="en-US" dirty="0"/>
              <a:t>Designated ASAL (arid, semi-arid land) region due to annual rainfall, high air temps and sandy soil</a:t>
            </a:r>
          </a:p>
          <a:p>
            <a:r>
              <a:rPr lang="en-US" dirty="0"/>
              <a:t>Water sources: seasonal river with water basins</a:t>
            </a:r>
          </a:p>
          <a:p>
            <a:r>
              <a:rPr lang="en-US" dirty="0"/>
              <a:t>Populations are familiar with drought and have adaptations.</a:t>
            </a:r>
          </a:p>
        </p:txBody>
      </p:sp>
      <p:pic>
        <p:nvPicPr>
          <p:cNvPr id="6" name="Content Placeholder 5">
            <a:extLst>
              <a:ext uri="{FF2B5EF4-FFF2-40B4-BE49-F238E27FC236}">
                <a16:creationId xmlns:a16="http://schemas.microsoft.com/office/drawing/2014/main" id="{2C265B9D-864A-DD47-818B-416DF0A8B860}"/>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6648450" y="2295525"/>
            <a:ext cx="4800600" cy="3600450"/>
          </a:xfrm>
        </p:spPr>
      </p:pic>
    </p:spTree>
    <p:extLst>
      <p:ext uri="{BB962C8B-B14F-4D97-AF65-F5344CB8AC3E}">
        <p14:creationId xmlns:p14="http://schemas.microsoft.com/office/powerpoint/2010/main" val="2383123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DC033867-83A0-49E6-AADD-0CA2414C4A39"/>
          <p:cNvPicPr>
            <a:picLocks noChangeAspect="1" noChangeArrowheads="1"/>
          </p:cNvPicPr>
          <p:nvPr/>
        </p:nvPicPr>
        <p:blipFill>
          <a:blip r:embed="rId2" cstate="screen"/>
          <a:srcRect/>
          <a:stretch>
            <a:fillRect/>
          </a:stretch>
        </p:blipFill>
        <p:spPr bwMode="auto">
          <a:xfrm>
            <a:off x="2076986" y="1416692"/>
            <a:ext cx="3760118" cy="5013491"/>
          </a:xfrm>
          <a:prstGeom prst="rect">
            <a:avLst/>
          </a:prstGeom>
          <a:noFill/>
          <a:ln w="9525">
            <a:noFill/>
            <a:miter lim="800000"/>
            <a:headEnd/>
            <a:tailEnd/>
          </a:ln>
        </p:spPr>
      </p:pic>
      <p:sp>
        <p:nvSpPr>
          <p:cNvPr id="4" name="Title 3"/>
          <p:cNvSpPr>
            <a:spLocks noGrp="1"/>
          </p:cNvSpPr>
          <p:nvPr>
            <p:ph type="title"/>
          </p:nvPr>
        </p:nvSpPr>
        <p:spPr/>
        <p:txBody>
          <a:bodyPr>
            <a:normAutofit/>
          </a:bodyPr>
          <a:lstStyle/>
          <a:p>
            <a:r>
              <a:rPr lang="en-GB" dirty="0"/>
              <a:t>The local water source in 2009</a:t>
            </a:r>
          </a:p>
        </p:txBody>
      </p:sp>
      <p:pic>
        <p:nvPicPr>
          <p:cNvPr id="5" name="Content Placeholder 6" descr="The local water hole.JPG"/>
          <p:cNvPicPr>
            <a:picLocks noChangeAspect="1"/>
          </p:cNvPicPr>
          <p:nvPr/>
        </p:nvPicPr>
        <p:blipFill>
          <a:blip r:embed="rId3" cstate="screen"/>
          <a:stretch>
            <a:fillRect/>
          </a:stretch>
        </p:blipFill>
        <p:spPr>
          <a:xfrm>
            <a:off x="6172200" y="2348706"/>
            <a:ext cx="4038600" cy="3028950"/>
          </a:xfrm>
          <a:prstGeom prst="rect">
            <a:avLst/>
          </a:prstGeom>
        </p:spPr>
      </p:pic>
      <p:sp>
        <p:nvSpPr>
          <p:cNvPr id="2" name="TextBox 1">
            <a:extLst>
              <a:ext uri="{FF2B5EF4-FFF2-40B4-BE49-F238E27FC236}">
                <a16:creationId xmlns:a16="http://schemas.microsoft.com/office/drawing/2014/main" id="{6061C3D5-148B-DE45-B914-5664970678D5}"/>
              </a:ext>
            </a:extLst>
          </p:cNvPr>
          <p:cNvSpPr txBox="1"/>
          <p:nvPr/>
        </p:nvSpPr>
        <p:spPr>
          <a:xfrm>
            <a:off x="6327228" y="5822731"/>
            <a:ext cx="4612288" cy="646331"/>
          </a:xfrm>
          <a:prstGeom prst="rect">
            <a:avLst/>
          </a:prstGeom>
          <a:noFill/>
        </p:spPr>
        <p:txBody>
          <a:bodyPr wrap="none" rtlCol="0">
            <a:spAutoFit/>
          </a:bodyPr>
          <a:lstStyle/>
          <a:p>
            <a:r>
              <a:rPr lang="en-US" dirty="0"/>
              <a:t>Seasonal river bed of River </a:t>
            </a:r>
            <a:r>
              <a:rPr lang="en-US" dirty="0" err="1"/>
              <a:t>Koromi</a:t>
            </a:r>
            <a:endParaRPr lang="en-US" dirty="0"/>
          </a:p>
          <a:p>
            <a:r>
              <a:rPr lang="en-US" dirty="0"/>
              <a:t>Waiting for the rains to return and fill the basin</a:t>
            </a:r>
          </a:p>
        </p:txBody>
      </p:sp>
    </p:spTree>
    <p:extLst>
      <p:ext uri="{BB962C8B-B14F-4D97-AF65-F5344CB8AC3E}">
        <p14:creationId xmlns:p14="http://schemas.microsoft.com/office/powerpoint/2010/main" val="799150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95946-16E2-1145-8E23-9527EE7BCF6C}"/>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DE11E6E7-EA15-C341-B2DC-1AC7922BDA83}"/>
              </a:ext>
            </a:extLst>
          </p:cNvPr>
          <p:cNvPicPr>
            <a:picLocks noChangeAspect="1"/>
          </p:cNvPicPr>
          <p:nvPr/>
        </p:nvPicPr>
        <p:blipFill>
          <a:blip r:embed="rId2"/>
          <a:stretch>
            <a:fillRect/>
          </a:stretch>
        </p:blipFill>
        <p:spPr>
          <a:xfrm>
            <a:off x="609600" y="0"/>
            <a:ext cx="10972800" cy="6858000"/>
          </a:xfrm>
          <a:prstGeom prst="rect">
            <a:avLst/>
          </a:prstGeom>
        </p:spPr>
      </p:pic>
    </p:spTree>
    <p:extLst>
      <p:ext uri="{BB962C8B-B14F-4D97-AF65-F5344CB8AC3E}">
        <p14:creationId xmlns:p14="http://schemas.microsoft.com/office/powerpoint/2010/main" val="2317644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934EB-255C-2C44-AC18-2050C62E5E0A}"/>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151C1E31-E26A-B543-9538-41AFFA9B852F}"/>
              </a:ext>
            </a:extLst>
          </p:cNvPr>
          <p:cNvPicPr>
            <a:picLocks noChangeAspect="1"/>
          </p:cNvPicPr>
          <p:nvPr/>
        </p:nvPicPr>
        <p:blipFill>
          <a:blip r:embed="rId2"/>
          <a:stretch>
            <a:fillRect/>
          </a:stretch>
        </p:blipFill>
        <p:spPr>
          <a:xfrm>
            <a:off x="609600" y="0"/>
            <a:ext cx="10972800" cy="6858000"/>
          </a:xfrm>
          <a:prstGeom prst="rect">
            <a:avLst/>
          </a:prstGeom>
        </p:spPr>
      </p:pic>
    </p:spTree>
    <p:extLst>
      <p:ext uri="{BB962C8B-B14F-4D97-AF65-F5344CB8AC3E}">
        <p14:creationId xmlns:p14="http://schemas.microsoft.com/office/powerpoint/2010/main" val="2100870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5FF72-C1E9-CA49-BF0F-B4A1FE757BDC}"/>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5CA91C29-4E71-C340-BB75-24A238496105}"/>
              </a:ext>
            </a:extLst>
          </p:cNvPr>
          <p:cNvPicPr>
            <a:picLocks noChangeAspect="1"/>
          </p:cNvPicPr>
          <p:nvPr/>
        </p:nvPicPr>
        <p:blipFill>
          <a:blip r:embed="rId2"/>
          <a:stretch>
            <a:fillRect/>
          </a:stretch>
        </p:blipFill>
        <p:spPr>
          <a:xfrm>
            <a:off x="609600" y="0"/>
            <a:ext cx="10972800" cy="6858000"/>
          </a:xfrm>
          <a:prstGeom prst="rect">
            <a:avLst/>
          </a:prstGeom>
        </p:spPr>
      </p:pic>
    </p:spTree>
    <p:extLst>
      <p:ext uri="{BB962C8B-B14F-4D97-AF65-F5344CB8AC3E}">
        <p14:creationId xmlns:p14="http://schemas.microsoft.com/office/powerpoint/2010/main" val="4218082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F560F-2360-C34D-9F7F-B2F28C831978}"/>
              </a:ext>
            </a:extLst>
          </p:cNvPr>
          <p:cNvSpPr>
            <a:spLocks noGrp="1"/>
          </p:cNvSpPr>
          <p:nvPr>
            <p:ph type="title"/>
          </p:nvPr>
        </p:nvSpPr>
        <p:spPr/>
        <p:txBody>
          <a:bodyPr/>
          <a:lstStyle/>
          <a:p>
            <a:r>
              <a:rPr lang="en-US" dirty="0"/>
              <a:t>Water must be sought and collected many times a day</a:t>
            </a:r>
          </a:p>
        </p:txBody>
      </p:sp>
      <p:pic>
        <p:nvPicPr>
          <p:cNvPr id="8" name="Content Placeholder 7">
            <a:extLst>
              <a:ext uri="{FF2B5EF4-FFF2-40B4-BE49-F238E27FC236}">
                <a16:creationId xmlns:a16="http://schemas.microsoft.com/office/drawing/2014/main" id="{48D5E752-B7FD-314D-A10D-9AFA9142516F}"/>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tretch>
            <a:fillRect/>
          </a:stretch>
        </p:blipFill>
        <p:spPr>
          <a:xfrm rot="5400000">
            <a:off x="8019008" y="2747963"/>
            <a:ext cx="3619500" cy="2714625"/>
          </a:xfrm>
        </p:spPr>
      </p:pic>
      <p:pic>
        <p:nvPicPr>
          <p:cNvPr id="6" name="Content Placeholder 5">
            <a:extLst>
              <a:ext uri="{FF2B5EF4-FFF2-40B4-BE49-F238E27FC236}">
                <a16:creationId xmlns:a16="http://schemas.microsoft.com/office/drawing/2014/main" id="{7E081BB3-5625-2B42-B087-AA3010EAE908}"/>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rot="5400000">
            <a:off x="503782" y="2738437"/>
            <a:ext cx="3619500" cy="2714625"/>
          </a:xfrm>
        </p:spPr>
      </p:pic>
      <p:pic>
        <p:nvPicPr>
          <p:cNvPr id="11" name="Content Placeholder 5">
            <a:extLst>
              <a:ext uri="{FF2B5EF4-FFF2-40B4-BE49-F238E27FC236}">
                <a16:creationId xmlns:a16="http://schemas.microsoft.com/office/drawing/2014/main" id="{6715743F-2ED3-904C-9393-0550DE4980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70845" y="2295524"/>
            <a:ext cx="4800600" cy="3600450"/>
          </a:xfrm>
          <a:prstGeom prst="rect">
            <a:avLst/>
          </a:prstGeom>
        </p:spPr>
      </p:pic>
    </p:spTree>
    <p:extLst>
      <p:ext uri="{BB962C8B-B14F-4D97-AF65-F5344CB8AC3E}">
        <p14:creationId xmlns:p14="http://schemas.microsoft.com/office/powerpoint/2010/main" val="516594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002D02-F805-3B4C-8E53-069CFF8D32CE}"/>
              </a:ext>
            </a:extLst>
          </p:cNvPr>
          <p:cNvSpPr>
            <a:spLocks noGrp="1"/>
          </p:cNvSpPr>
          <p:nvPr>
            <p:ph type="title"/>
          </p:nvPr>
        </p:nvSpPr>
        <p:spPr/>
        <p:txBody>
          <a:bodyPr/>
          <a:lstStyle/>
          <a:p>
            <a:r>
              <a:rPr lang="en-US" dirty="0"/>
              <a:t>Being </a:t>
            </a:r>
            <a:r>
              <a:rPr lang="en-US" dirty="0" err="1"/>
              <a:t>Giriama</a:t>
            </a:r>
            <a:endParaRPr lang="en-US" dirty="0"/>
          </a:p>
        </p:txBody>
      </p:sp>
      <p:sp>
        <p:nvSpPr>
          <p:cNvPr id="5" name="Content Placeholder 4">
            <a:extLst>
              <a:ext uri="{FF2B5EF4-FFF2-40B4-BE49-F238E27FC236}">
                <a16:creationId xmlns:a16="http://schemas.microsoft.com/office/drawing/2014/main" id="{05DAA50D-C8DE-A94E-8DC1-0B4D6B4F358B}"/>
              </a:ext>
            </a:extLst>
          </p:cNvPr>
          <p:cNvSpPr>
            <a:spLocks noGrp="1"/>
          </p:cNvSpPr>
          <p:nvPr>
            <p:ph sz="half" idx="1"/>
          </p:nvPr>
        </p:nvSpPr>
        <p:spPr/>
        <p:txBody>
          <a:bodyPr>
            <a:normAutofit lnSpcReduction="10000"/>
          </a:bodyPr>
          <a:lstStyle/>
          <a:p>
            <a:r>
              <a:rPr lang="en-US" dirty="0"/>
              <a:t>Subsistence horticultural/pastoralists</a:t>
            </a:r>
          </a:p>
          <a:p>
            <a:r>
              <a:rPr lang="en-US" dirty="0"/>
              <a:t>Anecdotes state they migrated into the area 400 years ago from an unknown location because of conflict.</a:t>
            </a:r>
          </a:p>
          <a:p>
            <a:endParaRPr lang="en-US" dirty="0"/>
          </a:p>
          <a:p>
            <a:endParaRPr lang="en-US" dirty="0"/>
          </a:p>
          <a:p>
            <a:r>
              <a:rPr lang="en-US" dirty="0"/>
              <a:t>“Looking for water is </a:t>
            </a:r>
            <a:r>
              <a:rPr lang="en-US" dirty="0" err="1"/>
              <a:t>Giriama</a:t>
            </a:r>
            <a:r>
              <a:rPr lang="en-US" dirty="0"/>
              <a:t>. We do other things – children, goats, maize – but looking for water is being </a:t>
            </a:r>
            <a:r>
              <a:rPr lang="en-US" dirty="0" err="1"/>
              <a:t>Giriama</a:t>
            </a:r>
            <a:r>
              <a:rPr lang="en-US" dirty="0"/>
              <a:t>” </a:t>
            </a:r>
            <a:r>
              <a:rPr lang="en-US" dirty="0" err="1"/>
              <a:t>Kusungu</a:t>
            </a:r>
            <a:r>
              <a:rPr lang="en-US" dirty="0"/>
              <a:t> Mare, May 2017, pers. comm.)</a:t>
            </a:r>
          </a:p>
        </p:txBody>
      </p:sp>
      <mc:AlternateContent xmlns:mc="http://schemas.openxmlformats.org/markup-compatibility/2006" xmlns:p14="http://schemas.microsoft.com/office/powerpoint/2010/main">
        <mc:Choice Requires="p14">
          <p:contentPart p14:bwMode="auto" r:id="rId2">
            <p14:nvContentPartPr>
              <p14:cNvPr id="7" name="Ink 6">
                <a:extLst>
                  <a:ext uri="{FF2B5EF4-FFF2-40B4-BE49-F238E27FC236}">
                    <a16:creationId xmlns:a16="http://schemas.microsoft.com/office/drawing/2014/main" id="{0C750A35-FFDC-C144-B559-5B7173BB4361}"/>
                  </a:ext>
                </a:extLst>
              </p14:cNvPr>
              <p14:cNvContentPartPr/>
              <p14:nvPr/>
            </p14:nvContentPartPr>
            <p14:xfrm>
              <a:off x="5569241" y="855331"/>
              <a:ext cx="360" cy="360"/>
            </p14:xfrm>
          </p:contentPart>
        </mc:Choice>
        <mc:Fallback xmlns="">
          <p:pic>
            <p:nvPicPr>
              <p:cNvPr id="7" name="Ink 6">
                <a:extLst>
                  <a:ext uri="{FF2B5EF4-FFF2-40B4-BE49-F238E27FC236}">
                    <a16:creationId xmlns:a16="http://schemas.microsoft.com/office/drawing/2014/main" id="{0C750A35-FFDC-C144-B559-5B7173BB4361}"/>
                  </a:ext>
                </a:extLst>
              </p:cNvPr>
              <p:cNvPicPr/>
              <p:nvPr/>
            </p:nvPicPr>
            <p:blipFill>
              <a:blip r:embed="rId3"/>
              <a:stretch>
                <a:fillRect/>
              </a:stretch>
            </p:blipFill>
            <p:spPr>
              <a:xfrm>
                <a:off x="5560241" y="846691"/>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68797CAF-B1B7-FC48-8474-9F0D3016247A}"/>
                  </a:ext>
                </a:extLst>
              </p14:cNvPr>
              <p14:cNvContentPartPr/>
              <p14:nvPr/>
            </p14:nvContentPartPr>
            <p14:xfrm>
              <a:off x="5107001" y="941011"/>
              <a:ext cx="360" cy="360"/>
            </p14:xfrm>
          </p:contentPart>
        </mc:Choice>
        <mc:Fallback xmlns="">
          <p:pic>
            <p:nvPicPr>
              <p:cNvPr id="8" name="Ink 7">
                <a:extLst>
                  <a:ext uri="{FF2B5EF4-FFF2-40B4-BE49-F238E27FC236}">
                    <a16:creationId xmlns:a16="http://schemas.microsoft.com/office/drawing/2014/main" id="{68797CAF-B1B7-FC48-8474-9F0D3016247A}"/>
                  </a:ext>
                </a:extLst>
              </p:cNvPr>
              <p:cNvPicPr/>
              <p:nvPr/>
            </p:nvPicPr>
            <p:blipFill>
              <a:blip r:embed="rId3"/>
              <a:stretch>
                <a:fillRect/>
              </a:stretch>
            </p:blipFill>
            <p:spPr>
              <a:xfrm>
                <a:off x="5098001" y="932011"/>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4" name="Ink 13">
                <a:extLst>
                  <a:ext uri="{FF2B5EF4-FFF2-40B4-BE49-F238E27FC236}">
                    <a16:creationId xmlns:a16="http://schemas.microsoft.com/office/drawing/2014/main" id="{00565444-C3A9-CD44-A7B9-E0EC40EC15A6}"/>
                  </a:ext>
                </a:extLst>
              </p14:cNvPr>
              <p14:cNvContentPartPr/>
              <p14:nvPr/>
            </p14:nvContentPartPr>
            <p14:xfrm>
              <a:off x="4760681" y="789091"/>
              <a:ext cx="360" cy="360"/>
            </p14:xfrm>
          </p:contentPart>
        </mc:Choice>
        <mc:Fallback xmlns="">
          <p:pic>
            <p:nvPicPr>
              <p:cNvPr id="14" name="Ink 13">
                <a:extLst>
                  <a:ext uri="{FF2B5EF4-FFF2-40B4-BE49-F238E27FC236}">
                    <a16:creationId xmlns:a16="http://schemas.microsoft.com/office/drawing/2014/main" id="{00565444-C3A9-CD44-A7B9-E0EC40EC15A6}"/>
                  </a:ext>
                </a:extLst>
              </p:cNvPr>
              <p:cNvPicPr/>
              <p:nvPr/>
            </p:nvPicPr>
            <p:blipFill>
              <a:blip r:embed="rId6"/>
              <a:stretch>
                <a:fillRect/>
              </a:stretch>
            </p:blipFill>
            <p:spPr>
              <a:xfrm>
                <a:off x="4752041" y="780091"/>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F776C8BB-7978-AB4E-86D9-4482B337AA2D}"/>
                  </a:ext>
                </a:extLst>
              </p14:cNvPr>
              <p14:cNvContentPartPr/>
              <p14:nvPr/>
            </p14:nvContentPartPr>
            <p14:xfrm>
              <a:off x="3061481" y="641491"/>
              <a:ext cx="360" cy="360"/>
            </p14:xfrm>
          </p:contentPart>
        </mc:Choice>
        <mc:Fallback xmlns="">
          <p:pic>
            <p:nvPicPr>
              <p:cNvPr id="15" name="Ink 14">
                <a:extLst>
                  <a:ext uri="{FF2B5EF4-FFF2-40B4-BE49-F238E27FC236}">
                    <a16:creationId xmlns:a16="http://schemas.microsoft.com/office/drawing/2014/main" id="{F776C8BB-7978-AB4E-86D9-4482B337AA2D}"/>
                  </a:ext>
                </a:extLst>
              </p:cNvPr>
              <p:cNvPicPr/>
              <p:nvPr/>
            </p:nvPicPr>
            <p:blipFill>
              <a:blip r:embed="rId3"/>
              <a:stretch>
                <a:fillRect/>
              </a:stretch>
            </p:blipFill>
            <p:spPr>
              <a:xfrm>
                <a:off x="3052481" y="632491"/>
                <a:ext cx="18000" cy="18000"/>
              </a:xfrm>
              <a:prstGeom prst="rect">
                <a:avLst/>
              </a:prstGeom>
            </p:spPr>
          </p:pic>
        </mc:Fallback>
      </mc:AlternateContent>
      <p:pic>
        <p:nvPicPr>
          <p:cNvPr id="21" name="Content Placeholder 20">
            <a:extLst>
              <a:ext uri="{FF2B5EF4-FFF2-40B4-BE49-F238E27FC236}">
                <a16:creationId xmlns:a16="http://schemas.microsoft.com/office/drawing/2014/main" id="{421D5649-4065-3440-8345-D5AB45AED1BE}"/>
              </a:ext>
            </a:extLst>
          </p:cNvPr>
          <p:cNvPicPr>
            <a:picLocks noGrp="1" noChangeAspect="1"/>
          </p:cNvPicPr>
          <p:nvPr>
            <p:ph sz="half" idx="2"/>
          </p:nvPr>
        </p:nvPicPr>
        <p:blipFill>
          <a:blip r:embed="rId8" cstate="screen">
            <a:extLst>
              <a:ext uri="{28A0092B-C50C-407E-A947-70E740481C1C}">
                <a14:useLocalDpi xmlns:a14="http://schemas.microsoft.com/office/drawing/2010/main"/>
              </a:ext>
            </a:extLst>
          </a:blip>
          <a:stretch>
            <a:fillRect/>
          </a:stretch>
        </p:blipFill>
        <p:spPr>
          <a:xfrm rot="5400000">
            <a:off x="6125642" y="1625080"/>
            <a:ext cx="4891909" cy="3668932"/>
          </a:xfrm>
        </p:spPr>
      </p:pic>
      <p:sp>
        <p:nvSpPr>
          <p:cNvPr id="22" name="TextBox 21">
            <a:extLst>
              <a:ext uri="{FF2B5EF4-FFF2-40B4-BE49-F238E27FC236}">
                <a16:creationId xmlns:a16="http://schemas.microsoft.com/office/drawing/2014/main" id="{31B1FB1C-FE39-B044-97ED-070F83DE5C1F}"/>
              </a:ext>
            </a:extLst>
          </p:cNvPr>
          <p:cNvSpPr txBox="1"/>
          <p:nvPr/>
        </p:nvSpPr>
        <p:spPr>
          <a:xfrm>
            <a:off x="7073462" y="6032938"/>
            <a:ext cx="1510285" cy="369332"/>
          </a:xfrm>
          <a:prstGeom prst="rect">
            <a:avLst/>
          </a:prstGeom>
          <a:noFill/>
        </p:spPr>
        <p:txBody>
          <a:bodyPr wrap="none" rtlCol="0">
            <a:spAutoFit/>
          </a:bodyPr>
          <a:lstStyle/>
          <a:p>
            <a:r>
              <a:rPr lang="en-US" dirty="0" err="1"/>
              <a:t>Kusungu</a:t>
            </a:r>
            <a:r>
              <a:rPr lang="en-US" dirty="0"/>
              <a:t> Mare</a:t>
            </a:r>
          </a:p>
        </p:txBody>
      </p:sp>
    </p:spTree>
    <p:extLst>
      <p:ext uri="{BB962C8B-B14F-4D97-AF65-F5344CB8AC3E}">
        <p14:creationId xmlns:p14="http://schemas.microsoft.com/office/powerpoint/2010/main" val="196793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8D44A-4DBE-ED46-8FA1-4E6695CC275A}"/>
              </a:ext>
            </a:extLst>
          </p:cNvPr>
          <p:cNvSpPr>
            <a:spLocks noGrp="1"/>
          </p:cNvSpPr>
          <p:nvPr>
            <p:ph type="title"/>
          </p:nvPr>
        </p:nvSpPr>
        <p:spPr/>
        <p:txBody>
          <a:bodyPr/>
          <a:lstStyle/>
          <a:p>
            <a:r>
              <a:rPr lang="en-US" dirty="0"/>
              <a:t>Water and authenticity </a:t>
            </a:r>
          </a:p>
        </p:txBody>
      </p:sp>
      <p:sp>
        <p:nvSpPr>
          <p:cNvPr id="3" name="Content Placeholder 2">
            <a:extLst>
              <a:ext uri="{FF2B5EF4-FFF2-40B4-BE49-F238E27FC236}">
                <a16:creationId xmlns:a16="http://schemas.microsoft.com/office/drawing/2014/main" id="{E9FBFA19-F307-9045-976A-AB40369A5899}"/>
              </a:ext>
            </a:extLst>
          </p:cNvPr>
          <p:cNvSpPr>
            <a:spLocks noGrp="1"/>
          </p:cNvSpPr>
          <p:nvPr>
            <p:ph sz="half" idx="1"/>
          </p:nvPr>
        </p:nvSpPr>
        <p:spPr/>
        <p:txBody>
          <a:bodyPr>
            <a:normAutofit fontScale="92500" lnSpcReduction="10000"/>
          </a:bodyPr>
          <a:lstStyle/>
          <a:p>
            <a:r>
              <a:rPr lang="en-US" dirty="0"/>
              <a:t>To migrate and retain their culture, the </a:t>
            </a:r>
            <a:r>
              <a:rPr lang="en-US" dirty="0" err="1"/>
              <a:t>Giriama</a:t>
            </a:r>
            <a:r>
              <a:rPr lang="en-US" dirty="0"/>
              <a:t> specialists produced a medicine that held their essence, secrets, powers within it. Stored in a pot they carried it on their travels to ensure they had their authentic selves with them. When the pot smashed, the journey was over because their authentic selves soaked into the soil.</a:t>
            </a:r>
          </a:p>
          <a:p>
            <a:r>
              <a:rPr lang="en-US" dirty="0"/>
              <a:t>Water is used to produce outcomes as</a:t>
            </a:r>
            <a:r>
              <a:rPr lang="en-US" i="1" dirty="0"/>
              <a:t> </a:t>
            </a:r>
            <a:r>
              <a:rPr lang="en-US" i="1" dirty="0" err="1"/>
              <a:t>fisi</a:t>
            </a:r>
            <a:r>
              <a:rPr lang="en-US" i="1" dirty="0"/>
              <a:t> </a:t>
            </a:r>
            <a:r>
              <a:rPr lang="en-US" dirty="0"/>
              <a:t>oaths (potions). Ritual practitioners relate to water and bring or ‘hold’ the rain.</a:t>
            </a:r>
          </a:p>
          <a:p>
            <a:endParaRPr lang="en-US" dirty="0"/>
          </a:p>
        </p:txBody>
      </p:sp>
      <p:pic>
        <p:nvPicPr>
          <p:cNvPr id="5" name="Content Placeholder 4">
            <a:extLst>
              <a:ext uri="{FF2B5EF4-FFF2-40B4-BE49-F238E27FC236}">
                <a16:creationId xmlns:a16="http://schemas.microsoft.com/office/drawing/2014/main" id="{7E3115E5-E844-5A48-A956-8E638422C5D8}"/>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6947338" y="1583707"/>
            <a:ext cx="3668931" cy="4891908"/>
          </a:xfrm>
          <a:prstGeom prst="rect">
            <a:avLst/>
          </a:prstGeom>
        </p:spPr>
      </p:pic>
    </p:spTree>
    <p:extLst>
      <p:ext uri="{BB962C8B-B14F-4D97-AF65-F5344CB8AC3E}">
        <p14:creationId xmlns:p14="http://schemas.microsoft.com/office/powerpoint/2010/main" val="3449351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4369A-E995-FB4C-A609-9722414C5AF0}"/>
              </a:ext>
            </a:extLst>
          </p:cNvPr>
          <p:cNvSpPr>
            <a:spLocks noGrp="1"/>
          </p:cNvSpPr>
          <p:nvPr>
            <p:ph type="title"/>
          </p:nvPr>
        </p:nvSpPr>
        <p:spPr/>
        <p:txBody>
          <a:bodyPr/>
          <a:lstStyle/>
          <a:p>
            <a:r>
              <a:rPr lang="en-US" dirty="0"/>
              <a:t>How water Is used and What water can do</a:t>
            </a:r>
          </a:p>
        </p:txBody>
      </p:sp>
      <p:sp>
        <p:nvSpPr>
          <p:cNvPr id="3" name="Content Placeholder 2">
            <a:extLst>
              <a:ext uri="{FF2B5EF4-FFF2-40B4-BE49-F238E27FC236}">
                <a16:creationId xmlns:a16="http://schemas.microsoft.com/office/drawing/2014/main" id="{1BE114DA-614F-A143-82DE-8C74A80B554E}"/>
              </a:ext>
            </a:extLst>
          </p:cNvPr>
          <p:cNvSpPr>
            <a:spLocks noGrp="1"/>
          </p:cNvSpPr>
          <p:nvPr>
            <p:ph sz="half" idx="1"/>
          </p:nvPr>
        </p:nvSpPr>
        <p:spPr>
          <a:xfrm>
            <a:off x="1257300" y="2286000"/>
            <a:ext cx="5280134" cy="4377558"/>
          </a:xfrm>
        </p:spPr>
        <p:txBody>
          <a:bodyPr/>
          <a:lstStyle/>
          <a:p>
            <a:r>
              <a:rPr lang="en-US" dirty="0"/>
              <a:t>Water is used for cooking, cleaning and negotiating with the spirits (potions </a:t>
            </a:r>
            <a:r>
              <a:rPr lang="en-US" dirty="0" err="1"/>
              <a:t>etc</a:t>
            </a:r>
            <a:r>
              <a:rPr lang="en-US" dirty="0"/>
              <a:t>)</a:t>
            </a:r>
          </a:p>
          <a:p>
            <a:r>
              <a:rPr lang="en-US" dirty="0"/>
              <a:t>Water is used for blessings because it makes the blessing visible; water breaks curses by ‘cooling’.  </a:t>
            </a:r>
          </a:p>
          <a:p>
            <a:r>
              <a:rPr lang="en-US" dirty="0"/>
              <a:t>Water reorders social life when taboos might have been broken, but water also </a:t>
            </a:r>
            <a:r>
              <a:rPr lang="en-US" dirty="0" err="1"/>
              <a:t>harbours</a:t>
            </a:r>
            <a:r>
              <a:rPr lang="en-US" dirty="0"/>
              <a:t> dangers and can bring misfortune if not treated correctly.</a:t>
            </a:r>
          </a:p>
          <a:p>
            <a:r>
              <a:rPr lang="en-US" dirty="0"/>
              <a:t>Water supplies must be used not stored/held because </a:t>
            </a:r>
            <a:r>
              <a:rPr lang="en-US" i="1" dirty="0" err="1"/>
              <a:t>m’pepo</a:t>
            </a:r>
            <a:r>
              <a:rPr lang="en-US" dirty="0"/>
              <a:t> can live in contained water</a:t>
            </a:r>
          </a:p>
          <a:p>
            <a:endParaRPr lang="en-US" dirty="0"/>
          </a:p>
        </p:txBody>
      </p:sp>
      <p:pic>
        <p:nvPicPr>
          <p:cNvPr id="6" name="Content Placeholder 5">
            <a:extLst>
              <a:ext uri="{FF2B5EF4-FFF2-40B4-BE49-F238E27FC236}">
                <a16:creationId xmlns:a16="http://schemas.microsoft.com/office/drawing/2014/main" id="{75C6A7E8-4A6C-1740-B18E-3B518B603864}"/>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rot="5400000">
            <a:off x="6732533" y="2421712"/>
            <a:ext cx="4377557" cy="3283168"/>
          </a:xfrm>
        </p:spPr>
      </p:pic>
      <p:sp>
        <p:nvSpPr>
          <p:cNvPr id="7" name="TextBox 6">
            <a:extLst>
              <a:ext uri="{FF2B5EF4-FFF2-40B4-BE49-F238E27FC236}">
                <a16:creationId xmlns:a16="http://schemas.microsoft.com/office/drawing/2014/main" id="{4DCCD06D-E1A3-5548-B8EE-EA3371461ACD}"/>
              </a:ext>
            </a:extLst>
          </p:cNvPr>
          <p:cNvSpPr txBox="1"/>
          <p:nvPr/>
        </p:nvSpPr>
        <p:spPr>
          <a:xfrm>
            <a:off x="7510956" y="5882743"/>
            <a:ext cx="1691360" cy="369332"/>
          </a:xfrm>
          <a:prstGeom prst="rect">
            <a:avLst/>
          </a:prstGeom>
          <a:noFill/>
        </p:spPr>
        <p:txBody>
          <a:bodyPr wrap="none" rtlCol="0">
            <a:spAutoFit/>
          </a:bodyPr>
          <a:lstStyle/>
          <a:p>
            <a:r>
              <a:rPr lang="en-US" i="1" dirty="0" err="1"/>
              <a:t>Mavingane</a:t>
            </a:r>
            <a:r>
              <a:rPr lang="en-US" dirty="0"/>
              <a:t> ritual</a:t>
            </a:r>
          </a:p>
        </p:txBody>
      </p:sp>
    </p:spTree>
    <p:extLst>
      <p:ext uri="{BB962C8B-B14F-4D97-AF65-F5344CB8AC3E}">
        <p14:creationId xmlns:p14="http://schemas.microsoft.com/office/powerpoint/2010/main" val="3164450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580C1-C352-0E4B-A122-DBB5A90F6279}"/>
              </a:ext>
            </a:extLst>
          </p:cNvPr>
          <p:cNvSpPr>
            <a:spLocks noGrp="1"/>
          </p:cNvSpPr>
          <p:nvPr>
            <p:ph type="title"/>
          </p:nvPr>
        </p:nvSpPr>
        <p:spPr/>
        <p:txBody>
          <a:bodyPr>
            <a:normAutofit fontScale="90000"/>
          </a:bodyPr>
          <a:lstStyle/>
          <a:p>
            <a:r>
              <a:rPr lang="en-US" dirty="0"/>
              <a:t>How water behaves shapes </a:t>
            </a:r>
            <a:r>
              <a:rPr lang="en-US" dirty="0" err="1"/>
              <a:t>Giriama</a:t>
            </a:r>
            <a:r>
              <a:rPr lang="en-US" dirty="0"/>
              <a:t> social life</a:t>
            </a:r>
            <a:br>
              <a:rPr lang="en-US" dirty="0"/>
            </a:br>
            <a:r>
              <a:rPr lang="en-US" i="1" dirty="0"/>
              <a:t>Fu ha </a:t>
            </a:r>
            <a:r>
              <a:rPr lang="en-US" i="1" dirty="0" err="1"/>
              <a:t>mwengA</a:t>
            </a:r>
            <a:r>
              <a:rPr lang="en-US" i="1" dirty="0"/>
              <a:t> – </a:t>
            </a:r>
            <a:r>
              <a:rPr lang="en-US" dirty="0"/>
              <a:t>we are one</a:t>
            </a:r>
            <a:endParaRPr lang="en-US" i="1" dirty="0"/>
          </a:p>
        </p:txBody>
      </p:sp>
      <p:sp>
        <p:nvSpPr>
          <p:cNvPr id="3" name="Content Placeholder 2">
            <a:extLst>
              <a:ext uri="{FF2B5EF4-FFF2-40B4-BE49-F238E27FC236}">
                <a16:creationId xmlns:a16="http://schemas.microsoft.com/office/drawing/2014/main" id="{2AD7ECCD-A41E-ED43-9E46-AEE15AFE2AC1}"/>
              </a:ext>
            </a:extLst>
          </p:cNvPr>
          <p:cNvSpPr>
            <a:spLocks noGrp="1"/>
          </p:cNvSpPr>
          <p:nvPr>
            <p:ph sz="half" idx="1"/>
          </p:nvPr>
        </p:nvSpPr>
        <p:spPr/>
        <p:txBody>
          <a:bodyPr>
            <a:normAutofit/>
          </a:bodyPr>
          <a:lstStyle/>
          <a:p>
            <a:r>
              <a:rPr lang="en-US" i="1" dirty="0"/>
              <a:t>Fu ha </a:t>
            </a:r>
            <a:r>
              <a:rPr lang="en-US" i="1" dirty="0" err="1"/>
              <a:t>mwenga</a:t>
            </a:r>
            <a:r>
              <a:rPr lang="en-US" i="1" dirty="0"/>
              <a:t> </a:t>
            </a:r>
            <a:r>
              <a:rPr lang="en-US" dirty="0"/>
              <a:t>is a phrase that punctuates daily conversation. Using it makes people ‘the same’.</a:t>
            </a:r>
          </a:p>
          <a:p>
            <a:r>
              <a:rPr lang="en-US" dirty="0"/>
              <a:t>It is used to indicate that people are part on a collective. Like water that can be a drop or a stream, the </a:t>
            </a:r>
            <a:r>
              <a:rPr lang="en-US" dirty="0" err="1"/>
              <a:t>Giriama</a:t>
            </a:r>
            <a:r>
              <a:rPr lang="en-US" dirty="0"/>
              <a:t> are individuals together.</a:t>
            </a:r>
          </a:p>
          <a:p>
            <a:r>
              <a:rPr lang="en-US" dirty="0"/>
              <a:t>“</a:t>
            </a:r>
            <a:r>
              <a:rPr lang="en-US" i="1" dirty="0"/>
              <a:t>Fu ha </a:t>
            </a:r>
            <a:r>
              <a:rPr lang="en-US" i="1" dirty="0" err="1"/>
              <a:t>mwenga</a:t>
            </a:r>
            <a:r>
              <a:rPr lang="en-US" i="1" dirty="0"/>
              <a:t> </a:t>
            </a:r>
            <a:r>
              <a:rPr lang="en-US" dirty="0"/>
              <a:t>applies here. Water is many, so it is like one as many” (Stephen </a:t>
            </a:r>
            <a:r>
              <a:rPr lang="en-US" dirty="0" err="1"/>
              <a:t>Ngumbao</a:t>
            </a:r>
            <a:r>
              <a:rPr lang="en-US" dirty="0"/>
              <a:t>, May 2017 pers. comm.)</a:t>
            </a:r>
          </a:p>
        </p:txBody>
      </p:sp>
      <p:pic>
        <p:nvPicPr>
          <p:cNvPr id="6" name="Content Placeholder 5">
            <a:extLst>
              <a:ext uri="{FF2B5EF4-FFF2-40B4-BE49-F238E27FC236}">
                <a16:creationId xmlns:a16="http://schemas.microsoft.com/office/drawing/2014/main" id="{DDA56EC3-2F7D-D143-B336-460A2ADD327B}"/>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rot="5400000">
            <a:off x="6800849" y="2920398"/>
            <a:ext cx="4360479" cy="3270359"/>
          </a:xfrm>
        </p:spPr>
      </p:pic>
      <p:sp>
        <p:nvSpPr>
          <p:cNvPr id="7" name="TextBox 6">
            <a:extLst>
              <a:ext uri="{FF2B5EF4-FFF2-40B4-BE49-F238E27FC236}">
                <a16:creationId xmlns:a16="http://schemas.microsoft.com/office/drawing/2014/main" id="{6C828C1A-B355-BD4A-BFA3-71F5E41C3E0D}"/>
              </a:ext>
            </a:extLst>
          </p:cNvPr>
          <p:cNvSpPr txBox="1"/>
          <p:nvPr/>
        </p:nvSpPr>
        <p:spPr>
          <a:xfrm>
            <a:off x="7598979" y="6262852"/>
            <a:ext cx="1909497" cy="369332"/>
          </a:xfrm>
          <a:prstGeom prst="rect">
            <a:avLst/>
          </a:prstGeom>
          <a:noFill/>
        </p:spPr>
        <p:txBody>
          <a:bodyPr wrap="none" rtlCol="0">
            <a:spAutoFit/>
          </a:bodyPr>
          <a:lstStyle/>
          <a:p>
            <a:r>
              <a:rPr lang="en-US" dirty="0"/>
              <a:t>Stephen </a:t>
            </a:r>
            <a:r>
              <a:rPr lang="en-US" dirty="0" err="1"/>
              <a:t>Ngumbao</a:t>
            </a:r>
            <a:endParaRPr lang="en-US" dirty="0"/>
          </a:p>
        </p:txBody>
      </p:sp>
    </p:spTree>
    <p:extLst>
      <p:ext uri="{BB962C8B-B14F-4D97-AF65-F5344CB8AC3E}">
        <p14:creationId xmlns:p14="http://schemas.microsoft.com/office/powerpoint/2010/main" val="4183865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A7FBC5-84C9-794F-9C32-425A0B75C81D}"/>
              </a:ext>
            </a:extLst>
          </p:cNvPr>
          <p:cNvSpPr>
            <a:spLocks noGrp="1"/>
          </p:cNvSpPr>
          <p:nvPr>
            <p:ph type="title"/>
          </p:nvPr>
        </p:nvSpPr>
        <p:spPr/>
        <p:txBody>
          <a:bodyPr/>
          <a:lstStyle/>
          <a:p>
            <a:r>
              <a:rPr lang="en-US" dirty="0"/>
              <a:t>Past practices with water</a:t>
            </a:r>
          </a:p>
        </p:txBody>
      </p:sp>
      <p:sp>
        <p:nvSpPr>
          <p:cNvPr id="4" name="Content Placeholder 3">
            <a:extLst>
              <a:ext uri="{FF2B5EF4-FFF2-40B4-BE49-F238E27FC236}">
                <a16:creationId xmlns:a16="http://schemas.microsoft.com/office/drawing/2014/main" id="{DD2413B2-96DC-DD40-AEEE-AB4ECE017648}"/>
              </a:ext>
            </a:extLst>
          </p:cNvPr>
          <p:cNvSpPr>
            <a:spLocks noGrp="1"/>
          </p:cNvSpPr>
          <p:nvPr>
            <p:ph sz="half" idx="1"/>
          </p:nvPr>
        </p:nvSpPr>
        <p:spPr>
          <a:xfrm>
            <a:off x="817589" y="2127457"/>
            <a:ext cx="5118620" cy="4348158"/>
          </a:xfrm>
        </p:spPr>
        <p:txBody>
          <a:bodyPr>
            <a:normAutofit fontScale="92500" lnSpcReduction="10000"/>
          </a:bodyPr>
          <a:lstStyle/>
          <a:p>
            <a:r>
              <a:rPr lang="en-US" dirty="0"/>
              <a:t>In the very recent past, water would be called to the area through ritual as rain.</a:t>
            </a:r>
          </a:p>
          <a:p>
            <a:r>
              <a:rPr lang="en-US" dirty="0"/>
              <a:t>Rain falls communally and equally.</a:t>
            </a:r>
          </a:p>
          <a:p>
            <a:r>
              <a:rPr lang="en-US" dirty="0"/>
              <a:t>The power to control water lay in the hands of the </a:t>
            </a:r>
            <a:r>
              <a:rPr lang="en-US" i="1" dirty="0" err="1"/>
              <a:t>m’ganga</a:t>
            </a:r>
            <a:r>
              <a:rPr lang="en-US" dirty="0"/>
              <a:t> and elders. Today, as a result of Missionary activities, most </a:t>
            </a:r>
            <a:r>
              <a:rPr lang="en-US" i="1" dirty="0" err="1"/>
              <a:t>m’ganga</a:t>
            </a:r>
            <a:r>
              <a:rPr lang="en-US" i="1" dirty="0"/>
              <a:t> </a:t>
            </a:r>
            <a:r>
              <a:rPr lang="en-US" dirty="0"/>
              <a:t>have stopped working.</a:t>
            </a:r>
          </a:p>
          <a:p>
            <a:endParaRPr lang="en-US" dirty="0"/>
          </a:p>
          <a:p>
            <a:endParaRPr lang="en-US" dirty="0"/>
          </a:p>
          <a:p>
            <a:r>
              <a:rPr lang="en-US" dirty="0"/>
              <a:t>Water, therefore, acted as a </a:t>
            </a:r>
            <a:r>
              <a:rPr lang="en-US" dirty="0" err="1"/>
              <a:t>leveller</a:t>
            </a:r>
            <a:r>
              <a:rPr lang="en-US" dirty="0"/>
              <a:t> but was also the control of the water lay in the hands of community members.</a:t>
            </a:r>
          </a:p>
          <a:p>
            <a:endParaRPr lang="en-US" dirty="0"/>
          </a:p>
        </p:txBody>
      </p:sp>
      <p:pic>
        <p:nvPicPr>
          <p:cNvPr id="7" name="Content Placeholder 6">
            <a:extLst>
              <a:ext uri="{FF2B5EF4-FFF2-40B4-BE49-F238E27FC236}">
                <a16:creationId xmlns:a16="http://schemas.microsoft.com/office/drawing/2014/main" id="{BA05A014-DDB4-1549-9C92-A38191F0F430}"/>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rot="5400000">
            <a:off x="5483772" y="1816422"/>
            <a:ext cx="3619500" cy="2714625"/>
          </a:xfrm>
        </p:spPr>
      </p:pic>
      <p:pic>
        <p:nvPicPr>
          <p:cNvPr id="9" name="Picture 8">
            <a:extLst>
              <a:ext uri="{FF2B5EF4-FFF2-40B4-BE49-F238E27FC236}">
                <a16:creationId xmlns:a16="http://schemas.microsoft.com/office/drawing/2014/main" id="{7C5BB804-55AA-1B47-82B2-A75FAF4139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7842320" y="2770417"/>
            <a:ext cx="4396196" cy="3297147"/>
          </a:xfrm>
          <a:prstGeom prst="rect">
            <a:avLst/>
          </a:prstGeom>
        </p:spPr>
      </p:pic>
      <p:sp>
        <p:nvSpPr>
          <p:cNvPr id="10" name="TextBox 9">
            <a:extLst>
              <a:ext uri="{FF2B5EF4-FFF2-40B4-BE49-F238E27FC236}">
                <a16:creationId xmlns:a16="http://schemas.microsoft.com/office/drawing/2014/main" id="{01E08429-886E-2F41-8E74-FE9527ABBFA5}"/>
              </a:ext>
            </a:extLst>
          </p:cNvPr>
          <p:cNvSpPr txBox="1"/>
          <p:nvPr/>
        </p:nvSpPr>
        <p:spPr>
          <a:xfrm>
            <a:off x="8776138" y="1363984"/>
            <a:ext cx="2308389" cy="369332"/>
          </a:xfrm>
          <a:prstGeom prst="rect">
            <a:avLst/>
          </a:prstGeom>
          <a:noFill/>
        </p:spPr>
        <p:txBody>
          <a:bodyPr wrap="none" rtlCol="0">
            <a:spAutoFit/>
          </a:bodyPr>
          <a:lstStyle/>
          <a:p>
            <a:r>
              <a:rPr lang="en-US" dirty="0"/>
              <a:t>Daniel, retired </a:t>
            </a:r>
            <a:r>
              <a:rPr lang="en-US" i="1" dirty="0" err="1"/>
              <a:t>m’ganga</a:t>
            </a:r>
            <a:endParaRPr lang="en-US" i="1" dirty="0"/>
          </a:p>
        </p:txBody>
      </p:sp>
      <p:sp>
        <p:nvSpPr>
          <p:cNvPr id="11" name="TextBox 10">
            <a:extLst>
              <a:ext uri="{FF2B5EF4-FFF2-40B4-BE49-F238E27FC236}">
                <a16:creationId xmlns:a16="http://schemas.microsoft.com/office/drawing/2014/main" id="{A6BCB218-DFC6-2146-8D9F-6CD286F79BD5}"/>
              </a:ext>
            </a:extLst>
          </p:cNvPr>
          <p:cNvSpPr txBox="1"/>
          <p:nvPr/>
        </p:nvSpPr>
        <p:spPr>
          <a:xfrm>
            <a:off x="8650835" y="5976476"/>
            <a:ext cx="1899687" cy="646331"/>
          </a:xfrm>
          <a:prstGeom prst="rect">
            <a:avLst/>
          </a:prstGeom>
          <a:noFill/>
        </p:spPr>
        <p:txBody>
          <a:bodyPr wrap="none" rtlCol="0">
            <a:spAutoFit/>
          </a:bodyPr>
          <a:lstStyle/>
          <a:p>
            <a:r>
              <a:rPr lang="en-US" dirty="0"/>
              <a:t>Ali </a:t>
            </a:r>
            <a:r>
              <a:rPr lang="en-US" dirty="0" err="1"/>
              <a:t>Tumbo</a:t>
            </a:r>
            <a:r>
              <a:rPr lang="en-US" dirty="0"/>
              <a:t>, current</a:t>
            </a:r>
          </a:p>
          <a:p>
            <a:r>
              <a:rPr lang="en-US" dirty="0"/>
              <a:t>practitioner</a:t>
            </a:r>
          </a:p>
        </p:txBody>
      </p:sp>
    </p:spTree>
    <p:extLst>
      <p:ext uri="{BB962C8B-B14F-4D97-AF65-F5344CB8AC3E}">
        <p14:creationId xmlns:p14="http://schemas.microsoft.com/office/powerpoint/2010/main" val="2857765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6BC5-A89C-A84A-A71B-3956CA96505E}"/>
              </a:ext>
            </a:extLst>
          </p:cNvPr>
          <p:cNvSpPr>
            <a:spLocks noGrp="1"/>
          </p:cNvSpPr>
          <p:nvPr>
            <p:ph type="title"/>
          </p:nvPr>
        </p:nvSpPr>
        <p:spPr/>
        <p:txBody>
          <a:bodyPr/>
          <a:lstStyle/>
          <a:p>
            <a:r>
              <a:rPr lang="en-US" dirty="0"/>
              <a:t>Climate change And the water in Kenya</a:t>
            </a:r>
          </a:p>
        </p:txBody>
      </p:sp>
      <p:sp>
        <p:nvSpPr>
          <p:cNvPr id="3" name="Content Placeholder 2">
            <a:extLst>
              <a:ext uri="{FF2B5EF4-FFF2-40B4-BE49-F238E27FC236}">
                <a16:creationId xmlns:a16="http://schemas.microsoft.com/office/drawing/2014/main" id="{7C585E31-E35A-ED47-98B7-EED191622C31}"/>
              </a:ext>
            </a:extLst>
          </p:cNvPr>
          <p:cNvSpPr>
            <a:spLocks noGrp="1"/>
          </p:cNvSpPr>
          <p:nvPr>
            <p:ph sz="half" idx="1"/>
          </p:nvPr>
        </p:nvSpPr>
        <p:spPr/>
        <p:txBody>
          <a:bodyPr/>
          <a:lstStyle/>
          <a:p>
            <a:r>
              <a:rPr lang="en-US" dirty="0"/>
              <a:t>Regular drought cycles have shortened from 10 years (50 </a:t>
            </a:r>
            <a:r>
              <a:rPr lang="en-US" dirty="0" err="1"/>
              <a:t>yrs</a:t>
            </a:r>
            <a:r>
              <a:rPr lang="en-US" dirty="0"/>
              <a:t> ago) to every 2/3 years meaning populations can’t recover</a:t>
            </a:r>
          </a:p>
          <a:p>
            <a:pPr lvl="1"/>
            <a:r>
              <a:rPr lang="en-US" dirty="0"/>
              <a:t>Dehydration of all animals</a:t>
            </a:r>
          </a:p>
          <a:p>
            <a:pPr lvl="1"/>
            <a:r>
              <a:rPr lang="en-US" dirty="0"/>
              <a:t>Harvests are impacted</a:t>
            </a:r>
          </a:p>
          <a:p>
            <a:pPr lvl="2"/>
            <a:r>
              <a:rPr lang="en-US" dirty="0"/>
              <a:t>Humans fight with baboon population</a:t>
            </a:r>
          </a:p>
          <a:p>
            <a:pPr lvl="1"/>
            <a:r>
              <a:rPr lang="en-US" dirty="0"/>
              <a:t>Hygiene </a:t>
            </a:r>
            <a:r>
              <a:rPr lang="en-US" dirty="0" err="1"/>
              <a:t>problematised</a:t>
            </a:r>
            <a:r>
              <a:rPr lang="en-US" dirty="0"/>
              <a:t> </a:t>
            </a:r>
          </a:p>
          <a:p>
            <a:pPr lvl="1"/>
            <a:r>
              <a:rPr lang="en-US" dirty="0"/>
              <a:t>Water borne diseases</a:t>
            </a:r>
          </a:p>
        </p:txBody>
      </p:sp>
      <p:pic>
        <p:nvPicPr>
          <p:cNvPr id="5" name="Content Placeholder 16">
            <a:extLst>
              <a:ext uri="{FF2B5EF4-FFF2-40B4-BE49-F238E27FC236}">
                <a16:creationId xmlns:a16="http://schemas.microsoft.com/office/drawing/2014/main" id="{7AB7484A-BE95-D34D-87B4-998C7865A0E7}"/>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6648450" y="2295525"/>
            <a:ext cx="4800600" cy="3600450"/>
          </a:xfrm>
        </p:spPr>
      </p:pic>
    </p:spTree>
    <p:extLst>
      <p:ext uri="{BB962C8B-B14F-4D97-AF65-F5344CB8AC3E}">
        <p14:creationId xmlns:p14="http://schemas.microsoft.com/office/powerpoint/2010/main" val="1029809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E1681-803E-7648-A3F6-9BA4A22D151A}"/>
              </a:ext>
            </a:extLst>
          </p:cNvPr>
          <p:cNvSpPr>
            <a:spLocks noGrp="1"/>
          </p:cNvSpPr>
          <p:nvPr>
            <p:ph type="title"/>
          </p:nvPr>
        </p:nvSpPr>
        <p:spPr/>
        <p:txBody>
          <a:bodyPr/>
          <a:lstStyle/>
          <a:p>
            <a:r>
              <a:rPr lang="en-US" dirty="0"/>
              <a:t>Solution?</a:t>
            </a:r>
          </a:p>
        </p:txBody>
      </p:sp>
      <p:sp>
        <p:nvSpPr>
          <p:cNvPr id="3" name="Content Placeholder 2">
            <a:extLst>
              <a:ext uri="{FF2B5EF4-FFF2-40B4-BE49-F238E27FC236}">
                <a16:creationId xmlns:a16="http://schemas.microsoft.com/office/drawing/2014/main" id="{7F0A5120-C4B1-9B45-9DA2-DCBD22AB5339}"/>
              </a:ext>
            </a:extLst>
          </p:cNvPr>
          <p:cNvSpPr>
            <a:spLocks noGrp="1"/>
          </p:cNvSpPr>
          <p:nvPr>
            <p:ph sz="half" idx="1"/>
          </p:nvPr>
        </p:nvSpPr>
        <p:spPr/>
        <p:txBody>
          <a:bodyPr/>
          <a:lstStyle/>
          <a:p>
            <a:r>
              <a:rPr lang="en-US" dirty="0"/>
              <a:t>Bring a pipeline of water with regular kiosks into the area. (Development paid for by </a:t>
            </a:r>
            <a:r>
              <a:rPr lang="en-US" dirty="0" err="1"/>
              <a:t>WorldVision</a:t>
            </a:r>
            <a:r>
              <a:rPr lang="en-US" dirty="0"/>
              <a:t> American Charity)</a:t>
            </a:r>
          </a:p>
          <a:p>
            <a:r>
              <a:rPr lang="en-US" dirty="0"/>
              <a:t>Kiosks can be managed for a fee</a:t>
            </a:r>
          </a:p>
          <a:p>
            <a:r>
              <a:rPr lang="en-US" dirty="0"/>
              <a:t>Water is clean</a:t>
            </a:r>
          </a:p>
          <a:p>
            <a:r>
              <a:rPr lang="en-US" dirty="0"/>
              <a:t>Water costs per 20l jerry can</a:t>
            </a:r>
          </a:p>
        </p:txBody>
      </p:sp>
      <p:pic>
        <p:nvPicPr>
          <p:cNvPr id="6" name="Content Placeholder 5">
            <a:extLst>
              <a:ext uri="{FF2B5EF4-FFF2-40B4-BE49-F238E27FC236}">
                <a16:creationId xmlns:a16="http://schemas.microsoft.com/office/drawing/2014/main" id="{49F27D35-5D97-5C40-9943-37FD77DAD18A}"/>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rot="5400000">
            <a:off x="5628845" y="1293020"/>
            <a:ext cx="5695948" cy="4271961"/>
          </a:xfrm>
        </p:spPr>
      </p:pic>
    </p:spTree>
    <p:extLst>
      <p:ext uri="{BB962C8B-B14F-4D97-AF65-F5344CB8AC3E}">
        <p14:creationId xmlns:p14="http://schemas.microsoft.com/office/powerpoint/2010/main" val="2365272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181FA-3D0C-FD4E-93DA-C831176A9804}"/>
              </a:ext>
            </a:extLst>
          </p:cNvPr>
          <p:cNvSpPr>
            <a:spLocks noGrp="1"/>
          </p:cNvSpPr>
          <p:nvPr>
            <p:ph type="title"/>
          </p:nvPr>
        </p:nvSpPr>
        <p:spPr/>
        <p:txBody>
          <a:bodyPr/>
          <a:lstStyle/>
          <a:p>
            <a:r>
              <a:rPr lang="en-US" dirty="0"/>
              <a:t>Consequences – economic, social and cultural</a:t>
            </a:r>
          </a:p>
        </p:txBody>
      </p:sp>
      <p:sp>
        <p:nvSpPr>
          <p:cNvPr id="3" name="Content Placeholder 2">
            <a:extLst>
              <a:ext uri="{FF2B5EF4-FFF2-40B4-BE49-F238E27FC236}">
                <a16:creationId xmlns:a16="http://schemas.microsoft.com/office/drawing/2014/main" id="{351089E5-15A9-6747-B795-E028B499F9F4}"/>
              </a:ext>
            </a:extLst>
          </p:cNvPr>
          <p:cNvSpPr>
            <a:spLocks noGrp="1"/>
          </p:cNvSpPr>
          <p:nvPr>
            <p:ph sz="half" idx="1"/>
          </p:nvPr>
        </p:nvSpPr>
        <p:spPr>
          <a:xfrm>
            <a:off x="1257299" y="2285999"/>
            <a:ext cx="4996355" cy="4009697"/>
          </a:xfrm>
        </p:spPr>
        <p:txBody>
          <a:bodyPr>
            <a:normAutofit fontScale="92500" lnSpcReduction="20000"/>
          </a:bodyPr>
          <a:lstStyle/>
          <a:p>
            <a:r>
              <a:rPr lang="en-US" dirty="0"/>
              <a:t>In an area without regular wage </a:t>
            </a:r>
            <a:r>
              <a:rPr lang="en-US" dirty="0" err="1"/>
              <a:t>labour</a:t>
            </a:r>
            <a:r>
              <a:rPr lang="en-US" dirty="0"/>
              <a:t> finding cash to buy water is producing difference.</a:t>
            </a:r>
          </a:p>
          <a:p>
            <a:r>
              <a:rPr lang="en-US" dirty="0"/>
              <a:t>Walking to the river or the kiosk advertises one’s economic abilities.</a:t>
            </a:r>
          </a:p>
          <a:p>
            <a:r>
              <a:rPr lang="en-US" dirty="0"/>
              <a:t> Where equality and similarity was previously sought (</a:t>
            </a:r>
            <a:r>
              <a:rPr lang="en-US" i="1" dirty="0" err="1"/>
              <a:t>fu</a:t>
            </a:r>
            <a:r>
              <a:rPr lang="en-US" i="1" dirty="0"/>
              <a:t> ha </a:t>
            </a:r>
            <a:r>
              <a:rPr lang="en-US" i="1" dirty="0" err="1"/>
              <a:t>mwenga</a:t>
            </a:r>
            <a:r>
              <a:rPr lang="en-US" dirty="0"/>
              <a:t>) the pipeline encourages individuality – those that can pay and those that can’t.</a:t>
            </a:r>
          </a:p>
          <a:p>
            <a:r>
              <a:rPr lang="en-US" dirty="0"/>
              <a:t>The power to control water has shifted to MAWASCO (the water company) from the elders. </a:t>
            </a:r>
          </a:p>
          <a:p>
            <a:r>
              <a:rPr lang="en-US" dirty="0"/>
              <a:t>Ritual crying to the spirits has changed to phoning MAWASCO for water.</a:t>
            </a:r>
          </a:p>
        </p:txBody>
      </p:sp>
      <p:sp>
        <p:nvSpPr>
          <p:cNvPr id="4" name="Content Placeholder 3">
            <a:extLst>
              <a:ext uri="{FF2B5EF4-FFF2-40B4-BE49-F238E27FC236}">
                <a16:creationId xmlns:a16="http://schemas.microsoft.com/office/drawing/2014/main" id="{B2F78710-9113-F34A-B6E9-3A93EC53104E}"/>
              </a:ext>
            </a:extLst>
          </p:cNvPr>
          <p:cNvSpPr>
            <a:spLocks noGrp="1"/>
          </p:cNvSpPr>
          <p:nvPr>
            <p:ph sz="half" idx="2"/>
          </p:nvPr>
        </p:nvSpPr>
        <p:spPr/>
        <p:txBody>
          <a:bodyPr>
            <a:normAutofit fontScale="92500" lnSpcReduction="20000"/>
          </a:bodyPr>
          <a:lstStyle/>
          <a:p>
            <a:r>
              <a:rPr lang="en-US" dirty="0"/>
              <a:t>Less sickness in young</a:t>
            </a:r>
          </a:p>
          <a:p>
            <a:r>
              <a:rPr lang="en-US" dirty="0"/>
              <a:t>Some families walk less distances and therefore spend less time collecting water</a:t>
            </a:r>
          </a:p>
        </p:txBody>
      </p:sp>
      <p:pic>
        <p:nvPicPr>
          <p:cNvPr id="5" name="Content Placeholder 5">
            <a:extLst>
              <a:ext uri="{FF2B5EF4-FFF2-40B4-BE49-F238E27FC236}">
                <a16:creationId xmlns:a16="http://schemas.microsoft.com/office/drawing/2014/main" id="{AE620D2D-CBB5-9A43-B0C1-590E1B13A2C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7238345" y="3789472"/>
            <a:ext cx="3619500" cy="2714625"/>
          </a:xfrm>
          <a:prstGeom prst="rect">
            <a:avLst/>
          </a:prstGeom>
        </p:spPr>
      </p:pic>
    </p:spTree>
    <p:extLst>
      <p:ext uri="{BB962C8B-B14F-4D97-AF65-F5344CB8AC3E}">
        <p14:creationId xmlns:p14="http://schemas.microsoft.com/office/powerpoint/2010/main" val="26486360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7CFC4-144C-A74F-94C9-3AC19E7ADA46}"/>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98EBD2F7-3585-994B-922A-3AA1047E7D3E}"/>
              </a:ext>
            </a:extLst>
          </p:cNvPr>
          <p:cNvSpPr>
            <a:spLocks noGrp="1"/>
          </p:cNvSpPr>
          <p:nvPr>
            <p:ph sz="half" idx="1"/>
          </p:nvPr>
        </p:nvSpPr>
        <p:spPr/>
        <p:txBody>
          <a:bodyPr/>
          <a:lstStyle/>
          <a:p>
            <a:r>
              <a:rPr lang="en-US" dirty="0"/>
              <a:t>The implementation of a pipeline of clean water should be hailed as a triumph. However, the construction and running of the system employs the methods of the global north and therefore demand the local population bend to capitalist ideas and methods.</a:t>
            </a:r>
          </a:p>
          <a:p>
            <a:pPr marL="0" indent="0">
              <a:buNone/>
            </a:pPr>
            <a:endParaRPr lang="en-US" dirty="0"/>
          </a:p>
        </p:txBody>
      </p:sp>
      <p:sp>
        <p:nvSpPr>
          <p:cNvPr id="4" name="Content Placeholder 3">
            <a:extLst>
              <a:ext uri="{FF2B5EF4-FFF2-40B4-BE49-F238E27FC236}">
                <a16:creationId xmlns:a16="http://schemas.microsoft.com/office/drawing/2014/main" id="{99654EA4-2C36-0E44-8090-2B2FD4E2E93D}"/>
              </a:ext>
            </a:extLst>
          </p:cNvPr>
          <p:cNvSpPr>
            <a:spLocks noGrp="1"/>
          </p:cNvSpPr>
          <p:nvPr>
            <p:ph sz="half" idx="2"/>
          </p:nvPr>
        </p:nvSpPr>
        <p:spPr/>
        <p:txBody>
          <a:bodyPr/>
          <a:lstStyle/>
          <a:p>
            <a:endParaRPr lang="en-US"/>
          </a:p>
        </p:txBody>
      </p:sp>
      <p:pic>
        <p:nvPicPr>
          <p:cNvPr id="5" name="Picture 4">
            <a:extLst>
              <a:ext uri="{FF2B5EF4-FFF2-40B4-BE49-F238E27FC236}">
                <a16:creationId xmlns:a16="http://schemas.microsoft.com/office/drawing/2014/main" id="{FA66DD98-D61A-3742-B091-37358FDA3E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76346" y="84082"/>
            <a:ext cx="5143500" cy="6858000"/>
          </a:xfrm>
          <a:prstGeom prst="rect">
            <a:avLst/>
          </a:prstGeom>
        </p:spPr>
      </p:pic>
    </p:spTree>
    <p:extLst>
      <p:ext uri="{BB962C8B-B14F-4D97-AF65-F5344CB8AC3E}">
        <p14:creationId xmlns:p14="http://schemas.microsoft.com/office/powerpoint/2010/main" val="3706357985"/>
      </p:ext>
    </p:extLst>
  </p:cSld>
  <p:clrMapOvr>
    <a:masterClrMapping/>
  </p:clrMapOvr>
</p:sld>
</file>

<file path=ppt/theme/theme1.xml><?xml version="1.0" encoding="utf-8"?>
<a:theme xmlns:a="http://schemas.openxmlformats.org/drawingml/2006/main" name="Badge">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{20EE54B3-B243-9041-9125-0ABC0E6C4323}tf10001071</Template>
  <TotalTime>4129</TotalTime>
  <Words>806</Words>
  <Application>Microsoft Macintosh PowerPoint</Application>
  <PresentationFormat>Widescreen</PresentationFormat>
  <Paragraphs>73</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Gill Sans MT</vt:lpstr>
      <vt:lpstr>Impact</vt:lpstr>
      <vt:lpstr>Wingdings</vt:lpstr>
      <vt:lpstr>Badge</vt:lpstr>
      <vt:lpstr>Living ‘without’ water</vt:lpstr>
      <vt:lpstr>Location/Fieldsite Bore, Kenya</vt:lpstr>
      <vt:lpstr>My role?</vt:lpstr>
      <vt:lpstr>The region</vt:lpstr>
      <vt:lpstr>The local water source in 2009</vt:lpstr>
      <vt:lpstr>PowerPoint Presentation</vt:lpstr>
      <vt:lpstr>PowerPoint Presentation</vt:lpstr>
      <vt:lpstr>PowerPoint Presentation</vt:lpstr>
      <vt:lpstr>Water must be sought and collected many times a day</vt:lpstr>
      <vt:lpstr>Being Giriama</vt:lpstr>
      <vt:lpstr>Water and authenticity </vt:lpstr>
      <vt:lpstr>How water Is used and What water can do</vt:lpstr>
      <vt:lpstr>How water behaves shapes Giriama social life Fu ha mwengA – we are one</vt:lpstr>
      <vt:lpstr>Past practices with water</vt:lpstr>
      <vt:lpstr>Climate change And the water in Kenya</vt:lpstr>
      <vt:lpstr>Solution?</vt:lpstr>
      <vt:lpstr>Consequences – economic, social and cultural</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Living in a dry land</dc:title>
  <dc:creator>Microsoft Office User</dc:creator>
  <cp:lastModifiedBy>Microsoft Office User</cp:lastModifiedBy>
  <cp:revision>21</cp:revision>
  <dcterms:created xsi:type="dcterms:W3CDTF">2018-12-31T19:30:37Z</dcterms:created>
  <dcterms:modified xsi:type="dcterms:W3CDTF">2019-01-27T13:38:22Z</dcterms:modified>
</cp:coreProperties>
</file>