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44"/>
  </p:notesMasterIdLst>
  <p:handoutMasterIdLst>
    <p:handoutMasterId r:id="rId45"/>
  </p:handoutMasterIdLst>
  <p:sldIdLst>
    <p:sldId id="314" r:id="rId2"/>
    <p:sldId id="932" r:id="rId3"/>
    <p:sldId id="1004" r:id="rId4"/>
    <p:sldId id="935" r:id="rId5"/>
    <p:sldId id="1005" r:id="rId6"/>
    <p:sldId id="1013" r:id="rId7"/>
    <p:sldId id="1012" r:id="rId8"/>
    <p:sldId id="955" r:id="rId9"/>
    <p:sldId id="949" r:id="rId10"/>
    <p:sldId id="959" r:id="rId11"/>
    <p:sldId id="974" r:id="rId12"/>
    <p:sldId id="973" r:id="rId13"/>
    <p:sldId id="968" r:id="rId14"/>
    <p:sldId id="958" r:id="rId15"/>
    <p:sldId id="953" r:id="rId16"/>
    <p:sldId id="937" r:id="rId17"/>
    <p:sldId id="954" r:id="rId18"/>
    <p:sldId id="1014" r:id="rId19"/>
    <p:sldId id="960" r:id="rId20"/>
    <p:sldId id="950" r:id="rId21"/>
    <p:sldId id="951" r:id="rId22"/>
    <p:sldId id="952" r:id="rId23"/>
    <p:sldId id="936" r:id="rId24"/>
    <p:sldId id="946" r:id="rId25"/>
    <p:sldId id="938" r:id="rId26"/>
    <p:sldId id="945" r:id="rId27"/>
    <p:sldId id="947" r:id="rId28"/>
    <p:sldId id="939" r:id="rId29"/>
    <p:sldId id="942" r:id="rId30"/>
    <p:sldId id="964" r:id="rId31"/>
    <p:sldId id="940" r:id="rId32"/>
    <p:sldId id="963" r:id="rId33"/>
    <p:sldId id="975" r:id="rId34"/>
    <p:sldId id="976" r:id="rId35"/>
    <p:sldId id="997" r:id="rId36"/>
    <p:sldId id="998" r:id="rId37"/>
    <p:sldId id="999" r:id="rId38"/>
    <p:sldId id="1006" r:id="rId39"/>
    <p:sldId id="1007" r:id="rId40"/>
    <p:sldId id="1001" r:id="rId41"/>
    <p:sldId id="1002" r:id="rId42"/>
    <p:sldId id="1003" r:id="rId43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932"/>
            <p14:sldId id="1004"/>
            <p14:sldId id="935"/>
            <p14:sldId id="1005"/>
            <p14:sldId id="1013"/>
            <p14:sldId id="1012"/>
            <p14:sldId id="955"/>
            <p14:sldId id="949"/>
            <p14:sldId id="959"/>
            <p14:sldId id="974"/>
            <p14:sldId id="973"/>
            <p14:sldId id="968"/>
            <p14:sldId id="958"/>
            <p14:sldId id="953"/>
            <p14:sldId id="937"/>
            <p14:sldId id="954"/>
            <p14:sldId id="1014"/>
            <p14:sldId id="960"/>
            <p14:sldId id="950"/>
            <p14:sldId id="951"/>
            <p14:sldId id="952"/>
            <p14:sldId id="936"/>
            <p14:sldId id="946"/>
            <p14:sldId id="938"/>
            <p14:sldId id="945"/>
            <p14:sldId id="947"/>
            <p14:sldId id="939"/>
            <p14:sldId id="942"/>
            <p14:sldId id="964"/>
            <p14:sldId id="940"/>
            <p14:sldId id="963"/>
            <p14:sldId id="975"/>
            <p14:sldId id="976"/>
            <p14:sldId id="997"/>
            <p14:sldId id="998"/>
            <p14:sldId id="999"/>
            <p14:sldId id="1006"/>
            <p14:sldId id="1007"/>
            <p14:sldId id="1001"/>
            <p14:sldId id="1002"/>
            <p14:sldId id="1003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487E"/>
    <a:srgbClr val="00589A"/>
    <a:srgbClr val="0067B4"/>
    <a:srgbClr val="0075CC"/>
    <a:srgbClr val="3399FF"/>
    <a:srgbClr val="CCFF99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76" d="100"/>
          <a:sy n="76" d="100"/>
        </p:scale>
        <p:origin x="84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Azure Container Instances (ACI)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0961-8FE6-42B1-9D75-FD8DBFCD1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Azure Container Instance (ACI)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247A9-E46B-4D02-B002-751A67280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73791"/>
            <a:ext cx="7029450" cy="45650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BENEFITS</a:t>
            </a:r>
          </a:p>
          <a:p>
            <a:r>
              <a:rPr lang="en-GB" dirty="0"/>
              <a:t>Fast </a:t>
            </a:r>
            <a:r>
              <a:rPr lang="en-GB" dirty="0" err="1"/>
              <a:t>startup</a:t>
            </a:r>
            <a:r>
              <a:rPr lang="en-GB" dirty="0"/>
              <a:t>: Launch containers in seconds.</a:t>
            </a:r>
          </a:p>
          <a:p>
            <a:r>
              <a:rPr lang="en-GB" dirty="0"/>
              <a:t>Per second billing: Incur costs only while the container is running.</a:t>
            </a:r>
          </a:p>
          <a:p>
            <a:r>
              <a:rPr lang="en-GB" dirty="0"/>
              <a:t>Hypervisor-level security: Isolate your application as completely as it would be in a VM.</a:t>
            </a:r>
          </a:p>
          <a:p>
            <a:r>
              <a:rPr lang="en-GB" dirty="0"/>
              <a:t>Custom sizes: Specify exact values for CPU cores and memory.</a:t>
            </a:r>
          </a:p>
          <a:p>
            <a:r>
              <a:rPr lang="en-GB" dirty="0"/>
              <a:t> Persistent storage: Mount Azure Files shares directly to a container to retrieve and persist state.</a:t>
            </a:r>
          </a:p>
          <a:p>
            <a:r>
              <a:rPr lang="en-GB" dirty="0"/>
              <a:t>Linux and Windows: Schedule both Windows and Linux containers using the same API.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507275-3A6F-4770-B611-7E15C5E6282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AD22D5-76E8-4484-A56D-C925BEAEB3AB}"/>
              </a:ext>
            </a:extLst>
          </p:cNvPr>
          <p:cNvSpPr txBox="1"/>
          <p:nvPr/>
        </p:nvSpPr>
        <p:spPr>
          <a:xfrm>
            <a:off x="3349822" y="5890994"/>
            <a:ext cx="6035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https://docs.microsoft.com/en-us/learn/modules/run-docker-with-azure-container-instances/</a:t>
            </a:r>
          </a:p>
        </p:txBody>
      </p:sp>
    </p:spTree>
    <p:extLst>
      <p:ext uri="{BB962C8B-B14F-4D97-AF65-F5344CB8AC3E}">
        <p14:creationId xmlns:p14="http://schemas.microsoft.com/office/powerpoint/2010/main" val="3939118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B5FA2-CBE9-46A5-BD42-387FF8996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we start….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FE9AC-4A26-448E-87B0-EC70EBB49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access our containers we will want to use a DNS</a:t>
            </a:r>
          </a:p>
          <a:p>
            <a:pPr lvl="1"/>
            <a:r>
              <a:rPr lang="en-GB" dirty="0"/>
              <a:t>This is a name we can use to obtain the containers IP address</a:t>
            </a:r>
          </a:p>
          <a:p>
            <a:pPr lvl="2"/>
            <a:r>
              <a:rPr lang="en-GB" dirty="0"/>
              <a:t>Think www.amazon.co.uk !!</a:t>
            </a:r>
          </a:p>
          <a:p>
            <a:endParaRPr lang="en-GB" dirty="0"/>
          </a:p>
          <a:p>
            <a:r>
              <a:rPr lang="en-GB" dirty="0"/>
              <a:t>Create an environment variable for this</a:t>
            </a:r>
          </a:p>
          <a:p>
            <a:pPr lvl="1"/>
            <a:r>
              <a:rPr lang="en-GB" dirty="0"/>
              <a:t>Using a random number to make sure the name is unique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85073D-595A-4F8C-BB08-F8DA9563348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8AD0D7-C5F6-431B-A1BB-EC6B070D3442}"/>
              </a:ext>
            </a:extLst>
          </p:cNvPr>
          <p:cNvSpPr txBox="1"/>
          <p:nvPr/>
        </p:nvSpPr>
        <p:spPr>
          <a:xfrm>
            <a:off x="1389560" y="4680412"/>
            <a:ext cx="5507109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it-IT" dirty="0">
                <a:solidFill>
                  <a:srgbClr val="FF0000"/>
                </a:solidFill>
              </a:rPr>
              <a:t>DNS_NAME_LABEL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=container-demo-$RANDOM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574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2B5C6-D9D3-4029-BA66-AC62E552B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7343160" cy="844550"/>
          </a:xfrm>
        </p:spPr>
        <p:txBody>
          <a:bodyPr/>
          <a:lstStyle/>
          <a:p>
            <a:r>
              <a:rPr lang="en-GB" dirty="0"/>
              <a:t>Create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8D0A0-FFF9-433D-A711-E18FF6F34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18699"/>
            <a:ext cx="7029450" cy="345743"/>
          </a:xfrm>
        </p:spPr>
        <p:txBody>
          <a:bodyPr/>
          <a:lstStyle/>
          <a:p>
            <a:r>
              <a:rPr lang="en-GB" dirty="0"/>
              <a:t>Create and start a container instance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2D3AF-E380-4FE7-92AC-46EA10FA6B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206A4E-1571-4C84-AB1B-AFA51EF41C05}"/>
              </a:ext>
            </a:extLst>
          </p:cNvPr>
          <p:cNvSpPr txBox="1"/>
          <p:nvPr/>
        </p:nvSpPr>
        <p:spPr>
          <a:xfrm>
            <a:off x="79375" y="1086501"/>
            <a:ext cx="5507109" cy="575542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it-IT" dirty="0">
                <a:solidFill>
                  <a:srgbClr val="FF0000"/>
                </a:solidFill>
              </a:rPr>
              <a:t>DNS_NAME_LABEL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=container-demo-$RANDOM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create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--image </a:t>
            </a:r>
            <a:r>
              <a:rPr lang="en-GB" dirty="0">
                <a:solidFill>
                  <a:srgbClr val="FFC000"/>
                </a:solidFill>
              </a:rPr>
              <a:t>mcr.microsoft.com/</a:t>
            </a:r>
            <a:r>
              <a:rPr lang="en-GB" dirty="0" err="1">
                <a:solidFill>
                  <a:srgbClr val="FFC000"/>
                </a:solidFill>
              </a:rPr>
              <a:t>azuredocs</a:t>
            </a:r>
            <a:r>
              <a:rPr lang="en-GB" dirty="0">
                <a:solidFill>
                  <a:srgbClr val="FFC000"/>
                </a:solidFill>
              </a:rPr>
              <a:t>/</a:t>
            </a:r>
            <a:r>
              <a:rPr lang="en-GB" dirty="0" err="1">
                <a:solidFill>
                  <a:srgbClr val="FFC000"/>
                </a:solidFill>
              </a:rPr>
              <a:t>aci-helloworld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--ports </a:t>
            </a:r>
            <a:r>
              <a:rPr lang="en-GB" dirty="0">
                <a:solidFill>
                  <a:srgbClr val="FFC000"/>
                </a:solidFill>
              </a:rPr>
              <a:t>80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dns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-name-label $</a:t>
            </a:r>
            <a:r>
              <a:rPr lang="en-GB" dirty="0">
                <a:solidFill>
                  <a:srgbClr val="FF0000"/>
                </a:solidFill>
              </a:rPr>
              <a:t>DNS_NAME_LABEL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--location </a:t>
            </a:r>
            <a:r>
              <a:rPr lang="en-GB" dirty="0" err="1">
                <a:solidFill>
                  <a:srgbClr val="FFC000"/>
                </a:solidFill>
              </a:rPr>
              <a:t>ukwest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- Starting ..</a:t>
            </a:r>
          </a:p>
          <a:p>
            <a:r>
              <a:rPr lang="en-GB" sz="1200" dirty="0">
                <a:solidFill>
                  <a:schemeClr val="bg1"/>
                </a:solidFill>
              </a:rPr>
              <a:t>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"containers": [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"command": null,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"</a:t>
            </a:r>
            <a:r>
              <a:rPr lang="en-GB" sz="1200" dirty="0" err="1">
                <a:solidFill>
                  <a:schemeClr val="bg1"/>
                </a:solidFill>
              </a:rPr>
              <a:t>environmentVariables</a:t>
            </a:r>
            <a:r>
              <a:rPr lang="en-GB" sz="1200" dirty="0">
                <a:solidFill>
                  <a:schemeClr val="bg1"/>
                </a:solidFill>
              </a:rPr>
              <a:t>": [],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"image": "</a:t>
            </a:r>
            <a:r>
              <a:rPr lang="en-GB" sz="1200" dirty="0" err="1">
                <a:solidFill>
                  <a:schemeClr val="bg1"/>
                </a:solidFill>
              </a:rPr>
              <a:t>microsoft</a:t>
            </a:r>
            <a:r>
              <a:rPr lang="en-GB" sz="1200" dirty="0">
                <a:solidFill>
                  <a:schemeClr val="bg1"/>
                </a:solidFill>
              </a:rPr>
              <a:t>/</a:t>
            </a:r>
            <a:r>
              <a:rPr lang="en-GB" sz="1200" dirty="0" err="1">
                <a:solidFill>
                  <a:schemeClr val="bg1"/>
                </a:solidFill>
              </a:rPr>
              <a:t>aci-helloworld</a:t>
            </a:r>
            <a:r>
              <a:rPr lang="en-GB" sz="1200" dirty="0">
                <a:solidFill>
                  <a:schemeClr val="bg1"/>
                </a:solidFill>
              </a:rPr>
              <a:t>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"</a:t>
            </a:r>
            <a:r>
              <a:rPr lang="en-GB" sz="1200" dirty="0" err="1">
                <a:solidFill>
                  <a:schemeClr val="bg1"/>
                </a:solidFill>
              </a:rPr>
              <a:t>instanceView</a:t>
            </a:r>
            <a:r>
              <a:rPr lang="en-GB" sz="1200" dirty="0">
                <a:solidFill>
                  <a:schemeClr val="bg1"/>
                </a:solidFill>
              </a:rPr>
              <a:t>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"</a:t>
            </a:r>
            <a:r>
              <a:rPr lang="en-GB" sz="1200" dirty="0" err="1">
                <a:solidFill>
                  <a:schemeClr val="bg1"/>
                </a:solidFill>
              </a:rPr>
              <a:t>currentState</a:t>
            </a:r>
            <a:r>
              <a:rPr lang="en-GB" sz="1200" dirty="0">
                <a:solidFill>
                  <a:schemeClr val="bg1"/>
                </a:solidFill>
              </a:rPr>
              <a:t>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  "</a:t>
            </a:r>
            <a:r>
              <a:rPr lang="en-GB" sz="1200" dirty="0" err="1">
                <a:solidFill>
                  <a:schemeClr val="bg1"/>
                </a:solidFill>
              </a:rPr>
              <a:t>detailStatus</a:t>
            </a:r>
            <a:r>
              <a:rPr lang="en-GB" sz="1200" dirty="0">
                <a:solidFill>
                  <a:schemeClr val="bg1"/>
                </a:solidFill>
              </a:rPr>
              <a:t>": "",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  "</a:t>
            </a:r>
            <a:r>
              <a:rPr lang="en-GB" sz="1200" dirty="0" err="1">
                <a:solidFill>
                  <a:schemeClr val="bg1"/>
                </a:solidFill>
              </a:rPr>
              <a:t>exitCode</a:t>
            </a:r>
            <a:r>
              <a:rPr lang="en-GB" sz="1200" dirty="0">
                <a:solidFill>
                  <a:schemeClr val="bg1"/>
                </a:solidFill>
              </a:rPr>
              <a:t>": null,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  "</a:t>
            </a:r>
            <a:r>
              <a:rPr lang="en-GB" sz="1200" dirty="0" err="1">
                <a:solidFill>
                  <a:schemeClr val="bg1"/>
                </a:solidFill>
              </a:rPr>
              <a:t>finishTime</a:t>
            </a:r>
            <a:r>
              <a:rPr lang="en-GB" sz="1200" dirty="0">
                <a:solidFill>
                  <a:schemeClr val="bg1"/>
                </a:solidFill>
              </a:rPr>
              <a:t>": null,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  "</a:t>
            </a:r>
            <a:r>
              <a:rPr lang="en-GB" sz="1200" dirty="0" err="1">
                <a:solidFill>
                  <a:schemeClr val="bg1"/>
                </a:solidFill>
              </a:rPr>
              <a:t>startTime</a:t>
            </a:r>
            <a:r>
              <a:rPr lang="en-GB" sz="1200" dirty="0">
                <a:solidFill>
                  <a:schemeClr val="bg1"/>
                </a:solidFill>
              </a:rPr>
              <a:t>": "2021-07-28T10:11:00.205000+00:00",</a:t>
            </a:r>
          </a:p>
          <a:p>
            <a:r>
              <a:rPr lang="en-GB" sz="12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      "state": "Running"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dirty="0">
                <a:solidFill>
                  <a:schemeClr val="bg1"/>
                </a:solidFill>
              </a:rPr>
              <a:t>………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B2579F-D332-44C6-8710-C2F0CFA11220}"/>
              </a:ext>
            </a:extLst>
          </p:cNvPr>
          <p:cNvSpPr txBox="1"/>
          <p:nvPr/>
        </p:nvSpPr>
        <p:spPr>
          <a:xfrm>
            <a:off x="5202071" y="2771578"/>
            <a:ext cx="3819241" cy="3793346"/>
          </a:xfrm>
          <a:prstGeom prst="rect">
            <a:avLst/>
          </a:prstGeom>
          <a:solidFill>
            <a:srgbClr val="000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</a:rPr>
              <a:t>…………</a:t>
            </a:r>
            <a:endParaRPr lang="en-GB" sz="1000" dirty="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</a:rPr>
              <a:t>"</a:t>
            </a:r>
            <a:r>
              <a:rPr lang="en-GB" sz="1000" dirty="0" err="1">
                <a:solidFill>
                  <a:schemeClr val="bg1"/>
                </a:solidFill>
              </a:rPr>
              <a:t>ipAddress</a:t>
            </a:r>
            <a:r>
              <a:rPr lang="en-GB" sz="1000" dirty="0">
                <a:solidFill>
                  <a:schemeClr val="bg1"/>
                </a:solidFill>
              </a:rPr>
              <a:t>": {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  "</a:t>
            </a:r>
            <a:r>
              <a:rPr lang="en-GB" sz="1000" dirty="0" err="1">
                <a:solidFill>
                  <a:schemeClr val="bg1"/>
                </a:solidFill>
              </a:rPr>
              <a:t>dnsNameLabel</a:t>
            </a:r>
            <a:r>
              <a:rPr lang="en-GB" sz="1000" dirty="0">
                <a:solidFill>
                  <a:schemeClr val="bg1"/>
                </a:solidFill>
              </a:rPr>
              <a:t>": "container-demo-20130",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"</a:t>
            </a:r>
            <a:r>
              <a:rPr lang="en-GB" sz="100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fqdn</a:t>
            </a:r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": "container-demo-20130.ukwest.azurecontainer.io",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"</a:t>
            </a:r>
            <a:r>
              <a:rPr lang="en-GB" sz="100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ip</a:t>
            </a:r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": "51.141.7.184",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"ports": [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  {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    "port": 80,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    "protocol": "TCP"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  }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],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  "type": "Public"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"location": "</a:t>
            </a:r>
            <a:r>
              <a:rPr lang="en-GB" sz="100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ukwest</a:t>
            </a:r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",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"name": "</a:t>
            </a:r>
            <a:r>
              <a:rPr lang="en-GB" sz="1000" dirty="0" err="1">
                <a:solidFill>
                  <a:schemeClr val="bg1"/>
                </a:solidFill>
              </a:rPr>
              <a:t>mycontainer</a:t>
            </a:r>
            <a:r>
              <a:rPr lang="en-GB" sz="1000" dirty="0">
                <a:solidFill>
                  <a:schemeClr val="bg1"/>
                </a:solidFill>
              </a:rPr>
              <a:t>",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</a:t>
            </a:r>
            <a:r>
              <a:rPr lang="en-GB" sz="1000" dirty="0" err="1">
                <a:solidFill>
                  <a:schemeClr val="bg1"/>
                </a:solidFill>
              </a:rPr>
              <a:t>networkProfile</a:t>
            </a:r>
            <a:r>
              <a:rPr lang="en-GB" sz="1000" dirty="0">
                <a:solidFill>
                  <a:schemeClr val="bg1"/>
                </a:solidFill>
              </a:rPr>
              <a:t>": null,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</a:t>
            </a:r>
            <a:r>
              <a:rPr lang="en-GB" sz="1000" dirty="0" err="1">
                <a:solidFill>
                  <a:schemeClr val="bg1"/>
                </a:solidFill>
              </a:rPr>
              <a:t>osType</a:t>
            </a:r>
            <a:r>
              <a:rPr lang="en-GB" sz="1000" dirty="0">
                <a:solidFill>
                  <a:schemeClr val="bg1"/>
                </a:solidFill>
              </a:rPr>
              <a:t>": "Linux",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</a:t>
            </a:r>
            <a:r>
              <a:rPr lang="en-GB" sz="1000" dirty="0" err="1">
                <a:solidFill>
                  <a:schemeClr val="bg1"/>
                </a:solidFill>
              </a:rPr>
              <a:t>provisioningState</a:t>
            </a:r>
            <a:r>
              <a:rPr lang="en-GB" sz="1000" dirty="0">
                <a:solidFill>
                  <a:schemeClr val="bg1"/>
                </a:solidFill>
              </a:rPr>
              <a:t>": "Succeeded",</a:t>
            </a:r>
          </a:p>
          <a:p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  "</a:t>
            </a:r>
            <a:r>
              <a:rPr lang="en-GB" sz="100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resourceGroup</a:t>
            </a:r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": "</a:t>
            </a:r>
            <a:r>
              <a:rPr lang="en-GB" sz="1000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StudentContainers</a:t>
            </a:r>
            <a:r>
              <a:rPr lang="en-GB" sz="1000" dirty="0">
                <a:solidFill>
                  <a:schemeClr val="tx1">
                    <a:lumMod val="60000"/>
                    <a:lumOff val="40000"/>
                  </a:schemeClr>
                </a:solidFill>
              </a:rPr>
              <a:t>",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</a:t>
            </a:r>
            <a:r>
              <a:rPr lang="en-GB" sz="1000" dirty="0" err="1">
                <a:solidFill>
                  <a:schemeClr val="bg1"/>
                </a:solidFill>
              </a:rPr>
              <a:t>restartPolicy</a:t>
            </a:r>
            <a:r>
              <a:rPr lang="en-GB" sz="1000" dirty="0">
                <a:solidFill>
                  <a:schemeClr val="bg1"/>
                </a:solidFill>
              </a:rPr>
              <a:t>": "Always",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"tags": {},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"type": "</a:t>
            </a:r>
            <a:r>
              <a:rPr lang="en-GB" sz="1000" dirty="0" err="1">
                <a:solidFill>
                  <a:schemeClr val="bg1"/>
                </a:solidFill>
              </a:rPr>
              <a:t>Microsoft.ContainerInstance</a:t>
            </a:r>
            <a:r>
              <a:rPr lang="en-GB" sz="1000" dirty="0">
                <a:solidFill>
                  <a:schemeClr val="bg1"/>
                </a:solidFill>
              </a:rPr>
              <a:t>/</a:t>
            </a:r>
            <a:r>
              <a:rPr lang="en-GB" sz="1000" dirty="0" err="1">
                <a:solidFill>
                  <a:schemeClr val="bg1"/>
                </a:solidFill>
              </a:rPr>
              <a:t>containerGroups</a:t>
            </a:r>
            <a:r>
              <a:rPr lang="en-GB" sz="1000" dirty="0">
                <a:solidFill>
                  <a:schemeClr val="bg1"/>
                </a:solidFill>
              </a:rPr>
              <a:t>",</a:t>
            </a:r>
          </a:p>
          <a:p>
            <a:r>
              <a:rPr lang="en-GB" sz="1000" dirty="0">
                <a:solidFill>
                  <a:schemeClr val="bg1"/>
                </a:solidFill>
              </a:rPr>
              <a:t>  "volumes": null</a:t>
            </a:r>
          </a:p>
          <a:p>
            <a:r>
              <a:rPr lang="en-GB" sz="1000" dirty="0">
                <a:solidFill>
                  <a:schemeClr val="bg1"/>
                </a:solidFill>
              </a:rPr>
              <a:t>}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539C37-A2D8-4C33-AE28-FB7F0970AA0C}"/>
              </a:ext>
            </a:extLst>
          </p:cNvPr>
          <p:cNvSpPr txBox="1"/>
          <p:nvPr/>
        </p:nvSpPr>
        <p:spPr>
          <a:xfrm>
            <a:off x="6081252" y="221303"/>
            <a:ext cx="2983373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Shorthand form</a:t>
            </a:r>
          </a:p>
          <a:p>
            <a:r>
              <a:rPr lang="en-GB" i="1" dirty="0" err="1"/>
              <a:t>az</a:t>
            </a:r>
            <a:r>
              <a:rPr lang="en-GB" i="1" dirty="0"/>
              <a:t> container create \</a:t>
            </a:r>
          </a:p>
          <a:p>
            <a:r>
              <a:rPr lang="en-GB" i="1" dirty="0"/>
              <a:t>  </a:t>
            </a:r>
            <a:r>
              <a:rPr lang="en-GB" b="1" i="1" dirty="0"/>
              <a:t>-g </a:t>
            </a:r>
            <a:r>
              <a:rPr lang="en-GB" i="1" dirty="0" err="1"/>
              <a:t>StudentContainers</a:t>
            </a:r>
            <a:r>
              <a:rPr lang="en-GB" i="1" dirty="0"/>
              <a:t> \</a:t>
            </a:r>
          </a:p>
          <a:p>
            <a:r>
              <a:rPr lang="en-GB" i="1" dirty="0"/>
              <a:t> </a:t>
            </a:r>
            <a:r>
              <a:rPr lang="en-GB" b="1" i="1" dirty="0"/>
              <a:t> -n </a:t>
            </a:r>
            <a:r>
              <a:rPr lang="en-GB" i="1" dirty="0" err="1"/>
              <a:t>mycontainer</a:t>
            </a:r>
            <a:r>
              <a:rPr lang="en-GB" i="1" dirty="0"/>
              <a:t> \</a:t>
            </a:r>
          </a:p>
          <a:p>
            <a:r>
              <a:rPr lang="en-GB" i="1" dirty="0"/>
              <a:t>  --image …… \</a:t>
            </a:r>
          </a:p>
          <a:p>
            <a:r>
              <a:rPr lang="en-GB" i="1" dirty="0"/>
              <a:t>  --ports …. \</a:t>
            </a:r>
          </a:p>
          <a:p>
            <a:r>
              <a:rPr lang="en-GB" i="1" dirty="0"/>
              <a:t>  --</a:t>
            </a:r>
            <a:r>
              <a:rPr lang="en-GB" i="1" dirty="0" err="1"/>
              <a:t>dns</a:t>
            </a:r>
            <a:r>
              <a:rPr lang="en-GB" i="1" dirty="0"/>
              <a:t>-name-label ……\</a:t>
            </a:r>
          </a:p>
          <a:p>
            <a:r>
              <a:rPr lang="en-GB" i="1" dirty="0"/>
              <a:t> </a:t>
            </a:r>
            <a:r>
              <a:rPr lang="en-GB" b="1" i="1" dirty="0"/>
              <a:t> -l </a:t>
            </a:r>
            <a:r>
              <a:rPr lang="en-GB" i="1" dirty="0" err="1"/>
              <a:t>ukwest</a:t>
            </a:r>
            <a:endParaRPr lang="en-GB" i="1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40123BDE-5EED-4CA2-8378-CC0ED19D0851}"/>
              </a:ext>
            </a:extLst>
          </p:cNvPr>
          <p:cNvSpPr/>
          <p:nvPr/>
        </p:nvSpPr>
        <p:spPr bwMode="auto">
          <a:xfrm>
            <a:off x="5586484" y="1551296"/>
            <a:ext cx="494768" cy="491319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0DC2AC-3F2A-49E3-BB08-F67F069A7CD6}"/>
              </a:ext>
            </a:extLst>
          </p:cNvPr>
          <p:cNvSpPr txBox="1"/>
          <p:nvPr/>
        </p:nvSpPr>
        <p:spPr>
          <a:xfrm>
            <a:off x="2556681" y="3740624"/>
            <a:ext cx="2406555" cy="83099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i="1" dirty="0">
                <a:solidFill>
                  <a:schemeClr val="bg1"/>
                </a:solidFill>
              </a:rPr>
              <a:t>If the backslashes do not work, convert it to a single line</a:t>
            </a:r>
          </a:p>
        </p:txBody>
      </p:sp>
    </p:spTree>
    <p:extLst>
      <p:ext uri="{BB962C8B-B14F-4D97-AF65-F5344CB8AC3E}">
        <p14:creationId xmlns:p14="http://schemas.microsoft.com/office/powerpoint/2010/main" val="1054447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118F3-9C11-47BD-91E8-77FA0C0E4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95CBC-7704-46B6-B2C7-9112D2805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Technically, we are creating a container group containing on container</a:t>
            </a:r>
          </a:p>
          <a:p>
            <a:pPr lvl="1"/>
            <a:r>
              <a:rPr lang="en-GB" b="1" i="1" dirty="0" err="1"/>
              <a:t>az</a:t>
            </a:r>
            <a:r>
              <a:rPr lang="en-GB" b="1" i="1" dirty="0"/>
              <a:t> container create</a:t>
            </a:r>
            <a:r>
              <a:rPr lang="en-GB" b="1" dirty="0"/>
              <a:t> </a:t>
            </a:r>
            <a:r>
              <a:rPr lang="en-GB" dirty="0"/>
              <a:t>creates a container group</a:t>
            </a:r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Container groups are equivalent to pods in Kubernetes i.e. you can run multiple containers in the same group sharing the same network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BD9061-ACAF-470B-811D-F72E7BD469E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8041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67662-228E-433F-8936-92C6D736A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24B49-18CF-4FAB-97D0-E1264985A7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the time of writing, azure containers do not support port mapping …. only symmetrical port mapping</a:t>
            </a:r>
          </a:p>
          <a:p>
            <a:r>
              <a:rPr lang="en-GB" dirty="0"/>
              <a:t>In docker you can do -p 86:80 meaning map the internal container port 80 to the local port 86. This is NOT supported</a:t>
            </a:r>
          </a:p>
          <a:p>
            <a:r>
              <a:rPr lang="en-GB" dirty="0"/>
              <a:t>In azure, </a:t>
            </a:r>
            <a:r>
              <a:rPr lang="en-GB" dirty="0" err="1"/>
              <a:t>az</a:t>
            </a:r>
            <a:r>
              <a:rPr lang="en-GB" dirty="0"/>
              <a:t> container create --ports 80 is equivalent to docker -p80:80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29A1B2-0C1D-4DA0-84EB-6A1F0F9C71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DB23B3-7BC1-424E-BE1C-9D10AECAAA8D}"/>
              </a:ext>
            </a:extLst>
          </p:cNvPr>
          <p:cNvSpPr txBox="1"/>
          <p:nvPr/>
        </p:nvSpPr>
        <p:spPr>
          <a:xfrm>
            <a:off x="2679510" y="5450006"/>
            <a:ext cx="558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https://docs.docker.com/cloud/aci-container-features/</a:t>
            </a:r>
          </a:p>
        </p:txBody>
      </p:sp>
    </p:spTree>
    <p:extLst>
      <p:ext uri="{BB962C8B-B14F-4D97-AF65-F5344CB8AC3E}">
        <p14:creationId xmlns:p14="http://schemas.microsoft.com/office/powerpoint/2010/main" val="1768746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3852-4553-40B5-A07C-CA37B2EDE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WARNING: Container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0FCDF-494C-4CAD-83C8-7F0B4FD82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these exercises, you are sharing a resource group meaning you will need to think up unique names for your containers when you create them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50C1F4-F2B0-4E5D-95C8-2B43DDDD1CE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867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8CA99-9DF2-4F6E-B5AC-01E68CD8D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Containers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BA726-2333-4FD2-855D-32D0EC73A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923C09-D205-4582-8E4D-19B48B01E91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E6F9BC-DD36-45AB-AF55-F2CBBDD55625}"/>
              </a:ext>
            </a:extLst>
          </p:cNvPr>
          <p:cNvSpPr txBox="1"/>
          <p:nvPr/>
        </p:nvSpPr>
        <p:spPr>
          <a:xfrm>
            <a:off x="603232" y="1120676"/>
            <a:ext cx="817665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list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--query [].name</a:t>
            </a:r>
          </a:p>
          <a:p>
            <a:r>
              <a:rPr lang="en-GB" dirty="0">
                <a:solidFill>
                  <a:schemeClr val="bg1"/>
                </a:solidFill>
              </a:rPr>
              <a:t>[</a:t>
            </a:r>
          </a:p>
          <a:p>
            <a:r>
              <a:rPr lang="en-GB" dirty="0">
                <a:solidFill>
                  <a:schemeClr val="bg1"/>
                </a:solidFill>
              </a:rPr>
              <a:t>  "</a:t>
            </a:r>
            <a:r>
              <a:rPr lang="en-GB" dirty="0" err="1">
                <a:solidFill>
                  <a:schemeClr val="bg1"/>
                </a:solidFill>
              </a:rPr>
              <a:t>mycontainer</a:t>
            </a:r>
            <a:r>
              <a:rPr lang="en-GB" dirty="0">
                <a:solidFill>
                  <a:schemeClr val="bg1"/>
                </a:solidFill>
              </a:rPr>
              <a:t>"</a:t>
            </a:r>
          </a:p>
          <a:p>
            <a:r>
              <a:rPr lang="en-GB" dirty="0">
                <a:solidFill>
                  <a:schemeClr val="bg1"/>
                </a:solidFill>
              </a:rPr>
              <a:t>]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BCA159-531C-4240-8D56-F873BC173ECB}"/>
              </a:ext>
            </a:extLst>
          </p:cNvPr>
          <p:cNvSpPr txBox="1"/>
          <p:nvPr/>
        </p:nvSpPr>
        <p:spPr>
          <a:xfrm>
            <a:off x="5102950" y="2728452"/>
            <a:ext cx="39525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 we just display the container name but you can specify the properties you want to display</a:t>
            </a:r>
          </a:p>
          <a:p>
            <a:r>
              <a:rPr lang="en-GB" dirty="0"/>
              <a:t>For example:</a:t>
            </a:r>
          </a:p>
          <a:p>
            <a:r>
              <a:rPr lang="en-GB" i="1" dirty="0"/>
              <a:t>--query [].[</a:t>
            </a:r>
            <a:r>
              <a:rPr lang="en-GB" i="1" dirty="0" err="1"/>
              <a:t>name,provisioningState</a:t>
            </a:r>
            <a:r>
              <a:rPr lang="en-GB" dirty="0"/>
              <a:t>]</a:t>
            </a:r>
          </a:p>
          <a:p>
            <a:r>
              <a:rPr lang="en-GB" dirty="0"/>
              <a:t>Remove the query flag to see all the raw information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191F638-2F0F-4F3C-8A7C-66EBD88FC3EC}"/>
              </a:ext>
            </a:extLst>
          </p:cNvPr>
          <p:cNvCxnSpPr/>
          <p:nvPr/>
        </p:nvCxnSpPr>
        <p:spPr bwMode="auto">
          <a:xfrm flipV="1">
            <a:off x="7015316" y="1543665"/>
            <a:ext cx="0" cy="1007806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33766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1DDCF-6BA9-41C2-8F8E-C5A214CBB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4314825" cy="844550"/>
          </a:xfrm>
        </p:spPr>
        <p:txBody>
          <a:bodyPr/>
          <a:lstStyle/>
          <a:p>
            <a:r>
              <a:rPr lang="en-GB" dirty="0"/>
              <a:t>Show Container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DA20F-2BEE-4D93-A4D5-A09E8B8F8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F0C810-987F-4E37-BCDC-AD8820297E1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EA8542-45ED-4A61-B966-A00A84479AB1}"/>
              </a:ext>
            </a:extLst>
          </p:cNvPr>
          <p:cNvSpPr txBox="1"/>
          <p:nvPr/>
        </p:nvSpPr>
        <p:spPr>
          <a:xfrm>
            <a:off x="79375" y="997565"/>
            <a:ext cx="4428935" cy="486287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sz="1600" dirty="0">
                <a:solidFill>
                  <a:schemeClr val="bg1"/>
                </a:solidFill>
              </a:rPr>
              <a:t>{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"containers": [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"command": null,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"</a:t>
            </a:r>
            <a:r>
              <a:rPr lang="en-GB" sz="1600" dirty="0" err="1">
                <a:solidFill>
                  <a:schemeClr val="bg1"/>
                </a:solidFill>
              </a:rPr>
              <a:t>environmentVariables</a:t>
            </a:r>
            <a:r>
              <a:rPr lang="en-GB" sz="1600" dirty="0">
                <a:solidFill>
                  <a:schemeClr val="bg1"/>
                </a:solidFill>
              </a:rPr>
              <a:t>": [],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"image": "</a:t>
            </a:r>
            <a:r>
              <a:rPr lang="en-GB" sz="1600" dirty="0" err="1">
                <a:solidFill>
                  <a:schemeClr val="bg1"/>
                </a:solidFill>
              </a:rPr>
              <a:t>microsoft</a:t>
            </a:r>
            <a:r>
              <a:rPr lang="en-GB" sz="1600" dirty="0">
                <a:solidFill>
                  <a:schemeClr val="bg1"/>
                </a:solidFill>
              </a:rPr>
              <a:t>/</a:t>
            </a:r>
            <a:r>
              <a:rPr lang="en-GB" sz="1600" dirty="0" err="1">
                <a:solidFill>
                  <a:schemeClr val="bg1"/>
                </a:solidFill>
              </a:rPr>
              <a:t>aci-helloworld</a:t>
            </a:r>
            <a:r>
              <a:rPr lang="en-GB" sz="1600" dirty="0">
                <a:solidFill>
                  <a:schemeClr val="bg1"/>
                </a:solidFill>
              </a:rPr>
              <a:t>",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"</a:t>
            </a:r>
            <a:r>
              <a:rPr lang="en-GB" sz="1600" dirty="0" err="1">
                <a:solidFill>
                  <a:schemeClr val="bg1"/>
                </a:solidFill>
              </a:rPr>
              <a:t>instanceView</a:t>
            </a:r>
            <a:r>
              <a:rPr lang="en-GB" sz="1600" dirty="0">
                <a:solidFill>
                  <a:schemeClr val="bg1"/>
                </a:solidFill>
              </a:rPr>
              <a:t>": {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"</a:t>
            </a:r>
            <a:r>
              <a:rPr lang="en-GB" sz="1600" dirty="0" err="1">
                <a:solidFill>
                  <a:schemeClr val="bg1"/>
                </a:solidFill>
              </a:rPr>
              <a:t>currentState</a:t>
            </a:r>
            <a:r>
              <a:rPr lang="en-GB" sz="1600" dirty="0">
                <a:solidFill>
                  <a:schemeClr val="bg1"/>
                </a:solidFill>
              </a:rPr>
              <a:t>": {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  "</a:t>
            </a:r>
            <a:r>
              <a:rPr lang="en-GB" sz="1600" dirty="0" err="1">
                <a:solidFill>
                  <a:schemeClr val="bg1"/>
                </a:solidFill>
              </a:rPr>
              <a:t>detailStatus</a:t>
            </a:r>
            <a:r>
              <a:rPr lang="en-GB" sz="1600" dirty="0">
                <a:solidFill>
                  <a:schemeClr val="bg1"/>
                </a:solidFill>
              </a:rPr>
              <a:t>": "",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  "</a:t>
            </a:r>
            <a:r>
              <a:rPr lang="en-GB" sz="1600" dirty="0" err="1">
                <a:solidFill>
                  <a:schemeClr val="bg1"/>
                </a:solidFill>
              </a:rPr>
              <a:t>exitCode</a:t>
            </a:r>
            <a:r>
              <a:rPr lang="en-GB" sz="1600" dirty="0">
                <a:solidFill>
                  <a:schemeClr val="bg1"/>
                </a:solidFill>
              </a:rPr>
              <a:t>": null,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  "</a:t>
            </a:r>
            <a:r>
              <a:rPr lang="en-GB" sz="1600" dirty="0" err="1">
                <a:solidFill>
                  <a:schemeClr val="bg1"/>
                </a:solidFill>
              </a:rPr>
              <a:t>finishTime</a:t>
            </a:r>
            <a:r>
              <a:rPr lang="en-GB" sz="1600" dirty="0">
                <a:solidFill>
                  <a:schemeClr val="bg1"/>
                </a:solidFill>
              </a:rPr>
              <a:t>": null,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  "</a:t>
            </a:r>
            <a:r>
              <a:rPr lang="en-GB" sz="1600" dirty="0" err="1">
                <a:solidFill>
                  <a:schemeClr val="bg1"/>
                </a:solidFill>
              </a:rPr>
              <a:t>startTime</a:t>
            </a:r>
            <a:r>
              <a:rPr lang="en-GB" sz="1600" dirty="0">
                <a:solidFill>
                  <a:schemeClr val="bg1"/>
                </a:solidFill>
              </a:rPr>
              <a:t>": "2021-07-28T10:11:00.205000+00:00",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  "state": "Running"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600" dirty="0">
                <a:solidFill>
                  <a:schemeClr val="bg1"/>
                </a:solidFill>
              </a:rPr>
              <a:t>……… etc.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598C1A-957D-4738-B050-E4D62F06F545}"/>
              </a:ext>
            </a:extLst>
          </p:cNvPr>
          <p:cNvSpPr txBox="1"/>
          <p:nvPr/>
        </p:nvSpPr>
        <p:spPr>
          <a:xfrm>
            <a:off x="4572000" y="43240"/>
            <a:ext cx="4532875" cy="403187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……… etc.</a:t>
            </a:r>
          </a:p>
          <a:p>
            <a:r>
              <a:rPr lang="en-GB" sz="1600" dirty="0">
                <a:solidFill>
                  <a:schemeClr val="bg1"/>
                </a:solidFill>
              </a:rPr>
              <a:t>"</a:t>
            </a:r>
            <a:r>
              <a:rPr lang="en-GB" sz="1600" dirty="0" err="1">
                <a:solidFill>
                  <a:schemeClr val="bg1"/>
                </a:solidFill>
              </a:rPr>
              <a:t>ipAddress</a:t>
            </a:r>
            <a:r>
              <a:rPr lang="en-GB" sz="1600" dirty="0">
                <a:solidFill>
                  <a:schemeClr val="bg1"/>
                </a:solidFill>
              </a:rPr>
              <a:t>": {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"</a:t>
            </a:r>
            <a:r>
              <a:rPr lang="en-GB" sz="1600" dirty="0" err="1">
                <a:solidFill>
                  <a:schemeClr val="bg1"/>
                </a:solidFill>
              </a:rPr>
              <a:t>dnsNameLabel</a:t>
            </a:r>
            <a:r>
              <a:rPr lang="en-GB" sz="1600" dirty="0">
                <a:solidFill>
                  <a:schemeClr val="bg1"/>
                </a:solidFill>
              </a:rPr>
              <a:t>": "container-demo-20130",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"</a:t>
            </a:r>
            <a:r>
              <a:rPr lang="en-GB" sz="1600" dirty="0" err="1">
                <a:solidFill>
                  <a:schemeClr val="bg1"/>
                </a:solidFill>
              </a:rPr>
              <a:t>fqdn</a:t>
            </a:r>
            <a:r>
              <a:rPr lang="en-GB" sz="1600" dirty="0">
                <a:solidFill>
                  <a:schemeClr val="bg1"/>
                </a:solidFill>
              </a:rPr>
              <a:t>": "container-demo-20130.ukwest.azurecontainer.io",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"</a:t>
            </a:r>
            <a:r>
              <a:rPr lang="en-GB" sz="1600" dirty="0" err="1">
                <a:solidFill>
                  <a:schemeClr val="bg1"/>
                </a:solidFill>
              </a:rPr>
              <a:t>ip</a:t>
            </a:r>
            <a:r>
              <a:rPr lang="en-GB" sz="1600" dirty="0">
                <a:solidFill>
                  <a:schemeClr val="bg1"/>
                </a:solidFill>
              </a:rPr>
              <a:t>": "51.141.7.184",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"ports": [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{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"port": 80,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 "protocol": "TCP"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}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],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"type": "Public"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……</a:t>
            </a:r>
          </a:p>
          <a:p>
            <a:r>
              <a:rPr lang="en-GB" sz="1600" dirty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B357B5-D8E9-4CDB-9521-8AD25CF157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4975" y="3685873"/>
            <a:ext cx="6066209" cy="3128887"/>
          </a:xfrm>
          <a:prstGeom prst="rect">
            <a:avLst/>
          </a:prstGeom>
        </p:spPr>
      </p:pic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6A564AFE-D166-4E66-9AAB-51FF5784E8D1}"/>
              </a:ext>
            </a:extLst>
          </p:cNvPr>
          <p:cNvCxnSpPr/>
          <p:nvPr/>
        </p:nvCxnSpPr>
        <p:spPr bwMode="auto">
          <a:xfrm rot="10800000">
            <a:off x="1877439" y="2198452"/>
            <a:ext cx="1994171" cy="1911485"/>
          </a:xfrm>
          <a:prstGeom prst="bentConnector3">
            <a:avLst>
              <a:gd name="adj1" fmla="val -17069"/>
            </a:avLst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13EE0F71-1D0F-4526-A1BF-3C7013372D4E}"/>
              </a:ext>
            </a:extLst>
          </p:cNvPr>
          <p:cNvCxnSpPr/>
          <p:nvPr/>
        </p:nvCxnSpPr>
        <p:spPr bwMode="auto">
          <a:xfrm rot="5400000" flipH="1" flipV="1">
            <a:off x="2806547" y="1951032"/>
            <a:ext cx="4780752" cy="1817818"/>
          </a:xfrm>
          <a:prstGeom prst="bentConnector3">
            <a:avLst>
              <a:gd name="adj1" fmla="val 127"/>
            </a:avLst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3B2403C7-DF6B-44A5-93FA-331EE64415EB}"/>
              </a:ext>
            </a:extLst>
          </p:cNvPr>
          <p:cNvSpPr txBox="1"/>
          <p:nvPr/>
        </p:nvSpPr>
        <p:spPr>
          <a:xfrm>
            <a:off x="6434320" y="5087957"/>
            <a:ext cx="26387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Use this raw dump to figure out the query flag you require to extract just the information you want to see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AA79F0-45DD-45DE-AEAF-61134947BA94}"/>
              </a:ext>
            </a:extLst>
          </p:cNvPr>
          <p:cNvSpPr txBox="1"/>
          <p:nvPr/>
        </p:nvSpPr>
        <p:spPr>
          <a:xfrm>
            <a:off x="7123811" y="2114670"/>
            <a:ext cx="1557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STANDARD JSON</a:t>
            </a:r>
          </a:p>
        </p:txBody>
      </p:sp>
    </p:spTree>
    <p:extLst>
      <p:ext uri="{BB962C8B-B14F-4D97-AF65-F5344CB8AC3E}">
        <p14:creationId xmlns:p14="http://schemas.microsoft.com/office/powerpoint/2010/main" val="2478589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DD9F-B1A3-4347-AD43-42D7E4F46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Web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0E98B-ABF1-4C50-B1D3-704A72704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050878"/>
            <a:ext cx="7029450" cy="4801595"/>
          </a:xfrm>
        </p:spPr>
        <p:txBody>
          <a:bodyPr/>
          <a:lstStyle/>
          <a:p>
            <a:r>
              <a:rPr lang="en-GB" dirty="0"/>
              <a:t>Obtain the DNS name we need for the container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Use this in the browser http://container-demo-5880.ukwest.azurecontainer.io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D21F26-513E-4953-845E-173E290622E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E07141-8B14-4936-B200-7E9B116F9794}"/>
              </a:ext>
            </a:extLst>
          </p:cNvPr>
          <p:cNvSpPr txBox="1"/>
          <p:nvPr/>
        </p:nvSpPr>
        <p:spPr>
          <a:xfrm>
            <a:off x="483672" y="1596830"/>
            <a:ext cx="817665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--resource-group </a:t>
            </a:r>
            <a:r>
              <a:rPr lang="en-GB" dirty="0" err="1">
                <a:solidFill>
                  <a:schemeClr val="bg2">
                    <a:lumMod val="90000"/>
                  </a:schemeClr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--query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ipAddress.fqdn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"container-demo-5880.ukwest.azurecontainer.io"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096AD3-3DB9-4669-A112-D1C5CFC2CD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4156" y="4024723"/>
            <a:ext cx="4724399" cy="2761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12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32BD8-6292-4B1F-999B-4E46CCCA0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Azure Portal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EC401-F3E8-482B-9C9B-24F550180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36979"/>
            <a:ext cx="7029450" cy="3207224"/>
          </a:xfrm>
        </p:spPr>
        <p:txBody>
          <a:bodyPr/>
          <a:lstStyle/>
          <a:p>
            <a:r>
              <a:rPr lang="en-GB" dirty="0"/>
              <a:t>Most (all?) configuration can be performed via web forms (the portal)</a:t>
            </a:r>
          </a:p>
          <a:p>
            <a:r>
              <a:rPr lang="en-GB" dirty="0"/>
              <a:t>You will need to know what the form fields actually mean and obviously require a good understanding of what you are doing</a:t>
            </a:r>
          </a:p>
          <a:p>
            <a:endParaRPr lang="en-GB" dirty="0"/>
          </a:p>
          <a:p>
            <a:r>
              <a:rPr lang="en-GB" dirty="0"/>
              <a:t>We are using the Azure CLI simply because it is easier to “see” what we are doing for teaching purposes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4ACE89-E50A-4582-8CBB-431235C0FA4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254823-A246-40DC-8A94-4336AD603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3669356"/>
            <a:ext cx="1180389" cy="30854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800577-C96D-4983-800A-ABA557AB37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8667" y="3861678"/>
            <a:ext cx="2295525" cy="8953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17AEF09-A3C8-4637-BA68-3F710EB89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0997" y="4654551"/>
            <a:ext cx="3333750" cy="19431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C6807F9-400C-402F-8B2E-6F6B8B8701E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3384" y="3555460"/>
            <a:ext cx="2666146" cy="3251398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ED4B5C3-FE82-4F69-A04E-828C76A7ABFC}"/>
              </a:ext>
            </a:extLst>
          </p:cNvPr>
          <p:cNvSpPr/>
          <p:nvPr/>
        </p:nvSpPr>
        <p:spPr bwMode="auto">
          <a:xfrm>
            <a:off x="1980997" y="5603132"/>
            <a:ext cx="1097807" cy="423153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1742118-E3E3-4B3D-9CB0-B41DA1E55856}"/>
              </a:ext>
            </a:extLst>
          </p:cNvPr>
          <p:cNvCxnSpPr/>
          <p:nvPr/>
        </p:nvCxnSpPr>
        <p:spPr bwMode="auto">
          <a:xfrm flipV="1">
            <a:off x="3078804" y="3555460"/>
            <a:ext cx="2654580" cy="2099262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7F83F6-5BD7-4271-AEE3-9A53C350A51C}"/>
              </a:ext>
            </a:extLst>
          </p:cNvPr>
          <p:cNvCxnSpPr/>
          <p:nvPr/>
        </p:nvCxnSpPr>
        <p:spPr bwMode="auto">
          <a:xfrm>
            <a:off x="3029803" y="6026285"/>
            <a:ext cx="2665863" cy="780573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ys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41081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80951-08F9-4C80-96DB-2577FAA52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PowerShell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1A65D-15AD-4F82-842A-660FCAF2D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use PowerShell to write scripts that can execute Azure commands</a:t>
            </a:r>
          </a:p>
          <a:p>
            <a:r>
              <a:rPr lang="en-GB" dirty="0"/>
              <a:t>To be honest, this is the most likely approach you would use if you are using native Azure commands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0E86C7-939F-408A-971C-7CCC4E34918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91C9E9-D23A-43FD-B2A2-F1F1BE6EDE60}"/>
              </a:ext>
            </a:extLst>
          </p:cNvPr>
          <p:cNvSpPr txBox="1"/>
          <p:nvPr/>
        </p:nvSpPr>
        <p:spPr>
          <a:xfrm>
            <a:off x="388641" y="3429000"/>
            <a:ext cx="8423867" cy="1754326"/>
          </a:xfrm>
          <a:prstGeom prst="rect">
            <a:avLst/>
          </a:prstGeom>
          <a:solidFill>
            <a:srgbClr val="00487E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PS /home/Michael&gt; 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New-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AzResourceGroup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-Name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2">
                    <a:lumMod val="90000"/>
                  </a:schemeClr>
                </a:solidFill>
              </a:rPr>
              <a:t>StudentContainers</a:t>
            </a:r>
            <a:r>
              <a:rPr lang="en-GB" dirty="0">
                <a:solidFill>
                  <a:schemeClr val="bg1"/>
                </a:solidFill>
              </a:rPr>
              <a:t> -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Location 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UKWest</a:t>
            </a:r>
            <a:endParaRPr lang="en-GB" dirty="0">
              <a:solidFill>
                <a:schemeClr val="tx1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PS /home/Michael&gt; 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New-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AzContainerGroup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-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ResourceGroupName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</a:t>
            </a:r>
            <a:r>
              <a:rPr lang="en-GB" dirty="0" err="1">
                <a:solidFill>
                  <a:schemeClr val="bg2">
                    <a:lumMod val="90000"/>
                  </a:schemeClr>
                </a:solidFill>
              </a:rPr>
              <a:t>StudentContainers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-Image mcr.microsoft.com/windows/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servercore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/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iis:nanoserver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-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OsType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Windows -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DnsNameLabel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20000"/>
                    <a:lumOff val="80000"/>
                  </a:schemeClr>
                </a:solidFill>
              </a:rPr>
              <a:t>aci</a:t>
            </a:r>
            <a:r>
              <a:rPr lang="en-GB" dirty="0">
                <a:solidFill>
                  <a:schemeClr val="tx1">
                    <a:lumMod val="20000"/>
                    <a:lumOff val="80000"/>
                  </a:schemeClr>
                </a:solidFill>
              </a:rPr>
              <a:t>-demo-win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1688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07F87-0BC6-4F05-A42A-35A3E5F1A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YAML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ECFE3-F0CF-40DC-827F-EEC3C2A47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704975"/>
          </a:xfrm>
        </p:spPr>
        <p:txBody>
          <a:bodyPr/>
          <a:lstStyle/>
          <a:p>
            <a:r>
              <a:rPr lang="en-GB" dirty="0"/>
              <a:t>You can create a YAML file to define the container instance and deploy the container</a:t>
            </a:r>
          </a:p>
          <a:p>
            <a:r>
              <a:rPr lang="en-GB" dirty="0"/>
              <a:t>Useful if you are manually performing the same actions regularly or you want to push the config to Git to be shared with others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5A618A-D137-48C9-A2FC-85FC604B5E7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EE4E67-B292-45B0-B11E-C708A1554637}"/>
              </a:ext>
            </a:extLst>
          </p:cNvPr>
          <p:cNvSpPr txBox="1"/>
          <p:nvPr/>
        </p:nvSpPr>
        <p:spPr>
          <a:xfrm>
            <a:off x="442629" y="4037433"/>
            <a:ext cx="8315892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create --resource-group </a:t>
            </a:r>
            <a:r>
              <a:rPr lang="en-GB" dirty="0" err="1">
                <a:solidFill>
                  <a:schemeClr val="bg2">
                    <a:lumMod val="90000"/>
                  </a:schemeClr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--file </a:t>
            </a:r>
            <a:r>
              <a:rPr lang="en-GB" dirty="0" err="1">
                <a:solidFill>
                  <a:srgbClr val="FF0000"/>
                </a:solidFill>
              </a:rPr>
              <a:t>somefile.yaml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"container-demo-5880.ukwest.azurecontainer.io"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884FA3-358F-4110-BBAC-B607AB1D916E}"/>
              </a:ext>
            </a:extLst>
          </p:cNvPr>
          <p:cNvSpPr txBox="1"/>
          <p:nvPr/>
        </p:nvSpPr>
        <p:spPr>
          <a:xfrm>
            <a:off x="2898388" y="4940492"/>
            <a:ext cx="5537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https://docs.microsoft.com/en-us/azure/container-instances/container-instances-reference-yaml</a:t>
            </a:r>
          </a:p>
        </p:txBody>
      </p:sp>
    </p:spTree>
    <p:extLst>
      <p:ext uri="{BB962C8B-B14F-4D97-AF65-F5344CB8AC3E}">
        <p14:creationId xmlns:p14="http://schemas.microsoft.com/office/powerpoint/2010/main" val="3686347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681A1-567B-4FF0-85AF-AD74DBF57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Registry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8F812-A701-4943-A09D-FA4E60819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using the Azure commands, the default image registry is </a:t>
            </a:r>
            <a:r>
              <a:rPr lang="en-GB" dirty="0" err="1"/>
              <a:t>DockerHub</a:t>
            </a:r>
            <a:r>
              <a:rPr lang="en-GB" dirty="0"/>
              <a:t> i.e. any image you specify is fetched from </a:t>
            </a:r>
            <a:r>
              <a:rPr lang="en-GB" dirty="0" err="1"/>
              <a:t>DockerHub</a:t>
            </a:r>
            <a:endParaRPr lang="en-GB" dirty="0"/>
          </a:p>
          <a:p>
            <a:r>
              <a:rPr lang="en-GB" dirty="0"/>
              <a:t>When you use another registry (or private registry), you need to add the parameters --registry-login-server, --registry-username and --registry-password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57130E-AA19-489F-97E6-5BC41BD8C4E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330168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FAD0-C7FA-4B7D-94F0-535DE5AFA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Stop and Start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6D91-6A4C-4546-8D5D-98B466486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75CD8E-CA3C-488A-B606-6F02EE3CCD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1AB482-BD2B-41D0-94E4-88D7411C0353}"/>
              </a:ext>
            </a:extLst>
          </p:cNvPr>
          <p:cNvSpPr txBox="1"/>
          <p:nvPr/>
        </p:nvSpPr>
        <p:spPr>
          <a:xfrm>
            <a:off x="603232" y="1120676"/>
            <a:ext cx="8176656" cy="480131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stop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show   --resource-group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--name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--query "{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Status:instanceView.state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}"   --output table</a:t>
            </a:r>
          </a:p>
          <a:p>
            <a:r>
              <a:rPr lang="en-GB" dirty="0">
                <a:solidFill>
                  <a:schemeClr val="bg1"/>
                </a:solidFill>
              </a:rPr>
              <a:t>Status</a:t>
            </a:r>
          </a:p>
          <a:p>
            <a:r>
              <a:rPr lang="en-GB" dirty="0">
                <a:solidFill>
                  <a:schemeClr val="bg1"/>
                </a:solidFill>
              </a:rPr>
              <a:t>--------</a:t>
            </a:r>
          </a:p>
          <a:p>
            <a:r>
              <a:rPr lang="en-GB" dirty="0">
                <a:solidFill>
                  <a:schemeClr val="bg1"/>
                </a:solidFill>
              </a:rPr>
              <a:t>Stopped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start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show   --resource-group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--name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--query "{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Status:instanceView.state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}"   --output table</a:t>
            </a:r>
          </a:p>
          <a:p>
            <a:r>
              <a:rPr lang="en-GB" dirty="0">
                <a:solidFill>
                  <a:schemeClr val="bg1"/>
                </a:solidFill>
              </a:rPr>
              <a:t>Status</a:t>
            </a:r>
          </a:p>
          <a:p>
            <a:r>
              <a:rPr lang="en-GB" dirty="0">
                <a:solidFill>
                  <a:schemeClr val="bg1"/>
                </a:solidFill>
              </a:rPr>
              <a:t>--------</a:t>
            </a:r>
          </a:p>
          <a:p>
            <a:r>
              <a:rPr lang="en-GB" dirty="0">
                <a:solidFill>
                  <a:schemeClr val="bg1"/>
                </a:solidFill>
              </a:rPr>
              <a:t>Running</a:t>
            </a:r>
          </a:p>
        </p:txBody>
      </p:sp>
    </p:spTree>
    <p:extLst>
      <p:ext uri="{BB962C8B-B14F-4D97-AF65-F5344CB8AC3E}">
        <p14:creationId xmlns:p14="http://schemas.microsoft.com/office/powerpoint/2010/main" val="37105191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DFE57-E21C-431D-B824-1FFBCA421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Restart Behaviour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1F37C6E-545C-4250-BF95-BA50F05BC0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01614" y="1023440"/>
          <a:ext cx="8397922" cy="229616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097206">
                  <a:extLst>
                    <a:ext uri="{9D8B030D-6E8A-4147-A177-3AD203B41FA5}">
                      <a16:colId xmlns:a16="http://schemas.microsoft.com/office/drawing/2014/main" val="327419335"/>
                    </a:ext>
                  </a:extLst>
                </a:gridCol>
                <a:gridCol w="6300716">
                  <a:extLst>
                    <a:ext uri="{9D8B030D-6E8A-4147-A177-3AD203B41FA5}">
                      <a16:colId xmlns:a16="http://schemas.microsoft.com/office/drawing/2014/main" val="12515719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Restart Policy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06624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Always</a:t>
                      </a:r>
                      <a:r>
                        <a:rPr lang="en-GB" dirty="0"/>
                        <a:t> (Default)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Containers in the container group are always restarted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3083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Never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Containers in the container group are never restarted. The containers run one time only.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79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OnFailure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Containers in the container group are restarted only when the process executed in the container fails…runs short lived tasks.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2803666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C682B6-C138-4CE8-95D6-553F4D4AF6B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3311A-41FA-47C9-AAEE-8EB5312E3FA6}"/>
              </a:ext>
            </a:extLst>
          </p:cNvPr>
          <p:cNvSpPr txBox="1"/>
          <p:nvPr/>
        </p:nvSpPr>
        <p:spPr>
          <a:xfrm>
            <a:off x="1275828" y="3498490"/>
            <a:ext cx="5916542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DNS_NAME_LABEL=container-demo-$RANDOM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create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--image mcr.microsoft.com/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azuredocs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aci-helloworld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--ports 80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dns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-name-label $DNS_NAME_LABEL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dirty="0">
                <a:solidFill>
                  <a:srgbClr val="FF0000"/>
                </a:solidFill>
              </a:rPr>
              <a:t>--restart-policy </a:t>
            </a:r>
            <a:r>
              <a:rPr lang="en-GB" dirty="0" err="1">
                <a:solidFill>
                  <a:srgbClr val="FF0000"/>
                </a:solidFill>
              </a:rPr>
              <a:t>OnFailure</a:t>
            </a:r>
            <a:r>
              <a:rPr lang="en-GB" dirty="0">
                <a:solidFill>
                  <a:srgbClr val="FF0000"/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--location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ukwest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4173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4FDC1-B900-4BF7-8DF3-05C48D034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092EA-67E2-41C0-9B94-A6EB97710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DA5280-8C15-4782-868B-A46CD89664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E3FAA0-B098-41CF-AF37-57055454578D}"/>
              </a:ext>
            </a:extLst>
          </p:cNvPr>
          <p:cNvSpPr txBox="1"/>
          <p:nvPr/>
        </p:nvSpPr>
        <p:spPr>
          <a:xfrm>
            <a:off x="603232" y="1120676"/>
            <a:ext cx="8176656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delete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838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7C9EA-2238-4958-AA67-C955AE941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29EF2-6938-4AD8-9D2C-C7094D350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Creating a container exposing port 80</a:t>
            </a:r>
          </a:p>
          <a:p>
            <a:r>
              <a:rPr lang="en-GB" dirty="0"/>
              <a:t>List Azure Container Instances</a:t>
            </a:r>
          </a:p>
          <a:p>
            <a:r>
              <a:rPr lang="en-GB" dirty="0"/>
              <a:t>Show an Azure Container Instance</a:t>
            </a:r>
          </a:p>
          <a:p>
            <a:r>
              <a:rPr lang="en-GB" dirty="0"/>
              <a:t>Connect to instance through browser</a:t>
            </a:r>
          </a:p>
          <a:p>
            <a:r>
              <a:rPr lang="en-GB" dirty="0"/>
              <a:t>Stop and start instance</a:t>
            </a:r>
          </a:p>
          <a:p>
            <a:r>
              <a:rPr lang="en-GB" dirty="0"/>
              <a:t>Delete an instance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52E499-75FA-426D-A262-35AD59E6C88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465949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75665-4462-4E27-B6A4-D3C9242CB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2C45C-8DE8-4B03-A916-0E15167D9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41946"/>
            <a:ext cx="7029450" cy="4596879"/>
          </a:xfrm>
        </p:spPr>
        <p:txBody>
          <a:bodyPr/>
          <a:lstStyle/>
          <a:p>
            <a:r>
              <a:rPr lang="en-GB" dirty="0"/>
              <a:t>Create a container using the </a:t>
            </a:r>
            <a:r>
              <a:rPr lang="en-GB" dirty="0" err="1"/>
              <a:t>DockerHub</a:t>
            </a:r>
            <a:r>
              <a:rPr lang="en-GB" dirty="0"/>
              <a:t> image </a:t>
            </a:r>
            <a:r>
              <a:rPr lang="en-GB" dirty="0" err="1"/>
              <a:t>visibilityspots</a:t>
            </a:r>
            <a:r>
              <a:rPr lang="en-GB" dirty="0"/>
              <a:t>/smashing</a:t>
            </a:r>
          </a:p>
          <a:p>
            <a:r>
              <a:rPr lang="en-GB" dirty="0"/>
              <a:t>This image uses port 3030 (remember port mapping is not support so the container and local port numbers are identical)</a:t>
            </a:r>
          </a:p>
          <a:p>
            <a:r>
              <a:rPr lang="en-GB" dirty="0"/>
              <a:t>Note: you will use the same resource repository but you will need a new container name e.g. “container2”</a:t>
            </a:r>
          </a:p>
          <a:p>
            <a:pPr lvl="1"/>
            <a:r>
              <a:rPr lang="en-GB" dirty="0"/>
              <a:t>Also use this for the DNS label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Show the container details</a:t>
            </a:r>
          </a:p>
          <a:p>
            <a:r>
              <a:rPr lang="en-GB" dirty="0"/>
              <a:t>Tidy up by </a:t>
            </a:r>
            <a:r>
              <a:rPr lang="en-GB" b="1" dirty="0"/>
              <a:t>listing</a:t>
            </a:r>
            <a:r>
              <a:rPr lang="en-GB" dirty="0"/>
              <a:t> and </a:t>
            </a:r>
            <a:r>
              <a:rPr lang="en-GB" b="1" dirty="0"/>
              <a:t>deleting</a:t>
            </a:r>
            <a:r>
              <a:rPr lang="en-GB" dirty="0"/>
              <a:t> your container</a:t>
            </a:r>
          </a:p>
          <a:p>
            <a:r>
              <a:rPr lang="en-GB" dirty="0"/>
              <a:t>View in browser http://.....ukwest.azurecontainer.io</a:t>
            </a:r>
            <a:r>
              <a:rPr lang="en-GB" dirty="0">
                <a:solidFill>
                  <a:srgbClr val="FF0000"/>
                </a:solidFill>
              </a:rPr>
              <a:t>:3030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56E9E7-864B-455A-A733-1D57436478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2B93BB-71FF-4C19-B143-51BFED5873D3}"/>
              </a:ext>
            </a:extLst>
          </p:cNvPr>
          <p:cNvSpPr txBox="1"/>
          <p:nvPr/>
        </p:nvSpPr>
        <p:spPr>
          <a:xfrm>
            <a:off x="1758310" y="3970502"/>
            <a:ext cx="5684529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it-IT" dirty="0">
                <a:solidFill>
                  <a:srgbClr val="FF0000"/>
                </a:solidFill>
              </a:rPr>
              <a:t>DNS_NAME_LABEL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=</a:t>
            </a:r>
            <a:r>
              <a:rPr lang="it-IT" b="1" dirty="0">
                <a:solidFill>
                  <a:schemeClr val="bg2"/>
                </a:solidFill>
              </a:rPr>
              <a:t>mycontainer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-$RANDOM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6F299C-3467-433D-AC2D-6DB6F74B981E}"/>
              </a:ext>
            </a:extLst>
          </p:cNvPr>
          <p:cNvSpPr txBox="1"/>
          <p:nvPr/>
        </p:nvSpPr>
        <p:spPr>
          <a:xfrm>
            <a:off x="675777" y="5959520"/>
            <a:ext cx="8096250" cy="40011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Remember, you will need to each find a unique container names</a:t>
            </a:r>
          </a:p>
        </p:txBody>
      </p:sp>
    </p:spTree>
    <p:extLst>
      <p:ext uri="{BB962C8B-B14F-4D97-AF65-F5344CB8AC3E}">
        <p14:creationId xmlns:p14="http://schemas.microsoft.com/office/powerpoint/2010/main" val="1875387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EC961-06AB-4634-B2B2-0F16581CF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94852"/>
          </a:xfrm>
        </p:spPr>
        <p:txBody>
          <a:bodyPr/>
          <a:lstStyle/>
          <a:p>
            <a:r>
              <a:rPr lang="en-GB" dirty="0"/>
              <a:t>Show Filtered Container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BD7CC-D5D6-4F07-971A-1DCD67FC7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526027"/>
            <a:ext cx="7029450" cy="683342"/>
          </a:xfrm>
        </p:spPr>
        <p:txBody>
          <a:bodyPr/>
          <a:lstStyle/>
          <a:p>
            <a:r>
              <a:rPr lang="en-GB" dirty="0"/>
              <a:t>You can use the </a:t>
            </a:r>
            <a:r>
              <a:rPr lang="en-GB" b="1" dirty="0"/>
              <a:t>--query </a:t>
            </a:r>
            <a:r>
              <a:rPr lang="en-GB" dirty="0"/>
              <a:t>flag to filter the results of the </a:t>
            </a:r>
            <a:r>
              <a:rPr lang="en-GB" i="1" dirty="0"/>
              <a:t>container show</a:t>
            </a:r>
            <a:r>
              <a:rPr lang="en-GB" dirty="0"/>
              <a:t> command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53BBB7-0A42-4D5E-A568-D04BDDEC1A9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D9E73E-1283-46AD-9160-7E542E94F909}"/>
              </a:ext>
            </a:extLst>
          </p:cNvPr>
          <p:cNvSpPr txBox="1"/>
          <p:nvPr/>
        </p:nvSpPr>
        <p:spPr>
          <a:xfrm>
            <a:off x="0" y="4834748"/>
            <a:ext cx="576098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For example: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Get the container name --query </a:t>
            </a:r>
            <a:r>
              <a:rPr lang="en-GB" sz="1600" b="1" dirty="0"/>
              <a:t>name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Get the IP address of a container --query </a:t>
            </a:r>
            <a:r>
              <a:rPr lang="en-GB" sz="1600" b="1" dirty="0" err="1"/>
              <a:t>ipAddress.ip</a:t>
            </a:r>
            <a:endParaRPr lang="en-GB" sz="1600" b="1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Get list of all ports --query </a:t>
            </a:r>
            <a:r>
              <a:rPr lang="en-GB" sz="1600" dirty="0" err="1"/>
              <a:t>ipAddress.ports</a:t>
            </a:r>
            <a:r>
              <a:rPr lang="en-GB" sz="1600" b="1" dirty="0"/>
              <a:t>[]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Get multiple values in as comma separated list </a:t>
            </a:r>
            <a:br>
              <a:rPr lang="en-GB" sz="1600" dirty="0"/>
            </a:br>
            <a:r>
              <a:rPr lang="en-GB" sz="1600" dirty="0"/>
              <a:t>--query </a:t>
            </a:r>
            <a:r>
              <a:rPr lang="en-GB" sz="1600" b="1" dirty="0"/>
              <a:t>[</a:t>
            </a:r>
            <a:r>
              <a:rPr lang="en-GB" sz="1600" b="1" dirty="0" err="1"/>
              <a:t>ipAddress.fqdn,provisioningState</a:t>
            </a:r>
            <a:r>
              <a:rPr lang="en-GB" sz="1600" b="1" dirty="0"/>
              <a:t>]</a:t>
            </a:r>
            <a:r>
              <a:rPr lang="en-GB" sz="1600" dirty="0"/>
              <a:t> </a:t>
            </a:r>
            <a:br>
              <a:rPr lang="en-GB" sz="1600" dirty="0"/>
            </a:br>
            <a:r>
              <a:rPr lang="en-GB" sz="1600" dirty="0"/>
              <a:t>--query </a:t>
            </a:r>
            <a:r>
              <a:rPr lang="en-GB" sz="1600" dirty="0" err="1"/>
              <a:t>ipAddress.ports</a:t>
            </a:r>
            <a:r>
              <a:rPr lang="en-GB" sz="1600" dirty="0"/>
              <a:t>[].</a:t>
            </a:r>
            <a:r>
              <a:rPr lang="en-GB" sz="1600" b="1" dirty="0"/>
              <a:t>[</a:t>
            </a:r>
            <a:r>
              <a:rPr lang="en-GB" sz="1600" b="1" dirty="0" err="1"/>
              <a:t>port,protocol</a:t>
            </a:r>
            <a:r>
              <a:rPr lang="en-GB" sz="1600" b="1" dirty="0"/>
              <a:t>]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A05A9-1DFA-4C01-8EB9-4A0C9DF39E6A}"/>
              </a:ext>
            </a:extLst>
          </p:cNvPr>
          <p:cNvSpPr txBox="1"/>
          <p:nvPr/>
        </p:nvSpPr>
        <p:spPr>
          <a:xfrm>
            <a:off x="79375" y="1209369"/>
            <a:ext cx="4973586" cy="35394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……… etc.</a:t>
            </a:r>
          </a:p>
          <a:p>
            <a:r>
              <a:rPr lang="en-GB" sz="1400" dirty="0">
                <a:solidFill>
                  <a:schemeClr val="bg1"/>
                </a:solidFill>
              </a:rPr>
              <a:t>"</a:t>
            </a:r>
            <a:r>
              <a:rPr lang="en-GB" sz="1400" dirty="0" err="1">
                <a:solidFill>
                  <a:srgbClr val="FF0000"/>
                </a:solidFill>
              </a:rPr>
              <a:t>ipAddress</a:t>
            </a:r>
            <a:r>
              <a:rPr lang="en-GB" sz="1400" dirty="0">
                <a:solidFill>
                  <a:schemeClr val="bg1"/>
                </a:solidFill>
              </a:rPr>
              <a:t>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"</a:t>
            </a:r>
            <a:r>
              <a:rPr lang="en-GB" sz="1400" dirty="0" err="1">
                <a:solidFill>
                  <a:srgbClr val="FF0000"/>
                </a:solidFill>
              </a:rPr>
              <a:t>dnsNameLabel</a:t>
            </a:r>
            <a:r>
              <a:rPr lang="en-GB" sz="1400" dirty="0">
                <a:solidFill>
                  <a:schemeClr val="bg1"/>
                </a:solidFill>
              </a:rPr>
              <a:t>": "container-demo-20130",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"</a:t>
            </a:r>
            <a:r>
              <a:rPr lang="en-GB" sz="1400" dirty="0" err="1">
                <a:solidFill>
                  <a:srgbClr val="FF0000"/>
                </a:solidFill>
              </a:rPr>
              <a:t>fqdn</a:t>
            </a:r>
            <a:r>
              <a:rPr lang="en-GB" sz="1400" dirty="0">
                <a:solidFill>
                  <a:schemeClr val="bg1"/>
                </a:solidFill>
              </a:rPr>
              <a:t>": "container-demo-20130.ukwest.azurecontainer.io",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"</a:t>
            </a:r>
            <a:r>
              <a:rPr lang="en-GB" sz="1400" dirty="0" err="1">
                <a:solidFill>
                  <a:srgbClr val="FF0000"/>
                </a:solidFill>
              </a:rPr>
              <a:t>ip</a:t>
            </a:r>
            <a:r>
              <a:rPr lang="en-GB" sz="1400" dirty="0">
                <a:solidFill>
                  <a:schemeClr val="bg1"/>
                </a:solidFill>
              </a:rPr>
              <a:t>": "51.141.7.184",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"</a:t>
            </a:r>
            <a:r>
              <a:rPr lang="en-GB" sz="1400" dirty="0">
                <a:solidFill>
                  <a:srgbClr val="FF0000"/>
                </a:solidFill>
              </a:rPr>
              <a:t>ports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…..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],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"</a:t>
            </a:r>
            <a:r>
              <a:rPr lang="en-GB" sz="1400" dirty="0">
                <a:solidFill>
                  <a:srgbClr val="FF0000"/>
                </a:solidFill>
              </a:rPr>
              <a:t>type</a:t>
            </a:r>
            <a:r>
              <a:rPr lang="en-GB" sz="1400" dirty="0">
                <a:solidFill>
                  <a:schemeClr val="bg1"/>
                </a:solidFill>
              </a:rPr>
              <a:t>": "Public"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"</a:t>
            </a:r>
            <a:r>
              <a:rPr lang="en-GB" sz="1400" dirty="0">
                <a:solidFill>
                  <a:srgbClr val="FF0000"/>
                </a:solidFill>
              </a:rPr>
              <a:t>location</a:t>
            </a:r>
            <a:r>
              <a:rPr lang="en-GB" sz="1400" dirty="0">
                <a:solidFill>
                  <a:schemeClr val="bg1"/>
                </a:solidFill>
              </a:rPr>
              <a:t>": "</a:t>
            </a:r>
            <a:r>
              <a:rPr lang="en-GB" sz="1400" dirty="0" err="1">
                <a:solidFill>
                  <a:schemeClr val="bg1"/>
                </a:solidFill>
              </a:rPr>
              <a:t>ukwest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“</a:t>
            </a:r>
            <a:r>
              <a:rPr lang="en-GB" sz="1400" dirty="0">
                <a:solidFill>
                  <a:srgbClr val="FF0000"/>
                </a:solidFill>
              </a:rPr>
              <a:t>name</a:t>
            </a:r>
            <a:r>
              <a:rPr lang="en-GB" sz="1400" dirty="0">
                <a:solidFill>
                  <a:schemeClr val="bg1"/>
                </a:solidFill>
              </a:rPr>
              <a:t>”: “</a:t>
            </a:r>
            <a:r>
              <a:rPr lang="en-GB" sz="1400" dirty="0" err="1">
                <a:solidFill>
                  <a:schemeClr val="bg1"/>
                </a:solidFill>
              </a:rPr>
              <a:t>mycontainer</a:t>
            </a:r>
            <a:r>
              <a:rPr lang="en-GB" sz="1400" dirty="0">
                <a:solidFill>
                  <a:schemeClr val="bg1"/>
                </a:solidFill>
              </a:rPr>
              <a:t>”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……. etc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"</a:t>
            </a:r>
            <a:r>
              <a:rPr lang="en-GB" sz="1400" dirty="0" err="1">
                <a:solidFill>
                  <a:srgbClr val="FF0000"/>
                </a:solidFill>
              </a:rPr>
              <a:t>provisioningState</a:t>
            </a:r>
            <a:r>
              <a:rPr lang="en-GB" sz="1400" dirty="0">
                <a:solidFill>
                  <a:schemeClr val="bg1"/>
                </a:solidFill>
              </a:rPr>
              <a:t>": "Succeeded",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……. etc</a:t>
            </a:r>
          </a:p>
          <a:p>
            <a:r>
              <a:rPr lang="en-GB" sz="1400" dirty="0">
                <a:solidFill>
                  <a:schemeClr val="bg1"/>
                </a:solidFill>
              </a:rPr>
              <a:t>}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177820-E29A-4732-BCFA-19340C6A04B0}"/>
              </a:ext>
            </a:extLst>
          </p:cNvPr>
          <p:cNvSpPr txBox="1"/>
          <p:nvPr/>
        </p:nvSpPr>
        <p:spPr>
          <a:xfrm>
            <a:off x="5112773" y="1209369"/>
            <a:ext cx="3967317" cy="3785652"/>
          </a:xfrm>
          <a:prstGeom prst="rect">
            <a:avLst/>
          </a:prstGeom>
          <a:solidFill>
            <a:srgbClr val="0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sz="1600" dirty="0" err="1">
                <a:solidFill>
                  <a:srgbClr val="FFC000"/>
                </a:solidFill>
              </a:rPr>
              <a:t>mycontainer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--query </a:t>
            </a:r>
            <a:r>
              <a:rPr lang="en-GB" sz="1600" dirty="0">
                <a:solidFill>
                  <a:srgbClr val="FF0000"/>
                </a:solidFill>
              </a:rPr>
              <a:t>name</a:t>
            </a:r>
          </a:p>
          <a:p>
            <a:r>
              <a:rPr lang="en-GB" sz="1600" dirty="0">
                <a:solidFill>
                  <a:schemeClr val="bg1"/>
                </a:solidFill>
              </a:rPr>
              <a:t>"</a:t>
            </a:r>
            <a:r>
              <a:rPr lang="en-GB" sz="1600" dirty="0" err="1">
                <a:solidFill>
                  <a:schemeClr val="bg1"/>
                </a:solidFill>
              </a:rPr>
              <a:t>mycontainer</a:t>
            </a:r>
            <a:r>
              <a:rPr lang="en-GB" sz="1600" dirty="0">
                <a:solidFill>
                  <a:schemeClr val="bg1"/>
                </a:solidFill>
              </a:rPr>
              <a:t>“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sz="1600" dirty="0" err="1">
                <a:solidFill>
                  <a:srgbClr val="FFC000"/>
                </a:solidFill>
              </a:rPr>
              <a:t>mycontainer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--query </a:t>
            </a:r>
            <a:r>
              <a:rPr lang="en-GB" sz="1600" dirty="0" err="1">
                <a:solidFill>
                  <a:srgbClr val="FF0000"/>
                </a:solidFill>
              </a:rPr>
              <a:t>ipAddress.ports</a:t>
            </a:r>
            <a:r>
              <a:rPr lang="en-GB" sz="1600" dirty="0">
                <a:solidFill>
                  <a:srgbClr val="FF0000"/>
                </a:solidFill>
              </a:rPr>
              <a:t>[]</a:t>
            </a:r>
          </a:p>
          <a:p>
            <a:r>
              <a:rPr lang="en-GB" sz="1600" dirty="0">
                <a:solidFill>
                  <a:schemeClr val="bg1"/>
                </a:solidFill>
              </a:rPr>
              <a:t>[  {  "port": 80,  "protocol": "TCP“ } ]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sz="1600" dirty="0" err="1">
                <a:solidFill>
                  <a:srgbClr val="FFC000"/>
                </a:solidFill>
              </a:rPr>
              <a:t>mycontainer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--query </a:t>
            </a:r>
            <a:r>
              <a:rPr lang="en-GB" sz="1600" dirty="0" err="1">
                <a:solidFill>
                  <a:srgbClr val="FF0000"/>
                </a:solidFill>
              </a:rPr>
              <a:t>ipAddress.ports</a:t>
            </a:r>
            <a:r>
              <a:rPr lang="en-GB" sz="1600" dirty="0">
                <a:solidFill>
                  <a:srgbClr val="FF0000"/>
                </a:solidFill>
              </a:rPr>
              <a:t>[].port</a:t>
            </a:r>
          </a:p>
          <a:p>
            <a:r>
              <a:rPr lang="en-GB" sz="1600" dirty="0">
                <a:solidFill>
                  <a:schemeClr val="bg1"/>
                </a:solidFill>
              </a:rPr>
              <a:t>[ 80 ]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F91E66-235B-4BE1-A6FC-BDE21B0C2A6E}"/>
              </a:ext>
            </a:extLst>
          </p:cNvPr>
          <p:cNvSpPr txBox="1"/>
          <p:nvPr/>
        </p:nvSpPr>
        <p:spPr>
          <a:xfrm>
            <a:off x="4916951" y="4967301"/>
            <a:ext cx="423688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https://techcommunity.microsoft.com/t5/itops-talk-blog/how-to-query-azure-resources-using-the-azure-cli/ba-p/360147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99406B-96FE-4A77-BC04-1FB1CCB88B53}"/>
              </a:ext>
            </a:extLst>
          </p:cNvPr>
          <p:cNvSpPr txBox="1"/>
          <p:nvPr/>
        </p:nvSpPr>
        <p:spPr>
          <a:xfrm>
            <a:off x="5914103" y="5550544"/>
            <a:ext cx="2974258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You can put double quotes around query e.g.</a:t>
            </a:r>
          </a:p>
          <a:p>
            <a:r>
              <a:rPr lang="en-GB" i="1" dirty="0"/>
              <a:t>--query </a:t>
            </a:r>
            <a:r>
              <a:rPr lang="en-GB" b="1" i="1" dirty="0"/>
              <a:t>“</a:t>
            </a:r>
            <a:r>
              <a:rPr lang="en-GB" i="1" dirty="0" err="1"/>
              <a:t>ipAddress.ports</a:t>
            </a:r>
            <a:r>
              <a:rPr lang="en-GB" i="1" dirty="0"/>
              <a:t>[]</a:t>
            </a:r>
            <a:r>
              <a:rPr lang="en-GB" b="1" i="1" dirty="0"/>
              <a:t>”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2102BCF-F45C-4189-9402-0294334F6B35}"/>
              </a:ext>
            </a:extLst>
          </p:cNvPr>
          <p:cNvSpPr/>
          <p:nvPr/>
        </p:nvSpPr>
        <p:spPr bwMode="auto">
          <a:xfrm>
            <a:off x="200025" y="3549445"/>
            <a:ext cx="738956" cy="319549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3B48754-D910-44B3-9FE0-6E45E3E89193}"/>
              </a:ext>
            </a:extLst>
          </p:cNvPr>
          <p:cNvCxnSpPr/>
          <p:nvPr/>
        </p:nvCxnSpPr>
        <p:spPr bwMode="auto">
          <a:xfrm flipV="1">
            <a:off x="983226" y="2212258"/>
            <a:ext cx="4336026" cy="1496961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BA5C169F-459B-4981-B2B8-43863FE6046F}"/>
              </a:ext>
            </a:extLst>
          </p:cNvPr>
          <p:cNvCxnSpPr/>
          <p:nvPr/>
        </p:nvCxnSpPr>
        <p:spPr bwMode="auto">
          <a:xfrm rot="16200000" flipH="1">
            <a:off x="-62219" y="1997639"/>
            <a:ext cx="688256" cy="163769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611283E-4AAC-47B0-8ED9-976A07C98034}"/>
              </a:ext>
            </a:extLst>
          </p:cNvPr>
          <p:cNvCxnSpPr/>
          <p:nvPr/>
        </p:nvCxnSpPr>
        <p:spPr bwMode="auto">
          <a:xfrm>
            <a:off x="200024" y="2212258"/>
            <a:ext cx="124441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34ADE27-55FB-4F4F-9BB7-8B12095A2048}"/>
              </a:ext>
            </a:extLst>
          </p:cNvPr>
          <p:cNvCxnSpPr/>
          <p:nvPr/>
        </p:nvCxnSpPr>
        <p:spPr bwMode="auto">
          <a:xfrm>
            <a:off x="200024" y="2015613"/>
            <a:ext cx="163770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68FACCF-4649-4F8F-A52C-B26BFE60DC9C}"/>
              </a:ext>
            </a:extLst>
          </p:cNvPr>
          <p:cNvCxnSpPr/>
          <p:nvPr/>
        </p:nvCxnSpPr>
        <p:spPr bwMode="auto">
          <a:xfrm>
            <a:off x="200024" y="1828800"/>
            <a:ext cx="163770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3EADBB3-3728-4A3A-BAA0-4EDDC3DD9985}"/>
              </a:ext>
            </a:extLst>
          </p:cNvPr>
          <p:cNvSpPr/>
          <p:nvPr/>
        </p:nvSpPr>
        <p:spPr bwMode="auto">
          <a:xfrm>
            <a:off x="5231642" y="2015613"/>
            <a:ext cx="1369325" cy="240817"/>
          </a:xfrm>
          <a:prstGeom prst="roundRect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212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E7775-02DC-4FB7-9774-B7081C651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8426"/>
          </a:xfrm>
        </p:spPr>
        <p:txBody>
          <a:bodyPr/>
          <a:lstStyle/>
          <a:p>
            <a:r>
              <a:rPr lang="en-GB" dirty="0"/>
              <a:t>Show Display 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E3A78-85BE-4C9B-B08C-643E3EA8C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395" y="614516"/>
            <a:ext cx="8176656" cy="2313315"/>
          </a:xfrm>
        </p:spPr>
        <p:txBody>
          <a:bodyPr/>
          <a:lstStyle/>
          <a:p>
            <a:r>
              <a:rPr lang="en-GB" dirty="0"/>
              <a:t>By default the output is in JSON but you can specify tabular format using --output table</a:t>
            </a:r>
          </a:p>
          <a:p>
            <a:r>
              <a:rPr lang="en-GB" dirty="0"/>
              <a:t>When the output is displayed as a table you the columns are labelled “Column1”, “Column2” and so on.</a:t>
            </a:r>
          </a:p>
          <a:p>
            <a:r>
              <a:rPr lang="en-GB" dirty="0"/>
              <a:t>To change these names use a </a:t>
            </a:r>
            <a:r>
              <a:rPr lang="en-GB" b="1" dirty="0"/>
              <a:t>multiselect hash operator { } </a:t>
            </a:r>
            <a:r>
              <a:rPr lang="en-GB" dirty="0"/>
              <a:t>in the query to provide the </a:t>
            </a:r>
            <a:r>
              <a:rPr lang="en-GB" u="sng" dirty="0"/>
              <a:t>column display names </a:t>
            </a:r>
            <a:r>
              <a:rPr lang="en-GB" dirty="0"/>
              <a:t>before the associated values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A2EBB1-E4D4-49A5-8675-259E9900A9E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27092B-3878-4B74-B0C1-EA0607BF5F92}"/>
              </a:ext>
            </a:extLst>
          </p:cNvPr>
          <p:cNvSpPr txBox="1"/>
          <p:nvPr/>
        </p:nvSpPr>
        <p:spPr>
          <a:xfrm>
            <a:off x="679395" y="2927831"/>
            <a:ext cx="8176656" cy="387798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container show   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 --name </a:t>
            </a:r>
            <a:r>
              <a:rPr lang="en-GB" sz="1600" dirty="0" err="1">
                <a:solidFill>
                  <a:srgbClr val="FFC000"/>
                </a:solidFill>
              </a:rPr>
              <a:t>mycontainer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--query [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name,ipAddress.ip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]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</a:rPr>
              <a:t>--output table</a:t>
            </a:r>
          </a:p>
          <a:p>
            <a:r>
              <a:rPr lang="en-GB" sz="1600" dirty="0">
                <a:solidFill>
                  <a:schemeClr val="bg1"/>
                </a:solidFill>
              </a:rPr>
              <a:t>Result</a:t>
            </a:r>
          </a:p>
          <a:p>
            <a:r>
              <a:rPr lang="en-GB" sz="1600" dirty="0">
                <a:solidFill>
                  <a:schemeClr val="bg1"/>
                </a:solidFill>
              </a:rPr>
              <a:t>------------</a:t>
            </a:r>
          </a:p>
          <a:p>
            <a:r>
              <a:rPr lang="en-GB" sz="1600" dirty="0" err="1">
                <a:solidFill>
                  <a:schemeClr val="bg1"/>
                </a:solidFill>
              </a:rPr>
              <a:t>mycontainer</a:t>
            </a: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51.141.7.184 </a:t>
            </a:r>
          </a:p>
          <a:p>
            <a:r>
              <a:rPr lang="en-GB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container show   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 --name </a:t>
            </a:r>
            <a:r>
              <a:rPr lang="en-GB" sz="1600" dirty="0" err="1">
                <a:solidFill>
                  <a:srgbClr val="FFC000"/>
                </a:solidFill>
              </a:rPr>
              <a:t>mycontainer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--query </a:t>
            </a:r>
            <a:r>
              <a:rPr lang="en-GB" sz="1600" dirty="0">
                <a:solidFill>
                  <a:srgbClr val="FFC000"/>
                </a:solidFill>
              </a:rPr>
              <a:t>"{</a:t>
            </a:r>
            <a:r>
              <a:rPr lang="en-GB" sz="1600" dirty="0" err="1">
                <a:solidFill>
                  <a:srgbClr val="FF0000"/>
                </a:solidFill>
              </a:rPr>
              <a:t>Name</a:t>
            </a:r>
            <a:r>
              <a:rPr lang="en-GB" sz="1600" dirty="0" err="1">
                <a:solidFill>
                  <a:srgbClr val="FFC000"/>
                </a:solidFill>
              </a:rPr>
              <a:t>:name,</a:t>
            </a:r>
            <a:r>
              <a:rPr lang="en-GB" sz="1600" dirty="0" err="1">
                <a:solidFill>
                  <a:srgbClr val="FF0000"/>
                </a:solidFill>
              </a:rPr>
              <a:t>IP</a:t>
            </a:r>
            <a:r>
              <a:rPr lang="en-GB" sz="1600" dirty="0" err="1">
                <a:solidFill>
                  <a:srgbClr val="FFC000"/>
                </a:solidFill>
              </a:rPr>
              <a:t>:ipAddress.ip</a:t>
            </a:r>
            <a:r>
              <a:rPr lang="en-GB" sz="1600" dirty="0">
                <a:solidFill>
                  <a:srgbClr val="FFC000"/>
                </a:solidFill>
              </a:rPr>
              <a:t>}"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</a:rPr>
              <a:t>--output table</a:t>
            </a:r>
          </a:p>
          <a:p>
            <a:r>
              <a:rPr lang="en-GB" sz="1600" dirty="0">
                <a:solidFill>
                  <a:schemeClr val="bg1"/>
                </a:solidFill>
              </a:rPr>
              <a:t>Name              IP</a:t>
            </a:r>
          </a:p>
          <a:p>
            <a:r>
              <a:rPr lang="en-GB" sz="1600" dirty="0">
                <a:solidFill>
                  <a:schemeClr val="bg1"/>
                </a:solidFill>
              </a:rPr>
              <a:t>-----------          ------------</a:t>
            </a:r>
          </a:p>
          <a:p>
            <a:r>
              <a:rPr lang="en-GB" sz="1600" dirty="0" err="1">
                <a:solidFill>
                  <a:schemeClr val="bg1"/>
                </a:solidFill>
              </a:rPr>
              <a:t>mycontainer</a:t>
            </a:r>
            <a:r>
              <a:rPr lang="en-GB" sz="1600" dirty="0">
                <a:solidFill>
                  <a:schemeClr val="bg1"/>
                </a:solidFill>
              </a:rPr>
              <a:t>    51.141.7.184 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 container show   --resource-group </a:t>
            </a:r>
            <a:r>
              <a:rPr lang="en-GB" sz="1400" dirty="0" err="1">
                <a:solidFill>
                  <a:srgbClr val="FFC000"/>
                </a:solidFill>
              </a:rPr>
              <a:t>StudentContainers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   --name </a:t>
            </a:r>
            <a:r>
              <a:rPr lang="en-GB" sz="1400" dirty="0" err="1">
                <a:solidFill>
                  <a:srgbClr val="FFC000"/>
                </a:solidFill>
              </a:rPr>
              <a:t>mycontainer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 --query </a:t>
            </a:r>
            <a:r>
              <a:rPr lang="en-GB" sz="1400" dirty="0">
                <a:solidFill>
                  <a:srgbClr val="FFC000"/>
                </a:solidFill>
              </a:rPr>
              <a:t>"</a:t>
            </a:r>
            <a:r>
              <a:rPr lang="en-GB" sz="1400" dirty="0" err="1">
                <a:solidFill>
                  <a:srgbClr val="FFC000"/>
                </a:solidFill>
              </a:rPr>
              <a:t>ipAddress.ports</a:t>
            </a:r>
            <a:r>
              <a:rPr lang="en-GB" sz="1400" dirty="0">
                <a:solidFill>
                  <a:srgbClr val="FFC000"/>
                </a:solidFill>
              </a:rPr>
              <a:t>[].{</a:t>
            </a:r>
            <a:r>
              <a:rPr lang="en-GB" sz="1400" dirty="0" err="1">
                <a:solidFill>
                  <a:srgbClr val="FF0000"/>
                </a:solidFill>
              </a:rPr>
              <a:t>Port</a:t>
            </a:r>
            <a:r>
              <a:rPr lang="en-GB" sz="1400" dirty="0" err="1">
                <a:solidFill>
                  <a:srgbClr val="FFC000"/>
                </a:solidFill>
              </a:rPr>
              <a:t>:port</a:t>
            </a:r>
            <a:r>
              <a:rPr lang="en-GB" sz="1400" dirty="0">
                <a:solidFill>
                  <a:srgbClr val="FFC000"/>
                </a:solidFill>
              </a:rPr>
              <a:t>, </a:t>
            </a:r>
            <a:r>
              <a:rPr lang="en-GB" sz="1400" dirty="0" err="1">
                <a:solidFill>
                  <a:srgbClr val="FF0000"/>
                </a:solidFill>
              </a:rPr>
              <a:t>Protocol</a:t>
            </a:r>
            <a:r>
              <a:rPr lang="en-GB" sz="1400" dirty="0" err="1">
                <a:solidFill>
                  <a:srgbClr val="FFC000"/>
                </a:solidFill>
              </a:rPr>
              <a:t>:protocol</a:t>
            </a:r>
            <a:r>
              <a:rPr lang="en-GB" sz="1400" dirty="0">
                <a:solidFill>
                  <a:srgbClr val="FFC000"/>
                </a:solidFill>
              </a:rPr>
              <a:t>}" 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</a:rPr>
              <a:t>--output table</a:t>
            </a:r>
          </a:p>
          <a:p>
            <a:r>
              <a:rPr lang="en-GB" sz="1400" dirty="0">
                <a:solidFill>
                  <a:schemeClr val="bg1"/>
                </a:solidFill>
              </a:rPr>
              <a:t>Port    Protocol</a:t>
            </a:r>
          </a:p>
          <a:p>
            <a:r>
              <a:rPr lang="en-GB" sz="1400" dirty="0">
                <a:solidFill>
                  <a:schemeClr val="bg1"/>
                </a:solidFill>
              </a:rPr>
              <a:t>------    ----------</a:t>
            </a:r>
          </a:p>
          <a:p>
            <a:r>
              <a:rPr lang="en-GB" sz="1400" dirty="0">
                <a:solidFill>
                  <a:schemeClr val="bg1"/>
                </a:solidFill>
              </a:rPr>
              <a:t>80       TCP</a:t>
            </a:r>
            <a:endParaRPr lang="en-GB" sz="1200" dirty="0">
              <a:solidFill>
                <a:schemeClr val="bg1"/>
              </a:solidFill>
            </a:endParaRPr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79A07CB9-92AE-4082-B589-B6D3DB58C58B}"/>
              </a:ext>
            </a:extLst>
          </p:cNvPr>
          <p:cNvCxnSpPr/>
          <p:nvPr/>
        </p:nvCxnSpPr>
        <p:spPr bwMode="auto">
          <a:xfrm rot="10800000" flipV="1">
            <a:off x="1356853" y="4980039"/>
            <a:ext cx="363793" cy="83574"/>
          </a:xfrm>
          <a:prstGeom prst="bentConnector3">
            <a:avLst>
              <a:gd name="adj1" fmla="val -2703"/>
            </a:avLst>
          </a:prstGeom>
          <a:solidFill>
            <a:schemeClr val="accent1"/>
          </a:solidFill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1B27AA03-CAF7-4BDA-A67C-75090B29432A}"/>
              </a:ext>
            </a:extLst>
          </p:cNvPr>
          <p:cNvCxnSpPr/>
          <p:nvPr/>
        </p:nvCxnSpPr>
        <p:spPr bwMode="auto">
          <a:xfrm rot="10800000" flipV="1">
            <a:off x="2320669" y="4980039"/>
            <a:ext cx="363793" cy="83574"/>
          </a:xfrm>
          <a:prstGeom prst="bentConnector3">
            <a:avLst>
              <a:gd name="adj1" fmla="val -2703"/>
            </a:avLst>
          </a:prstGeom>
          <a:solidFill>
            <a:schemeClr val="accent1"/>
          </a:solidFill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974B7DDE-C818-4355-80B7-B6E654248859}"/>
              </a:ext>
            </a:extLst>
          </p:cNvPr>
          <p:cNvCxnSpPr/>
          <p:nvPr/>
        </p:nvCxnSpPr>
        <p:spPr bwMode="auto">
          <a:xfrm rot="10800000" flipV="1">
            <a:off x="958647" y="6243483"/>
            <a:ext cx="1460088" cy="108155"/>
          </a:xfrm>
          <a:prstGeom prst="bentConnector3">
            <a:avLst>
              <a:gd name="adj1" fmla="val 505"/>
            </a:avLst>
          </a:prstGeom>
          <a:solidFill>
            <a:schemeClr val="accent1"/>
          </a:solidFill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D1F8E8AA-54FE-49F9-818B-C20D5D7CD31A}"/>
              </a:ext>
            </a:extLst>
          </p:cNvPr>
          <p:cNvCxnSpPr/>
          <p:nvPr/>
        </p:nvCxnSpPr>
        <p:spPr bwMode="auto">
          <a:xfrm rot="10800000" flipV="1">
            <a:off x="1995948" y="6072185"/>
            <a:ext cx="1381432" cy="119114"/>
          </a:xfrm>
          <a:prstGeom prst="bentConnector3">
            <a:avLst>
              <a:gd name="adj1" fmla="val -890"/>
            </a:avLst>
          </a:prstGeom>
          <a:solidFill>
            <a:schemeClr val="accent1"/>
          </a:solidFill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3855708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BA1FE-D340-4126-9FD1-3AB9D56E6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Check Container Status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14562-400E-42A7-863A-78A0378DC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B69AED-1A91-4745-A449-F13651D0993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212969-5B17-45F3-A3CE-A97B9A2CDDDC}"/>
              </a:ext>
            </a:extLst>
          </p:cNvPr>
          <p:cNvSpPr txBox="1"/>
          <p:nvPr/>
        </p:nvSpPr>
        <p:spPr>
          <a:xfrm>
            <a:off x="613064" y="1724025"/>
            <a:ext cx="8176656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--query "{</a:t>
            </a:r>
            <a:r>
              <a:rPr lang="en-GB" dirty="0" err="1">
                <a:solidFill>
                  <a:srgbClr val="FF0000"/>
                </a:solidFill>
              </a:rPr>
              <a:t>Status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:</a:t>
            </a:r>
            <a:r>
              <a:rPr lang="en-GB" dirty="0" err="1">
                <a:solidFill>
                  <a:schemeClr val="bg2"/>
                </a:solidFill>
              </a:rPr>
              <a:t>instanceView.state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}"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--output table</a:t>
            </a:r>
          </a:p>
          <a:p>
            <a:r>
              <a:rPr lang="en-GB" dirty="0">
                <a:solidFill>
                  <a:schemeClr val="bg1"/>
                </a:solidFill>
              </a:rPr>
              <a:t>Status</a:t>
            </a:r>
          </a:p>
          <a:p>
            <a:r>
              <a:rPr lang="en-GB" dirty="0">
                <a:solidFill>
                  <a:schemeClr val="bg1"/>
                </a:solidFill>
              </a:rPr>
              <a:t>--------</a:t>
            </a:r>
          </a:p>
          <a:p>
            <a:r>
              <a:rPr lang="en-GB" dirty="0">
                <a:solidFill>
                  <a:schemeClr val="bg1"/>
                </a:solidFill>
              </a:rPr>
              <a:t>Running</a:t>
            </a:r>
          </a:p>
        </p:txBody>
      </p:sp>
    </p:spTree>
    <p:extLst>
      <p:ext uri="{BB962C8B-B14F-4D97-AF65-F5344CB8AC3E}">
        <p14:creationId xmlns:p14="http://schemas.microsoft.com/office/powerpoint/2010/main" val="41933011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2B5C6-D9D3-4029-BA66-AC62E552B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Check Container URL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8D0A0-FFF9-433D-A711-E18FF6F34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68740"/>
            <a:ext cx="7029450" cy="395785"/>
          </a:xfrm>
        </p:spPr>
        <p:txBody>
          <a:bodyPr/>
          <a:lstStyle/>
          <a:p>
            <a:r>
              <a:rPr lang="en-GB" dirty="0"/>
              <a:t>Check the status of the container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2D3AF-E380-4FE7-92AC-46EA10FA6B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0E3D99-132C-47B2-A28D-6BF92241CC0F}"/>
              </a:ext>
            </a:extLst>
          </p:cNvPr>
          <p:cNvSpPr txBox="1"/>
          <p:nvPr/>
        </p:nvSpPr>
        <p:spPr>
          <a:xfrm>
            <a:off x="603232" y="1120676"/>
            <a:ext cx="8176656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--query "{</a:t>
            </a:r>
            <a:r>
              <a:rPr lang="en-GB" dirty="0" err="1">
                <a:solidFill>
                  <a:srgbClr val="FF0000"/>
                </a:solidFill>
              </a:rPr>
              <a:t>FQDN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:</a:t>
            </a:r>
            <a:r>
              <a:rPr lang="en-GB" dirty="0" err="1">
                <a:solidFill>
                  <a:schemeClr val="bg2"/>
                </a:solidFill>
              </a:rPr>
              <a:t>ipAddress.fqdn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,</a:t>
            </a:r>
            <a:r>
              <a:rPr lang="en-GB" dirty="0" err="1">
                <a:solidFill>
                  <a:srgbClr val="FF0000"/>
                </a:solidFill>
              </a:rPr>
              <a:t>ProvisioningState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:</a:t>
            </a:r>
            <a:r>
              <a:rPr lang="en-GB" dirty="0" err="1">
                <a:solidFill>
                  <a:schemeClr val="bg2"/>
                </a:solidFill>
              </a:rPr>
              <a:t>provisioningState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}"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--output table</a:t>
            </a:r>
          </a:p>
          <a:p>
            <a:r>
              <a:rPr lang="en-GB" dirty="0">
                <a:solidFill>
                  <a:schemeClr val="bg1"/>
                </a:solidFill>
              </a:rPr>
              <a:t>FQDN                                                                       </a:t>
            </a:r>
            <a:r>
              <a:rPr lang="en-GB" dirty="0" err="1">
                <a:solidFill>
                  <a:schemeClr val="bg1"/>
                </a:solidFill>
              </a:rPr>
              <a:t>ProvisioningState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---------------------------------------------                           -------------------</a:t>
            </a:r>
          </a:p>
          <a:p>
            <a:r>
              <a:rPr lang="en-GB" dirty="0">
                <a:solidFill>
                  <a:schemeClr val="bg1"/>
                </a:solidFill>
              </a:rPr>
              <a:t>container-demo-20130.ukwest.azurecontainer.io    Succeeded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E9CE292-C347-401B-81D9-00D19A549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7711" y="3485151"/>
            <a:ext cx="4936225" cy="333593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72F062-9DBE-4826-85D1-49C796EFE236}"/>
              </a:ext>
            </a:extLst>
          </p:cNvPr>
          <p:cNvSpPr txBox="1"/>
          <p:nvPr/>
        </p:nvSpPr>
        <p:spPr>
          <a:xfrm>
            <a:off x="154674" y="4030156"/>
            <a:ext cx="38532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the Fully Qualified Domain Name (FQDN) in the browser URL</a:t>
            </a:r>
          </a:p>
          <a:p>
            <a:r>
              <a:rPr lang="en-GB" i="1" dirty="0"/>
              <a:t>http://container-demo-20130.ukwest.azurecontainer.io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265DF80-278E-4CD9-B426-7802A2C59530}"/>
              </a:ext>
            </a:extLst>
          </p:cNvPr>
          <p:cNvSpPr/>
          <p:nvPr/>
        </p:nvSpPr>
        <p:spPr bwMode="auto">
          <a:xfrm>
            <a:off x="603232" y="3075296"/>
            <a:ext cx="5065138" cy="304800"/>
          </a:xfrm>
          <a:prstGeom prst="roundRect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48061016-EBC1-4D52-9B5D-49E3B9F6A46D}"/>
              </a:ext>
            </a:extLst>
          </p:cNvPr>
          <p:cNvSpPr/>
          <p:nvPr/>
        </p:nvSpPr>
        <p:spPr bwMode="auto">
          <a:xfrm>
            <a:off x="1956179" y="3443188"/>
            <a:ext cx="382138" cy="572779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5673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FEE1C-F241-42C9-98D0-4F1FF45BC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Execute a Command in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FB948-1E6D-4649-9555-EC66F4142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9C4082-FE2F-4175-9CC0-E3AC6F40A04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83C14C-CF30-464A-8CD1-0A9C98BEA75C}"/>
              </a:ext>
            </a:extLst>
          </p:cNvPr>
          <p:cNvSpPr txBox="1"/>
          <p:nvPr/>
        </p:nvSpPr>
        <p:spPr>
          <a:xfrm>
            <a:off x="474147" y="1825810"/>
            <a:ext cx="8176656" cy="169277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exec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dirty="0">
                <a:solidFill>
                  <a:srgbClr val="FF0000"/>
                </a:solidFill>
              </a:rPr>
              <a:t>--exec-command /bin/</a:t>
            </a:r>
            <a:r>
              <a:rPr lang="en-GB" dirty="0" err="1">
                <a:solidFill>
                  <a:srgbClr val="FF0000"/>
                </a:solidFill>
              </a:rPr>
              <a:t>sh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# </a:t>
            </a:r>
            <a:r>
              <a:rPr lang="en-GB" sz="1600" dirty="0">
                <a:solidFill>
                  <a:schemeClr val="bg2"/>
                </a:solidFill>
              </a:rPr>
              <a:t>ls</a:t>
            </a:r>
          </a:p>
          <a:p>
            <a:r>
              <a:rPr lang="en-GB" sz="1600" dirty="0">
                <a:solidFill>
                  <a:schemeClr val="bg1"/>
                </a:solidFill>
              </a:rPr>
              <a:t># </a:t>
            </a:r>
            <a:r>
              <a:rPr lang="en-GB" sz="1600" dirty="0">
                <a:solidFill>
                  <a:schemeClr val="bg2"/>
                </a:solidFill>
              </a:rPr>
              <a:t>exit</a:t>
            </a:r>
          </a:p>
        </p:txBody>
      </p:sp>
    </p:spTree>
    <p:extLst>
      <p:ext uri="{BB962C8B-B14F-4D97-AF65-F5344CB8AC3E}">
        <p14:creationId xmlns:p14="http://schemas.microsoft.com/office/powerpoint/2010/main" val="2785337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E6163-2B8D-4CD3-8853-8A1F6EE4F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Container Logs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950F5-A8CB-4B5B-AB57-5A7726F9C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50794"/>
            <a:ext cx="7029450" cy="48880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4D2878-9842-46A9-9705-3FD9D8AC1E5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21D637-C4BF-4939-8C44-781756A8CA94}"/>
              </a:ext>
            </a:extLst>
          </p:cNvPr>
          <p:cNvSpPr txBox="1"/>
          <p:nvPr/>
        </p:nvSpPr>
        <p:spPr>
          <a:xfrm>
            <a:off x="410884" y="1693882"/>
            <a:ext cx="8176656" cy="190821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logs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listening on port 80</a:t>
            </a:r>
          </a:p>
          <a:p>
            <a:r>
              <a:rPr lang="en-GB" sz="1600" dirty="0">
                <a:solidFill>
                  <a:schemeClr val="bg1"/>
                </a:solidFill>
              </a:rPr>
              <a:t>::ffff:10.92.0.10 - - [28/Jul/2021:10:18:16 +0000] "GET / HTTP/1.1" 200 1663 "-" "Linux Gnu (cow) "</a:t>
            </a:r>
          </a:p>
          <a:p>
            <a:r>
              <a:rPr lang="en-GB" sz="1600" dirty="0">
                <a:solidFill>
                  <a:schemeClr val="bg1"/>
                </a:solidFill>
              </a:rPr>
              <a:t>::ffff:10.92.0.9 - - [28/Jul/2021:10:20:31 +0000] "GET / HTTP/1.1" 200 1663 "-" "Mozilla/5.0 (Windows NT 10.0; Win64; x64; rv:90.0) Gecko/20100101 Firefox/90.0"</a:t>
            </a:r>
          </a:p>
          <a:p>
            <a:r>
              <a:rPr lang="en-GB" sz="1600" dirty="0">
                <a:solidFill>
                  <a:schemeClr val="bg1"/>
                </a:solidFill>
              </a:rPr>
              <a:t>::ffff:10.92.0.10 - - ….. etc</a:t>
            </a:r>
          </a:p>
        </p:txBody>
      </p:sp>
    </p:spTree>
    <p:extLst>
      <p:ext uri="{BB962C8B-B14F-4D97-AF65-F5344CB8AC3E}">
        <p14:creationId xmlns:p14="http://schemas.microsoft.com/office/powerpoint/2010/main" val="854239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6D201-A68E-4C2A-8796-BCCF64371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 Container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EE2AB-DF40-4FD3-9982-7F46568A0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23499"/>
            <a:ext cx="7029450" cy="1191904"/>
          </a:xfrm>
        </p:spPr>
        <p:txBody>
          <a:bodyPr/>
          <a:lstStyle/>
          <a:p>
            <a:r>
              <a:rPr lang="en-GB" dirty="0"/>
              <a:t>Provides diagnostic information during container </a:t>
            </a:r>
            <a:r>
              <a:rPr lang="en-GB" dirty="0" err="1"/>
              <a:t>startup</a:t>
            </a:r>
            <a:r>
              <a:rPr lang="en-GB" dirty="0"/>
              <a:t>. </a:t>
            </a:r>
          </a:p>
          <a:p>
            <a:r>
              <a:rPr lang="en-GB" dirty="0"/>
              <a:t>Once the container has started, it also writes standard output and standard error streams to your local terminal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60D567-697F-4F7A-9940-AE7CECC0BB1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EB643D-7CF9-4739-8FA3-69AABE443854}"/>
              </a:ext>
            </a:extLst>
          </p:cNvPr>
          <p:cNvSpPr txBox="1"/>
          <p:nvPr/>
        </p:nvSpPr>
        <p:spPr>
          <a:xfrm>
            <a:off x="474147" y="2339876"/>
            <a:ext cx="8176656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attach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endParaRPr lang="en-GB" sz="1600" dirty="0">
              <a:solidFill>
                <a:srgbClr val="FFC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D6C31A-7A69-4ECA-B2D3-CF3376766DAE}"/>
              </a:ext>
            </a:extLst>
          </p:cNvPr>
          <p:cNvSpPr txBox="1"/>
          <p:nvPr/>
        </p:nvSpPr>
        <p:spPr>
          <a:xfrm>
            <a:off x="3311856" y="3383130"/>
            <a:ext cx="5295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&lt;Ctrl&gt;+&lt;C&gt; to disconnect from attached container</a:t>
            </a:r>
          </a:p>
        </p:txBody>
      </p:sp>
    </p:spTree>
    <p:extLst>
      <p:ext uri="{BB962C8B-B14F-4D97-AF65-F5344CB8AC3E}">
        <p14:creationId xmlns:p14="http://schemas.microsoft.com/office/powerpoint/2010/main" val="26448516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445A9-6CCF-498C-B080-B9460579D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 CPU and Memory Usage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0A3B3-983A-4B5E-89F4-D1A57167C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78090"/>
            <a:ext cx="7029450" cy="4860735"/>
          </a:xfrm>
        </p:spPr>
        <p:txBody>
          <a:bodyPr/>
          <a:lstStyle/>
          <a:p>
            <a:r>
              <a:rPr lang="en-GB" dirty="0"/>
              <a:t>Get the container ID</a:t>
            </a:r>
            <a:br>
              <a:rPr lang="en-GB" dirty="0"/>
            </a:br>
            <a:r>
              <a:rPr lang="en-GB" dirty="0"/>
              <a:t>You could just execute the </a:t>
            </a:r>
            <a:r>
              <a:rPr lang="en-GB" i="1" dirty="0" err="1"/>
              <a:t>az</a:t>
            </a:r>
            <a:r>
              <a:rPr lang="en-GB" i="1" dirty="0"/>
              <a:t> container show –g </a:t>
            </a:r>
            <a:r>
              <a:rPr lang="en-GB" i="1" dirty="0" err="1"/>
              <a:t>StudentContainers</a:t>
            </a:r>
            <a:r>
              <a:rPr lang="en-GB" i="1" dirty="0"/>
              <a:t> –n </a:t>
            </a:r>
            <a:r>
              <a:rPr lang="en-GB" i="1" dirty="0" err="1"/>
              <a:t>mycontainer</a:t>
            </a:r>
            <a:r>
              <a:rPr lang="en-GB" i="1" dirty="0"/>
              <a:t> –query id </a:t>
            </a:r>
            <a:r>
              <a:rPr lang="en-GB" dirty="0"/>
              <a:t>command and copy the ID value, but here we store it in the CONTAINER_ID variable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Display the metrics, here we view CPU Usage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B3D9F5-A5BC-4BE8-AF41-8374DCEDC5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B94A54-4454-444A-98FD-AF0AEFA0A7A1}"/>
              </a:ext>
            </a:extLst>
          </p:cNvPr>
          <p:cNvSpPr txBox="1"/>
          <p:nvPr/>
        </p:nvSpPr>
        <p:spPr>
          <a:xfrm>
            <a:off x="474147" y="2778227"/>
            <a:ext cx="817665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rgbClr val="FF0000"/>
                </a:solidFill>
              </a:rPr>
              <a:t>CONTAINER_ID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=$(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container show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 err="1">
                <a:solidFill>
                  <a:srgbClr val="FFC000"/>
                </a:solidFill>
              </a:rPr>
              <a:t>mycontainer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--query id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--output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tsv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)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A96334-282F-44B3-820C-5A4075B4BF0C}"/>
              </a:ext>
            </a:extLst>
          </p:cNvPr>
          <p:cNvSpPr txBox="1"/>
          <p:nvPr/>
        </p:nvSpPr>
        <p:spPr>
          <a:xfrm>
            <a:off x="512247" y="4948908"/>
            <a:ext cx="8176656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monitor metrics list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--resource $</a:t>
            </a:r>
            <a:r>
              <a:rPr lang="en-GB" dirty="0">
                <a:solidFill>
                  <a:srgbClr val="FF0000"/>
                </a:solidFill>
              </a:rPr>
              <a:t>CONTAINER_ID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--metrics </a:t>
            </a:r>
            <a:r>
              <a:rPr lang="en-GB" dirty="0" err="1">
                <a:solidFill>
                  <a:schemeClr val="bg2"/>
                </a:solidFill>
              </a:rPr>
              <a:t>CPUUsage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--output table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0287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4DF63-F305-4E6D-B28B-954EC1B44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814DF-75BC-4759-91B4-9D5E46D69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2258041"/>
          </a:xfrm>
        </p:spPr>
        <p:txBody>
          <a:bodyPr/>
          <a:lstStyle/>
          <a:p>
            <a:r>
              <a:rPr lang="en-GB" dirty="0"/>
              <a:t>The environment variables can be passed to the container</a:t>
            </a:r>
            <a:br>
              <a:rPr lang="en-GB" dirty="0"/>
            </a:br>
            <a:r>
              <a:rPr lang="en-GB" b="1" dirty="0"/>
              <a:t>-- environment-variables</a:t>
            </a:r>
          </a:p>
          <a:p>
            <a:r>
              <a:rPr lang="en-GB" dirty="0"/>
              <a:t>You may need to hide the information provided in the environment variables</a:t>
            </a:r>
            <a:br>
              <a:rPr lang="en-GB" dirty="0"/>
            </a:br>
            <a:r>
              <a:rPr lang="en-GB" b="1" dirty="0"/>
              <a:t>--secure-environment-variables</a:t>
            </a:r>
          </a:p>
          <a:p>
            <a:endParaRPr lang="en-GB" dirty="0"/>
          </a:p>
          <a:p>
            <a:r>
              <a:rPr lang="en-GB" dirty="0"/>
              <a:t>Create the secure environment variables </a:t>
            </a:r>
            <a:r>
              <a:rPr lang="it-IT" dirty="0"/>
              <a:t>HELLO and GOODBYE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BBBFD-A452-485A-B02E-089D0BB874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4A3490-8926-4094-A1B3-FF9BE69671B2}"/>
              </a:ext>
            </a:extLst>
          </p:cNvPr>
          <p:cNvSpPr txBox="1"/>
          <p:nvPr/>
        </p:nvSpPr>
        <p:spPr>
          <a:xfrm>
            <a:off x="1204132" y="3992086"/>
            <a:ext cx="7029450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az container create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>
                <a:solidFill>
                  <a:srgbClr val="FFC000"/>
                </a:solidFill>
              </a:rPr>
              <a:t>mycontainer2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--image microsoft/azure-vote-front:cosmosdb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--location ukwest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it-IT" dirty="0">
                <a:solidFill>
                  <a:srgbClr val="FF0000"/>
                </a:solidFill>
              </a:rPr>
              <a:t>--secure-environment-variables \</a:t>
            </a:r>
          </a:p>
          <a:p>
            <a:r>
              <a:rPr lang="it-IT" dirty="0">
                <a:solidFill>
                  <a:srgbClr val="FF0000"/>
                </a:solidFill>
              </a:rPr>
              <a:t>    </a:t>
            </a:r>
            <a:r>
              <a:rPr lang="it-IT" b="1" dirty="0">
                <a:solidFill>
                  <a:srgbClr val="FF0000"/>
                </a:solidFill>
              </a:rPr>
              <a:t>HELLO</a:t>
            </a:r>
            <a:r>
              <a:rPr lang="it-IT" dirty="0">
                <a:solidFill>
                  <a:srgbClr val="FF0000"/>
                </a:solidFill>
              </a:rPr>
              <a:t>="Hello" \</a:t>
            </a:r>
          </a:p>
          <a:p>
            <a:r>
              <a:rPr lang="it-IT" dirty="0">
                <a:solidFill>
                  <a:srgbClr val="FF0000"/>
                </a:solidFill>
              </a:rPr>
              <a:t>    </a:t>
            </a:r>
            <a:r>
              <a:rPr lang="it-IT" b="1" dirty="0">
                <a:solidFill>
                  <a:srgbClr val="FF0000"/>
                </a:solidFill>
              </a:rPr>
              <a:t>GOODBYE</a:t>
            </a:r>
            <a:r>
              <a:rPr lang="it-IT" dirty="0">
                <a:solidFill>
                  <a:srgbClr val="FF0000"/>
                </a:solidFill>
              </a:rPr>
              <a:t>="Goodbye"</a:t>
            </a:r>
          </a:p>
        </p:txBody>
      </p:sp>
    </p:spTree>
    <p:extLst>
      <p:ext uri="{BB962C8B-B14F-4D97-AF65-F5344CB8AC3E}">
        <p14:creationId xmlns:p14="http://schemas.microsoft.com/office/powerpoint/2010/main" val="27236846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89A80-120B-4E99-A5F9-B0EE5039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 Variables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A2BBE-6552-474D-8208-189C93B9B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Show the environment variables we created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Of course, for secured environment variable you will not see their values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9F8B89-778C-4752-A8AA-BAE9F230FA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D49562-900D-4F74-B90A-54FB529B49C5}"/>
              </a:ext>
            </a:extLst>
          </p:cNvPr>
          <p:cNvSpPr txBox="1"/>
          <p:nvPr/>
        </p:nvSpPr>
        <p:spPr>
          <a:xfrm>
            <a:off x="876584" y="2228671"/>
            <a:ext cx="7029450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az container show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--resource-group </a:t>
            </a:r>
            <a:r>
              <a:rPr lang="en-GB" dirty="0" err="1">
                <a:solidFill>
                  <a:srgbClr val="FFC000"/>
                </a:solidFill>
              </a:rPr>
              <a:t>StudentContainers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dirty="0">
                <a:solidFill>
                  <a:srgbClr val="FFC000"/>
                </a:solidFill>
              </a:rPr>
              <a:t>mycontainer2</a:t>
            </a:r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it-IT" dirty="0">
                <a:solidFill>
                  <a:schemeClr val="accent1">
                    <a:lumMod val="50000"/>
                  </a:schemeClr>
                </a:solidFill>
              </a:rPr>
              <a:t>  --query </a:t>
            </a:r>
            <a:r>
              <a:rPr lang="it-IT" dirty="0">
                <a:solidFill>
                  <a:srgbClr val="FF0000"/>
                </a:solidFill>
              </a:rPr>
              <a:t>containers[0].environmentVariables</a:t>
            </a:r>
          </a:p>
        </p:txBody>
      </p:sp>
    </p:spTree>
    <p:extLst>
      <p:ext uri="{BB962C8B-B14F-4D97-AF65-F5344CB8AC3E}">
        <p14:creationId xmlns:p14="http://schemas.microsoft.com/office/powerpoint/2010/main" val="30282927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6EAFB-A9F0-4066-9676-EFC527476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93475-AC05-4942-A798-5DC1CE0CB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container using the </a:t>
            </a:r>
            <a:r>
              <a:rPr lang="en-GB" dirty="0" err="1"/>
              <a:t>DockerHub</a:t>
            </a:r>
            <a:r>
              <a:rPr lang="en-GB" dirty="0"/>
              <a:t> </a:t>
            </a:r>
            <a:r>
              <a:rPr lang="en-GB" i="1" dirty="0"/>
              <a:t>mcr.microsoft.com/</a:t>
            </a:r>
            <a:r>
              <a:rPr lang="en-GB" i="1" dirty="0" err="1"/>
              <a:t>azuredocs</a:t>
            </a:r>
            <a:r>
              <a:rPr lang="en-GB" i="1" dirty="0"/>
              <a:t>/</a:t>
            </a:r>
            <a:r>
              <a:rPr lang="en-GB" i="1" dirty="0" err="1"/>
              <a:t>aci-helloworld</a:t>
            </a:r>
            <a:r>
              <a:rPr lang="en-GB" i="1" dirty="0"/>
              <a:t>  </a:t>
            </a:r>
            <a:r>
              <a:rPr lang="en-GB" dirty="0"/>
              <a:t>image</a:t>
            </a:r>
          </a:p>
          <a:p>
            <a:r>
              <a:rPr lang="en-GB" dirty="0"/>
              <a:t>Show the containers IP address</a:t>
            </a:r>
          </a:p>
          <a:p>
            <a:r>
              <a:rPr lang="en-GB" dirty="0"/>
              <a:t>Execute the /bin/</a:t>
            </a:r>
            <a:r>
              <a:rPr lang="en-GB" dirty="0" err="1"/>
              <a:t>sh</a:t>
            </a:r>
            <a:r>
              <a:rPr lang="en-GB" dirty="0"/>
              <a:t> command</a:t>
            </a:r>
          </a:p>
          <a:p>
            <a:r>
              <a:rPr lang="en-GB" dirty="0"/>
              <a:t>Check the logs and events</a:t>
            </a:r>
          </a:p>
          <a:p>
            <a:r>
              <a:rPr lang="en-GB" dirty="0"/>
              <a:t>Create a second container with an environment variable FRUIT set to value “Apple” and a secured environment variable PASSWORD set to value “Password”</a:t>
            </a:r>
          </a:p>
          <a:p>
            <a:r>
              <a:rPr lang="en-GB" dirty="0"/>
              <a:t>Display the environment variables</a:t>
            </a:r>
          </a:p>
          <a:p>
            <a:r>
              <a:rPr lang="en-GB" dirty="0"/>
              <a:t>Delete the containers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4364D8-576B-4E0A-AA18-5EA338440DC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B847C5-EB63-435E-B185-530BAF41D731}"/>
              </a:ext>
            </a:extLst>
          </p:cNvPr>
          <p:cNvSpPr txBox="1"/>
          <p:nvPr/>
        </p:nvSpPr>
        <p:spPr>
          <a:xfrm>
            <a:off x="624977" y="5787965"/>
            <a:ext cx="8096250" cy="40011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Remember, you will need to each find a unique container names</a:t>
            </a:r>
          </a:p>
        </p:txBody>
      </p:sp>
    </p:spTree>
    <p:extLst>
      <p:ext uri="{BB962C8B-B14F-4D97-AF65-F5344CB8AC3E}">
        <p14:creationId xmlns:p14="http://schemas.microsoft.com/office/powerpoint/2010/main" val="9421751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C45D2-5A70-41A9-BCFB-84ADDFBF1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8657"/>
          </a:xfrm>
        </p:spPr>
        <p:txBody>
          <a:bodyPr/>
          <a:lstStyle/>
          <a:p>
            <a:r>
              <a:rPr lang="en-GB" dirty="0"/>
              <a:t>Data Volumes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B743D-EAE1-4C7D-8DA0-154B8E421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978926"/>
            <a:ext cx="7029450" cy="1697605"/>
          </a:xfrm>
        </p:spPr>
        <p:txBody>
          <a:bodyPr/>
          <a:lstStyle/>
          <a:p>
            <a:r>
              <a:rPr lang="en-GB" dirty="0"/>
              <a:t>To persist data beyond the lifetime of the container you must mount a volume using external storage</a:t>
            </a:r>
          </a:p>
          <a:p>
            <a:r>
              <a:rPr lang="en-GB" dirty="0"/>
              <a:t>For example Azure file share (using Azure Files)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4B6DBA-BE18-4C58-9C6A-A67FBBDB18F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413989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36EBE-0C87-4B34-AF86-B96DB597D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Azure Container Registries (ACRs)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EE905-E5D4-4EBE-95F9-EF33C70AC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37146"/>
            <a:ext cx="7029450" cy="4901679"/>
          </a:xfrm>
        </p:spPr>
        <p:txBody>
          <a:bodyPr/>
          <a:lstStyle/>
          <a:p>
            <a:r>
              <a:rPr lang="en-GB" dirty="0"/>
              <a:t>Private Docker registries provided in that can be used across Azure deployment targets such as Azure Kubernetes Service (AKS) </a:t>
            </a:r>
          </a:p>
          <a:p>
            <a:r>
              <a:rPr lang="en-GB" dirty="0"/>
              <a:t>Use standard Docker commands to push images into a repository, or pull an image from a repository.</a:t>
            </a:r>
          </a:p>
          <a:p>
            <a:pPr marL="0" indent="0">
              <a:buNone/>
            </a:pPr>
            <a:r>
              <a:rPr lang="en-GB" b="1" dirty="0"/>
              <a:t>WHY</a:t>
            </a:r>
          </a:p>
          <a:p>
            <a:r>
              <a:rPr lang="en-GB" dirty="0"/>
              <a:t>For performance reasons, when pulling images regularly it is good idea to create a private repository that “local” to the containers they are running in (i.e. “</a:t>
            </a:r>
            <a:r>
              <a:rPr lang="en-GB" i="1" dirty="0"/>
              <a:t>network-close storage of your container images</a:t>
            </a:r>
            <a:r>
              <a:rPr lang="en-GB" dirty="0"/>
              <a:t>”)</a:t>
            </a:r>
          </a:p>
          <a:p>
            <a:pPr lvl="1"/>
            <a:r>
              <a:rPr lang="en-GB" dirty="0"/>
              <a:t>ACR can also make use of geo-replication i.e. geographical distribution for container image distribution scenarios</a:t>
            </a:r>
          </a:p>
          <a:p>
            <a:r>
              <a:rPr lang="en-GB" dirty="0"/>
              <a:t>For security benefits such as using Azure role-based access control (Azure RBAC) and Active Directory</a:t>
            </a:r>
          </a:p>
          <a:p>
            <a:r>
              <a:rPr lang="en-GB" dirty="0"/>
              <a:t>Automated image builds using Azure Container Registry Tasks (ACR Tasks) to streamline building, testing, pushing, and deploying images in Azure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E693B1-3193-4151-AC08-CBB8B52DFB6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327675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75280-204E-4B80-8B62-4E80B006C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ACR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33A78-71E4-4183-A5F0-F31393C6C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the registry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Before pushing and pulling container images, you must log in to the registry.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39DD0A-8059-4D3E-9BB4-E5D12E58AC8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286629-FF69-4A40-8961-4037CAF22EA9}"/>
              </a:ext>
            </a:extLst>
          </p:cNvPr>
          <p:cNvSpPr txBox="1"/>
          <p:nvPr/>
        </p:nvSpPr>
        <p:spPr>
          <a:xfrm>
            <a:off x="883976" y="2150323"/>
            <a:ext cx="7836943" cy="181588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acr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create 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\</a:t>
            </a:r>
          </a:p>
          <a:p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--name </a:t>
            </a:r>
            <a:r>
              <a:rPr lang="en-GB" sz="1600" dirty="0" err="1">
                <a:solidFill>
                  <a:srgbClr val="FFC000"/>
                </a:solidFill>
              </a:rPr>
              <a:t>mycontainerregistry$RANDOM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--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sku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Basic</a:t>
            </a:r>
          </a:p>
          <a:p>
            <a:r>
              <a:rPr lang="en-GB" sz="1600" dirty="0">
                <a:solidFill>
                  <a:schemeClr val="bg1"/>
                </a:solidFill>
              </a:rPr>
              <a:t>{</a:t>
            </a:r>
          </a:p>
          <a:p>
            <a:r>
              <a:rPr lang="en-GB" sz="1600" dirty="0">
                <a:solidFill>
                  <a:schemeClr val="bg1"/>
                </a:solidFill>
              </a:rPr>
              <a:t> ….</a:t>
            </a:r>
          </a:p>
          <a:p>
            <a:r>
              <a:rPr lang="it-IT" sz="1600" dirty="0">
                <a:solidFill>
                  <a:schemeClr val="bg1"/>
                </a:solidFill>
              </a:rPr>
              <a:t>    "loginServer": "</a:t>
            </a:r>
            <a:r>
              <a:rPr lang="it-IT" sz="1600" dirty="0">
                <a:solidFill>
                  <a:srgbClr val="FFC000"/>
                </a:solidFill>
              </a:rPr>
              <a:t>mycontainerregistry007.azurecr.io</a:t>
            </a:r>
            <a:r>
              <a:rPr lang="it-IT" sz="1600" dirty="0">
                <a:solidFill>
                  <a:schemeClr val="bg1"/>
                </a:solidFill>
              </a:rPr>
              <a:t>",</a:t>
            </a:r>
          </a:p>
          <a:p>
            <a:r>
              <a:rPr lang="it-IT" sz="1600" dirty="0">
                <a:solidFill>
                  <a:schemeClr val="bg1"/>
                </a:solidFill>
              </a:rPr>
              <a:t>.....</a:t>
            </a:r>
          </a:p>
          <a:p>
            <a:r>
              <a:rPr lang="it-IT" sz="1600" dirty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5A211C-2C3E-4540-BD9A-48765E5020F5}"/>
              </a:ext>
            </a:extLst>
          </p:cNvPr>
          <p:cNvSpPr txBox="1"/>
          <p:nvPr/>
        </p:nvSpPr>
        <p:spPr>
          <a:xfrm>
            <a:off x="2875128" y="5890994"/>
            <a:ext cx="580044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/>
              <a:t>Basic</a:t>
            </a:r>
            <a:r>
              <a:rPr lang="en-GB" dirty="0"/>
              <a:t> registry is a cost-optimized option for developers learning about Azure Container Registries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2BC52A-0C5B-48E2-837E-C671F8C8364D}"/>
              </a:ext>
            </a:extLst>
          </p:cNvPr>
          <p:cNvSpPr txBox="1"/>
          <p:nvPr/>
        </p:nvSpPr>
        <p:spPr>
          <a:xfrm>
            <a:off x="883976" y="5133517"/>
            <a:ext cx="7836943" cy="33855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$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az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acr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login --name </a:t>
            </a:r>
            <a:r>
              <a:rPr lang="en-GB" sz="1600" dirty="0">
                <a:solidFill>
                  <a:srgbClr val="FFC000"/>
                </a:solidFill>
              </a:rPr>
              <a:t>mycontainerregistry007</a:t>
            </a:r>
            <a:endParaRPr lang="it-IT" sz="1600" dirty="0">
              <a:solidFill>
                <a:srgbClr val="FFC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B1D918-FB2A-436B-A792-0E5C04BA035D}"/>
              </a:ext>
            </a:extLst>
          </p:cNvPr>
          <p:cNvSpPr txBox="1"/>
          <p:nvPr/>
        </p:nvSpPr>
        <p:spPr>
          <a:xfrm>
            <a:off x="6332561" y="3267705"/>
            <a:ext cx="2242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This is the 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i="1" dirty="0">
                <a:solidFill>
                  <a:srgbClr val="FF0000"/>
                </a:solidFill>
              </a:rPr>
              <a:t>login-server name</a:t>
            </a:r>
          </a:p>
        </p:txBody>
      </p: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672EAE22-D25B-4D92-92C8-A7370C2AABFE}"/>
              </a:ext>
            </a:extLst>
          </p:cNvPr>
          <p:cNvCxnSpPr/>
          <p:nvPr/>
        </p:nvCxnSpPr>
        <p:spPr bwMode="auto">
          <a:xfrm rot="10800000">
            <a:off x="4139821" y="3429000"/>
            <a:ext cx="2147248" cy="192206"/>
          </a:xfrm>
          <a:prstGeom prst="bentConnector3">
            <a:avLst>
              <a:gd name="adj1" fmla="val 99788"/>
            </a:avLst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DA0A21B-E2A3-451E-AE83-C57CE8FE0A91}"/>
              </a:ext>
            </a:extLst>
          </p:cNvPr>
          <p:cNvCxnSpPr/>
          <p:nvPr/>
        </p:nvCxnSpPr>
        <p:spPr bwMode="auto">
          <a:xfrm>
            <a:off x="2602173" y="3471081"/>
            <a:ext cx="3011606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42FBE453-7439-4F79-AD59-9DB4784C0394}"/>
              </a:ext>
            </a:extLst>
          </p:cNvPr>
          <p:cNvCxnSpPr>
            <a:stCxn id="7" idx="3"/>
          </p:cNvCxnSpPr>
          <p:nvPr/>
        </p:nvCxnSpPr>
        <p:spPr bwMode="auto">
          <a:xfrm flipH="1" flipV="1">
            <a:off x="5775348" y="2583976"/>
            <a:ext cx="2900221" cy="3630184"/>
          </a:xfrm>
          <a:prstGeom prst="bentConnector4">
            <a:avLst>
              <a:gd name="adj1" fmla="val -7882"/>
              <a:gd name="adj2" fmla="val 99941"/>
            </a:avLst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2366591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4BE7A-2D0B-4DED-8867-D55646CD6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Push Image Using Docker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B73C4-DE85-4CA1-8785-88648BB5C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305636"/>
            <a:ext cx="7029450" cy="2210937"/>
          </a:xfrm>
        </p:spPr>
        <p:txBody>
          <a:bodyPr/>
          <a:lstStyle/>
          <a:p>
            <a:r>
              <a:rPr lang="en-GB" dirty="0"/>
              <a:t>Note: You use Docker from your own PC</a:t>
            </a:r>
          </a:p>
          <a:p>
            <a:endParaRPr lang="en-GB" dirty="0"/>
          </a:p>
          <a:p>
            <a:r>
              <a:rPr lang="en-GB" dirty="0"/>
              <a:t>Push the image to the Azure Container Registry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47B18A-3977-44A9-A109-C2126D82AD9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8A864C-2C67-44D6-AEC4-171409120CDA}"/>
              </a:ext>
            </a:extLst>
          </p:cNvPr>
          <p:cNvSpPr txBox="1"/>
          <p:nvPr/>
        </p:nvSpPr>
        <p:spPr>
          <a:xfrm>
            <a:off x="736694" y="2880582"/>
            <a:ext cx="7836943" cy="33855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$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push &lt;login-server&gt;</a:t>
            </a:r>
            <a:r>
              <a:rPr lang="en-GB" sz="1600" dirty="0">
                <a:solidFill>
                  <a:srgbClr val="FFC000"/>
                </a:solidFill>
              </a:rPr>
              <a:t>/</a:t>
            </a:r>
            <a:r>
              <a:rPr lang="en-GB" sz="1600" dirty="0" err="1">
                <a:solidFill>
                  <a:srgbClr val="FFC000"/>
                </a:solidFill>
              </a:rPr>
              <a:t>image:tag</a:t>
            </a:r>
            <a:endParaRPr lang="it-IT" sz="1600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4355B2-86C9-489A-BFF1-3F1E38C5FFF1}"/>
              </a:ext>
            </a:extLst>
          </p:cNvPr>
          <p:cNvSpPr txBox="1"/>
          <p:nvPr/>
        </p:nvSpPr>
        <p:spPr>
          <a:xfrm>
            <a:off x="2010771" y="3219136"/>
            <a:ext cx="671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&lt;login-server&gt; </a:t>
            </a:r>
            <a:r>
              <a:rPr lang="en-GB" dirty="0"/>
              <a:t>name has the format </a:t>
            </a:r>
            <a:r>
              <a:rPr lang="en-GB" i="1" dirty="0"/>
              <a:t>&lt;registry-name&gt;.azurecr.io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9F25D-8AE0-4872-85D4-6C50D2AA4445}"/>
              </a:ext>
            </a:extLst>
          </p:cNvPr>
          <p:cNvSpPr txBox="1"/>
          <p:nvPr/>
        </p:nvSpPr>
        <p:spPr>
          <a:xfrm>
            <a:off x="1140440" y="4655003"/>
            <a:ext cx="7029450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 </a:t>
            </a:r>
          </a:p>
          <a:p>
            <a:r>
              <a:rPr lang="en-GB" dirty="0"/>
              <a:t>The Azure Cloud Shell doesn't include all required Docker components (the </a:t>
            </a:r>
            <a:r>
              <a:rPr lang="en-GB" dirty="0" err="1"/>
              <a:t>dockerd</a:t>
            </a:r>
            <a:r>
              <a:rPr lang="en-GB" dirty="0"/>
              <a:t> daemon) so you will need to use Docker on your own PC</a:t>
            </a:r>
          </a:p>
        </p:txBody>
      </p:sp>
    </p:spTree>
    <p:extLst>
      <p:ext uri="{BB962C8B-B14F-4D97-AF65-F5344CB8AC3E}">
        <p14:creationId xmlns:p14="http://schemas.microsoft.com/office/powerpoint/2010/main" val="8570728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A2F74-0255-4216-B644-1BAD1C2E8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CLI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BC2C0-C9ED-438D-B133-E1F774BB3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Docker Azure Integration enables developers to use native Docker commands to run applications in Azure Container Instances (ACI) </a:t>
            </a:r>
          </a:p>
          <a:p>
            <a:r>
              <a:rPr lang="en-GB" dirty="0"/>
              <a:t>This integration allows you to use your standard Docker environment e.g. Docker for Windows, to log into Azure and execute standard(</a:t>
            </a:r>
            <a:r>
              <a:rPr lang="en-GB" dirty="0" err="1"/>
              <a:t>ish</a:t>
            </a:r>
            <a:r>
              <a:rPr lang="en-GB" dirty="0"/>
              <a:t>) Docker commands to start containers in Azure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4B7E50-EBD3-489A-839B-5D62BE1CAD5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203567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B4CEF-0992-4F1F-B8EC-81BEE24CD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Azure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1B90F-3328-4544-949B-173B46F1B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03002"/>
            <a:ext cx="7029450" cy="5035824"/>
          </a:xfrm>
        </p:spPr>
        <p:txBody>
          <a:bodyPr/>
          <a:lstStyle/>
          <a:p>
            <a:r>
              <a:rPr lang="en-GB" dirty="0"/>
              <a:t>Login into Azure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AAA962-BA04-4368-8D82-C9EFD47AEB5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387356-7DFA-45BB-93DA-81FB963E9460}"/>
              </a:ext>
            </a:extLst>
          </p:cNvPr>
          <p:cNvSpPr txBox="1"/>
          <p:nvPr/>
        </p:nvSpPr>
        <p:spPr>
          <a:xfrm>
            <a:off x="658136" y="1919945"/>
            <a:ext cx="5742793" cy="58477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login azure  </a:t>
            </a:r>
            <a:r>
              <a:rPr lang="en-GB" sz="1600" dirty="0">
                <a:solidFill>
                  <a:srgbClr val="FF0000"/>
                </a:solidFill>
              </a:rPr>
              <a:t>--tenant-id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ec.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.………c5</a:t>
            </a:r>
          </a:p>
          <a:p>
            <a:r>
              <a:rPr lang="en-GB" sz="1600" dirty="0">
                <a:solidFill>
                  <a:schemeClr val="bg1"/>
                </a:solidFill>
              </a:rPr>
              <a:t>login succeeded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25DB46-AAD0-4FBF-B847-B59662D9FF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7840" y="2729552"/>
            <a:ext cx="3650669" cy="3502569"/>
          </a:xfrm>
          <a:prstGeom prst="rect">
            <a:avLst/>
          </a:prstGeom>
        </p:spPr>
      </p:pic>
      <p:sp>
        <p:nvSpPr>
          <p:cNvPr id="8" name="Arrow: Bent 7">
            <a:extLst>
              <a:ext uri="{FF2B5EF4-FFF2-40B4-BE49-F238E27FC236}">
                <a16:creationId xmlns:a16="http://schemas.microsoft.com/office/drawing/2014/main" id="{29004421-B5C8-4E0F-9188-0B9FFA81B391}"/>
              </a:ext>
            </a:extLst>
          </p:cNvPr>
          <p:cNvSpPr/>
          <p:nvPr/>
        </p:nvSpPr>
        <p:spPr bwMode="auto">
          <a:xfrm flipV="1">
            <a:off x="1527175" y="2729551"/>
            <a:ext cx="1064525" cy="2083557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A832A6-E873-4B84-8021-E58C841B9602}"/>
              </a:ext>
            </a:extLst>
          </p:cNvPr>
          <p:cNvSpPr txBox="1"/>
          <p:nvPr/>
        </p:nvSpPr>
        <p:spPr>
          <a:xfrm>
            <a:off x="383560" y="4813108"/>
            <a:ext cx="1543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Opens web page to allow you to login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883182-6AAF-4CBA-BDF3-0913F8CBF710}"/>
              </a:ext>
            </a:extLst>
          </p:cNvPr>
          <p:cNvSpPr txBox="1"/>
          <p:nvPr/>
        </p:nvSpPr>
        <p:spPr>
          <a:xfrm>
            <a:off x="6479263" y="548065"/>
            <a:ext cx="24781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may need to provide a tenant id</a:t>
            </a:r>
          </a:p>
          <a:p>
            <a:r>
              <a:rPr lang="en-GB" dirty="0"/>
              <a:t>(</a:t>
            </a:r>
            <a:r>
              <a:rPr lang="en-GB" i="1" dirty="0"/>
              <a:t>--tenant-id </a:t>
            </a:r>
            <a:r>
              <a:rPr lang="en-GB" i="1" dirty="0" err="1"/>
              <a:t>zz</a:t>
            </a:r>
            <a:r>
              <a:rPr lang="en-GB" dirty="0"/>
              <a:t>) if you are working in an organisation. In Azure, a tenant represents an organization. To build apps that use the Microsoft identity platform for identity and access management, you need access to an Azure Active Directory (Azure AD) </a:t>
            </a:r>
            <a:r>
              <a:rPr lang="en-GB" i="1" dirty="0"/>
              <a:t>tenant</a:t>
            </a:r>
            <a:r>
              <a:rPr lang="en-GB" dirty="0"/>
              <a:t>. </a:t>
            </a:r>
          </a:p>
          <a:p>
            <a:r>
              <a:rPr lang="en-GB" dirty="0"/>
              <a:t>Look for the tenant ID in Azure Active Directory overview page in the Azure Portal.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DFAE5A-F424-4434-802F-78A7508871E6}"/>
              </a:ext>
            </a:extLst>
          </p:cNvPr>
          <p:cNvSpPr txBox="1"/>
          <p:nvPr/>
        </p:nvSpPr>
        <p:spPr>
          <a:xfrm>
            <a:off x="658137" y="1221446"/>
            <a:ext cx="5742793" cy="58477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login azure</a:t>
            </a:r>
          </a:p>
          <a:p>
            <a:r>
              <a:rPr lang="en-GB" sz="1600" dirty="0">
                <a:solidFill>
                  <a:schemeClr val="bg1"/>
                </a:solidFill>
              </a:rPr>
              <a:t>login succeeded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832EB9-856E-45D1-B70E-4F8DC325AAAA}"/>
              </a:ext>
            </a:extLst>
          </p:cNvPr>
          <p:cNvSpPr txBox="1"/>
          <p:nvPr/>
        </p:nvSpPr>
        <p:spPr>
          <a:xfrm>
            <a:off x="4562475" y="909312"/>
            <a:ext cx="1454244" cy="369332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On your PC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33D97D-EEDF-4ED5-A7C1-16883E2C6930}"/>
              </a:ext>
            </a:extLst>
          </p:cNvPr>
          <p:cNvSpPr txBox="1"/>
          <p:nvPr/>
        </p:nvSpPr>
        <p:spPr>
          <a:xfrm>
            <a:off x="4277140" y="1436889"/>
            <a:ext cx="20249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FF0000"/>
                </a:solidFill>
              </a:rPr>
              <a:t>This should work for us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4A22A8-23FB-449D-961E-4D1C0E0914A5}"/>
              </a:ext>
            </a:extLst>
          </p:cNvPr>
          <p:cNvSpPr txBox="1"/>
          <p:nvPr/>
        </p:nvSpPr>
        <p:spPr>
          <a:xfrm>
            <a:off x="383560" y="6368955"/>
            <a:ext cx="6994287" cy="369332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WARNING: This only seems to work in DOS Command Window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594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86844-AFCE-4748-8D72-E03B38588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Azure </a:t>
            </a:r>
            <a:r>
              <a:rPr lang="en-GB"/>
              <a:t>Container Instances (ACI) </a:t>
            </a:r>
            <a:r>
              <a:rPr lang="en-GB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01AD9-1107-451C-8013-8AC632ADF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00669"/>
            <a:ext cx="7029450" cy="5038156"/>
          </a:xfrm>
        </p:spPr>
        <p:txBody>
          <a:bodyPr/>
          <a:lstStyle/>
          <a:p>
            <a:r>
              <a:rPr lang="en-GB" dirty="0"/>
              <a:t>For Docker to create resources in Azure, we need an ACI context which essentially defines the resource group and location where the containers should be created.</a:t>
            </a:r>
          </a:p>
          <a:p>
            <a:pPr lvl="1"/>
            <a:r>
              <a:rPr lang="en-GB" dirty="0"/>
              <a:t>In Docker we can create and switch between multiple contexts </a:t>
            </a:r>
            <a:br>
              <a:rPr lang="en-GB" dirty="0"/>
            </a:br>
            <a:r>
              <a:rPr lang="en-GB" dirty="0"/>
              <a:t>(try </a:t>
            </a:r>
            <a:r>
              <a:rPr lang="en-GB" i="1" dirty="0"/>
              <a:t>docker context list</a:t>
            </a:r>
            <a:r>
              <a:rPr lang="en-GB" dirty="0"/>
              <a:t> and </a:t>
            </a:r>
            <a:r>
              <a:rPr lang="en-GB" i="1" dirty="0"/>
              <a:t>docker context use </a:t>
            </a:r>
            <a:r>
              <a:rPr lang="en-GB" i="1" dirty="0" err="1"/>
              <a:t>mycontext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 use the context to avoid entering this information each time we create containers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5A8955-563C-4DBC-B9E2-F174E68376C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C6D95C-5C61-4FE3-8323-7A03E74223CA}"/>
              </a:ext>
            </a:extLst>
          </p:cNvPr>
          <p:cNvSpPr txBox="1"/>
          <p:nvPr/>
        </p:nvSpPr>
        <p:spPr>
          <a:xfrm>
            <a:off x="686366" y="2717232"/>
            <a:ext cx="8123261" cy="196977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context create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aci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rgbClr val="FFC000"/>
                </a:solidFill>
              </a:rPr>
              <a:t>learningacicontext</a:t>
            </a:r>
            <a:endParaRPr lang="en-GB" sz="1600" dirty="0">
              <a:solidFill>
                <a:srgbClr val="FFC000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Interactively select the subscription, resource group and location required</a:t>
            </a:r>
          </a:p>
          <a:p>
            <a:r>
              <a:rPr lang="en-GB" sz="1400" dirty="0">
                <a:solidFill>
                  <a:schemeClr val="bg1"/>
                </a:solidFill>
              </a:rPr>
              <a:t>Using only available subscription : Azure for Students Starter (d90e……6a6b)</a:t>
            </a:r>
          </a:p>
          <a:p>
            <a:r>
              <a:rPr lang="en-GB" sz="1400" dirty="0">
                <a:solidFill>
                  <a:schemeClr val="bg1"/>
                </a:solidFill>
              </a:rPr>
              <a:t>? Select a resource group </a:t>
            </a:r>
            <a:r>
              <a:rPr lang="en-GB" sz="1400" dirty="0" err="1">
                <a:solidFill>
                  <a:schemeClr val="bg1"/>
                </a:solidFill>
              </a:rPr>
              <a:t>StudentContainers</a:t>
            </a:r>
            <a:r>
              <a:rPr lang="en-GB" sz="1400" dirty="0">
                <a:solidFill>
                  <a:schemeClr val="bg1"/>
                </a:solidFill>
              </a:rPr>
              <a:t>  [Use arrows to move, type to filter]</a:t>
            </a:r>
          </a:p>
          <a:p>
            <a:r>
              <a:rPr lang="it-IT" sz="1600" u="sng" dirty="0">
                <a:solidFill>
                  <a:schemeClr val="bg1"/>
                </a:solidFill>
              </a:rPr>
              <a:t>ALTERNATIVELY, SPECIFY INFO ON THE COMMAND LINE</a:t>
            </a:r>
          </a:p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context create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aci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rgbClr val="FFC000"/>
                </a:solidFill>
              </a:rPr>
              <a:t>learningacicontext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0000"/>
                </a:solidFill>
              </a:rPr>
              <a:t>--subscription-id </a:t>
            </a:r>
            <a:r>
              <a:rPr lang="en-GB" sz="1600" dirty="0">
                <a:solidFill>
                  <a:srgbClr val="FFC000"/>
                </a:solidFill>
              </a:rPr>
              <a:t>b……17 </a:t>
            </a:r>
            <a:r>
              <a:rPr lang="en-GB" sz="1600" dirty="0">
                <a:solidFill>
                  <a:srgbClr val="FF0000"/>
                </a:solidFill>
              </a:rPr>
              <a:t>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0000"/>
                </a:solidFill>
              </a:rPr>
              <a:t>--location </a:t>
            </a:r>
            <a:r>
              <a:rPr lang="en-GB" sz="1600" dirty="0" err="1">
                <a:solidFill>
                  <a:srgbClr val="FFC000"/>
                </a:solidFill>
              </a:rPr>
              <a:t>ukwest</a:t>
            </a:r>
            <a:endParaRPr lang="en-GB" sz="1600" dirty="0">
              <a:solidFill>
                <a:srgbClr val="FFC000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Successfully created </a:t>
            </a:r>
            <a:r>
              <a:rPr lang="en-GB" sz="1600" dirty="0" err="1">
                <a:solidFill>
                  <a:schemeClr val="bg1"/>
                </a:solidFill>
              </a:rPr>
              <a:t>aci</a:t>
            </a:r>
            <a:r>
              <a:rPr lang="en-GB" sz="1600" dirty="0">
                <a:solidFill>
                  <a:schemeClr val="bg1"/>
                </a:solidFill>
              </a:rPr>
              <a:t> context "</a:t>
            </a:r>
            <a:r>
              <a:rPr lang="en-GB" sz="1600" dirty="0" err="1">
                <a:solidFill>
                  <a:schemeClr val="bg1"/>
                </a:solidFill>
              </a:rPr>
              <a:t>learningacicontext</a:t>
            </a:r>
            <a:r>
              <a:rPr lang="en-GB" sz="1600" dirty="0">
                <a:solidFill>
                  <a:schemeClr val="bg1"/>
                </a:solidFill>
              </a:rPr>
              <a:t>"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3E271E-D46A-4431-AEF5-7FCF93A03932}"/>
              </a:ext>
            </a:extLst>
          </p:cNvPr>
          <p:cNvSpPr txBox="1"/>
          <p:nvPr/>
        </p:nvSpPr>
        <p:spPr>
          <a:xfrm>
            <a:off x="731859" y="5550608"/>
            <a:ext cx="8123261" cy="33855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</a:t>
            </a:r>
            <a:r>
              <a:rPr lang="en-GB" sz="1600" dirty="0">
                <a:solidFill>
                  <a:srgbClr val="FF0000"/>
                </a:solidFill>
              </a:rPr>
              <a:t>--context </a:t>
            </a:r>
            <a:r>
              <a:rPr lang="en-GB" sz="1600" dirty="0" err="1">
                <a:solidFill>
                  <a:srgbClr val="FFC000"/>
                </a:solidFill>
              </a:rPr>
              <a:t>learningacicontext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run -p 80:80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nginx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017A69-6079-4D7D-A39B-EE7BEF7E6974}"/>
              </a:ext>
            </a:extLst>
          </p:cNvPr>
          <p:cNvSpPr txBox="1"/>
          <p:nvPr/>
        </p:nvSpPr>
        <p:spPr>
          <a:xfrm>
            <a:off x="4747996" y="5958998"/>
            <a:ext cx="42733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Note: these are commands are being executed in Docker not Azure, so the shorthand –g and –l flags do not 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80D9C5-69F8-46E1-902F-DF7DEF10A975}"/>
              </a:ext>
            </a:extLst>
          </p:cNvPr>
          <p:cNvSpPr txBox="1"/>
          <p:nvPr/>
        </p:nvSpPr>
        <p:spPr>
          <a:xfrm>
            <a:off x="72931" y="2334889"/>
            <a:ext cx="1454244" cy="369332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On your PC</a:t>
            </a:r>
          </a:p>
        </p:txBody>
      </p:sp>
    </p:spTree>
    <p:extLst>
      <p:ext uri="{BB962C8B-B14F-4D97-AF65-F5344CB8AC3E}">
        <p14:creationId xmlns:p14="http://schemas.microsoft.com/office/powerpoint/2010/main" val="26087692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87733-AD27-4361-B5F1-7872F8B63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28474-2962-4EFB-ABB3-3D3835E72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30" y="1724025"/>
            <a:ext cx="4449170" cy="4114800"/>
          </a:xfrm>
        </p:spPr>
        <p:txBody>
          <a:bodyPr/>
          <a:lstStyle/>
          <a:p>
            <a:r>
              <a:rPr lang="en-GB" dirty="0"/>
              <a:t>Create the following </a:t>
            </a:r>
            <a:r>
              <a:rPr lang="en-GB" i="1" dirty="0" err="1"/>
              <a:t>dockerfile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Create an index.html page in the same directory</a:t>
            </a:r>
          </a:p>
          <a:p>
            <a:endParaRPr lang="en-GB" dirty="0"/>
          </a:p>
          <a:p>
            <a:r>
              <a:rPr lang="en-GB" dirty="0"/>
              <a:t>Create a repository on </a:t>
            </a:r>
            <a:r>
              <a:rPr lang="en-GB" dirty="0" err="1"/>
              <a:t>DockerHub</a:t>
            </a:r>
            <a:endParaRPr lang="en-GB" dirty="0"/>
          </a:p>
          <a:p>
            <a:endParaRPr lang="en-GB" dirty="0"/>
          </a:p>
          <a:p>
            <a:r>
              <a:rPr lang="en-GB" dirty="0"/>
              <a:t>Build the image “nginx-webserver”</a:t>
            </a:r>
          </a:p>
          <a:p>
            <a:r>
              <a:rPr lang="en-GB" dirty="0"/>
              <a:t>Tag and push it to </a:t>
            </a:r>
            <a:r>
              <a:rPr lang="en-GB" dirty="0" err="1"/>
              <a:t>DockerHub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0579FB-B17F-4D18-B4F6-C9EE977A2E8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54D0F8-EF23-4C5F-8DAC-00F80E659E57}"/>
              </a:ext>
            </a:extLst>
          </p:cNvPr>
          <p:cNvSpPr txBox="1"/>
          <p:nvPr/>
        </p:nvSpPr>
        <p:spPr>
          <a:xfrm>
            <a:off x="4227269" y="1724025"/>
            <a:ext cx="4916731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FROM ubuntu</a:t>
            </a:r>
          </a:p>
          <a:p>
            <a:r>
              <a:rPr lang="en-GB" dirty="0"/>
              <a:t>RUN apt-get update &amp;&amp; apt-get install -y nginx</a:t>
            </a:r>
          </a:p>
          <a:p>
            <a:r>
              <a:rPr lang="en-GB" dirty="0"/>
              <a:t>COPY ./*.html /var/www/html</a:t>
            </a:r>
          </a:p>
          <a:p>
            <a:r>
              <a:rPr lang="en-GB" dirty="0"/>
              <a:t>EXPOSE 80</a:t>
            </a:r>
          </a:p>
          <a:p>
            <a:r>
              <a:rPr lang="en-GB" dirty="0"/>
              <a:t>ENTRYPOINT ["nginx", "-g", "daemon off;"]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9D1CFD-6FE0-4E34-9F79-665DBF84ADF0}"/>
              </a:ext>
            </a:extLst>
          </p:cNvPr>
          <p:cNvSpPr txBox="1"/>
          <p:nvPr/>
        </p:nvSpPr>
        <p:spPr>
          <a:xfrm>
            <a:off x="4671541" y="3575613"/>
            <a:ext cx="4386778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&lt;head&gt;</a:t>
            </a:r>
          </a:p>
          <a:p>
            <a:r>
              <a:rPr lang="en-GB" dirty="0"/>
              <a:t>&lt;title&gt;Home Page&lt;/title&gt;</a:t>
            </a:r>
          </a:p>
          <a:p>
            <a:r>
              <a:rPr lang="en-GB" dirty="0"/>
              <a:t>&lt;meta charset="utf-8" /&gt;</a:t>
            </a:r>
          </a:p>
          <a:p>
            <a:r>
              <a:rPr lang="en-GB" dirty="0"/>
              <a:t>&lt;/head&gt;</a:t>
            </a:r>
          </a:p>
          <a:p>
            <a:r>
              <a:rPr lang="en-GB" dirty="0"/>
              <a:t>&lt;body&gt;</a:t>
            </a:r>
          </a:p>
          <a:p>
            <a:r>
              <a:rPr lang="en-GB" dirty="0"/>
              <a:t>&lt;p&gt;Hello from </a:t>
            </a:r>
            <a:r>
              <a:rPr lang="en-GB" dirty="0">
                <a:solidFill>
                  <a:srgbClr val="FF0000"/>
                </a:solidFill>
              </a:rPr>
              <a:t>YOUR_NAME_HERE</a:t>
            </a:r>
            <a:r>
              <a:rPr lang="en-GB" dirty="0"/>
              <a:t>&lt;/p&gt;</a:t>
            </a:r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31059052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B689C-E1C0-46EB-A668-16D53F1CA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65158-5D3B-47B5-81B6-920B5161B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02315"/>
            <a:ext cx="7029450" cy="4608795"/>
          </a:xfrm>
        </p:spPr>
        <p:txBody>
          <a:bodyPr/>
          <a:lstStyle/>
          <a:p>
            <a:r>
              <a:rPr lang="en-GB" dirty="0"/>
              <a:t>Login to Azure from Docker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your new image mapping port 80 to 80</a:t>
            </a:r>
            <a:br>
              <a:rPr lang="en-GB" dirty="0"/>
            </a:br>
            <a:r>
              <a:rPr lang="en-GB" i="1" dirty="0"/>
              <a:t>docker run   (Note: --</a:t>
            </a:r>
            <a:r>
              <a:rPr lang="en-GB" i="1" dirty="0" err="1"/>
              <a:t>domainname</a:t>
            </a:r>
            <a:r>
              <a:rPr lang="en-GB" i="1" dirty="0"/>
              <a:t> lets you sets </a:t>
            </a:r>
            <a:r>
              <a:rPr lang="en-GB" i="1" dirty="0" err="1"/>
              <a:t>dns</a:t>
            </a:r>
            <a:r>
              <a:rPr lang="en-GB" i="1" dirty="0"/>
              <a:t>-name-label) </a:t>
            </a:r>
            <a:endParaRPr lang="en-GB" dirty="0"/>
          </a:p>
          <a:p>
            <a:r>
              <a:rPr lang="en-GB" dirty="0"/>
              <a:t>Check the container is running in Azure</a:t>
            </a:r>
          </a:p>
          <a:p>
            <a:r>
              <a:rPr lang="en-GB" dirty="0"/>
              <a:t>View the website from the browser</a:t>
            </a:r>
          </a:p>
          <a:p>
            <a:r>
              <a:rPr lang="en-GB" dirty="0"/>
              <a:t>Stop the container</a:t>
            </a:r>
          </a:p>
          <a:p>
            <a:r>
              <a:rPr lang="en-GB" dirty="0"/>
              <a:t>Remove the container</a:t>
            </a:r>
          </a:p>
          <a:p>
            <a:r>
              <a:rPr lang="en-GB" dirty="0"/>
              <a:t>Logout of Docker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351EB8-CE84-4434-ACFA-65BB0541A78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7E55F4-0FEE-4475-9DED-D02D1759FBC0}"/>
              </a:ext>
            </a:extLst>
          </p:cNvPr>
          <p:cNvSpPr txBox="1"/>
          <p:nvPr/>
        </p:nvSpPr>
        <p:spPr>
          <a:xfrm>
            <a:off x="228600" y="1252125"/>
            <a:ext cx="8686800" cy="181588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login azure                                           </a:t>
            </a:r>
            <a:r>
              <a:rPr lang="en-GB" sz="1600" dirty="0">
                <a:solidFill>
                  <a:schemeClr val="bg1">
                    <a:lumMod val="65000"/>
                  </a:schemeClr>
                </a:solidFill>
              </a:rPr>
              <a:t>--tenant-id ece1………..c5</a:t>
            </a:r>
          </a:p>
          <a:p>
            <a:r>
              <a:rPr lang="en-GB" sz="1600" dirty="0">
                <a:solidFill>
                  <a:schemeClr val="bg1"/>
                </a:solidFill>
              </a:rPr>
              <a:t>login succeeded</a:t>
            </a:r>
            <a:endParaRPr lang="it-IT" sz="1600" dirty="0">
              <a:solidFill>
                <a:schemeClr val="bg1"/>
              </a:solidFill>
            </a:endParaRPr>
          </a:p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context create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aci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rgbClr val="FFC000"/>
                </a:solidFill>
              </a:rPr>
              <a:t>learningacicontext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0000"/>
                </a:solidFill>
              </a:rPr>
              <a:t>--subscription-id </a:t>
            </a:r>
            <a:r>
              <a:rPr lang="en-GB" sz="1600" dirty="0">
                <a:solidFill>
                  <a:srgbClr val="FFC000"/>
                </a:solidFill>
              </a:rPr>
              <a:t>b……17 </a:t>
            </a:r>
            <a:r>
              <a:rPr lang="en-GB" sz="1600" dirty="0">
                <a:solidFill>
                  <a:srgbClr val="FF0000"/>
                </a:solidFill>
              </a:rPr>
              <a:t>--resource-group </a:t>
            </a:r>
            <a:r>
              <a:rPr lang="en-GB" sz="1600" dirty="0" err="1">
                <a:solidFill>
                  <a:srgbClr val="FFC000"/>
                </a:solidFill>
              </a:rPr>
              <a:t>StudentContainers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rgbClr val="FF0000"/>
                </a:solidFill>
              </a:rPr>
              <a:t>--location </a:t>
            </a:r>
            <a:r>
              <a:rPr lang="en-GB" sz="1600" dirty="0" err="1">
                <a:solidFill>
                  <a:srgbClr val="FFC000"/>
                </a:solidFill>
              </a:rPr>
              <a:t>ukwest</a:t>
            </a:r>
            <a:endParaRPr lang="en-GB" sz="1600" dirty="0">
              <a:solidFill>
                <a:srgbClr val="FFC000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Successfully created </a:t>
            </a:r>
            <a:r>
              <a:rPr lang="en-GB" sz="1600" dirty="0" err="1">
                <a:solidFill>
                  <a:schemeClr val="bg1"/>
                </a:solidFill>
              </a:rPr>
              <a:t>aci</a:t>
            </a:r>
            <a:r>
              <a:rPr lang="en-GB" sz="1600" dirty="0">
                <a:solidFill>
                  <a:schemeClr val="bg1"/>
                </a:solidFill>
              </a:rPr>
              <a:t> context "</a:t>
            </a:r>
            <a:r>
              <a:rPr lang="en-GB" sz="1600" dirty="0" err="1">
                <a:solidFill>
                  <a:schemeClr val="bg1"/>
                </a:solidFill>
              </a:rPr>
              <a:t>learningacicontext</a:t>
            </a:r>
            <a:r>
              <a:rPr lang="en-GB" sz="1600" dirty="0">
                <a:solidFill>
                  <a:schemeClr val="bg1"/>
                </a:solidFill>
              </a:rPr>
              <a:t>“</a:t>
            </a:r>
          </a:p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context use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learningacicontext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GB" sz="1600" dirty="0">
                <a:solidFill>
                  <a:srgbClr val="FF0000"/>
                </a:solidFill>
                <a:sym typeface="Wingdings" panose="05000000000000000000" pitchFamily="2" charset="2"/>
              </a:rPr>
              <a:t> </a:t>
            </a:r>
            <a:r>
              <a:rPr lang="en-GB" sz="1400" dirty="0">
                <a:solidFill>
                  <a:srgbClr val="FF0000"/>
                </a:solidFill>
                <a:sym typeface="Wingdings" panose="05000000000000000000" pitchFamily="2" charset="2"/>
              </a:rPr>
              <a:t>Switch to the context for all future Docker commands</a:t>
            </a:r>
            <a:endParaRPr lang="en-GB" sz="1400" dirty="0">
              <a:solidFill>
                <a:srgbClr val="FF0000"/>
              </a:solidFill>
            </a:endParaRPr>
          </a:p>
          <a:p>
            <a:r>
              <a:rPr lang="en-GB" sz="1600" dirty="0" err="1">
                <a:solidFill>
                  <a:schemeClr val="bg1"/>
                </a:solidFill>
              </a:rPr>
              <a:t>learningacicontext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F31E4C-ACE3-4FCD-87A1-41F37EA33935}"/>
              </a:ext>
            </a:extLst>
          </p:cNvPr>
          <p:cNvSpPr txBox="1"/>
          <p:nvPr/>
        </p:nvSpPr>
        <p:spPr>
          <a:xfrm>
            <a:off x="6091117" y="5515659"/>
            <a:ext cx="2858757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Get the subscription and </a:t>
            </a:r>
            <a:r>
              <a:rPr lang="en-GB" dirty="0" err="1"/>
              <a:t>tennant</a:t>
            </a:r>
            <a:r>
              <a:rPr lang="en-GB" dirty="0"/>
              <a:t> ids from Azure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0D8346-A1D0-43E5-BC0C-13B0C86A31B0}"/>
              </a:ext>
            </a:extLst>
          </p:cNvPr>
          <p:cNvSpPr txBox="1"/>
          <p:nvPr/>
        </p:nvSpPr>
        <p:spPr>
          <a:xfrm>
            <a:off x="597682" y="6337270"/>
            <a:ext cx="8096250" cy="40011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Remember, you will need to each find a unique container names</a:t>
            </a:r>
          </a:p>
        </p:txBody>
      </p:sp>
    </p:spTree>
    <p:extLst>
      <p:ext uri="{BB962C8B-B14F-4D97-AF65-F5344CB8AC3E}">
        <p14:creationId xmlns:p14="http://schemas.microsoft.com/office/powerpoint/2010/main" val="39652298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442A1-56C5-468E-9DAB-25FC5BA7B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86D03-5DD9-4D4A-9E45-566B80965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Docker compose also works in Azure for multiple containers</a:t>
            </a:r>
          </a:p>
          <a:p>
            <a:r>
              <a:rPr lang="en-GB" dirty="0"/>
              <a:t>See https://docs.docker.com/cloud/aci-integration/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7B239B-E3F1-4BD2-9AD4-144F7B02429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6884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BCD31-8DA0-4A3E-993E-16EE04B6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Azure DNS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5AE15-1FB0-4D66-A484-8FAE0E0FC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You can specify a DNS label name to expose your application on an FQDN of the form: &lt;NAME&gt;.region.azurecontainer.io.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You can set this name with the --</a:t>
            </a:r>
            <a:r>
              <a:rPr lang="en-GB" dirty="0" err="1"/>
              <a:t>domainname</a:t>
            </a:r>
            <a:r>
              <a:rPr lang="en-GB" dirty="0"/>
              <a:t> flag when performing a docker run, or by using the </a:t>
            </a:r>
            <a:r>
              <a:rPr lang="en-GB" dirty="0" err="1"/>
              <a:t>domainname</a:t>
            </a:r>
            <a:r>
              <a:rPr lang="en-GB" dirty="0"/>
              <a:t> field in the Compose file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3275C0-7E8C-486B-A337-C306B70004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870B37-6FF1-4829-9FCC-5C856F01ED91}"/>
              </a:ext>
            </a:extLst>
          </p:cNvPr>
          <p:cNvSpPr txBox="1"/>
          <p:nvPr/>
        </p:nvSpPr>
        <p:spPr>
          <a:xfrm>
            <a:off x="1210101" y="3819778"/>
            <a:ext cx="2475358" cy="15696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dirty="0"/>
              <a:t>services:</a:t>
            </a:r>
          </a:p>
          <a:p>
            <a:r>
              <a:rPr lang="en-GB" sz="1600" dirty="0"/>
              <a:t>  </a:t>
            </a:r>
            <a:r>
              <a:rPr lang="en-GB" sz="1600" dirty="0" err="1"/>
              <a:t>nginx</a:t>
            </a:r>
            <a:r>
              <a:rPr lang="en-GB" sz="1600" dirty="0"/>
              <a:t>:</a:t>
            </a:r>
          </a:p>
          <a:p>
            <a:r>
              <a:rPr lang="en-GB" sz="1600" dirty="0"/>
              <a:t>    image: </a:t>
            </a:r>
            <a:r>
              <a:rPr lang="en-GB" sz="1600" dirty="0" err="1"/>
              <a:t>nginx</a:t>
            </a:r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>
                <a:solidFill>
                  <a:srgbClr val="FF0000"/>
                </a:solidFill>
              </a:rPr>
              <a:t>domainname</a:t>
            </a:r>
            <a:r>
              <a:rPr lang="en-GB" sz="1600" dirty="0">
                <a:solidFill>
                  <a:srgbClr val="FF0000"/>
                </a:solidFill>
              </a:rPr>
              <a:t>: "</a:t>
            </a:r>
            <a:r>
              <a:rPr lang="en-GB" sz="1600" dirty="0" err="1">
                <a:solidFill>
                  <a:srgbClr val="FF0000"/>
                </a:solidFill>
              </a:rPr>
              <a:t>myapp</a:t>
            </a:r>
            <a:r>
              <a:rPr lang="en-GB" sz="1600" dirty="0">
                <a:solidFill>
                  <a:srgbClr val="FF0000"/>
                </a:solidFill>
              </a:rPr>
              <a:t>"</a:t>
            </a:r>
          </a:p>
          <a:p>
            <a:r>
              <a:rPr lang="en-GB" sz="1600" dirty="0"/>
              <a:t>    ports:</a:t>
            </a:r>
          </a:p>
          <a:p>
            <a:r>
              <a:rPr lang="en-GB" sz="1600" dirty="0"/>
              <a:t>      - "80:80"</a:t>
            </a:r>
          </a:p>
        </p:txBody>
      </p:sp>
    </p:spTree>
    <p:extLst>
      <p:ext uri="{BB962C8B-B14F-4D97-AF65-F5344CB8AC3E}">
        <p14:creationId xmlns:p14="http://schemas.microsoft.com/office/powerpoint/2010/main" val="29792410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60683-86A9-4D08-83C7-0730B4F27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Azure Volumes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9C99A-5EA7-437E-8B67-82D7EAFE5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10018"/>
            <a:ext cx="7029450" cy="4728807"/>
          </a:xfrm>
        </p:spPr>
        <p:txBody>
          <a:bodyPr/>
          <a:lstStyle/>
          <a:p>
            <a:r>
              <a:rPr lang="en-GB" dirty="0"/>
              <a:t>You can deploy containers or Compose applications that use persistent data stored in volumes. Azure File Share can be used to support volumes for ACI containers.</a:t>
            </a:r>
          </a:p>
          <a:p>
            <a:endParaRPr lang="en-GB" dirty="0"/>
          </a:p>
          <a:p>
            <a:r>
              <a:rPr lang="en-GB" dirty="0"/>
              <a:t>Using an existing Azure File Share with storage account name </a:t>
            </a:r>
            <a:r>
              <a:rPr lang="en-GB" i="1" dirty="0" err="1"/>
              <a:t>mystorageaccount</a:t>
            </a:r>
            <a:r>
              <a:rPr lang="en-GB" dirty="0"/>
              <a:t> and file share name </a:t>
            </a:r>
            <a:r>
              <a:rPr lang="en-GB" i="1" dirty="0" err="1"/>
              <a:t>myfileshare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080F07-31DD-4678-801D-A3429F7A376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8F831A-993F-493F-86CB-A29F3DB57495}"/>
              </a:ext>
            </a:extLst>
          </p:cNvPr>
          <p:cNvSpPr txBox="1"/>
          <p:nvPr/>
        </p:nvSpPr>
        <p:spPr>
          <a:xfrm>
            <a:off x="1148116" y="3259723"/>
            <a:ext cx="6929084" cy="33855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it-IT" sz="1600" dirty="0">
                <a:solidFill>
                  <a:schemeClr val="bg1"/>
                </a:solidFill>
              </a:rPr>
              <a:t>C:&gt;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docker run -v </a:t>
            </a:r>
            <a:r>
              <a:rPr lang="en-GB" sz="1600" dirty="0" err="1">
                <a:solidFill>
                  <a:srgbClr val="FF0000"/>
                </a:solidFill>
              </a:rPr>
              <a:t>mystorageaccount</a:t>
            </a:r>
            <a:r>
              <a:rPr lang="en-GB" sz="1600" dirty="0">
                <a:solidFill>
                  <a:srgbClr val="FF0000"/>
                </a:solidFill>
              </a:rPr>
              <a:t>/</a:t>
            </a:r>
            <a:r>
              <a:rPr lang="en-GB" sz="1600" dirty="0" err="1">
                <a:solidFill>
                  <a:srgbClr val="FF0000"/>
                </a:solidFill>
              </a:rPr>
              <a:t>myfileshare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:/target/path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</a:rPr>
              <a:t>myimage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3F3AFA-3033-496D-A975-06F4C18932DE}"/>
              </a:ext>
            </a:extLst>
          </p:cNvPr>
          <p:cNvSpPr txBox="1"/>
          <p:nvPr/>
        </p:nvSpPr>
        <p:spPr>
          <a:xfrm>
            <a:off x="1210101" y="3819778"/>
            <a:ext cx="4466287" cy="280076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dirty="0" err="1"/>
              <a:t>myservice</a:t>
            </a:r>
            <a:r>
              <a:rPr lang="en-GB" sz="1600" dirty="0"/>
              <a:t>:</a:t>
            </a:r>
          </a:p>
          <a:p>
            <a:r>
              <a:rPr lang="en-GB" sz="1600" dirty="0"/>
              <a:t>  image: </a:t>
            </a:r>
            <a:r>
              <a:rPr lang="en-GB" sz="1600" dirty="0" err="1"/>
              <a:t>nginx</a:t>
            </a:r>
            <a:endParaRPr lang="en-GB" sz="1600" dirty="0"/>
          </a:p>
          <a:p>
            <a:r>
              <a:rPr lang="en-GB" sz="1600" dirty="0"/>
              <a:t>  volumes:</a:t>
            </a:r>
          </a:p>
          <a:p>
            <a:r>
              <a:rPr lang="en-GB" sz="1600" dirty="0"/>
              <a:t>    - </a:t>
            </a:r>
            <a:r>
              <a:rPr lang="en-GB" sz="1600" dirty="0" err="1"/>
              <a:t>mydata</a:t>
            </a:r>
            <a:r>
              <a:rPr lang="en-GB" sz="1600" dirty="0"/>
              <a:t>:/mount/</a:t>
            </a:r>
            <a:r>
              <a:rPr lang="en-GB" sz="1600" dirty="0" err="1"/>
              <a:t>testvolumes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volumes:</a:t>
            </a:r>
          </a:p>
          <a:p>
            <a:r>
              <a:rPr lang="en-GB" sz="1600" dirty="0"/>
              <a:t>  </a:t>
            </a:r>
            <a:r>
              <a:rPr lang="en-GB" sz="1600" dirty="0" err="1"/>
              <a:t>mydata</a:t>
            </a:r>
            <a:r>
              <a:rPr lang="en-GB" sz="1600" dirty="0"/>
              <a:t>:</a:t>
            </a:r>
          </a:p>
          <a:p>
            <a:r>
              <a:rPr lang="en-GB" sz="1600" dirty="0"/>
              <a:t>    driver: </a:t>
            </a:r>
            <a:r>
              <a:rPr lang="en-GB" sz="1600" dirty="0" err="1"/>
              <a:t>azure_file</a:t>
            </a:r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driver_opts</a:t>
            </a:r>
            <a:r>
              <a:rPr lang="en-GB" sz="1600" dirty="0"/>
              <a:t>:</a:t>
            </a:r>
          </a:p>
          <a:p>
            <a:r>
              <a:rPr lang="en-GB" sz="1600" dirty="0"/>
              <a:t>      </a:t>
            </a:r>
            <a:r>
              <a:rPr lang="en-GB" sz="1600" dirty="0" err="1"/>
              <a:t>share_name</a:t>
            </a:r>
            <a:r>
              <a:rPr lang="en-GB" sz="1600" dirty="0"/>
              <a:t>: </a:t>
            </a:r>
            <a:r>
              <a:rPr lang="en-GB" sz="1600" dirty="0" err="1">
                <a:solidFill>
                  <a:srgbClr val="FF0000"/>
                </a:solidFill>
              </a:rPr>
              <a:t>myfileshare</a:t>
            </a:r>
            <a:endParaRPr lang="en-GB" sz="1600" dirty="0">
              <a:solidFill>
                <a:srgbClr val="FF0000"/>
              </a:solidFill>
            </a:endParaRPr>
          </a:p>
          <a:p>
            <a:r>
              <a:rPr lang="en-GB" sz="1600" dirty="0"/>
              <a:t>      </a:t>
            </a:r>
            <a:r>
              <a:rPr lang="en-GB" sz="1600" dirty="0" err="1"/>
              <a:t>storage_account_name</a:t>
            </a:r>
            <a:r>
              <a:rPr lang="en-GB" sz="1600" dirty="0"/>
              <a:t>: </a:t>
            </a:r>
            <a:r>
              <a:rPr lang="en-GB" sz="1600" dirty="0" err="1">
                <a:solidFill>
                  <a:srgbClr val="FF0000"/>
                </a:solidFill>
              </a:rPr>
              <a:t>mystorageaccount</a:t>
            </a:r>
            <a:endParaRPr lang="en-GB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368293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66376</TotalTime>
  <Words>3833</Words>
  <Application>Microsoft Office PowerPoint</Application>
  <PresentationFormat>On-screen Show (4:3)</PresentationFormat>
  <Paragraphs>581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Azure Container Instances (ACI)</vt:lpstr>
      <vt:lpstr>Azure Container Instance (ACI)</vt:lpstr>
      <vt:lpstr>Before we start….</vt:lpstr>
      <vt:lpstr>Create Container</vt:lpstr>
      <vt:lpstr>Note 1</vt:lpstr>
      <vt:lpstr>Note 2</vt:lpstr>
      <vt:lpstr>WARNING: Container Names</vt:lpstr>
      <vt:lpstr>List Containers</vt:lpstr>
      <vt:lpstr>Show Container Details</vt:lpstr>
      <vt:lpstr>View Web Service</vt:lpstr>
      <vt:lpstr>Azure Portal</vt:lpstr>
      <vt:lpstr>PowerShell</vt:lpstr>
      <vt:lpstr>YAML</vt:lpstr>
      <vt:lpstr>Docker Registry</vt:lpstr>
      <vt:lpstr>Stop and Start Container</vt:lpstr>
      <vt:lpstr>Restart Behaviour</vt:lpstr>
      <vt:lpstr>Delete Container</vt:lpstr>
      <vt:lpstr>Demo 1</vt:lpstr>
      <vt:lpstr>Exercise</vt:lpstr>
      <vt:lpstr>Show Filtered Container Details</vt:lpstr>
      <vt:lpstr>Show Display Output</vt:lpstr>
      <vt:lpstr>Example: Check Container Status</vt:lpstr>
      <vt:lpstr>Example: Check Container URL</vt:lpstr>
      <vt:lpstr>Execute a Command in Container</vt:lpstr>
      <vt:lpstr>Check Container Logs</vt:lpstr>
      <vt:lpstr>Get Container Events</vt:lpstr>
      <vt:lpstr>Monitor CPU and Memory Usage</vt:lpstr>
      <vt:lpstr>Environment Variables</vt:lpstr>
      <vt:lpstr>Environment Variables (Cont)</vt:lpstr>
      <vt:lpstr>Exercise</vt:lpstr>
      <vt:lpstr>Data Volumes</vt:lpstr>
      <vt:lpstr>Azure Container Registries (ACRs)</vt:lpstr>
      <vt:lpstr>Create ACR</vt:lpstr>
      <vt:lpstr>Push Image Using Docker</vt:lpstr>
      <vt:lpstr>Docker CLI</vt:lpstr>
      <vt:lpstr>Docker Azure</vt:lpstr>
      <vt:lpstr>Azure Container Instances (ACI) Context</vt:lpstr>
      <vt:lpstr>Exercise</vt:lpstr>
      <vt:lpstr>Exercise</vt:lpstr>
      <vt:lpstr>Docker Compose</vt:lpstr>
      <vt:lpstr>Docker Azure DNS</vt:lpstr>
      <vt:lpstr>Docker Azure Volumes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1916</cp:revision>
  <cp:lastPrinted>2001-06-14T13:58:17Z</cp:lastPrinted>
  <dcterms:created xsi:type="dcterms:W3CDTF">1999-06-25T18:38:26Z</dcterms:created>
  <dcterms:modified xsi:type="dcterms:W3CDTF">2022-03-09T08:41:03Z</dcterms:modified>
</cp:coreProperties>
</file>