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sldIdLst>
    <p:sldId id="256" r:id="rId2"/>
    <p:sldId id="264" r:id="rId3"/>
    <p:sldId id="265" r:id="rId4"/>
    <p:sldId id="266" r:id="rId5"/>
    <p:sldId id="258" r:id="rId6"/>
    <p:sldId id="259" r:id="rId7"/>
    <p:sldId id="260" r:id="rId8"/>
    <p:sldId id="261" r:id="rId9"/>
    <p:sldId id="262" r:id="rId10"/>
    <p:sldId id="263" r:id="rId1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5" d="100"/>
          <a:sy n="85" d="100"/>
        </p:scale>
        <p:origin x="1152"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46404" y="758952"/>
            <a:ext cx="7063740" cy="4041648"/>
          </a:xfrm>
        </p:spPr>
        <p:txBody>
          <a:bodyPr anchor="b">
            <a:normAutofit/>
          </a:bodyPr>
          <a:lstStyle>
            <a:lvl1pPr algn="l">
              <a:lnSpc>
                <a:spcPct val="85000"/>
              </a:lnSpc>
              <a:defRPr sz="660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946404" y="4800600"/>
            <a:ext cx="7063740" cy="1691640"/>
          </a:xfrm>
        </p:spPr>
        <p:txBody>
          <a:bodyPr>
            <a:normAutofit/>
          </a:bodyPr>
          <a:lstStyle>
            <a:lvl1pPr marL="0" indent="0" algn="l">
              <a:buNone/>
              <a:defRPr sz="2000" baseline="0">
                <a:solidFill>
                  <a:schemeClr val="tx1">
                    <a:lumMod val="85000"/>
                  </a:schemeClr>
                </a:solidFill>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Rectangle 6"/>
          <p:cNvSpPr/>
          <p:nvPr/>
        </p:nvSpPr>
        <p:spPr>
          <a:xfrm>
            <a:off x="0" y="0"/>
            <a:ext cx="3429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Date Placeholder 7"/>
          <p:cNvSpPr>
            <a:spLocks noGrp="1"/>
          </p:cNvSpPr>
          <p:nvPr>
            <p:ph type="dt" sz="half" idx="10"/>
          </p:nvPr>
        </p:nvSpPr>
        <p:spPr/>
        <p:txBody>
          <a:bodyPr/>
          <a:lstStyle>
            <a:lvl1pPr>
              <a:defRPr>
                <a:solidFill>
                  <a:schemeClr val="bg2">
                    <a:lumMod val="20000"/>
                    <a:lumOff val="80000"/>
                  </a:schemeClr>
                </a:solidFill>
              </a:defRPr>
            </a:lvl1pPr>
          </a:lstStyle>
          <a:p>
            <a:fld id="{E03CD7C2-4809-4F82-958A-565407B32EED}" type="datetimeFigureOut">
              <a:rPr lang="en-GB" smtClean="0"/>
              <a:t>18/10/2023</a:t>
            </a:fld>
            <a:endParaRPr lang="en-GB"/>
          </a:p>
        </p:txBody>
      </p:sp>
      <p:sp>
        <p:nvSpPr>
          <p:cNvPr id="9" name="Footer Placeholder 8"/>
          <p:cNvSpPr>
            <a:spLocks noGrp="1"/>
          </p:cNvSpPr>
          <p:nvPr>
            <p:ph type="ftr" sz="quarter" idx="11"/>
          </p:nvPr>
        </p:nvSpPr>
        <p:spPr/>
        <p:txBody>
          <a:bodyPr/>
          <a:lstStyle>
            <a:lvl1pPr>
              <a:defRPr>
                <a:solidFill>
                  <a:schemeClr val="bg2">
                    <a:lumMod val="20000"/>
                    <a:lumOff val="80000"/>
                  </a:schemeClr>
                </a:solidFill>
              </a:defRPr>
            </a:lvl1pPr>
          </a:lstStyle>
          <a:p>
            <a:endParaRPr lang="en-GB"/>
          </a:p>
        </p:txBody>
      </p:sp>
      <p:sp>
        <p:nvSpPr>
          <p:cNvPr id="10" name="Slide Number Placeholder 9"/>
          <p:cNvSpPr>
            <a:spLocks noGrp="1"/>
          </p:cNvSpPr>
          <p:nvPr>
            <p:ph type="sldNum" sz="quarter" idx="12"/>
          </p:nvPr>
        </p:nvSpPr>
        <p:spPr/>
        <p:txBody>
          <a:bodyPr/>
          <a:lstStyle>
            <a:lvl1pPr>
              <a:defRPr>
                <a:solidFill>
                  <a:schemeClr val="bg2">
                    <a:lumMod val="60000"/>
                    <a:lumOff val="40000"/>
                  </a:schemeClr>
                </a:solidFill>
              </a:defRPr>
            </a:lvl1pPr>
          </a:lstStyle>
          <a:p>
            <a:fld id="{ACDBF60E-B7E9-41DD-BADA-62D3B8C53194}" type="slidenum">
              <a:rPr lang="en-GB" smtClean="0"/>
              <a:t>‹#›</a:t>
            </a:fld>
            <a:endParaRPr lang="en-GB"/>
          </a:p>
        </p:txBody>
      </p:sp>
    </p:spTree>
    <p:extLst>
      <p:ext uri="{BB962C8B-B14F-4D97-AF65-F5344CB8AC3E}">
        <p14:creationId xmlns:p14="http://schemas.microsoft.com/office/powerpoint/2010/main" val="4018278823"/>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03CD7C2-4809-4F82-958A-565407B32EED}" type="datetimeFigureOut">
              <a:rPr lang="en-GB" smtClean="0"/>
              <a:t>18/10/2023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74608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46404" y="758952"/>
            <a:ext cx="7063740" cy="4041648"/>
          </a:xfrm>
        </p:spPr>
        <p:txBody>
          <a:bodyPr anchor="b">
            <a:normAutofit/>
          </a:bodyPr>
          <a:lstStyle>
            <a:lvl1pPr>
              <a:lnSpc>
                <a:spcPct val="85000"/>
              </a:lnSpc>
              <a:defRPr sz="6600" b="0"/>
            </a:lvl1pPr>
          </a:lstStyle>
          <a:p>
            <a:r>
              <a:rPr lang="en-US"/>
              <a:t>Click to edit Master title style</a:t>
            </a:r>
            <a:endParaRPr lang="en-US" dirty="0"/>
          </a:p>
        </p:txBody>
      </p:sp>
      <p:sp>
        <p:nvSpPr>
          <p:cNvPr id="3" name="Text Placeholder 2"/>
          <p:cNvSpPr>
            <a:spLocks noGrp="1"/>
          </p:cNvSpPr>
          <p:nvPr>
            <p:ph type="body" idx="1"/>
          </p:nvPr>
        </p:nvSpPr>
        <p:spPr>
          <a:xfrm>
            <a:off x="946404" y="4800600"/>
            <a:ext cx="7063740" cy="1691640"/>
          </a:xfrm>
        </p:spPr>
        <p:txBody>
          <a:bodyPr anchor="t">
            <a:normAutofit/>
          </a:bodyPr>
          <a:lstStyle>
            <a:lvl1pPr marL="0" indent="0">
              <a:buNone/>
              <a:defRPr sz="20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03CD7C2-4809-4F82-958A-565407B32EED}" type="datetimeFigureOut">
              <a:rPr lang="en-GB" smtClean="0"/>
              <a:t>18/10/2023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DBF60E-B7E9-41DD-BADA-62D3B8C53194}" type="slidenum">
              <a:rPr lang="en-GB" smtClean="0"/>
              <a:t>‹#›</a:t>
            </a:fld>
            <a:endParaRPr lang="en-GB"/>
          </a:p>
        </p:txBody>
      </p:sp>
      <p:sp>
        <p:nvSpPr>
          <p:cNvPr id="7" name="Rectangle 6"/>
          <p:cNvSpPr/>
          <p:nvPr/>
        </p:nvSpPr>
        <p:spPr>
          <a:xfrm>
            <a:off x="0" y="0"/>
            <a:ext cx="3429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6167178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46404" y="1828801"/>
            <a:ext cx="336042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594860" y="1828801"/>
            <a:ext cx="336042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03CD7C2-4809-4F82-958A-565407B32EED}" type="datetimeFigureOut">
              <a:rPr lang="en-GB" smtClean="0"/>
              <a:t>18/10/2023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DBF60E-B7E9-41DD-BADA-62D3B8C53194}" type="slidenum">
              <a:rPr lang="en-GB" smtClean="0"/>
              <a:t>‹#›</a:t>
            </a:fld>
            <a:endParaRPr lang="en-GB"/>
          </a:p>
        </p:txBody>
      </p:sp>
    </p:spTree>
    <p:extLst>
      <p:ext uri="{BB962C8B-B14F-4D97-AF65-F5344CB8AC3E}">
        <p14:creationId xmlns:p14="http://schemas.microsoft.com/office/powerpoint/2010/main" val="29835889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946404" y="1717185"/>
            <a:ext cx="3360420" cy="731520"/>
          </a:xfrm>
        </p:spPr>
        <p:txBody>
          <a:bodyPr anchor="b">
            <a:normAutofit/>
          </a:bodyPr>
          <a:lstStyle>
            <a:lvl1pPr marL="0" indent="0">
              <a:spcBef>
                <a:spcPts val="0"/>
              </a:spcBef>
              <a:buNone/>
              <a:defRPr sz="1800" b="0">
                <a:solidFill>
                  <a:schemeClr val="tx2"/>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946404" y="2507550"/>
            <a:ext cx="336042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10"/>
          <p:cNvSpPr>
            <a:spLocks noGrp="1"/>
          </p:cNvSpPr>
          <p:nvPr>
            <p:ph type="body" sz="quarter" idx="13"/>
          </p:nvPr>
        </p:nvSpPr>
        <p:spPr>
          <a:xfrm>
            <a:off x="4599432" y="1717185"/>
            <a:ext cx="3364992" cy="731520"/>
          </a:xfrm>
        </p:spPr>
        <p:txBody>
          <a:bodyPr anchor="b">
            <a:normAutofit/>
          </a:bodyPr>
          <a:lstStyle>
            <a:lvl1pPr marL="0" indent="0">
              <a:buFontTx/>
              <a:buNone/>
              <a:defRPr lang="en-US" sz="1800" b="0" kern="1200" spc="10" baseline="0" dirty="0">
                <a:solidFill>
                  <a:schemeClr val="tx2"/>
                </a:solidFill>
                <a:latin typeface="+mn-lt"/>
                <a:ea typeface="+mn-ea"/>
                <a:cs typeface="+mn-cs"/>
              </a:defRPr>
            </a:lvl1pPr>
          </a:lstStyle>
          <a:p>
            <a:pPr marL="0" lvl="0" indent="0" algn="l" defTabSz="914400" rtl="0" eaLnBrk="1" latinLnBrk="0" hangingPunct="1">
              <a:lnSpc>
                <a:spcPct val="95000"/>
              </a:lnSpc>
              <a:spcBef>
                <a:spcPts val="0"/>
              </a:spcBef>
              <a:spcAft>
                <a:spcPts val="200"/>
              </a:spcAft>
              <a:buClr>
                <a:schemeClr val="accent1"/>
              </a:buClr>
              <a:buSzPct val="80000"/>
              <a:buNone/>
            </a:pPr>
            <a:r>
              <a:rPr lang="en-US"/>
              <a:t>Click to edit Master text styles</a:t>
            </a:r>
          </a:p>
        </p:txBody>
      </p:sp>
      <p:sp>
        <p:nvSpPr>
          <p:cNvPr id="6" name="Content Placeholder 5"/>
          <p:cNvSpPr>
            <a:spLocks noGrp="1"/>
          </p:cNvSpPr>
          <p:nvPr>
            <p:ph sz="quarter" idx="4"/>
          </p:nvPr>
        </p:nvSpPr>
        <p:spPr>
          <a:xfrm>
            <a:off x="4594860" y="2507550"/>
            <a:ext cx="336042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03CD7C2-4809-4F82-958A-565407B32EED}" type="datetimeFigureOut">
              <a:rPr lang="en-GB" smtClean="0"/>
              <a:t>18/10/2023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CDBF60E-B7E9-41DD-BADA-62D3B8C53194}" type="slidenum">
              <a:rPr lang="en-GB" smtClean="0"/>
              <a:t>‹#›</a:t>
            </a:fld>
            <a:endParaRPr lang="en-GB"/>
          </a:p>
        </p:txBody>
      </p:sp>
    </p:spTree>
    <p:extLst>
      <p:ext uri="{BB962C8B-B14F-4D97-AF65-F5344CB8AC3E}">
        <p14:creationId xmlns:p14="http://schemas.microsoft.com/office/powerpoint/2010/main" val="1972088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03CD7C2-4809-4F82-958A-565407B32EED}" type="datetimeFigureOut">
              <a:rPr lang="en-GB" smtClean="0"/>
              <a:t>18/10/2023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CDBF60E-B7E9-41DD-BADA-62D3B8C53194}" type="slidenum">
              <a:rPr lang="en-GB" smtClean="0"/>
              <a:t>‹#›</a:t>
            </a:fld>
            <a:endParaRPr lang="en-GB"/>
          </a:p>
        </p:txBody>
      </p:sp>
    </p:spTree>
    <p:extLst>
      <p:ext uri="{BB962C8B-B14F-4D97-AF65-F5344CB8AC3E}">
        <p14:creationId xmlns:p14="http://schemas.microsoft.com/office/powerpoint/2010/main" val="7865973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03CD7C2-4809-4F82-958A-565407B32EED}" type="datetimeFigureOut">
              <a:rPr lang="en-GB" smtClean="0"/>
              <a:t>18/10/2023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CDBF60E-B7E9-41DD-BADA-62D3B8C53194}" type="slidenum">
              <a:rPr lang="en-GB" smtClean="0"/>
              <a:t>‹#›</a:t>
            </a:fld>
            <a:endParaRPr lang="en-GB"/>
          </a:p>
        </p:txBody>
      </p:sp>
    </p:spTree>
    <p:extLst>
      <p:ext uri="{BB962C8B-B14F-4D97-AF65-F5344CB8AC3E}">
        <p14:creationId xmlns:p14="http://schemas.microsoft.com/office/powerpoint/2010/main" val="8787156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936" y="457201"/>
            <a:ext cx="2400300" cy="1600197"/>
          </a:xfrm>
        </p:spPr>
        <p:txBody>
          <a:bodyPr anchor="b">
            <a:normAutofit/>
          </a:bodyPr>
          <a:lstStyle>
            <a:lvl1pPr>
              <a:defRPr sz="2800" b="0" baseline="0"/>
            </a:lvl1pPr>
          </a:lstStyle>
          <a:p>
            <a:r>
              <a:rPr lang="en-US"/>
              <a:t>Click to edit Master title style</a:t>
            </a:r>
            <a:endParaRPr lang="en-US" dirty="0"/>
          </a:p>
        </p:txBody>
      </p:sp>
      <p:sp>
        <p:nvSpPr>
          <p:cNvPr id="3" name="Content Placeholder 2"/>
          <p:cNvSpPr>
            <a:spLocks noGrp="1"/>
          </p:cNvSpPr>
          <p:nvPr>
            <p:ph idx="1"/>
          </p:nvPr>
        </p:nvSpPr>
        <p:spPr>
          <a:xfrm>
            <a:off x="3378200" y="685800"/>
            <a:ext cx="4559300" cy="5486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30936" y="2099735"/>
            <a:ext cx="2400300" cy="3810001"/>
          </a:xfrm>
        </p:spPr>
        <p:txBody>
          <a:bodyPr>
            <a:normAutofit/>
          </a:bodyPr>
          <a:lstStyle>
            <a:lvl1pPr marL="0" indent="0">
              <a:lnSpc>
                <a:spcPct val="114000"/>
              </a:lnSpc>
              <a:spcBef>
                <a:spcPts val="800"/>
              </a:spcBef>
              <a:buNone/>
              <a:defRPr sz="13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03CD7C2-4809-4F82-958A-565407B32EED}" type="datetimeFigureOut">
              <a:rPr lang="en-GB" smtClean="0"/>
              <a:t>18/10/2023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DBF60E-B7E9-41DD-BADA-62D3B8C53194}" type="slidenum">
              <a:rPr lang="en-GB" smtClean="0"/>
              <a:t>‹#›</a:t>
            </a:fld>
            <a:endParaRPr lang="en-GB"/>
          </a:p>
        </p:txBody>
      </p:sp>
    </p:spTree>
    <p:extLst>
      <p:ext uri="{BB962C8B-B14F-4D97-AF65-F5344CB8AC3E}">
        <p14:creationId xmlns:p14="http://schemas.microsoft.com/office/powerpoint/2010/main" val="844298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8469630" cy="17526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5800" y="5257800"/>
            <a:ext cx="7486650" cy="914400"/>
          </a:xfrm>
        </p:spPr>
        <p:txBody>
          <a:bodyPr anchor="b">
            <a:normAutofit/>
          </a:bodyPr>
          <a:lstStyle>
            <a:lvl1pPr>
              <a:defRPr sz="2800" b="0">
                <a:solidFill>
                  <a:schemeClr val="bg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8469630" cy="5128923"/>
          </a:xfrm>
          <a:solidFill>
            <a:schemeClr val="accent1"/>
          </a:solidFill>
        </p:spPr>
        <p:txBody>
          <a:bodyPr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6108590"/>
            <a:ext cx="7486650" cy="597011"/>
          </a:xfrm>
        </p:spPr>
        <p:txBody>
          <a:bodyPr>
            <a:normAutofit/>
          </a:bodyPr>
          <a:lstStyle>
            <a:lvl1pPr marL="0" indent="0">
              <a:lnSpc>
                <a:spcPct val="100000"/>
              </a:lnSpc>
              <a:spcBef>
                <a:spcPts val="800"/>
              </a:spcBef>
              <a:buNone/>
              <a:defRPr sz="1300">
                <a:solidFill>
                  <a:schemeClr val="bg1">
                    <a:lumMod val="8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03CD7C2-4809-4F82-958A-565407B32EED}" type="datetimeFigureOut">
              <a:rPr lang="en-GB" smtClean="0"/>
              <a:t>18/10/2023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DBF60E-B7E9-41DD-BADA-62D3B8C53194}" type="slidenum">
              <a:rPr lang="en-GB" smtClean="0"/>
              <a:t>‹#›</a:t>
            </a:fld>
            <a:endParaRPr lang="en-GB"/>
          </a:p>
        </p:txBody>
      </p:sp>
    </p:spTree>
    <p:extLst>
      <p:ext uri="{BB962C8B-B14F-4D97-AF65-F5344CB8AC3E}">
        <p14:creationId xmlns:p14="http://schemas.microsoft.com/office/powerpoint/2010/main" val="29489592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03CD7C2-4809-4F82-958A-565407B32EED}" type="datetimeFigureOut">
              <a:rPr lang="en-GB" smtClean="0"/>
              <a:t>18/10/2023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DBF60E-B7E9-41DD-BADA-62D3B8C53194}" type="slidenum">
              <a:rPr lang="en-GB" smtClean="0"/>
              <a:t>‹#›</a:t>
            </a:fld>
            <a:endParaRPr lang="en-GB"/>
          </a:p>
        </p:txBody>
      </p:sp>
    </p:spTree>
    <p:extLst>
      <p:ext uri="{BB962C8B-B14F-4D97-AF65-F5344CB8AC3E}">
        <p14:creationId xmlns:p14="http://schemas.microsoft.com/office/powerpoint/2010/main" val="6720286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86525" y="381000"/>
            <a:ext cx="1857375"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571500" y="381000"/>
            <a:ext cx="5800725"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03CD7C2-4809-4F82-958A-565407B32EED}" type="datetimeFigureOut">
              <a:rPr lang="en-GB" smtClean="0"/>
              <a:t>18/10/2023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DBF60E-B7E9-41DD-BADA-62D3B8C53194}" type="slidenum">
              <a:rPr lang="en-GB" smtClean="0"/>
              <a:t>‹#›</a:t>
            </a:fld>
            <a:endParaRPr lang="en-GB"/>
          </a:p>
        </p:txBody>
      </p:sp>
    </p:spTree>
    <p:extLst>
      <p:ext uri="{BB962C8B-B14F-4D97-AF65-F5344CB8AC3E}">
        <p14:creationId xmlns:p14="http://schemas.microsoft.com/office/powerpoint/2010/main" val="2874702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8418195" y="0"/>
            <a:ext cx="73152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946404" y="365760"/>
            <a:ext cx="7269480" cy="1325562"/>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946404" y="1828801"/>
            <a:ext cx="6446520" cy="43513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16200000">
            <a:off x="7831456" y="1044178"/>
            <a:ext cx="1904999" cy="273844"/>
          </a:xfrm>
          <a:prstGeom prst="rect">
            <a:avLst/>
          </a:prstGeom>
        </p:spPr>
        <p:txBody>
          <a:bodyPr vert="horz" lIns="91440" tIns="45720" rIns="91440" bIns="45720" rtlCol="0" anchor="ctr"/>
          <a:lstStyle>
            <a:lvl1pPr algn="r">
              <a:defRPr sz="1050" b="0">
                <a:solidFill>
                  <a:schemeClr val="tx2">
                    <a:lumMod val="20000"/>
                    <a:lumOff val="80000"/>
                  </a:schemeClr>
                </a:solidFill>
              </a:defRPr>
            </a:lvl1pPr>
          </a:lstStyle>
          <a:p>
            <a:fld id="{E03CD7C2-4809-4F82-958A-565407B32EED}" type="datetimeFigureOut">
              <a:rPr lang="en-GB" smtClean="0"/>
              <a:t>18/10/2023</a:t>
            </a:fld>
            <a:endParaRPr lang="en-GB"/>
          </a:p>
        </p:txBody>
      </p:sp>
      <p:sp>
        <p:nvSpPr>
          <p:cNvPr id="5" name="Footer Placeholder 4"/>
          <p:cNvSpPr>
            <a:spLocks noGrp="1"/>
          </p:cNvSpPr>
          <p:nvPr>
            <p:ph type="ftr" sz="quarter" idx="3"/>
          </p:nvPr>
        </p:nvSpPr>
        <p:spPr>
          <a:xfrm rot="16200000">
            <a:off x="6993255" y="4092178"/>
            <a:ext cx="3581400" cy="273844"/>
          </a:xfrm>
          <a:prstGeom prst="rect">
            <a:avLst/>
          </a:prstGeom>
        </p:spPr>
        <p:txBody>
          <a:bodyPr vert="horz" lIns="91440" tIns="45720" rIns="91440" bIns="45720" rtlCol="0" anchor="ctr"/>
          <a:lstStyle>
            <a:lvl1pPr algn="l">
              <a:defRPr sz="1050">
                <a:solidFill>
                  <a:schemeClr val="tx2">
                    <a:lumMod val="20000"/>
                    <a:lumOff val="80000"/>
                  </a:schemeClr>
                </a:solidFill>
              </a:defRPr>
            </a:lvl1pPr>
          </a:lstStyle>
          <a:p>
            <a:endParaRPr lang="en-GB"/>
          </a:p>
        </p:txBody>
      </p:sp>
      <p:sp>
        <p:nvSpPr>
          <p:cNvPr id="6" name="Slide Number Placeholder 5"/>
          <p:cNvSpPr>
            <a:spLocks noGrp="1"/>
          </p:cNvSpPr>
          <p:nvPr>
            <p:ph type="sldNum" sz="quarter" idx="4"/>
          </p:nvPr>
        </p:nvSpPr>
        <p:spPr>
          <a:xfrm>
            <a:off x="8441055" y="6172201"/>
            <a:ext cx="685800" cy="593725"/>
          </a:xfrm>
          <a:prstGeom prst="rect">
            <a:avLst/>
          </a:prstGeom>
        </p:spPr>
        <p:txBody>
          <a:bodyPr vert="horz" lIns="27432" tIns="45720" rIns="27432" bIns="45720" rtlCol="0" anchor="ctr">
            <a:normAutofit/>
          </a:bodyPr>
          <a:lstStyle>
            <a:lvl1pPr algn="ctr">
              <a:defRPr sz="3200">
                <a:solidFill>
                  <a:schemeClr val="tx2">
                    <a:lumMod val="60000"/>
                    <a:lumOff val="40000"/>
                  </a:schemeClr>
                </a:solidFill>
              </a:defRPr>
            </a:lvl1pPr>
          </a:lstStyle>
          <a:p>
            <a:fld id="{ACDBF60E-B7E9-41DD-BADA-62D3B8C53194}" type="slidenum">
              <a:rPr lang="en-GB" smtClean="0"/>
              <a:t>‹#›</a:t>
            </a:fld>
            <a:endParaRPr lang="en-GB"/>
          </a:p>
        </p:txBody>
      </p:sp>
    </p:spTree>
    <p:extLst>
      <p:ext uri="{BB962C8B-B14F-4D97-AF65-F5344CB8AC3E}">
        <p14:creationId xmlns:p14="http://schemas.microsoft.com/office/powerpoint/2010/main" val="261342292"/>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914400" rtl="0" eaLnBrk="1" latinLnBrk="0" hangingPunct="1">
        <a:lnSpc>
          <a:spcPct val="90000"/>
        </a:lnSpc>
        <a:spcBef>
          <a:spcPct val="0"/>
        </a:spcBef>
        <a:buNone/>
        <a:defRPr sz="4000" kern="1200" spc="-50" baseline="0">
          <a:solidFill>
            <a:schemeClr val="tx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00100" y="2170549"/>
            <a:ext cx="7543800" cy="2238000"/>
          </a:xfrm>
        </p:spPr>
        <p:txBody>
          <a:bodyPr>
            <a:normAutofit fontScale="90000"/>
          </a:bodyPr>
          <a:lstStyle/>
          <a:p>
            <a:pPr algn="ctr"/>
            <a:r>
              <a:rPr lang="en-GB" sz="4900" dirty="0"/>
              <a:t>GEODEMOGRAPHICS</a:t>
            </a:r>
            <a:br>
              <a:rPr lang="en-GB" sz="4900" dirty="0"/>
            </a:br>
            <a:r>
              <a:rPr lang="en-GB" sz="4900" dirty="0"/>
              <a:t>and</a:t>
            </a:r>
            <a:br>
              <a:rPr lang="en-GB" sz="6600" dirty="0"/>
            </a:br>
            <a:r>
              <a:rPr lang="en-GB" sz="6600" dirty="0"/>
              <a:t>Sociodemographic data</a:t>
            </a:r>
          </a:p>
        </p:txBody>
      </p:sp>
      <p:sp>
        <p:nvSpPr>
          <p:cNvPr id="3" name="Subtitle 2"/>
          <p:cNvSpPr>
            <a:spLocks noGrp="1"/>
          </p:cNvSpPr>
          <p:nvPr>
            <p:ph type="subTitle" idx="1"/>
          </p:nvPr>
        </p:nvSpPr>
        <p:spPr>
          <a:xfrm>
            <a:off x="800100" y="5229200"/>
            <a:ext cx="7543800" cy="1143000"/>
          </a:xfrm>
        </p:spPr>
        <p:txBody>
          <a:bodyPr/>
          <a:lstStyle/>
          <a:p>
            <a:pPr algn="ctr"/>
            <a:r>
              <a:rPr lang="en-GB" dirty="0"/>
              <a:t>GIS </a:t>
            </a:r>
            <a:r>
              <a:rPr lang="en-GB" altLang="en-US" dirty="0"/>
              <a:t>Using Census Data – Measuring Deprivation </a:t>
            </a:r>
            <a:endParaRPr lang="en-GB" dirty="0"/>
          </a:p>
        </p:txBody>
      </p:sp>
    </p:spTree>
    <p:extLst>
      <p:ext uri="{BB962C8B-B14F-4D97-AF65-F5344CB8AC3E}">
        <p14:creationId xmlns:p14="http://schemas.microsoft.com/office/powerpoint/2010/main" val="39905890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A461B3-8974-4D82-4E89-AFBE21F3DE26}"/>
              </a:ext>
            </a:extLst>
          </p:cNvPr>
          <p:cNvSpPr>
            <a:spLocks noGrp="1"/>
          </p:cNvSpPr>
          <p:nvPr>
            <p:ph type="title"/>
          </p:nvPr>
        </p:nvSpPr>
        <p:spPr/>
        <p:txBody>
          <a:bodyPr/>
          <a:lstStyle/>
          <a:p>
            <a:r>
              <a:rPr lang="en-GB" dirty="0"/>
              <a:t>Geodemographics defined</a:t>
            </a:r>
          </a:p>
        </p:txBody>
      </p:sp>
      <p:sp>
        <p:nvSpPr>
          <p:cNvPr id="3" name="Content Placeholder 2">
            <a:extLst>
              <a:ext uri="{FF2B5EF4-FFF2-40B4-BE49-F238E27FC236}">
                <a16:creationId xmlns:a16="http://schemas.microsoft.com/office/drawing/2014/main" id="{97462B56-75B4-DF11-11E5-C45560CD3458}"/>
              </a:ext>
            </a:extLst>
          </p:cNvPr>
          <p:cNvSpPr>
            <a:spLocks noGrp="1"/>
          </p:cNvSpPr>
          <p:nvPr>
            <p:ph idx="1"/>
          </p:nvPr>
        </p:nvSpPr>
        <p:spPr/>
        <p:txBody>
          <a:bodyPr/>
          <a:lstStyle/>
          <a:p>
            <a:r>
              <a:rPr lang="en-GB" dirty="0"/>
              <a:t>We can think of demographics as the analysis of people by initially where they live.
There are suggestions that where you live says something about who you are in terms of your profession your education and your social aspirations.
From this analysis we find the areas sometimes refer to as affluent or deprived.
Demographics is sometimes referred to as neighbourhood analysis.
Quite often the analysis provided statical input for target marketing. If we know people who have the same aspirations live in the same area, we may wish to product place in a give area.</a:t>
            </a:r>
          </a:p>
        </p:txBody>
      </p:sp>
    </p:spTree>
    <p:extLst>
      <p:ext uri="{BB962C8B-B14F-4D97-AF65-F5344CB8AC3E}">
        <p14:creationId xmlns:p14="http://schemas.microsoft.com/office/powerpoint/2010/main" val="1237596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6FF80-DF71-9E7A-DB6E-38AC34D7C4B4}"/>
              </a:ext>
            </a:extLst>
          </p:cNvPr>
          <p:cNvSpPr>
            <a:spLocks noGrp="1"/>
          </p:cNvSpPr>
          <p:nvPr>
            <p:ph type="title"/>
          </p:nvPr>
        </p:nvSpPr>
        <p:spPr/>
        <p:txBody>
          <a:bodyPr/>
          <a:lstStyle/>
          <a:p>
            <a:r>
              <a:rPr lang="en-GB" dirty="0"/>
              <a:t>Socio economics</a:t>
            </a:r>
          </a:p>
        </p:txBody>
      </p:sp>
      <p:sp>
        <p:nvSpPr>
          <p:cNvPr id="3" name="Content Placeholder 2">
            <a:extLst>
              <a:ext uri="{FF2B5EF4-FFF2-40B4-BE49-F238E27FC236}">
                <a16:creationId xmlns:a16="http://schemas.microsoft.com/office/drawing/2014/main" id="{E7512B26-9BC6-1D9A-295D-9F3EB22EC9B7}"/>
              </a:ext>
            </a:extLst>
          </p:cNvPr>
          <p:cNvSpPr>
            <a:spLocks noGrp="1"/>
          </p:cNvSpPr>
          <p:nvPr>
            <p:ph idx="1"/>
          </p:nvPr>
        </p:nvSpPr>
        <p:spPr/>
        <p:txBody>
          <a:bodyPr/>
          <a:lstStyle/>
          <a:p>
            <a:r>
              <a:rPr lang="en-GB" dirty="0"/>
              <a:t>It is suggested that geodemographics is the analysis of socioeconomics and behavioural data about people.</a:t>
            </a:r>
          </a:p>
          <a:p>
            <a:r>
              <a:rPr lang="en-GB" dirty="0"/>
              <a:t>As people always have a geographical location it is also suggested that this is the investigation of geographical patterns and structures that are formed within settlements.
Geodemographics therefore sits within the realms of social science and sometimes we are investigating or researching a hypothesis.
Or we could suggest that by using geodemographic research we produce a visual output of our data which could give insight and generate ideas for change.</a:t>
            </a:r>
          </a:p>
        </p:txBody>
      </p:sp>
    </p:spTree>
    <p:extLst>
      <p:ext uri="{BB962C8B-B14F-4D97-AF65-F5344CB8AC3E}">
        <p14:creationId xmlns:p14="http://schemas.microsoft.com/office/powerpoint/2010/main" val="38891784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2DF17E-1777-9921-E631-0C48EF403CFF}"/>
              </a:ext>
            </a:extLst>
          </p:cNvPr>
          <p:cNvSpPr>
            <a:spLocks noGrp="1"/>
          </p:cNvSpPr>
          <p:nvPr>
            <p:ph type="title"/>
          </p:nvPr>
        </p:nvSpPr>
        <p:spPr/>
        <p:txBody>
          <a:bodyPr/>
          <a:lstStyle/>
          <a:p>
            <a:r>
              <a:rPr lang="en-GB" dirty="0"/>
              <a:t>Data for analysis</a:t>
            </a:r>
          </a:p>
        </p:txBody>
      </p:sp>
      <p:sp>
        <p:nvSpPr>
          <p:cNvPr id="3" name="Content Placeholder 2">
            <a:extLst>
              <a:ext uri="{FF2B5EF4-FFF2-40B4-BE49-F238E27FC236}">
                <a16:creationId xmlns:a16="http://schemas.microsoft.com/office/drawing/2014/main" id="{FFF61CAD-8507-B1F6-AD03-29B205FB1CF5}"/>
              </a:ext>
            </a:extLst>
          </p:cNvPr>
          <p:cNvSpPr>
            <a:spLocks noGrp="1"/>
          </p:cNvSpPr>
          <p:nvPr>
            <p:ph idx="1"/>
          </p:nvPr>
        </p:nvSpPr>
        <p:spPr/>
        <p:txBody>
          <a:bodyPr/>
          <a:lstStyle/>
          <a:p>
            <a:r>
              <a:rPr lang="en-GB" dirty="0"/>
              <a:t>In terms of social geography one of the main uses of a GIS is to produce a GDIS a Geo demographic information system.</a:t>
            </a:r>
          </a:p>
          <a:p>
            <a:r>
              <a:rPr lang="en-GB" dirty="0"/>
              <a:t>GIS software is able to handle the relationship between data and maps because of our spatial referencing.
To build a Geodemographic system we need appropriate maps that contain codes that we can then use to match with our data sets.</a:t>
            </a:r>
          </a:p>
          <a:p>
            <a:r>
              <a:rPr lang="en-GB" dirty="0"/>
              <a:t>One of the main choices of data for initial investigation in this type of analysis would be census data.</a:t>
            </a:r>
          </a:p>
          <a:p>
            <a:endParaRPr lang="en-GB" dirty="0"/>
          </a:p>
        </p:txBody>
      </p:sp>
    </p:spTree>
    <p:extLst>
      <p:ext uri="{BB962C8B-B14F-4D97-AF65-F5344CB8AC3E}">
        <p14:creationId xmlns:p14="http://schemas.microsoft.com/office/powerpoint/2010/main" val="1581158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Rot="1" noChangeArrowheads="1"/>
          </p:cNvSpPr>
          <p:nvPr>
            <p:ph type="title"/>
          </p:nvPr>
        </p:nvSpPr>
        <p:spPr/>
        <p:txBody>
          <a:bodyPr/>
          <a:lstStyle/>
          <a:p>
            <a:r>
              <a:rPr lang="en-GB" altLang="en-US" dirty="0"/>
              <a:t>INFUS</a:t>
            </a:r>
          </a:p>
        </p:txBody>
      </p:sp>
      <p:sp>
        <p:nvSpPr>
          <p:cNvPr id="3075" name="Rectangle 3"/>
          <p:cNvSpPr>
            <a:spLocks noGrp="1" noRot="1" noChangeArrowheads="1"/>
          </p:cNvSpPr>
          <p:nvPr>
            <p:ph idx="1"/>
          </p:nvPr>
        </p:nvSpPr>
        <p:spPr/>
        <p:txBody>
          <a:bodyPr/>
          <a:lstStyle/>
          <a:p>
            <a:r>
              <a:rPr lang="en-GB" altLang="en-US" dirty="0"/>
              <a:t> Maps can be produced by sourcing statistical data from UK Data Services</a:t>
            </a:r>
          </a:p>
          <a:p>
            <a:r>
              <a:rPr lang="en-GB" altLang="en-US" dirty="0"/>
              <a:t>This site provides downloadable data from the UK statistics office and namely the census data for the UK.</a:t>
            </a:r>
          </a:p>
        </p:txBody>
      </p:sp>
    </p:spTree>
    <p:extLst>
      <p:ext uri="{BB962C8B-B14F-4D97-AF65-F5344CB8AC3E}">
        <p14:creationId xmlns:p14="http://schemas.microsoft.com/office/powerpoint/2010/main" val="41473874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Rot="1" noChangeArrowheads="1"/>
          </p:cNvSpPr>
          <p:nvPr>
            <p:ph type="title"/>
          </p:nvPr>
        </p:nvSpPr>
        <p:spPr>
          <a:xfrm>
            <a:off x="683568" y="692696"/>
            <a:ext cx="7024744" cy="817160"/>
          </a:xfrm>
        </p:spPr>
        <p:txBody>
          <a:bodyPr/>
          <a:lstStyle/>
          <a:p>
            <a:r>
              <a:rPr lang="en-GB" altLang="en-US" dirty="0"/>
              <a:t>Main aim off the study </a:t>
            </a:r>
          </a:p>
        </p:txBody>
      </p:sp>
      <p:sp>
        <p:nvSpPr>
          <p:cNvPr id="19459" name="Rectangle 3"/>
          <p:cNvSpPr>
            <a:spLocks noGrp="1" noRot="1" noChangeArrowheads="1"/>
          </p:cNvSpPr>
          <p:nvPr>
            <p:ph idx="1"/>
          </p:nvPr>
        </p:nvSpPr>
        <p:spPr>
          <a:xfrm>
            <a:off x="800099" y="1772816"/>
            <a:ext cx="7543801" cy="4023360"/>
          </a:xfrm>
        </p:spPr>
        <p:txBody>
          <a:bodyPr>
            <a:normAutofit fontScale="92500" lnSpcReduction="20000"/>
          </a:bodyPr>
          <a:lstStyle/>
          <a:p>
            <a:r>
              <a:rPr lang="en-GB" altLang="en-US" sz="2800" dirty="0"/>
              <a:t>To provide a visual reference of deprivation and affluence in an area e.g. South Wales</a:t>
            </a:r>
          </a:p>
          <a:p>
            <a:endParaRPr lang="en-GB" altLang="en-US" sz="2800" dirty="0"/>
          </a:p>
          <a:p>
            <a:r>
              <a:rPr lang="en-GB" altLang="en-US" sz="2800" dirty="0"/>
              <a:t>How</a:t>
            </a:r>
          </a:p>
          <a:p>
            <a:pPr lvl="1">
              <a:buFont typeface="Wingdings" panose="05000000000000000000" pitchFamily="2" charset="2"/>
              <a:buChar char="§"/>
            </a:pPr>
            <a:r>
              <a:rPr lang="en-GB" altLang="en-US" sz="2600" dirty="0"/>
              <a:t>Gather the available statistics for that area according to census boundaries. </a:t>
            </a:r>
          </a:p>
          <a:p>
            <a:pPr lvl="1">
              <a:buFont typeface="Wingdings" panose="05000000000000000000" pitchFamily="2" charset="2"/>
              <a:buChar char="§"/>
            </a:pPr>
            <a:r>
              <a:rPr lang="en-GB" altLang="en-US" sz="2600" dirty="0"/>
              <a:t>The study example analyses the data available for the City and County of Swansea. </a:t>
            </a:r>
          </a:p>
          <a:p>
            <a:pPr lvl="1">
              <a:buFont typeface="Wingdings" panose="05000000000000000000" pitchFamily="2" charset="2"/>
              <a:buChar char="§"/>
            </a:pPr>
            <a:r>
              <a:rPr lang="en-GB" altLang="en-US" sz="2600" dirty="0"/>
              <a:t>Collect the data usually in </a:t>
            </a:r>
            <a:r>
              <a:rPr lang="en-GB" altLang="en-US" sz="2600"/>
              <a:t>.CSV </a:t>
            </a:r>
            <a:r>
              <a:rPr lang="en-GB" altLang="en-US" sz="2600" dirty="0"/>
              <a:t>or excel format</a:t>
            </a:r>
          </a:p>
          <a:p>
            <a:pPr lvl="1">
              <a:buFont typeface="Wingdings" panose="05000000000000000000" pitchFamily="2" charset="2"/>
              <a:buChar char="§"/>
            </a:pPr>
            <a:r>
              <a:rPr lang="en-GB" altLang="en-US" sz="2600" dirty="0"/>
              <a:t>Data is used to calculate the Townsend deprivation index for Swansea.</a:t>
            </a:r>
            <a:r>
              <a:rPr lang="en-US" altLang="en-US" sz="2600" dirty="0"/>
              <a:t> </a:t>
            </a:r>
            <a:endParaRPr lang="en-GB" altLang="en-US" sz="2600" dirty="0"/>
          </a:p>
        </p:txBody>
      </p:sp>
    </p:spTree>
    <p:extLst>
      <p:ext uri="{BB962C8B-B14F-4D97-AF65-F5344CB8AC3E}">
        <p14:creationId xmlns:p14="http://schemas.microsoft.com/office/powerpoint/2010/main" val="38595338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Rot="1" noChangeArrowheads="1"/>
          </p:cNvSpPr>
          <p:nvPr>
            <p:ph type="title"/>
          </p:nvPr>
        </p:nvSpPr>
        <p:spPr/>
        <p:txBody>
          <a:bodyPr>
            <a:normAutofit/>
          </a:bodyPr>
          <a:lstStyle/>
          <a:p>
            <a:r>
              <a:rPr lang="en-US" altLang="en-US"/>
              <a:t>Peter Townsend, has stated that:</a:t>
            </a:r>
            <a:endParaRPr lang="en-GB" altLang="en-US"/>
          </a:p>
        </p:txBody>
      </p:sp>
      <p:sp>
        <p:nvSpPr>
          <p:cNvPr id="20483" name="Rectangle 3"/>
          <p:cNvSpPr>
            <a:spLocks noGrp="1" noRot="1" noChangeArrowheads="1"/>
          </p:cNvSpPr>
          <p:nvPr>
            <p:ph idx="1"/>
          </p:nvPr>
        </p:nvSpPr>
        <p:spPr/>
        <p:txBody>
          <a:bodyPr>
            <a:normAutofit fontScale="92500" lnSpcReduction="10000"/>
          </a:bodyPr>
          <a:lstStyle/>
          <a:p>
            <a:pPr>
              <a:lnSpc>
                <a:spcPct val="90000"/>
              </a:lnSpc>
            </a:pPr>
            <a:endParaRPr lang="en-US" altLang="en-US" sz="2800"/>
          </a:p>
          <a:p>
            <a:pPr>
              <a:lnSpc>
                <a:spcPct val="90000"/>
              </a:lnSpc>
            </a:pPr>
            <a:r>
              <a:rPr lang="en-US" altLang="en-US" sz="2800"/>
              <a:t>“Deprivation may be defined as a state of observable and demonstrable disadvantage, relative to the local community or the wider society or nation to which an individual, family or groups belong.”</a:t>
            </a:r>
            <a:r>
              <a:rPr lang="en-US" altLang="en-US" sz="2800">
                <a:hlinkClick r:id="" action="ppaction://noaction"/>
              </a:rPr>
              <a:t>[1]</a:t>
            </a:r>
            <a:endParaRPr lang="en-GB" altLang="en-US" sz="2800"/>
          </a:p>
          <a:p>
            <a:pPr>
              <a:lnSpc>
                <a:spcPct val="90000"/>
              </a:lnSpc>
            </a:pPr>
            <a:br>
              <a:rPr lang="en-GB" altLang="en-US" sz="2800"/>
            </a:br>
            <a:r>
              <a:rPr lang="en-GB" altLang="en-US" sz="2800">
                <a:hlinkClick r:id="" action="ppaction://noaction"/>
              </a:rPr>
              <a:t>[1]</a:t>
            </a:r>
            <a:r>
              <a:rPr lang="en-GB" altLang="en-US" sz="2800"/>
              <a:t> </a:t>
            </a:r>
            <a:r>
              <a:rPr lang="en-US" altLang="en-US" sz="2800"/>
              <a:t>Indices of Deprivation Briefing Paper – Spring 2004Published by: Local Government Data Unit – Wales</a:t>
            </a:r>
            <a:endParaRPr lang="en-GB" altLang="en-US" sz="2800"/>
          </a:p>
        </p:txBody>
      </p:sp>
    </p:spTree>
    <p:extLst>
      <p:ext uri="{BB962C8B-B14F-4D97-AF65-F5344CB8AC3E}">
        <p14:creationId xmlns:p14="http://schemas.microsoft.com/office/powerpoint/2010/main" val="26071433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26085" t="10424" r="23309" b="22372"/>
          <a:stretch/>
        </p:blipFill>
        <p:spPr bwMode="auto">
          <a:xfrm>
            <a:off x="1259632" y="1556793"/>
            <a:ext cx="6984776" cy="502434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1506" name="Rectangle 2"/>
          <p:cNvSpPr>
            <a:spLocks noGrp="1" noRot="1" noChangeArrowheads="1"/>
          </p:cNvSpPr>
          <p:nvPr>
            <p:ph type="title"/>
          </p:nvPr>
        </p:nvSpPr>
        <p:spPr>
          <a:xfrm>
            <a:off x="1043490" y="1027664"/>
            <a:ext cx="7024744" cy="385112"/>
          </a:xfrm>
        </p:spPr>
        <p:txBody>
          <a:bodyPr>
            <a:noAutofit/>
          </a:bodyPr>
          <a:lstStyle/>
          <a:p>
            <a:r>
              <a:rPr lang="en-GB" altLang="en-US" sz="2400" dirty="0"/>
              <a:t>Thematic map showing Swansea and percentage overcrowding per census ward  </a:t>
            </a:r>
          </a:p>
        </p:txBody>
      </p:sp>
      <p:sp>
        <p:nvSpPr>
          <p:cNvPr id="21509" name="Oval 5"/>
          <p:cNvSpPr>
            <a:spLocks noChangeArrowheads="1"/>
          </p:cNvSpPr>
          <p:nvPr/>
        </p:nvSpPr>
        <p:spPr bwMode="auto">
          <a:xfrm>
            <a:off x="4932040" y="3068960"/>
            <a:ext cx="1257300" cy="1485900"/>
          </a:xfrm>
          <a:prstGeom prst="ellipse">
            <a:avLst/>
          </a:prstGeom>
          <a:noFill/>
          <a:ln w="952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1510" name="Oval 6"/>
          <p:cNvSpPr>
            <a:spLocks noChangeArrowheads="1"/>
          </p:cNvSpPr>
          <p:nvPr/>
        </p:nvSpPr>
        <p:spPr bwMode="auto">
          <a:xfrm>
            <a:off x="3563938" y="4724400"/>
            <a:ext cx="914400" cy="1311275"/>
          </a:xfrm>
          <a:prstGeom prst="ellipse">
            <a:avLst/>
          </a:prstGeom>
          <a:noFill/>
          <a:ln w="952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Tree>
    <p:extLst>
      <p:ext uri="{BB962C8B-B14F-4D97-AF65-F5344CB8AC3E}">
        <p14:creationId xmlns:p14="http://schemas.microsoft.com/office/powerpoint/2010/main" val="5709099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rrowheads="1"/>
          </p:cNvSpPr>
          <p:nvPr>
            <p:ph type="title"/>
          </p:nvPr>
        </p:nvSpPr>
        <p:spPr/>
        <p:txBody>
          <a:bodyPr>
            <a:normAutofit fontScale="90000"/>
          </a:bodyPr>
          <a:lstStyle/>
          <a:p>
            <a:r>
              <a:rPr lang="en-GB" altLang="en-US" sz="3200"/>
              <a:t>The above map indicates the percentage overcrowding per census ward</a:t>
            </a:r>
          </a:p>
        </p:txBody>
      </p:sp>
      <p:sp>
        <p:nvSpPr>
          <p:cNvPr id="22531" name="Rectangle 3"/>
          <p:cNvSpPr>
            <a:spLocks noGrp="1" noRot="1" noChangeArrowheads="1"/>
          </p:cNvSpPr>
          <p:nvPr>
            <p:ph idx="1"/>
          </p:nvPr>
        </p:nvSpPr>
        <p:spPr/>
        <p:txBody>
          <a:bodyPr>
            <a:normAutofit fontScale="92500" lnSpcReduction="10000"/>
          </a:bodyPr>
          <a:lstStyle/>
          <a:p>
            <a:pPr>
              <a:lnSpc>
                <a:spcPct val="80000"/>
              </a:lnSpc>
            </a:pPr>
            <a:r>
              <a:rPr lang="en-GB" altLang="en-US" sz="2400" dirty="0">
                <a:latin typeface="Arial" panose="020B0604020202020204" pitchFamily="34" charset="0"/>
                <a:cs typeface="Arial" panose="020B0604020202020204" pitchFamily="34" charset="0"/>
              </a:rPr>
              <a:t> As can be seen central Swansea has a higher Townsend index score and most areas report increased overcrowding.</a:t>
            </a:r>
          </a:p>
          <a:p>
            <a:pPr>
              <a:lnSpc>
                <a:spcPct val="80000"/>
              </a:lnSpc>
            </a:pPr>
            <a:r>
              <a:rPr lang="en-GB" altLang="en-US" sz="2400" dirty="0">
                <a:latin typeface="Arial" panose="020B0604020202020204" pitchFamily="34" charset="0"/>
                <a:cs typeface="Arial" panose="020B0604020202020204" pitchFamily="34" charset="0"/>
              </a:rPr>
              <a:t>In the inner-city areas of Swansea, we do see a number of  high-rise council flats and towards the Townhill area large council estates where individuals are not homeowners and houses have a higher-than-average occupancy. </a:t>
            </a:r>
          </a:p>
          <a:p>
            <a:pPr>
              <a:lnSpc>
                <a:spcPct val="80000"/>
              </a:lnSpc>
            </a:pPr>
            <a:r>
              <a:rPr lang="en-GB" altLang="en-US" sz="2400" dirty="0">
                <a:latin typeface="Arial" panose="020B0604020202020204" pitchFamily="34" charset="0"/>
                <a:cs typeface="Arial" panose="020B0604020202020204" pitchFamily="34" charset="0"/>
              </a:rPr>
              <a:t>But this figure could be falsely elevated because traditionally </a:t>
            </a:r>
            <a:r>
              <a:rPr lang="en-GB" altLang="en-US" sz="2400" dirty="0" err="1">
                <a:latin typeface="Arial" panose="020B0604020202020204" pitchFamily="34" charset="0"/>
                <a:cs typeface="Arial" panose="020B0604020202020204" pitchFamily="34" charset="0"/>
              </a:rPr>
              <a:t>Moutpleasant</a:t>
            </a:r>
            <a:r>
              <a:rPr lang="en-GB" altLang="en-US" sz="2400" dirty="0">
                <a:latin typeface="Arial" panose="020B0604020202020204" pitchFamily="34" charset="0"/>
                <a:cs typeface="Arial" panose="020B0604020202020204" pitchFamily="34" charset="0"/>
              </a:rPr>
              <a:t> and central Swansea house much of the student population in shared rental accommodation. </a:t>
            </a:r>
          </a:p>
          <a:p>
            <a:pPr>
              <a:lnSpc>
                <a:spcPct val="80000"/>
              </a:lnSpc>
            </a:pPr>
            <a:r>
              <a:rPr lang="en-GB" altLang="en-US" sz="2400" dirty="0">
                <a:latin typeface="Arial" panose="020B0604020202020204" pitchFamily="34" charset="0"/>
                <a:cs typeface="Arial" panose="020B0604020202020204" pitchFamily="34" charset="0"/>
              </a:rPr>
              <a:t>Again, this could be one of the factors elevating the Townsend index in Swansea west, also a popular student accommodation hot spot.</a:t>
            </a:r>
          </a:p>
        </p:txBody>
      </p:sp>
    </p:spTree>
    <p:extLst>
      <p:ext uri="{BB962C8B-B14F-4D97-AF65-F5344CB8AC3E}">
        <p14:creationId xmlns:p14="http://schemas.microsoft.com/office/powerpoint/2010/main" val="32671123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Rot="1" noChangeArrowheads="1"/>
          </p:cNvSpPr>
          <p:nvPr>
            <p:ph type="title"/>
          </p:nvPr>
        </p:nvSpPr>
        <p:spPr/>
        <p:txBody>
          <a:bodyPr>
            <a:normAutofit fontScale="90000"/>
          </a:bodyPr>
          <a:lstStyle/>
          <a:p>
            <a:r>
              <a:rPr lang="en-GB" altLang="en-US" sz="3200"/>
              <a:t>examine the percentage unemployment against the areas of depravation. </a:t>
            </a:r>
          </a:p>
        </p:txBody>
      </p:sp>
      <p:pic>
        <p:nvPicPr>
          <p:cNvPr id="2050"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26194" t="12300" r="23679" b="37215"/>
          <a:stretch/>
        </p:blipFill>
        <p:spPr bwMode="auto">
          <a:xfrm>
            <a:off x="1403648" y="2276872"/>
            <a:ext cx="7102735" cy="387477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93812866"/>
      </p:ext>
    </p:extLst>
  </p:cSld>
  <p:clrMapOvr>
    <a:masterClrMapping/>
  </p:clrMapOvr>
</p:sld>
</file>

<file path=ppt/theme/theme1.xml><?xml version="1.0" encoding="utf-8"?>
<a:theme xmlns:a="http://schemas.openxmlformats.org/drawingml/2006/main" name="View">
  <a:themeElements>
    <a:clrScheme name="View">
      <a:dk1>
        <a:srgbClr val="000000"/>
      </a:dk1>
      <a:lt1>
        <a:srgbClr val="FFFFFF"/>
      </a:lt1>
      <a:dk2>
        <a:srgbClr val="46464A"/>
      </a:dk2>
      <a:lt2>
        <a:srgbClr val="D6D3CC"/>
      </a:lt2>
      <a:accent1>
        <a:srgbClr val="6F6F74"/>
      </a:accent1>
      <a:accent2>
        <a:srgbClr val="92A9B9"/>
      </a:accent2>
      <a:accent3>
        <a:srgbClr val="A7B789"/>
      </a:accent3>
      <a:accent4>
        <a:srgbClr val="B9A489"/>
      </a:accent4>
      <a:accent5>
        <a:srgbClr val="8D6374"/>
      </a:accent5>
      <a:accent6>
        <a:srgbClr val="9B7362"/>
      </a:accent6>
      <a:hlink>
        <a:srgbClr val="67AABF"/>
      </a:hlink>
      <a:folHlink>
        <a:srgbClr val="ABAFA5"/>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6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3969A8A2-35DB-4E3B-8885-16FD20568674}"/>
    </a:ext>
  </a:extLst>
</a:theme>
</file>

<file path=docProps/app.xml><?xml version="1.0" encoding="utf-8"?>
<Properties xmlns="http://schemas.openxmlformats.org/officeDocument/2006/extended-properties" xmlns:vt="http://schemas.openxmlformats.org/officeDocument/2006/docPropsVTypes">
  <Template>View</Template>
  <TotalTime>114</TotalTime>
  <Words>609</Words>
  <Application>Microsoft Office PowerPoint</Application>
  <PresentationFormat>On-screen Show (4:3)</PresentationFormat>
  <Paragraphs>33</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Century Schoolbook</vt:lpstr>
      <vt:lpstr>Wingdings</vt:lpstr>
      <vt:lpstr>Wingdings 2</vt:lpstr>
      <vt:lpstr>View</vt:lpstr>
      <vt:lpstr>GEODEMOGRAPHICS and Sociodemographic data</vt:lpstr>
      <vt:lpstr>Geodemographics defined</vt:lpstr>
      <vt:lpstr>Socio economics</vt:lpstr>
      <vt:lpstr>Data for analysis</vt:lpstr>
      <vt:lpstr>INFUS</vt:lpstr>
      <vt:lpstr>Main aim off the study </vt:lpstr>
      <vt:lpstr>Peter Townsend, has stated that:</vt:lpstr>
      <vt:lpstr>Thematic map showing Swansea and percentage overcrowding per census ward  </vt:lpstr>
      <vt:lpstr>The above map indicates the percentage overcrowding per census ward</vt:lpstr>
      <vt:lpstr>examine the percentage unemployment against the areas of depravation.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CAEM B Holland 2014</dc:title>
  <dc:creator>Holland, Beverley</dc:creator>
  <cp:lastModifiedBy>Beverley Holland</cp:lastModifiedBy>
  <cp:revision>4</cp:revision>
  <dcterms:created xsi:type="dcterms:W3CDTF">2014-10-29T12:25:40Z</dcterms:created>
  <dcterms:modified xsi:type="dcterms:W3CDTF">2023-10-18T20:26:22Z</dcterms:modified>
</cp:coreProperties>
</file>