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2" r:id="rId1"/>
  </p:sldMasterIdLst>
  <p:notesMasterIdLst>
    <p:notesMasterId r:id="rId26"/>
  </p:notesMasterIdLst>
  <p:sldIdLst>
    <p:sldId id="284" r:id="rId2"/>
    <p:sldId id="259" r:id="rId3"/>
    <p:sldId id="415" r:id="rId4"/>
    <p:sldId id="430" r:id="rId5"/>
    <p:sldId id="431" r:id="rId6"/>
    <p:sldId id="417" r:id="rId7"/>
    <p:sldId id="432" r:id="rId8"/>
    <p:sldId id="437" r:id="rId9"/>
    <p:sldId id="438" r:id="rId10"/>
    <p:sldId id="439" r:id="rId11"/>
    <p:sldId id="440" r:id="rId12"/>
    <p:sldId id="441" r:id="rId13"/>
    <p:sldId id="442" r:id="rId14"/>
    <p:sldId id="443" r:id="rId15"/>
    <p:sldId id="444" r:id="rId16"/>
    <p:sldId id="445" r:id="rId17"/>
    <p:sldId id="419" r:id="rId18"/>
    <p:sldId id="433" r:id="rId19"/>
    <p:sldId id="434" r:id="rId20"/>
    <p:sldId id="435" r:id="rId21"/>
    <p:sldId id="423" r:id="rId22"/>
    <p:sldId id="436" r:id="rId23"/>
    <p:sldId id="425" r:id="rId24"/>
    <p:sldId id="30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993366"/>
    <a:srgbClr val="AC8300"/>
    <a:srgbClr val="E9DBF5"/>
    <a:srgbClr val="CEAEE8"/>
    <a:srgbClr val="AF7DD9"/>
    <a:srgbClr val="8E48C8"/>
    <a:srgbClr val="A46AD4"/>
    <a:srgbClr val="FFE181"/>
    <a:srgbClr val="652C9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167" autoAdjust="0"/>
    <p:restoredTop sz="94655" autoAdjust="0"/>
  </p:normalViewPr>
  <p:slideViewPr>
    <p:cSldViewPr>
      <p:cViewPr varScale="1">
        <p:scale>
          <a:sx n="107" d="100"/>
          <a:sy n="107" d="100"/>
        </p:scale>
        <p:origin x="508" y="6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D7B5F1-D0D0-49F8-9A1C-6AFE93604869}" type="datetimeFigureOut">
              <a:rPr lang="en-US" smtClean="0"/>
              <a:pPr/>
              <a:t>10/20/2019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E59C40-8A52-4801-A432-BAC6F785205A}" type="slidenum">
              <a:rPr lang="en-US" smtClean="0"/>
              <a:pPr/>
              <a:t>‹#›</a:t>
            </a:fld>
            <a:endParaRPr lang="en-US"/>
          </a:p>
        </p:txBody>
      </p:sp>
    </p:spTree>
    <p:extLst>
      <p:ext uri="{BB962C8B-B14F-4D97-AF65-F5344CB8AC3E}">
        <p14:creationId xmlns:p14="http://schemas.microsoft.com/office/powerpoint/2010/main" val="570806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userDrawn="1">
  <p:cSld name="Text and Picture Fade on Path">
    <p:bg>
      <p:bgPr>
        <a:gradFill>
          <a:gsLst>
            <a:gs pos="0">
              <a:srgbClr val="FFFFFF"/>
            </a:gs>
            <a:gs pos="28000">
              <a:srgbClr val="FEFEFE"/>
            </a:gs>
            <a:gs pos="100000">
              <a:srgbClr val="E8E3D8"/>
            </a:gs>
          </a:gsLst>
          <a:path path="circle">
            <a:fillToRect l="50000" t="-80000" r="50000" b="180000"/>
          </a:path>
        </a:gradFill>
        <a:effectLst/>
      </p:bgPr>
    </p:bg>
    <p:spTree>
      <p:nvGrpSpPr>
        <p:cNvPr id="1" name=""/>
        <p:cNvGrpSpPr/>
        <p:nvPr/>
      </p:nvGrpSpPr>
      <p:grpSpPr>
        <a:xfrm>
          <a:off x="0" y="0"/>
          <a:ext cx="0" cy="0"/>
          <a:chOff x="0" y="0"/>
          <a:chExt cx="0" cy="0"/>
        </a:xfrm>
      </p:grpSpPr>
      <p:sp>
        <p:nvSpPr>
          <p:cNvPr id="10" name="Rectangle 9"/>
          <p:cNvSpPr/>
          <p:nvPr userDrawn="1"/>
        </p:nvSpPr>
        <p:spPr>
          <a:xfrm>
            <a:off x="0" y="1512125"/>
            <a:ext cx="8839200" cy="2895600"/>
          </a:xfrm>
          <a:prstGeom prst="rect">
            <a:avLst/>
          </a:prstGeom>
          <a:gradFill flip="none" rotWithShape="1">
            <a:gsLst>
              <a:gs pos="36000">
                <a:schemeClr val="accent2">
                  <a:lumMod val="85000"/>
                </a:schemeClr>
              </a:gs>
              <a:gs pos="0">
                <a:schemeClr val="accent2">
                  <a:lumMod val="50000"/>
                </a:schemeClr>
              </a:gs>
              <a:gs pos="100000">
                <a:schemeClr val="accent2">
                  <a:lumMod val="85000"/>
                </a:schemeClr>
              </a:gs>
            </a:gsLst>
            <a:lin ang="0" scaled="1"/>
            <a:tileRect/>
          </a:gradFill>
          <a:ln w="25400" cap="flat" cmpd="sng" algn="ctr">
            <a:noFill/>
            <a:prstDash val="solid"/>
          </a:ln>
          <a:effectLst/>
        </p:spPr>
        <p:txBody>
          <a:bodyPr rtlCol="0" anchor="ctr"/>
          <a:lstStyle/>
          <a:p>
            <a:pPr algn="ctr">
              <a:defRPr/>
            </a:pPr>
            <a:endParaRPr lang="en-US" kern="0" dirty="0">
              <a:solidFill>
                <a:prstClr val="white"/>
              </a:solidFill>
              <a:latin typeface="Calibri"/>
            </a:endParaRPr>
          </a:p>
        </p:txBody>
      </p:sp>
      <p:sp>
        <p:nvSpPr>
          <p:cNvPr id="2" name="Title 1"/>
          <p:cNvSpPr>
            <a:spLocks noGrp="1"/>
          </p:cNvSpPr>
          <p:nvPr>
            <p:ph type="title"/>
          </p:nvPr>
        </p:nvSpPr>
        <p:spPr>
          <a:xfrm>
            <a:off x="3048000" y="914400"/>
            <a:ext cx="5562600" cy="761775"/>
          </a:xfrm>
        </p:spPr>
        <p:txBody>
          <a:bodyPr anchor="ctr">
            <a:noAutofit/>
          </a:bodyPr>
          <a:lstStyle>
            <a:lvl1pPr>
              <a:defRPr sz="3800" b="0">
                <a:solidFill>
                  <a:schemeClr val="accent3"/>
                </a:solidFill>
                <a:latin typeface="Rockwell" pitchFamily="18" charset="0"/>
              </a:defRPr>
            </a:lvl1pPr>
          </a:lstStyle>
          <a:p>
            <a:r>
              <a:rPr lang="en-US" dirty="0" smtClean="0"/>
              <a:t>Click to edit Master title style</a:t>
            </a:r>
            <a:endParaRPr lang="en-US" dirty="0"/>
          </a:p>
        </p:txBody>
      </p:sp>
      <p:sp>
        <p:nvSpPr>
          <p:cNvPr id="12" name="Text Placeholder 11"/>
          <p:cNvSpPr>
            <a:spLocks noGrp="1"/>
          </p:cNvSpPr>
          <p:nvPr>
            <p:ph type="body" sz="quarter" idx="14"/>
          </p:nvPr>
        </p:nvSpPr>
        <p:spPr>
          <a:xfrm>
            <a:off x="3048000" y="1981200"/>
            <a:ext cx="5562600" cy="2321858"/>
          </a:xfrm>
          <a:prstGeom prst="rect">
            <a:avLst/>
          </a:prstGeom>
        </p:spPr>
        <p:txBody>
          <a:bodyPr>
            <a:noAutofit/>
          </a:bodyPr>
          <a:lstStyle>
            <a:lvl1pPr marL="0" indent="0">
              <a:lnSpc>
                <a:spcPct val="100000"/>
              </a:lnSpc>
              <a:spcBef>
                <a:spcPts val="1200"/>
              </a:spcBef>
              <a:buNone/>
              <a:defRPr sz="2800">
                <a:solidFill>
                  <a:schemeClr val="bg1"/>
                </a:solidFill>
                <a:latin typeface="Constantia" pitchFamily="18" charset="0"/>
              </a:defRPr>
            </a:lvl1pPr>
            <a:lvl2pPr marL="0" indent="0">
              <a:lnSpc>
                <a:spcPct val="100000"/>
              </a:lnSpc>
              <a:spcBef>
                <a:spcPts val="1200"/>
              </a:spcBef>
              <a:buNone/>
              <a:defRPr sz="2800">
                <a:solidFill>
                  <a:schemeClr val="bg1"/>
                </a:solidFill>
              </a:defRPr>
            </a:lvl2pPr>
            <a:lvl3pPr marL="0" indent="0">
              <a:lnSpc>
                <a:spcPct val="100000"/>
              </a:lnSpc>
              <a:spcBef>
                <a:spcPts val="1200"/>
              </a:spcBef>
              <a:buNone/>
              <a:defRPr sz="2800">
                <a:solidFill>
                  <a:schemeClr val="bg1"/>
                </a:solidFill>
              </a:defRPr>
            </a:lvl3pPr>
            <a:lvl4pPr marL="0" indent="0">
              <a:lnSpc>
                <a:spcPct val="100000"/>
              </a:lnSpc>
              <a:spcBef>
                <a:spcPts val="1200"/>
              </a:spcBef>
              <a:buNone/>
              <a:defRPr sz="2800">
                <a:solidFill>
                  <a:schemeClr val="bg1"/>
                </a:solidFill>
              </a:defRPr>
            </a:lvl4pPr>
            <a:lvl5pPr marL="0" indent="0">
              <a:lnSpc>
                <a:spcPct val="100000"/>
              </a:lnSpc>
              <a:spcBef>
                <a:spcPts val="1200"/>
              </a:spcBef>
              <a:buNone/>
              <a:defRPr sz="2800">
                <a:solidFill>
                  <a:schemeClr val="bg1"/>
                </a:solidFill>
              </a:defRPr>
            </a:lvl5pPr>
            <a:lvl6pPr marL="0" indent="0">
              <a:lnSpc>
                <a:spcPct val="100000"/>
              </a:lnSpc>
              <a:spcBef>
                <a:spcPts val="1200"/>
              </a:spcBef>
              <a:buNone/>
              <a:defRPr sz="2800">
                <a:solidFill>
                  <a:schemeClr val="bg1"/>
                </a:solidFill>
              </a:defRPr>
            </a:lvl6pPr>
            <a:lvl7pPr marL="0" indent="0">
              <a:lnSpc>
                <a:spcPct val="100000"/>
              </a:lnSpc>
              <a:spcBef>
                <a:spcPts val="1200"/>
              </a:spcBef>
              <a:buNone/>
              <a:defRPr sz="2800">
                <a:solidFill>
                  <a:schemeClr val="bg1"/>
                </a:solidFill>
              </a:defRPr>
            </a:lvl7pPr>
            <a:lvl8pPr marL="0" indent="0">
              <a:lnSpc>
                <a:spcPct val="100000"/>
              </a:lnSpc>
              <a:spcBef>
                <a:spcPts val="1200"/>
              </a:spcBef>
              <a:buNone/>
              <a:defRPr sz="2800">
                <a:solidFill>
                  <a:schemeClr val="bg1"/>
                </a:solidFill>
              </a:defRPr>
            </a:lvl8pPr>
            <a:lvl9pPr marL="0" indent="0">
              <a:lnSpc>
                <a:spcPct val="100000"/>
              </a:lnSpc>
              <a:spcBef>
                <a:spcPts val="1200"/>
              </a:spcBef>
              <a:buNone/>
              <a:defRPr sz="2800">
                <a:solidFill>
                  <a:schemeClr val="bg1"/>
                </a:solidFill>
              </a:defRPr>
            </a:lvl9pPr>
          </a:lstStyle>
          <a:p>
            <a:pPr lvl="0"/>
            <a:r>
              <a:rPr lang="en-US" dirty="0" smtClean="0"/>
              <a:t>Click to edit Master text styles</a:t>
            </a:r>
          </a:p>
        </p:txBody>
      </p:sp>
      <p:sp>
        <p:nvSpPr>
          <p:cNvPr id="8" name="Picture Placeholder 7"/>
          <p:cNvSpPr>
            <a:spLocks noGrp="1"/>
          </p:cNvSpPr>
          <p:nvPr>
            <p:ph type="pic" sz="quarter" idx="13"/>
          </p:nvPr>
        </p:nvSpPr>
        <p:spPr>
          <a:xfrm>
            <a:off x="304800" y="0"/>
            <a:ext cx="2438400" cy="4645152"/>
          </a:xfrm>
          <a:prstGeom prst="rect">
            <a:avLst/>
          </a:prstGeom>
          <a:effectLst>
            <a:glow rad="101600">
              <a:srgbClr val="FFFFFF">
                <a:alpha val="40000"/>
              </a:srgbClr>
            </a:glow>
            <a:reflection blurRad="6350" stA="50000" endA="300" endPos="55000" dir="5400000" sy="-100000" algn="bl" rotWithShape="0"/>
          </a:effectLst>
        </p:spPr>
        <p:txBody>
          <a:bodyPr/>
          <a:lstStyle>
            <a:lvl1pPr marL="0" indent="0">
              <a:buNone/>
              <a:defRPr/>
            </a:lvl1pPr>
          </a:lstStyle>
          <a:p>
            <a:r>
              <a:rPr lang="en-US" dirty="0" smtClean="0"/>
              <a:t>Click icon to add picture</a:t>
            </a:r>
            <a:endParaRPr lang="en-US" dirty="0"/>
          </a:p>
        </p:txBody>
      </p:sp>
    </p:spTree>
    <p:extLst>
      <p:ext uri="{BB962C8B-B14F-4D97-AF65-F5344CB8AC3E}">
        <p14:creationId xmlns:p14="http://schemas.microsoft.com/office/powerpoint/2010/main" val="1822764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1600" y="1143000"/>
            <a:ext cx="7772400" cy="685800"/>
          </a:xfrm>
        </p:spPr>
        <p:txBody>
          <a:bodyPr/>
          <a:lstStyle>
            <a:lvl1pPr>
              <a:defRPr sz="4000">
                <a:latin typeface="Rockwell" pitchFamily="18" charset="0"/>
              </a:defRPr>
            </a:lvl1pPr>
          </a:lstStyle>
          <a:p>
            <a:r>
              <a:rPr lang="en-US" dirty="0" smtClean="0"/>
              <a:t>Click to edit Master title style</a:t>
            </a:r>
            <a:endParaRPr lang="en-GB" dirty="0"/>
          </a:p>
        </p:txBody>
      </p:sp>
      <p:sp>
        <p:nvSpPr>
          <p:cNvPr id="4"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
        <p:nvSpPr>
          <p:cNvPr id="6" name="Content Placeholder 2"/>
          <p:cNvSpPr>
            <a:spLocks noGrp="1"/>
          </p:cNvSpPr>
          <p:nvPr>
            <p:ph idx="1"/>
          </p:nvPr>
        </p:nvSpPr>
        <p:spPr>
          <a:xfrm>
            <a:off x="1371600" y="1981200"/>
            <a:ext cx="7467600" cy="4267200"/>
          </a:xfrm>
          <a:prstGeom prst="rect">
            <a:avLst/>
          </a:prstGeom>
        </p:spPr>
        <p:txBody>
          <a:bodyPr>
            <a:noAutofit/>
          </a:bodyPr>
          <a:lstStyle>
            <a:lvl1pPr>
              <a:lnSpc>
                <a:spcPct val="100000"/>
              </a:lnSpc>
              <a:spcBef>
                <a:spcPts val="0"/>
              </a:spcBef>
              <a:spcAft>
                <a:spcPts val="1000"/>
              </a:spcAft>
              <a:buClr>
                <a:schemeClr val="accent2">
                  <a:lumMod val="75000"/>
                </a:schemeClr>
              </a:buClr>
              <a:buSzPct val="80000"/>
              <a:buFont typeface="Wingdings 2" pitchFamily="18" charset="2"/>
              <a:buChar char="Ù"/>
              <a:defRPr sz="2800">
                <a:solidFill>
                  <a:srgbClr val="000000"/>
                </a:solidFill>
                <a:latin typeface="Constantia" pitchFamily="18" charset="0"/>
              </a:defRPr>
            </a:lvl1pPr>
            <a:lvl2pPr>
              <a:lnSpc>
                <a:spcPct val="100000"/>
              </a:lnSpc>
              <a:spcBef>
                <a:spcPts val="0"/>
              </a:spcBef>
              <a:spcAft>
                <a:spcPts val="1000"/>
              </a:spcAft>
              <a:buClr>
                <a:srgbClr val="990033"/>
              </a:buClr>
              <a:buFont typeface="Wingdings 2" pitchFamily="18" charset="2"/>
              <a:buChar char="÷"/>
              <a:defRPr>
                <a:solidFill>
                  <a:srgbClr val="000000"/>
                </a:solidFill>
                <a:latin typeface="Constantia" pitchFamily="18" charset="0"/>
              </a:defRPr>
            </a:lvl2pPr>
            <a:lvl3pPr>
              <a:lnSpc>
                <a:spcPct val="100000"/>
              </a:lnSpc>
              <a:spcBef>
                <a:spcPts val="0"/>
              </a:spcBef>
              <a:spcAft>
                <a:spcPts val="1000"/>
              </a:spcAft>
              <a:buClr>
                <a:schemeClr val="accent6"/>
              </a:buClr>
              <a:buFont typeface="Webdings" pitchFamily="18" charset="2"/>
              <a:buChar char="4"/>
              <a:defRPr>
                <a:solidFill>
                  <a:srgbClr val="000000"/>
                </a:solidFill>
                <a:latin typeface="Constantia" pitchFamily="18" charset="0"/>
              </a:defRPr>
            </a:lvl3pPr>
            <a:lvl4pPr>
              <a:lnSpc>
                <a:spcPct val="100000"/>
              </a:lnSpc>
              <a:spcBef>
                <a:spcPts val="0"/>
              </a:spcBef>
              <a:spcAft>
                <a:spcPts val="1000"/>
              </a:spcAft>
              <a:defRPr>
                <a:solidFill>
                  <a:srgbClr val="000000"/>
                </a:solidFill>
                <a:latin typeface="Constantia" pitchFamily="18" charset="0"/>
              </a:defRPr>
            </a:lvl4pPr>
            <a:lvl5pPr>
              <a:lnSpc>
                <a:spcPct val="100000"/>
              </a:lnSpc>
              <a:spcBef>
                <a:spcPts val="0"/>
              </a:spcBef>
              <a:spcAft>
                <a:spcPts val="1000"/>
              </a:spcAft>
              <a:buClr>
                <a:srgbClr val="C00000"/>
              </a:buClr>
              <a:defRPr>
                <a:solidFill>
                  <a:srgbClr val="000000"/>
                </a:solidFill>
                <a:latin typeface="Constantia" pitchFamily="18" charset="0"/>
              </a:defRPr>
            </a:lvl5pPr>
          </a:lstStyle>
          <a:p>
            <a:pPr lvl="0"/>
            <a:r>
              <a:rPr lang="en-US" noProof="0" dirty="0" smtClean="0"/>
              <a:t>Click to edit Master text styles</a:t>
            </a:r>
          </a:p>
          <a:p>
            <a:pPr lvl="1"/>
            <a:r>
              <a:rPr lang="en-US" noProof="0" dirty="0" smtClean="0"/>
              <a:t>Second level</a:t>
            </a:r>
          </a:p>
          <a:p>
            <a:pPr lvl="2"/>
            <a:r>
              <a:rPr lang="en-US" noProof="0" dirty="0" smtClean="0"/>
              <a:t>Third level</a:t>
            </a:r>
          </a:p>
          <a:p>
            <a:pPr lvl="3"/>
            <a:r>
              <a:rPr lang="en-US" noProof="0" dirty="0" smtClean="0"/>
              <a:t>Fourth level</a:t>
            </a:r>
          </a:p>
          <a:p>
            <a:pPr lvl="4"/>
            <a:r>
              <a:rPr lang="en-US" noProof="0" dirty="0" smtClean="0"/>
              <a:t>Fifth level</a:t>
            </a:r>
            <a:endParaRPr lang="en-US" dirty="0"/>
          </a:p>
        </p:txBody>
      </p:sp>
    </p:spTree>
    <p:extLst>
      <p:ext uri="{BB962C8B-B14F-4D97-AF65-F5344CB8AC3E}">
        <p14:creationId xmlns:p14="http://schemas.microsoft.com/office/powerpoint/2010/main" val="2278370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4000" y="1709738"/>
            <a:ext cx="6986588"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1524000" y="4589463"/>
            <a:ext cx="6986588" cy="1500187"/>
          </a:xfrm>
          <a:prstGeom prst="rect">
            <a:avLst/>
          </a:prstGeom>
        </p:spPr>
        <p:txBody>
          <a:bodyPr/>
          <a:lstStyle>
            <a:lvl1pPr marL="0" indent="0">
              <a:buNone/>
              <a:defRPr sz="2400">
                <a:solidFill>
                  <a:srgbClr val="000000"/>
                </a:solidFill>
                <a:latin typeface="Constantia" pitchFamily="18" charset="0"/>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smtClean="0">
                <a:solidFill>
                  <a:srgbClr val="FFFFFF"/>
                </a:solidFill>
              </a:rPr>
              <a:t>© 2016 </a:t>
            </a:r>
            <a:r>
              <a:rPr lang="en-US" dirty="0" err="1" smtClean="0">
                <a:solidFill>
                  <a:srgbClr val="FFFFFF"/>
                </a:solidFill>
              </a:rPr>
              <a:t>Cengage</a:t>
            </a:r>
            <a:r>
              <a:rPr lang="en-US" dirty="0" smtClean="0">
                <a:solidFill>
                  <a:srgbClr val="FFFFFF"/>
                </a:solidFill>
              </a:rPr>
              <a:t> Learning. All Rights Reserved. May not be scanned, copied  or duplicated, or posted to a publicly accessible website, in whole or in part. </a:t>
            </a:r>
            <a:endParaRPr lang="en-US" dirty="0">
              <a:solidFill>
                <a:srgbClr val="FFFFFF"/>
              </a:solidFill>
            </a:endParaRPr>
          </a:p>
        </p:txBody>
      </p:sp>
      <p:sp>
        <p:nvSpPr>
          <p:cNvPr id="5"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Tree>
    <p:extLst>
      <p:ext uri="{BB962C8B-B14F-4D97-AF65-F5344CB8AC3E}">
        <p14:creationId xmlns:p14="http://schemas.microsoft.com/office/powerpoint/2010/main" val="2627238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5" name="Rectangle 4"/>
          <p:cNvSpPr/>
          <p:nvPr userDrawn="1"/>
        </p:nvSpPr>
        <p:spPr bwMode="auto">
          <a:xfrm>
            <a:off x="0" y="0"/>
            <a:ext cx="9144000" cy="3657600"/>
          </a:xfrm>
          <a:prstGeom prst="rect">
            <a:avLst/>
          </a:prstGeom>
          <a:solidFill>
            <a:schemeClr val="bg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r" fontAlgn="base">
              <a:spcBef>
                <a:spcPct val="0"/>
              </a:spcBef>
              <a:spcAft>
                <a:spcPct val="0"/>
              </a:spcAft>
            </a:pPr>
            <a:endParaRPr lang="en-US" sz="1000" b="1" smtClean="0">
              <a:solidFill>
                <a:srgbClr val="FFFFFF"/>
              </a:solidFill>
            </a:endParaRPr>
          </a:p>
        </p:txBody>
      </p:sp>
      <p:sp>
        <p:nvSpPr>
          <p:cNvPr id="6" name="Title 1"/>
          <p:cNvSpPr>
            <a:spLocks noGrp="1"/>
          </p:cNvSpPr>
          <p:nvPr>
            <p:ph type="title"/>
          </p:nvPr>
        </p:nvSpPr>
        <p:spPr>
          <a:xfrm>
            <a:off x="0" y="0"/>
            <a:ext cx="9144000" cy="1219200"/>
          </a:xfrm>
        </p:spPr>
        <p:txBody>
          <a:bodyPr/>
          <a:lstStyle>
            <a:lvl1pPr algn="ctr">
              <a:defRPr sz="4000">
                <a:latin typeface="Rockwell" pitchFamily="18" charset="0"/>
              </a:defRPr>
            </a:lvl1pPr>
          </a:lstStyle>
          <a:p>
            <a:r>
              <a:rPr lang="en-US" dirty="0" smtClean="0"/>
              <a:t>Click to edit Master title style</a:t>
            </a:r>
            <a:endParaRPr lang="en-GB" dirty="0"/>
          </a:p>
        </p:txBody>
      </p:sp>
      <p:sp>
        <p:nvSpPr>
          <p:cNvPr id="9" name="Content Placeholder 2"/>
          <p:cNvSpPr>
            <a:spLocks noGrp="1"/>
          </p:cNvSpPr>
          <p:nvPr>
            <p:ph idx="1"/>
          </p:nvPr>
        </p:nvSpPr>
        <p:spPr>
          <a:xfrm>
            <a:off x="381000" y="1371600"/>
            <a:ext cx="8458200" cy="4876800"/>
          </a:xfrm>
          <a:prstGeom prst="rect">
            <a:avLst/>
          </a:prstGeom>
        </p:spPr>
        <p:txBody>
          <a:bodyPr>
            <a:noAutofit/>
          </a:bodyPr>
          <a:lstStyle>
            <a:lvl1pPr>
              <a:lnSpc>
                <a:spcPct val="100000"/>
              </a:lnSpc>
              <a:spcBef>
                <a:spcPts val="0"/>
              </a:spcBef>
              <a:spcAft>
                <a:spcPts val="1000"/>
              </a:spcAft>
              <a:buClr>
                <a:schemeClr val="accent2">
                  <a:lumMod val="75000"/>
                </a:schemeClr>
              </a:buClr>
              <a:buSzPct val="80000"/>
              <a:buFont typeface="Wingdings 2" pitchFamily="18" charset="2"/>
              <a:buChar char="Ù"/>
              <a:defRPr sz="2800">
                <a:solidFill>
                  <a:srgbClr val="000000"/>
                </a:solidFill>
                <a:latin typeface="Constantia" pitchFamily="18" charset="0"/>
              </a:defRPr>
            </a:lvl1pPr>
            <a:lvl2pPr>
              <a:lnSpc>
                <a:spcPct val="100000"/>
              </a:lnSpc>
              <a:spcBef>
                <a:spcPts val="0"/>
              </a:spcBef>
              <a:spcAft>
                <a:spcPts val="1000"/>
              </a:spcAft>
              <a:buClr>
                <a:srgbClr val="990033"/>
              </a:buClr>
              <a:buFont typeface="Wingdings 2" pitchFamily="18" charset="2"/>
              <a:buChar char="÷"/>
              <a:defRPr>
                <a:solidFill>
                  <a:srgbClr val="000000"/>
                </a:solidFill>
                <a:latin typeface="Constantia" pitchFamily="18" charset="0"/>
              </a:defRPr>
            </a:lvl2pPr>
            <a:lvl3pPr>
              <a:lnSpc>
                <a:spcPct val="100000"/>
              </a:lnSpc>
              <a:spcBef>
                <a:spcPts val="0"/>
              </a:spcBef>
              <a:spcAft>
                <a:spcPts val="1000"/>
              </a:spcAft>
              <a:buClr>
                <a:schemeClr val="accent6"/>
              </a:buClr>
              <a:buFont typeface="Webdings" pitchFamily="18" charset="2"/>
              <a:buChar char="4"/>
              <a:defRPr>
                <a:solidFill>
                  <a:srgbClr val="000000"/>
                </a:solidFill>
                <a:latin typeface="Constantia" pitchFamily="18" charset="0"/>
              </a:defRPr>
            </a:lvl3pPr>
            <a:lvl4pPr>
              <a:lnSpc>
                <a:spcPct val="100000"/>
              </a:lnSpc>
              <a:spcBef>
                <a:spcPts val="0"/>
              </a:spcBef>
              <a:spcAft>
                <a:spcPts val="1000"/>
              </a:spcAft>
              <a:defRPr>
                <a:solidFill>
                  <a:srgbClr val="000000"/>
                </a:solidFill>
                <a:latin typeface="Constantia" pitchFamily="18" charset="0"/>
              </a:defRPr>
            </a:lvl4pPr>
            <a:lvl5pPr>
              <a:lnSpc>
                <a:spcPct val="100000"/>
              </a:lnSpc>
              <a:spcBef>
                <a:spcPts val="0"/>
              </a:spcBef>
              <a:spcAft>
                <a:spcPts val="1000"/>
              </a:spcAft>
              <a:buClr>
                <a:srgbClr val="C00000"/>
              </a:buClr>
              <a:defRPr>
                <a:solidFill>
                  <a:srgbClr val="000000"/>
                </a:solidFill>
                <a:latin typeface="Constantia" pitchFamily="18" charset="0"/>
              </a:defRPr>
            </a:lvl5pPr>
          </a:lstStyle>
          <a:p>
            <a:pPr lvl="0"/>
            <a:r>
              <a:rPr lang="en-US" noProof="0" dirty="0" smtClean="0"/>
              <a:t>Click to edit Master text styles</a:t>
            </a:r>
          </a:p>
          <a:p>
            <a:pPr lvl="1"/>
            <a:r>
              <a:rPr lang="en-US" noProof="0" dirty="0" smtClean="0"/>
              <a:t>Second level</a:t>
            </a:r>
          </a:p>
          <a:p>
            <a:pPr lvl="2"/>
            <a:r>
              <a:rPr lang="en-US" noProof="0" dirty="0" smtClean="0"/>
              <a:t>Third level</a:t>
            </a:r>
          </a:p>
          <a:p>
            <a:pPr lvl="3"/>
            <a:r>
              <a:rPr lang="en-US" noProof="0" dirty="0" smtClean="0"/>
              <a:t>Fourth level</a:t>
            </a:r>
          </a:p>
          <a:p>
            <a:pPr lvl="4"/>
            <a:r>
              <a:rPr lang="en-US" noProof="0" dirty="0" smtClean="0"/>
              <a:t>Fifth level</a:t>
            </a:r>
            <a:endParaRPr lang="en-US" dirty="0"/>
          </a:p>
        </p:txBody>
      </p:sp>
      <p:sp>
        <p:nvSpPr>
          <p:cNvPr id="11"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chemeClr val="bg1"/>
                </a:solidFill>
                <a:latin typeface="Rockwell" pitchFamily="18" charset="0"/>
              </a:defRPr>
            </a:lvl1pPr>
          </a:lstStyle>
          <a:p>
            <a:fld id="{52713451-F6E1-4628-A8E3-1405590B0C33}" type="slidenum">
              <a:rPr lang="en-US" smtClean="0">
                <a:solidFill>
                  <a:srgbClr val="FFFFFF"/>
                </a:solidFill>
              </a:rPr>
              <a:pPr/>
              <a:t>‹#›</a:t>
            </a:fld>
            <a:endParaRPr lang="en-US" dirty="0">
              <a:solidFill>
                <a:srgbClr val="FFFFFF"/>
              </a:solidFill>
            </a:endParaRPr>
          </a:p>
        </p:txBody>
      </p:sp>
      <p:sp>
        <p:nvSpPr>
          <p:cNvPr id="10"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smtClean="0">
                <a:solidFill>
                  <a:srgbClr val="FFFFFF"/>
                </a:solidFill>
              </a:rPr>
              <a:t>© 2016 </a:t>
            </a:r>
            <a:r>
              <a:rPr lang="en-US" dirty="0" err="1" smtClean="0">
                <a:solidFill>
                  <a:srgbClr val="FFFFFF"/>
                </a:solidFill>
              </a:rPr>
              <a:t>Cengage</a:t>
            </a:r>
            <a:r>
              <a:rPr lang="en-US" dirty="0" smtClean="0">
                <a:solidFill>
                  <a:srgbClr val="FFFFFF"/>
                </a:solidFill>
              </a:rPr>
              <a:t> Learning. All Rights Reserved. May not be scanned, copied  or duplicated, or posted to a publicly accessible website, in whole or in part. </a:t>
            </a:r>
            <a:endParaRPr lang="en-US" dirty="0">
              <a:solidFill>
                <a:srgbClr val="FFFFFF"/>
              </a:solidFill>
            </a:endParaRPr>
          </a:p>
        </p:txBody>
      </p:sp>
    </p:spTree>
  </p:cSld>
  <p:clrMapOvr>
    <a:masterClrMapping/>
  </p:clrMapOvr>
  <p:hf hd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Rectangle 19"/>
          <p:cNvSpPr>
            <a:spLocks noChangeArrowheads="1"/>
          </p:cNvSpPr>
          <p:nvPr userDrawn="1"/>
        </p:nvSpPr>
        <p:spPr bwMode="auto">
          <a:xfrm>
            <a:off x="0" y="6477000"/>
            <a:ext cx="9144000" cy="400110"/>
          </a:xfrm>
          <a:prstGeom prst="rect">
            <a:avLst/>
          </a:prstGeom>
          <a:solidFill>
            <a:srgbClr val="0033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oAutofit/>
          </a:bodyPr>
          <a:lstStyle>
            <a:lvl1pPr algn="r">
              <a:defRPr sz="1000" b="1">
                <a:solidFill>
                  <a:schemeClr val="bg1"/>
                </a:solidFill>
                <a:latin typeface="Arial" panose="020B0604020202020204" pitchFamily="34" charset="0"/>
              </a:defRPr>
            </a:lvl1pPr>
            <a:lvl2pPr marL="742950" indent="-285750" algn="r">
              <a:defRPr sz="1000" b="1">
                <a:solidFill>
                  <a:schemeClr val="bg1"/>
                </a:solidFill>
                <a:latin typeface="Arial" panose="020B0604020202020204" pitchFamily="34" charset="0"/>
              </a:defRPr>
            </a:lvl2pPr>
            <a:lvl3pPr marL="1143000" indent="-228600" algn="r">
              <a:defRPr sz="1000" b="1">
                <a:solidFill>
                  <a:schemeClr val="bg1"/>
                </a:solidFill>
                <a:latin typeface="Arial" panose="020B0604020202020204" pitchFamily="34" charset="0"/>
              </a:defRPr>
            </a:lvl3pPr>
            <a:lvl4pPr marL="1600200" indent="-228600" algn="r">
              <a:defRPr sz="1000" b="1">
                <a:solidFill>
                  <a:schemeClr val="bg1"/>
                </a:solidFill>
                <a:latin typeface="Arial" panose="020B0604020202020204" pitchFamily="34" charset="0"/>
              </a:defRPr>
            </a:lvl4pPr>
            <a:lvl5pPr marL="2057400" indent="-228600" algn="r">
              <a:defRPr sz="1000" b="1">
                <a:solidFill>
                  <a:schemeClr val="bg1"/>
                </a:solidFill>
                <a:latin typeface="Arial" panose="020B0604020202020204" pitchFamily="34" charset="0"/>
              </a:defRPr>
            </a:lvl5pPr>
            <a:lvl6pPr marL="2514600" indent="-228600" algn="r" eaLnBrk="0" fontAlgn="base" hangingPunct="0">
              <a:spcBef>
                <a:spcPct val="0"/>
              </a:spcBef>
              <a:spcAft>
                <a:spcPct val="0"/>
              </a:spcAft>
              <a:defRPr sz="1000" b="1">
                <a:solidFill>
                  <a:schemeClr val="bg1"/>
                </a:solidFill>
                <a:latin typeface="Arial" panose="020B0604020202020204" pitchFamily="34" charset="0"/>
              </a:defRPr>
            </a:lvl6pPr>
            <a:lvl7pPr marL="2971800" indent="-228600" algn="r" eaLnBrk="0" fontAlgn="base" hangingPunct="0">
              <a:spcBef>
                <a:spcPct val="0"/>
              </a:spcBef>
              <a:spcAft>
                <a:spcPct val="0"/>
              </a:spcAft>
              <a:defRPr sz="1000" b="1">
                <a:solidFill>
                  <a:schemeClr val="bg1"/>
                </a:solidFill>
                <a:latin typeface="Arial" panose="020B0604020202020204" pitchFamily="34" charset="0"/>
              </a:defRPr>
            </a:lvl7pPr>
            <a:lvl8pPr marL="3429000" indent="-228600" algn="r" eaLnBrk="0" fontAlgn="base" hangingPunct="0">
              <a:spcBef>
                <a:spcPct val="0"/>
              </a:spcBef>
              <a:spcAft>
                <a:spcPct val="0"/>
              </a:spcAft>
              <a:defRPr sz="1000" b="1">
                <a:solidFill>
                  <a:schemeClr val="bg1"/>
                </a:solidFill>
                <a:latin typeface="Arial" panose="020B0604020202020204" pitchFamily="34" charset="0"/>
              </a:defRPr>
            </a:lvl8pPr>
            <a:lvl9pPr marL="3886200" indent="-228600" algn="r" eaLnBrk="0" fontAlgn="base" hangingPunct="0">
              <a:spcBef>
                <a:spcPct val="0"/>
              </a:spcBef>
              <a:spcAft>
                <a:spcPct val="0"/>
              </a:spcAft>
              <a:defRPr sz="1000" b="1">
                <a:solidFill>
                  <a:schemeClr val="bg1"/>
                </a:solidFill>
                <a:latin typeface="Arial" panose="020B0604020202020204" pitchFamily="34" charset="0"/>
              </a:defRPr>
            </a:lvl9pPr>
          </a:lstStyle>
          <a:p>
            <a:pPr fontAlgn="base">
              <a:spcBef>
                <a:spcPct val="0"/>
              </a:spcBef>
              <a:spcAft>
                <a:spcPct val="0"/>
              </a:spcAft>
              <a:defRPr/>
            </a:pPr>
            <a:r>
              <a:rPr lang="en-US" dirty="0" smtClean="0">
                <a:solidFill>
                  <a:srgbClr val="FFFFFF"/>
                </a:solidFill>
              </a:rPr>
              <a:t> </a:t>
            </a:r>
          </a:p>
        </p:txBody>
      </p:sp>
      <p:grpSp>
        <p:nvGrpSpPr>
          <p:cNvPr id="2" name="Group 12"/>
          <p:cNvGrpSpPr/>
          <p:nvPr userDrawn="1"/>
        </p:nvGrpSpPr>
        <p:grpSpPr>
          <a:xfrm>
            <a:off x="0" y="1"/>
            <a:ext cx="9144000" cy="3962399"/>
            <a:chOff x="0" y="1"/>
            <a:chExt cx="9144000" cy="3962399"/>
          </a:xfrm>
        </p:grpSpPr>
        <p:pic>
          <p:nvPicPr>
            <p:cNvPr id="1026" name="Picture 20" descr="stuff"/>
            <p:cNvPicPr>
              <a:picLocks noChangeAspect="1" noChangeArrowheads="1"/>
            </p:cNvPicPr>
            <p:nvPr userDrawn="1"/>
          </p:nvPicPr>
          <p:blipFill>
            <a:blip r:embed="rId6" cstate="print">
              <a:extLst>
                <a:ext uri="{28A0092B-C50C-407E-A947-70E740481C1C}">
                  <a14:useLocalDpi xmlns:a14="http://schemas.microsoft.com/office/drawing/2010/main" val="0"/>
                </a:ext>
              </a:extLst>
            </a:blip>
            <a:srcRect/>
            <a:stretch>
              <a:fillRect/>
            </a:stretch>
          </p:blipFill>
          <p:spPr bwMode="auto">
            <a:xfrm>
              <a:off x="0" y="1"/>
              <a:ext cx="9144000" cy="3962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p:cNvSpPr/>
            <p:nvPr userDrawn="1"/>
          </p:nvSpPr>
          <p:spPr bwMode="auto">
            <a:xfrm>
              <a:off x="1371600" y="1295400"/>
              <a:ext cx="7772400" cy="2133600"/>
            </a:xfrm>
            <a:prstGeom prst="rect">
              <a:avLst/>
            </a:prstGeom>
            <a:solidFill>
              <a:schemeClr val="bg1"/>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algn="r" fontAlgn="base">
                <a:spcBef>
                  <a:spcPct val="0"/>
                </a:spcBef>
                <a:spcAft>
                  <a:spcPct val="0"/>
                </a:spcAft>
              </a:pPr>
              <a:endParaRPr lang="en-US" sz="1000" b="1" smtClean="0">
                <a:solidFill>
                  <a:srgbClr val="FFFFFF"/>
                </a:solidFill>
              </a:endParaRPr>
            </a:p>
          </p:txBody>
        </p:sp>
      </p:grpSp>
      <p:sp>
        <p:nvSpPr>
          <p:cNvPr id="1028" name="Rectangle 2"/>
          <p:cNvSpPr>
            <a:spLocks noGrp="1" noChangeArrowheads="1"/>
          </p:cNvSpPr>
          <p:nvPr>
            <p:ph type="title"/>
          </p:nvPr>
        </p:nvSpPr>
        <p:spPr bwMode="auto">
          <a:xfrm>
            <a:off x="1371600" y="1143000"/>
            <a:ext cx="7772400" cy="581025"/>
          </a:xfrm>
          <a:prstGeom prst="rect">
            <a:avLst/>
          </a:prstGeom>
          <a:solidFill>
            <a:srgbClr val="0033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98000" tIns="45720" rIns="91440" bIns="45720" numCol="1" anchor="ctr" anchorCtr="0" compatLnSpc="1">
            <a:prstTxWarp prst="textNoShape">
              <a:avLst/>
            </a:prstTxWarp>
          </a:bodyPr>
          <a:lstStyle/>
          <a:p>
            <a:pPr lvl="0"/>
            <a:r>
              <a:rPr lang="fr-FR" altLang="en-US" dirty="0" smtClean="0"/>
              <a:t>Click to </a:t>
            </a:r>
            <a:r>
              <a:rPr lang="fr-FR" altLang="en-US" dirty="0" err="1" smtClean="0"/>
              <a:t>edit</a:t>
            </a:r>
            <a:r>
              <a:rPr lang="fr-FR" altLang="en-US" dirty="0" smtClean="0"/>
              <a:t> Master </a:t>
            </a:r>
            <a:r>
              <a:rPr lang="fr-FR" altLang="en-US" dirty="0" err="1" smtClean="0"/>
              <a:t>title</a:t>
            </a:r>
            <a:r>
              <a:rPr lang="fr-FR" altLang="en-US" dirty="0" smtClean="0"/>
              <a:t> style</a:t>
            </a:r>
          </a:p>
        </p:txBody>
      </p:sp>
      <p:sp>
        <p:nvSpPr>
          <p:cNvPr id="18" name="Footer Placeholder 4"/>
          <p:cNvSpPr>
            <a:spLocks noGrp="1"/>
          </p:cNvSpPr>
          <p:nvPr>
            <p:ph type="ftr" sz="quarter" idx="3"/>
          </p:nvPr>
        </p:nvSpPr>
        <p:spPr>
          <a:xfrm>
            <a:off x="152400" y="6492875"/>
            <a:ext cx="7543800" cy="365125"/>
          </a:xfrm>
          <a:prstGeom prst="rect">
            <a:avLst/>
          </a:prstGeom>
        </p:spPr>
        <p:txBody>
          <a:bodyPr vert="horz" lIns="91440" tIns="45720" rIns="91440" bIns="45720" rtlCol="0" anchor="ctr"/>
          <a:lstStyle>
            <a:lvl1pPr algn="ctr">
              <a:defRPr sz="1000">
                <a:solidFill>
                  <a:schemeClr val="accent3"/>
                </a:solidFill>
                <a:latin typeface="Rockwell" pitchFamily="18" charset="0"/>
              </a:defRPr>
            </a:lvl1pPr>
          </a:lstStyle>
          <a:p>
            <a:r>
              <a:rPr lang="en-US" dirty="0" smtClean="0">
                <a:solidFill>
                  <a:srgbClr val="FFFFFF"/>
                </a:solidFill>
              </a:rPr>
              <a:t>© 2016 </a:t>
            </a:r>
            <a:r>
              <a:rPr lang="en-US" dirty="0" err="1" smtClean="0">
                <a:solidFill>
                  <a:srgbClr val="FFFFFF"/>
                </a:solidFill>
              </a:rPr>
              <a:t>Cengage</a:t>
            </a:r>
            <a:r>
              <a:rPr lang="en-US" dirty="0" smtClean="0">
                <a:solidFill>
                  <a:srgbClr val="FFFFFF"/>
                </a:solidFill>
              </a:rPr>
              <a:t> Learning. All Rights Reserved. May not be scanned, copied  or duplicated, or posted to a publicly accessible website, in whole or in part. </a:t>
            </a:r>
            <a:endParaRPr lang="en-US" dirty="0">
              <a:solidFill>
                <a:srgbClr val="FFFFFF"/>
              </a:solidFill>
            </a:endParaRPr>
          </a:p>
        </p:txBody>
      </p:sp>
      <p:sp>
        <p:nvSpPr>
          <p:cNvPr id="19" name="Slide Number Placeholder 5"/>
          <p:cNvSpPr>
            <a:spLocks noGrp="1"/>
          </p:cNvSpPr>
          <p:nvPr>
            <p:ph type="sldNum" sz="quarter" idx="4"/>
          </p:nvPr>
        </p:nvSpPr>
        <p:spPr>
          <a:xfrm>
            <a:off x="7848600" y="6492875"/>
            <a:ext cx="990600" cy="365125"/>
          </a:xfrm>
          <a:prstGeom prst="rect">
            <a:avLst/>
          </a:prstGeom>
        </p:spPr>
        <p:txBody>
          <a:bodyPr/>
          <a:lstStyle>
            <a:lvl1pPr algn="r">
              <a:defRPr>
                <a:solidFill>
                  <a:srgbClr val="FFFFFF"/>
                </a:solidFill>
                <a:latin typeface="Rockwell" pitchFamily="18" charset="0"/>
              </a:defRPr>
            </a:lvl1pPr>
          </a:lstStyle>
          <a:p>
            <a:fld id="{52713451-F6E1-4628-A8E3-1405590B0C33}"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Lst>
  <p:txStyles>
    <p:titleStyle>
      <a:lvl1pPr algn="l" rtl="0" eaLnBrk="0" fontAlgn="base" hangingPunct="0">
        <a:spcBef>
          <a:spcPct val="0"/>
        </a:spcBef>
        <a:spcAft>
          <a:spcPct val="0"/>
        </a:spcAft>
        <a:defRPr sz="3600" kern="1200">
          <a:solidFill>
            <a:schemeClr val="bg1"/>
          </a:solidFill>
          <a:latin typeface="Rockwell" pitchFamily="18" charset="0"/>
          <a:ea typeface="+mj-ea"/>
          <a:cs typeface="+mj-cs"/>
        </a:defRPr>
      </a:lvl1pPr>
      <a:lvl2pPr algn="l" rtl="0" eaLnBrk="0" fontAlgn="base" hangingPunct="0">
        <a:spcBef>
          <a:spcPct val="0"/>
        </a:spcBef>
        <a:spcAft>
          <a:spcPct val="0"/>
        </a:spcAft>
        <a:defRPr sz="3600">
          <a:solidFill>
            <a:schemeClr val="bg1"/>
          </a:solidFill>
          <a:latin typeface="Arial" panose="020B0604020202020204" pitchFamily="34" charset="0"/>
        </a:defRPr>
      </a:lvl2pPr>
      <a:lvl3pPr algn="l" rtl="0" eaLnBrk="0" fontAlgn="base" hangingPunct="0">
        <a:spcBef>
          <a:spcPct val="0"/>
        </a:spcBef>
        <a:spcAft>
          <a:spcPct val="0"/>
        </a:spcAft>
        <a:defRPr sz="3600">
          <a:solidFill>
            <a:schemeClr val="bg1"/>
          </a:solidFill>
          <a:latin typeface="Arial" panose="020B0604020202020204" pitchFamily="34" charset="0"/>
        </a:defRPr>
      </a:lvl3pPr>
      <a:lvl4pPr algn="l" rtl="0" eaLnBrk="0" fontAlgn="base" hangingPunct="0">
        <a:spcBef>
          <a:spcPct val="0"/>
        </a:spcBef>
        <a:spcAft>
          <a:spcPct val="0"/>
        </a:spcAft>
        <a:defRPr sz="3600">
          <a:solidFill>
            <a:schemeClr val="bg1"/>
          </a:solidFill>
          <a:latin typeface="Arial" panose="020B0604020202020204" pitchFamily="34" charset="0"/>
        </a:defRPr>
      </a:lvl4pPr>
      <a:lvl5pPr algn="l" rtl="0" eaLnBrk="0" fontAlgn="base" hangingPunct="0">
        <a:spcBef>
          <a:spcPct val="0"/>
        </a:spcBef>
        <a:spcAft>
          <a:spcPct val="0"/>
        </a:spcAft>
        <a:defRPr sz="3600">
          <a:solidFill>
            <a:schemeClr val="bg1"/>
          </a:solidFill>
          <a:latin typeface="Arial" panose="020B0604020202020204" pitchFamily="34" charset="0"/>
        </a:defRPr>
      </a:lvl5pPr>
      <a:lvl6pPr marL="457200" algn="l" rtl="0" fontAlgn="base">
        <a:spcBef>
          <a:spcPct val="0"/>
        </a:spcBef>
        <a:spcAft>
          <a:spcPct val="0"/>
        </a:spcAft>
        <a:defRPr sz="3600">
          <a:solidFill>
            <a:schemeClr val="bg1"/>
          </a:solidFill>
          <a:latin typeface="Arial" panose="020B0604020202020204" pitchFamily="34" charset="0"/>
        </a:defRPr>
      </a:lvl6pPr>
      <a:lvl7pPr marL="914400" algn="l" rtl="0" fontAlgn="base">
        <a:spcBef>
          <a:spcPct val="0"/>
        </a:spcBef>
        <a:spcAft>
          <a:spcPct val="0"/>
        </a:spcAft>
        <a:defRPr sz="3600">
          <a:solidFill>
            <a:schemeClr val="bg1"/>
          </a:solidFill>
          <a:latin typeface="Arial" panose="020B0604020202020204" pitchFamily="34" charset="0"/>
        </a:defRPr>
      </a:lvl7pPr>
      <a:lvl8pPr marL="1371600" algn="l" rtl="0" fontAlgn="base">
        <a:spcBef>
          <a:spcPct val="0"/>
        </a:spcBef>
        <a:spcAft>
          <a:spcPct val="0"/>
        </a:spcAft>
        <a:defRPr sz="3600">
          <a:solidFill>
            <a:schemeClr val="bg1"/>
          </a:solidFill>
          <a:latin typeface="Arial" panose="020B0604020202020204" pitchFamily="34" charset="0"/>
        </a:defRPr>
      </a:lvl8pPr>
      <a:lvl9pPr marL="1828800" algn="l" rtl="0" fontAlgn="base">
        <a:spcBef>
          <a:spcPct val="0"/>
        </a:spcBef>
        <a:spcAft>
          <a:spcPct val="0"/>
        </a:spcAft>
        <a:defRPr sz="3600">
          <a:solidFill>
            <a:schemeClr val="bg1"/>
          </a:solidFill>
          <a:latin typeface="Arial" panose="020B0604020202020204" pitchFamily="34" charset="0"/>
        </a:defRPr>
      </a:lvl9pPr>
    </p:titleStyle>
    <p:bodyStyle>
      <a:lvl1pPr marL="342900" indent="-342900" algn="l" rtl="0" eaLnBrk="0" fontAlgn="base" hangingPunct="0">
        <a:spcBef>
          <a:spcPct val="20000"/>
        </a:spcBef>
        <a:spcAft>
          <a:spcPct val="0"/>
        </a:spcAft>
        <a:buClr>
          <a:srgbClr val="B4CCE2"/>
        </a:buClr>
        <a:buChar char="•"/>
        <a:defRPr sz="2400" kern="1200">
          <a:solidFill>
            <a:schemeClr val="tx1"/>
          </a:solidFill>
          <a:latin typeface="+mn-lt"/>
          <a:ea typeface="+mn-ea"/>
          <a:cs typeface="+mn-cs"/>
        </a:defRPr>
      </a:lvl1pPr>
      <a:lvl2pPr marL="742950" indent="-285750" algn="l" rtl="0" eaLnBrk="0" fontAlgn="base" hangingPunct="0">
        <a:spcBef>
          <a:spcPct val="20000"/>
        </a:spcBef>
        <a:spcAft>
          <a:spcPct val="0"/>
        </a:spcAft>
        <a:buClr>
          <a:srgbClr val="B4CCE2"/>
        </a:buClr>
        <a:buChar char="–"/>
        <a:defRPr sz="2000"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B4CCE2"/>
        </a:buClr>
        <a:buChar char="•"/>
        <a:defRPr kern="1200">
          <a:solidFill>
            <a:schemeClr val="tx1"/>
          </a:solidFill>
          <a:latin typeface="+mn-lt"/>
          <a:ea typeface="+mn-ea"/>
          <a:cs typeface="+mn-cs"/>
        </a:defRPr>
      </a:lvl3pPr>
      <a:lvl4pPr marL="1600200" indent="-228600" algn="l" rtl="0" eaLnBrk="0" fontAlgn="base" hangingPunct="0">
        <a:spcBef>
          <a:spcPct val="20000"/>
        </a:spcBef>
        <a:spcAft>
          <a:spcPct val="0"/>
        </a:spcAft>
        <a:buClr>
          <a:srgbClr val="B4CCE2"/>
        </a:buClr>
        <a:buChar char="–"/>
        <a:defRPr sz="1600" kern="1200">
          <a:solidFill>
            <a:schemeClr val="tx1"/>
          </a:solidFill>
          <a:latin typeface="+mn-lt"/>
          <a:ea typeface="+mn-ea"/>
          <a:cs typeface="+mn-cs"/>
        </a:defRPr>
      </a:lvl4pPr>
      <a:lvl5pPr marL="2057400" indent="-228600" algn="l" rtl="0" eaLnBrk="0" fontAlgn="base" hangingPunct="0">
        <a:spcBef>
          <a:spcPct val="20000"/>
        </a:spcBef>
        <a:spcAft>
          <a:spcPct val="0"/>
        </a:spcAft>
        <a:buClr>
          <a:srgbClr val="B4CCE2"/>
        </a:buClr>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0" y="914400"/>
            <a:ext cx="5772150" cy="761775"/>
          </a:xfrm>
        </p:spPr>
        <p:txBody>
          <a:bodyPr/>
          <a:lstStyle/>
          <a:p>
            <a:r>
              <a:rPr lang="en-US" dirty="0" smtClean="0">
                <a:solidFill>
                  <a:schemeClr val="accent3"/>
                </a:solidFill>
              </a:rPr>
              <a:t>	</a:t>
            </a:r>
            <a:endParaRPr lang="en-US" dirty="0">
              <a:solidFill>
                <a:schemeClr val="accent3"/>
              </a:solidFill>
            </a:endParaRPr>
          </a:p>
        </p:txBody>
      </p:sp>
      <p:sp>
        <p:nvSpPr>
          <p:cNvPr id="3" name="Text Placeholder 2"/>
          <p:cNvSpPr>
            <a:spLocks noGrp="1"/>
          </p:cNvSpPr>
          <p:nvPr>
            <p:ph type="body" sz="quarter" idx="14"/>
          </p:nvPr>
        </p:nvSpPr>
        <p:spPr>
          <a:xfrm>
            <a:off x="2743200" y="2133600"/>
            <a:ext cx="6096000" cy="3048000"/>
          </a:xfrm>
        </p:spPr>
        <p:txBody>
          <a:bodyPr/>
          <a:lstStyle/>
          <a:p>
            <a:pPr algn="ctr">
              <a:spcAft>
                <a:spcPts val="0"/>
              </a:spcAft>
            </a:pPr>
            <a:r>
              <a:rPr lang="en-US" sz="3600" b="1" dirty="0">
                <a:effectLst>
                  <a:outerShdw blurRad="38100" dist="38100" dir="2700000" algn="tl">
                    <a:srgbClr val="000000">
                      <a:alpha val="43137"/>
                    </a:srgbClr>
                  </a:outerShdw>
                </a:effectLst>
              </a:rPr>
              <a:t>S</a:t>
            </a:r>
            <a:r>
              <a:rPr lang="en-US" sz="3600" b="1" dirty="0" smtClean="0">
                <a:effectLst>
                  <a:outerShdw blurRad="38100" dist="38100" dir="2700000" algn="tl">
                    <a:srgbClr val="000000">
                      <a:alpha val="43137"/>
                    </a:srgbClr>
                  </a:outerShdw>
                </a:effectLst>
              </a:rPr>
              <a:t>trategic </a:t>
            </a:r>
            <a:r>
              <a:rPr lang="en-US" sz="3600" b="1" dirty="0" smtClean="0">
                <a:effectLst>
                  <a:outerShdw blurRad="38100" dist="38100" dir="2700000" algn="tl">
                    <a:srgbClr val="000000">
                      <a:alpha val="43137"/>
                    </a:srgbClr>
                  </a:outerShdw>
                </a:effectLst>
              </a:rPr>
              <a:t>Challenges for Supply Chains Sustainability</a:t>
            </a:r>
            <a:endParaRPr lang="en-US" sz="3600" b="1" dirty="0" smtClean="0">
              <a:effectLst>
                <a:outerShdw blurRad="38100" dist="38100" dir="2700000" algn="tl">
                  <a:srgbClr val="000000">
                    <a:alpha val="43137"/>
                  </a:srgbClr>
                </a:outerShdw>
              </a:effectLst>
            </a:endParaRPr>
          </a:p>
        </p:txBody>
      </p:sp>
      <p:pic>
        <p:nvPicPr>
          <p:cNvPr id="7" name="Picture Placeholder 6" descr="Untitled.png"/>
          <p:cNvPicPr>
            <a:picLocks noGrp="1" noChangeAspect="1"/>
          </p:cNvPicPr>
          <p:nvPr>
            <p:ph type="pic" sz="quarter" idx="13"/>
          </p:nvPr>
        </p:nvPicPr>
        <p:blipFill>
          <a:blip r:embed="rId2" cstate="print"/>
          <a:srcRect l="33310" r="33310"/>
          <a:stretch>
            <a:fillRect/>
          </a:stretch>
        </p:blipFill>
        <p:spPr>
          <a:xfrm>
            <a:off x="228600" y="0"/>
            <a:ext cx="2209800" cy="4645152"/>
          </a:xfrm>
        </p:spPr>
      </p:pic>
      <p:sp>
        <p:nvSpPr>
          <p:cNvPr id="5" name="TextBox 4"/>
          <p:cNvSpPr txBox="1"/>
          <p:nvPr/>
        </p:nvSpPr>
        <p:spPr>
          <a:xfrm>
            <a:off x="2362200" y="5867401"/>
            <a:ext cx="6781800" cy="869469"/>
          </a:xfrm>
          <a:prstGeom prst="rect">
            <a:avLst/>
          </a:prstGeom>
          <a:noFill/>
        </p:spPr>
        <p:txBody>
          <a:bodyPr wrap="square" rtlCol="0">
            <a:spAutoFit/>
          </a:bodyPr>
          <a:lstStyle/>
          <a:p>
            <a:pPr algn="ctr"/>
            <a:r>
              <a:rPr lang="en-US" sz="1200" b="1" dirty="0" smtClean="0">
                <a:solidFill>
                  <a:srgbClr val="002060"/>
                </a:solidFill>
                <a:latin typeface="Rockwell" pitchFamily="18" charset="0"/>
              </a:rPr>
              <a:t>Supply Chain Management: A Logistics Perspective (10e) </a:t>
            </a:r>
          </a:p>
          <a:p>
            <a:pPr algn="ctr"/>
            <a:r>
              <a:rPr lang="en-US" sz="1200" dirty="0" smtClean="0">
                <a:solidFill>
                  <a:srgbClr val="002060"/>
                </a:solidFill>
                <a:latin typeface="Rockwell" pitchFamily="18" charset="0"/>
              </a:rPr>
              <a:t>Coyle, Langley, Novack, and Gibson</a:t>
            </a:r>
          </a:p>
          <a:p>
            <a:pPr algn="ctr"/>
            <a:endParaRPr lang="en-US" sz="500" dirty="0" smtClean="0">
              <a:solidFill>
                <a:srgbClr val="002060"/>
              </a:solidFill>
              <a:latin typeface="Rockwell" pitchFamily="18" charset="0"/>
            </a:endParaRPr>
          </a:p>
          <a:p>
            <a:pPr algn="ctr"/>
            <a:r>
              <a:rPr lang="en-US" sz="1100" dirty="0" smtClean="0">
                <a:solidFill>
                  <a:srgbClr val="002060"/>
                </a:solidFill>
                <a:latin typeface="Rockwell" pitchFamily="18" charset="0"/>
              </a:rPr>
              <a:t>© 2016 </a:t>
            </a:r>
            <a:r>
              <a:rPr lang="en-US" sz="1100" dirty="0" err="1" smtClean="0">
                <a:solidFill>
                  <a:srgbClr val="002060"/>
                </a:solidFill>
                <a:latin typeface="Rockwell" pitchFamily="18" charset="0"/>
              </a:rPr>
              <a:t>Cengage</a:t>
            </a:r>
            <a:r>
              <a:rPr lang="en-US" sz="1100" dirty="0" smtClean="0">
                <a:solidFill>
                  <a:srgbClr val="002060"/>
                </a:solidFill>
                <a:latin typeface="Rockwell" pitchFamily="18" charset="0"/>
              </a:rPr>
              <a:t> Learning. All Rights Reserved. </a:t>
            </a:r>
          </a:p>
          <a:p>
            <a:pPr algn="ctr"/>
            <a:r>
              <a:rPr lang="en-US" sz="1050" dirty="0" smtClean="0">
                <a:solidFill>
                  <a:srgbClr val="002060"/>
                </a:solidFill>
                <a:latin typeface="Rockwell" pitchFamily="18" charset="0"/>
              </a:rPr>
              <a:t>May not be scanned, copied  or duplicated, or posted to a publicly accessible website, in whole or in part. </a:t>
            </a:r>
          </a:p>
        </p:txBody>
      </p:sp>
    </p:spTree>
    <p:extLst>
      <p:ext uri="{BB962C8B-B14F-4D97-AF65-F5344CB8AC3E}">
        <p14:creationId xmlns:p14="http://schemas.microsoft.com/office/powerpoint/2010/main" val="3000410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Discussion Outline</a:t>
            </a:r>
            <a:endParaRPr lang="en-US" sz="4000" dirty="0"/>
          </a:p>
        </p:txBody>
      </p:sp>
      <p:sp>
        <p:nvSpPr>
          <p:cNvPr id="4" name="Footer Placeholder 3"/>
          <p:cNvSpPr>
            <a:spLocks noGrp="1"/>
          </p:cNvSpPr>
          <p:nvPr>
            <p:ph type="ftr" sz="quarter" idx="3"/>
          </p:nvPr>
        </p:nvSpPr>
        <p:spPr/>
        <p:txBody>
          <a:bodyPr/>
          <a:lstStyle/>
          <a:p>
            <a:r>
              <a:rPr lang="en-US" smtClean="0"/>
              <a:t>© 2016 Cengage Learning. All Rights Reserved. May not be scanned, copied  or duplicated, or posted to a publicly accessible website, in whole or in part. </a:t>
            </a:r>
            <a:endParaRPr lang="en-US" dirty="0"/>
          </a:p>
        </p:txBody>
      </p:sp>
      <p:sp>
        <p:nvSpPr>
          <p:cNvPr id="5" name="Slide Number Placeholder 4"/>
          <p:cNvSpPr>
            <a:spLocks noGrp="1"/>
          </p:cNvSpPr>
          <p:nvPr>
            <p:ph type="sldNum" sz="quarter" idx="4"/>
          </p:nvPr>
        </p:nvSpPr>
        <p:spPr/>
        <p:txBody>
          <a:bodyPr/>
          <a:lstStyle/>
          <a:p>
            <a:fld id="{52713451-F6E1-4628-A8E3-1405590B0C33}" type="slidenum">
              <a:rPr lang="en-US" smtClean="0"/>
              <a:pPr/>
              <a:t>2</a:t>
            </a:fld>
            <a:endParaRPr lang="en-US" dirty="0"/>
          </a:p>
        </p:txBody>
      </p:sp>
      <p:sp>
        <p:nvSpPr>
          <p:cNvPr id="6" name="Content Placeholder 5"/>
          <p:cNvSpPr>
            <a:spLocks noGrp="1"/>
          </p:cNvSpPr>
          <p:nvPr>
            <p:ph idx="1"/>
          </p:nvPr>
        </p:nvSpPr>
        <p:spPr/>
        <p:txBody>
          <a:bodyPr/>
          <a:lstStyle/>
          <a:p>
            <a:pPr>
              <a:spcAft>
                <a:spcPts val="1800"/>
              </a:spcAft>
            </a:pPr>
            <a:r>
              <a:rPr lang="en-US" sz="3000" dirty="0" smtClean="0"/>
              <a:t> Sustainability: 3 triple bottom line</a:t>
            </a:r>
            <a:endParaRPr lang="en-US" sz="3000" dirty="0"/>
          </a:p>
          <a:p>
            <a:pPr>
              <a:spcAft>
                <a:spcPts val="1800"/>
              </a:spcAft>
            </a:pPr>
            <a:r>
              <a:rPr lang="en-US" sz="3000" dirty="0" smtClean="0"/>
              <a:t>Supply </a:t>
            </a:r>
            <a:r>
              <a:rPr lang="en-US" sz="3000" dirty="0" smtClean="0"/>
              <a:t>chain analytics </a:t>
            </a:r>
            <a:r>
              <a:rPr lang="en-US" sz="3000" dirty="0"/>
              <a:t>and Big </a:t>
            </a:r>
            <a:r>
              <a:rPr lang="en-US" sz="3000" dirty="0" smtClean="0"/>
              <a:t>Data</a:t>
            </a:r>
          </a:p>
          <a:p>
            <a:pPr>
              <a:spcAft>
                <a:spcPts val="1800"/>
              </a:spcAft>
            </a:pPr>
            <a:r>
              <a:rPr lang="en-US" sz="3000" dirty="0" smtClean="0"/>
              <a:t>Omni-channel </a:t>
            </a:r>
          </a:p>
          <a:p>
            <a:pPr>
              <a:spcAft>
                <a:spcPts val="1800"/>
              </a:spcAft>
            </a:pPr>
            <a:r>
              <a:rPr lang="en-US" sz="3000" dirty="0" smtClean="0"/>
              <a:t>3-D </a:t>
            </a:r>
            <a:r>
              <a:rPr lang="en-US" sz="3000" dirty="0"/>
              <a:t>p</a:t>
            </a:r>
            <a:r>
              <a:rPr lang="en-US" sz="3000" dirty="0" smtClean="0"/>
              <a:t>rinting</a:t>
            </a:r>
          </a:p>
          <a:p>
            <a:pPr>
              <a:spcAft>
                <a:spcPts val="1800"/>
              </a:spcAft>
            </a:pPr>
            <a:r>
              <a:rPr lang="en-US" sz="3000" dirty="0" smtClean="0"/>
              <a:t>Supply chain talent management</a:t>
            </a:r>
            <a:endParaRPr lang="en-US" sz="3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z="6600" dirty="0" smtClean="0"/>
              <a:t>Sustainability</a:t>
            </a:r>
            <a:endParaRPr lang="en-US" sz="6600" dirty="0"/>
          </a:p>
        </p:txBody>
      </p:sp>
    </p:spTree>
    <p:extLst>
      <p:ext uri="{BB962C8B-B14F-4D97-AF65-F5344CB8AC3E}">
        <p14:creationId xmlns:p14="http://schemas.microsoft.com/office/powerpoint/2010/main" val="1698849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932840"/>
            <a:ext cx="5562600" cy="5560035"/>
          </a:xfrm>
          <a:prstGeom prst="rect">
            <a:avLst/>
          </a:prstGeom>
        </p:spPr>
      </p:pic>
      <p:sp>
        <p:nvSpPr>
          <p:cNvPr id="2" name="Title 1"/>
          <p:cNvSpPr>
            <a:spLocks noGrp="1"/>
          </p:cNvSpPr>
          <p:nvPr>
            <p:ph type="title"/>
          </p:nvPr>
        </p:nvSpPr>
        <p:spPr>
          <a:xfrm>
            <a:off x="0" y="0"/>
            <a:ext cx="9144000" cy="892090"/>
          </a:xfrm>
        </p:spPr>
        <p:txBody>
          <a:bodyPr/>
          <a:lstStyle/>
          <a:p>
            <a:r>
              <a:rPr lang="en-US" sz="4400" dirty="0" smtClean="0"/>
              <a:t>Sustainability</a:t>
            </a:r>
            <a:endParaRPr lang="en-US" sz="4400" dirty="0"/>
          </a:p>
        </p:txBody>
      </p:sp>
      <p:sp>
        <p:nvSpPr>
          <p:cNvPr id="3" name="Content Placeholder 2"/>
          <p:cNvSpPr>
            <a:spLocks noGrp="1"/>
          </p:cNvSpPr>
          <p:nvPr>
            <p:ph idx="1"/>
          </p:nvPr>
        </p:nvSpPr>
        <p:spPr>
          <a:xfrm>
            <a:off x="5562600" y="1600200"/>
            <a:ext cx="3276600" cy="3886200"/>
          </a:xfrm>
        </p:spPr>
        <p:txBody>
          <a:bodyPr/>
          <a:lstStyle/>
          <a:p>
            <a:pPr marL="0" indent="0" algn="r">
              <a:buNone/>
            </a:pPr>
            <a:r>
              <a:rPr lang="en-US" sz="2400" b="1" i="1" dirty="0">
                <a:solidFill>
                  <a:srgbClr val="993366"/>
                </a:solidFill>
              </a:rPr>
              <a:t>S</a:t>
            </a:r>
            <a:r>
              <a:rPr lang="en-US" sz="2400" b="1" i="1" dirty="0" smtClean="0">
                <a:solidFill>
                  <a:srgbClr val="993366"/>
                </a:solidFill>
              </a:rPr>
              <a:t>ustainability </a:t>
            </a:r>
            <a:r>
              <a:rPr lang="en-US" sz="2400" b="1" i="1" dirty="0">
                <a:solidFill>
                  <a:srgbClr val="993366"/>
                </a:solidFill>
              </a:rPr>
              <a:t>requires companies to consider and manage the impact that their supply chain has on both the </a:t>
            </a:r>
            <a:r>
              <a:rPr lang="en-US" sz="2400" b="1" i="1" dirty="0" smtClean="0">
                <a:solidFill>
                  <a:srgbClr val="993366"/>
                </a:solidFill>
              </a:rPr>
              <a:t>ecological </a:t>
            </a:r>
            <a:r>
              <a:rPr lang="en-US" sz="2400" b="1" i="1" dirty="0">
                <a:solidFill>
                  <a:srgbClr val="993366"/>
                </a:solidFill>
              </a:rPr>
              <a:t>and social environment in which they operate</a:t>
            </a:r>
            <a:r>
              <a:rPr lang="en-US" sz="2400" b="1" i="1" dirty="0" smtClean="0">
                <a:solidFill>
                  <a:srgbClr val="993366"/>
                </a:solidFill>
              </a:rPr>
              <a:t>.</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4</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TextBox 6"/>
          <p:cNvSpPr txBox="1"/>
          <p:nvPr/>
        </p:nvSpPr>
        <p:spPr>
          <a:xfrm>
            <a:off x="6096000" y="6197399"/>
            <a:ext cx="2941320" cy="246221"/>
          </a:xfrm>
          <a:prstGeom prst="rect">
            <a:avLst/>
          </a:prstGeom>
          <a:noFill/>
        </p:spPr>
        <p:txBody>
          <a:bodyPr wrap="square" rtlCol="0">
            <a:spAutoFit/>
          </a:bodyPr>
          <a:lstStyle/>
          <a:p>
            <a:pPr lvl="0" algn="r">
              <a:defRPr/>
            </a:pPr>
            <a:r>
              <a:rPr kumimoji="0" lang="en-US" sz="1000" b="0" i="0" u="none" strike="noStrike" kern="0" cap="none" spc="0" normalizeH="0" baseline="0" noProof="0" dirty="0" smtClean="0">
                <a:ln>
                  <a:noFill/>
                </a:ln>
                <a:solidFill>
                  <a:prstClr val="black">
                    <a:lumMod val="50000"/>
                    <a:lumOff val="50000"/>
                  </a:prstClr>
                </a:solidFill>
                <a:effectLst/>
                <a:uLnTx/>
                <a:uFillTx/>
                <a:latin typeface="Rockwell" pitchFamily="18" charset="0"/>
              </a:rPr>
              <a:t>Images courtesy of </a:t>
            </a:r>
            <a:r>
              <a:rPr lang="en-US" sz="1000" kern="0" noProof="0" dirty="0" smtClean="0">
                <a:solidFill>
                  <a:prstClr val="black">
                    <a:lumMod val="50000"/>
                    <a:lumOff val="50000"/>
                  </a:prstClr>
                </a:solidFill>
                <a:latin typeface="Rockwell" pitchFamily="18" charset="0"/>
              </a:rPr>
              <a:t>B</a:t>
            </a:r>
            <a:r>
              <a:rPr lang="en-US" sz="1000" kern="0" dirty="0" err="1" smtClean="0">
                <a:solidFill>
                  <a:prstClr val="black">
                    <a:lumMod val="50000"/>
                    <a:lumOff val="50000"/>
                  </a:prstClr>
                </a:solidFill>
                <a:latin typeface="Rockwell" pitchFamily="18" charset="0"/>
              </a:rPr>
              <a:t>uddha</a:t>
            </a:r>
            <a:r>
              <a:rPr lang="en-US" sz="1000" kern="0" dirty="0" smtClean="0">
                <a:solidFill>
                  <a:prstClr val="black">
                    <a:lumMod val="50000"/>
                    <a:lumOff val="50000"/>
                  </a:prstClr>
                </a:solidFill>
                <a:latin typeface="Rockwell" pitchFamily="18" charset="0"/>
              </a:rPr>
              <a:t> Jeans</a:t>
            </a:r>
            <a:endParaRPr kumimoji="0" lang="en-US" sz="1000" b="0" i="0" u="none" strike="noStrike" kern="0" cap="none" spc="0" normalizeH="0" baseline="0" noProof="0" dirty="0" smtClean="0">
              <a:ln>
                <a:noFill/>
              </a:ln>
              <a:solidFill>
                <a:prstClr val="black">
                  <a:lumMod val="50000"/>
                  <a:lumOff val="50000"/>
                </a:prstClr>
              </a:solidFill>
              <a:effectLst/>
              <a:uLnTx/>
              <a:uFillTx/>
              <a:latin typeface="Rockwell" pitchFamily="18" charset="0"/>
            </a:endParaRPr>
          </a:p>
        </p:txBody>
      </p:sp>
    </p:spTree>
    <p:extLst>
      <p:ext uri="{BB962C8B-B14F-4D97-AF65-F5344CB8AC3E}">
        <p14:creationId xmlns:p14="http://schemas.microsoft.com/office/powerpoint/2010/main" val="2034426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Sustainability</a:t>
            </a:r>
            <a:br>
              <a:rPr lang="en-US" dirty="0" smtClean="0"/>
            </a:br>
            <a:r>
              <a:rPr lang="en-US" sz="3200" dirty="0" smtClean="0">
                <a:solidFill>
                  <a:schemeClr val="accent2">
                    <a:lumMod val="40000"/>
                    <a:lumOff val="60000"/>
                  </a:schemeClr>
                </a:solidFill>
              </a:rPr>
              <a:t>The Business Case for Sustainability</a:t>
            </a:r>
            <a:endParaRPr lang="en-US" sz="32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5</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13" name="Group 12"/>
          <p:cNvGrpSpPr/>
          <p:nvPr/>
        </p:nvGrpSpPr>
        <p:grpSpPr>
          <a:xfrm>
            <a:off x="-9525" y="1333244"/>
            <a:ext cx="9153525" cy="5159632"/>
            <a:chOff x="-9525" y="1333244"/>
            <a:chExt cx="9153525" cy="5159632"/>
          </a:xfrm>
        </p:grpSpPr>
        <p:grpSp>
          <p:nvGrpSpPr>
            <p:cNvPr id="12" name="Group 11"/>
            <p:cNvGrpSpPr/>
            <p:nvPr/>
          </p:nvGrpSpPr>
          <p:grpSpPr>
            <a:xfrm>
              <a:off x="-9525" y="1333244"/>
              <a:ext cx="9153525" cy="5159632"/>
              <a:chOff x="-9525" y="1333244"/>
              <a:chExt cx="9153525" cy="5159632"/>
            </a:xfrm>
          </p:grpSpPr>
          <p:pic>
            <p:nvPicPr>
              <p:cNvPr id="3076" name="Picture 4" descr="http://1st-alliance.co.uk/wp-content/uploads/2013/04/131945191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 y="3254078"/>
                <a:ext cx="9153525" cy="3238798"/>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3"/>
              <a:stretch>
                <a:fillRect/>
              </a:stretch>
            </p:blipFill>
            <p:spPr>
              <a:xfrm>
                <a:off x="759065" y="1337339"/>
                <a:ext cx="966788" cy="8890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p:cNvPicPr>
                <a:picLocks noChangeAspect="1"/>
              </p:cNvPicPr>
              <p:nvPr/>
            </p:nvPicPr>
            <p:blipFill>
              <a:blip r:embed="rId4"/>
              <a:stretch>
                <a:fillRect/>
              </a:stretch>
            </p:blipFill>
            <p:spPr>
              <a:xfrm>
                <a:off x="2786230" y="1338011"/>
                <a:ext cx="966788" cy="8888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p:cNvPicPr>
                <a:picLocks noChangeAspect="1"/>
              </p:cNvPicPr>
              <p:nvPr/>
            </p:nvPicPr>
            <p:blipFill>
              <a:blip r:embed="rId5"/>
              <a:stretch>
                <a:fillRect/>
              </a:stretch>
            </p:blipFill>
            <p:spPr>
              <a:xfrm>
                <a:off x="4970326" y="1333244"/>
                <a:ext cx="966788" cy="8763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1" name="Picture 10"/>
              <p:cNvPicPr>
                <a:picLocks noChangeAspect="1"/>
              </p:cNvPicPr>
              <p:nvPr/>
            </p:nvPicPr>
            <p:blipFill>
              <a:blip r:embed="rId6"/>
              <a:stretch>
                <a:fillRect/>
              </a:stretch>
            </p:blipFill>
            <p:spPr>
              <a:xfrm>
                <a:off x="7153896" y="1343611"/>
                <a:ext cx="966787" cy="8636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5" name="TextBox 5"/>
              <p:cNvSpPr txBox="1">
                <a:spLocks noChangeArrowheads="1"/>
              </p:cNvSpPr>
              <p:nvPr/>
            </p:nvSpPr>
            <p:spPr bwMode="auto">
              <a:xfrm>
                <a:off x="487435" y="2276235"/>
                <a:ext cx="1447800"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Regulation</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16" name="TextBox 5"/>
              <p:cNvSpPr txBox="1">
                <a:spLocks noChangeArrowheads="1"/>
              </p:cNvSpPr>
              <p:nvPr/>
            </p:nvSpPr>
            <p:spPr bwMode="auto">
              <a:xfrm>
                <a:off x="2514600" y="2276235"/>
                <a:ext cx="1447800"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Risk</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17" name="TextBox 5"/>
              <p:cNvSpPr txBox="1">
                <a:spLocks noChangeArrowheads="1"/>
              </p:cNvSpPr>
              <p:nvPr/>
            </p:nvSpPr>
            <p:spPr bwMode="auto">
              <a:xfrm>
                <a:off x="4698696" y="2251591"/>
                <a:ext cx="1447800"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Reputation</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18" name="TextBox 5"/>
              <p:cNvSpPr txBox="1">
                <a:spLocks noChangeArrowheads="1"/>
              </p:cNvSpPr>
              <p:nvPr/>
            </p:nvSpPr>
            <p:spPr bwMode="auto">
              <a:xfrm>
                <a:off x="6882265" y="2243210"/>
                <a:ext cx="1447800"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Profit</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21" name="TextBox 5"/>
              <p:cNvSpPr txBox="1">
                <a:spLocks noChangeArrowheads="1"/>
              </p:cNvSpPr>
              <p:nvPr/>
            </p:nvSpPr>
            <p:spPr bwMode="auto">
              <a:xfrm>
                <a:off x="105526" y="2612542"/>
                <a:ext cx="2133600" cy="615553"/>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sz="1700" i="0" u="none" strike="noStrike" kern="0" cap="none" spc="0" normalizeH="0" baseline="0" noProof="0" dirty="0" smtClean="0">
                    <a:ln>
                      <a:noFill/>
                    </a:ln>
                    <a:solidFill>
                      <a:prstClr val="black"/>
                    </a:solidFill>
                    <a:effectLst/>
                    <a:uLnTx/>
                    <a:uFillTx/>
                    <a:latin typeface="Constantia" panose="02030602050306030303" pitchFamily="18" charset="0"/>
                  </a:rPr>
                  <a:t>Legislation</a:t>
                </a:r>
                <a:r>
                  <a:rPr kumimoji="0" lang="en-US" altLang="en-US" sz="1700" i="0" u="none" strike="noStrike" kern="0" cap="none" spc="0" normalizeH="0" noProof="0" dirty="0" smtClean="0">
                    <a:ln>
                      <a:noFill/>
                    </a:ln>
                    <a:solidFill>
                      <a:prstClr val="black"/>
                    </a:solidFill>
                    <a:effectLst/>
                    <a:uLnTx/>
                    <a:uFillTx/>
                    <a:latin typeface="Constantia" panose="02030602050306030303" pitchFamily="18" charset="0"/>
                  </a:rPr>
                  <a:t> &amp; Compliance</a:t>
                </a:r>
                <a:endParaRPr kumimoji="0" lang="en-US" altLang="en-US" sz="1700"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22" name="TextBox 5"/>
              <p:cNvSpPr txBox="1">
                <a:spLocks noChangeArrowheads="1"/>
              </p:cNvSpPr>
              <p:nvPr/>
            </p:nvSpPr>
            <p:spPr bwMode="auto">
              <a:xfrm>
                <a:off x="2160257" y="2620923"/>
                <a:ext cx="2133600" cy="615553"/>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sz="1700" i="0" u="none" strike="noStrike" kern="0" cap="none" spc="0" normalizeH="0" baseline="0" noProof="0" dirty="0" smtClean="0">
                    <a:ln>
                      <a:noFill/>
                    </a:ln>
                    <a:solidFill>
                      <a:prstClr val="black"/>
                    </a:solidFill>
                    <a:effectLst/>
                    <a:uLnTx/>
                    <a:uFillTx/>
                    <a:latin typeface="Constantia" panose="02030602050306030303" pitchFamily="18" charset="0"/>
                  </a:rPr>
                  <a:t>Short-term cost &amp; Long-term</a:t>
                </a:r>
                <a:r>
                  <a:rPr kumimoji="0" lang="en-US" altLang="en-US" sz="1700" i="0" u="none" strike="noStrike" kern="0" cap="none" spc="0" normalizeH="0" noProof="0" dirty="0" smtClean="0">
                    <a:ln>
                      <a:noFill/>
                    </a:ln>
                    <a:solidFill>
                      <a:prstClr val="black"/>
                    </a:solidFill>
                    <a:effectLst/>
                    <a:uLnTx/>
                    <a:uFillTx/>
                    <a:latin typeface="Constantia" panose="02030602050306030303" pitchFamily="18" charset="0"/>
                  </a:rPr>
                  <a:t> supply</a:t>
                </a:r>
                <a:endParaRPr kumimoji="0" lang="en-US" altLang="en-US" sz="1700"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23" name="TextBox 5"/>
              <p:cNvSpPr txBox="1">
                <a:spLocks noChangeArrowheads="1"/>
              </p:cNvSpPr>
              <p:nvPr/>
            </p:nvSpPr>
            <p:spPr bwMode="auto">
              <a:xfrm>
                <a:off x="4307540" y="2606470"/>
                <a:ext cx="2446106" cy="615553"/>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sz="1700" i="0" u="none" strike="noStrike" kern="0" cap="none" spc="0" normalizeH="0" baseline="0" noProof="0" dirty="0" smtClean="0">
                    <a:ln>
                      <a:noFill/>
                    </a:ln>
                    <a:solidFill>
                      <a:prstClr val="black"/>
                    </a:solidFill>
                    <a:effectLst/>
                    <a:uLnTx/>
                    <a:uFillTx/>
                    <a:latin typeface="Constantia" panose="02030602050306030303" pitchFamily="18" charset="0"/>
                  </a:rPr>
                  <a:t>Brand loyalty, sentiment</a:t>
                </a:r>
                <a:r>
                  <a:rPr kumimoji="0" lang="en-US" altLang="en-US" sz="1700" i="0" u="none" strike="noStrike" kern="0" cap="none" spc="0" normalizeH="0" noProof="0" dirty="0" smtClean="0">
                    <a:ln>
                      <a:noFill/>
                    </a:ln>
                    <a:solidFill>
                      <a:prstClr val="black"/>
                    </a:solidFill>
                    <a:effectLst/>
                    <a:uLnTx/>
                    <a:uFillTx/>
                    <a:latin typeface="Constantia" panose="02030602050306030303" pitchFamily="18" charset="0"/>
                  </a:rPr>
                  <a:t> &amp; awareness</a:t>
                </a:r>
                <a:r>
                  <a:rPr kumimoji="0" lang="en-US" altLang="en-US" sz="1700" i="0" u="none" strike="noStrike" kern="0" cap="none" spc="0" normalizeH="0" baseline="0" noProof="0" dirty="0" smtClean="0">
                    <a:ln>
                      <a:noFill/>
                    </a:ln>
                    <a:solidFill>
                      <a:prstClr val="black"/>
                    </a:solidFill>
                    <a:effectLst/>
                    <a:uLnTx/>
                    <a:uFillTx/>
                    <a:latin typeface="Constantia" panose="02030602050306030303" pitchFamily="18" charset="0"/>
                  </a:rPr>
                  <a:t> </a:t>
                </a:r>
                <a:endParaRPr kumimoji="0" lang="en-US" altLang="en-US" sz="1700"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24" name="TextBox 5"/>
              <p:cNvSpPr txBox="1">
                <a:spLocks noChangeArrowheads="1"/>
              </p:cNvSpPr>
              <p:nvPr/>
            </p:nvSpPr>
            <p:spPr bwMode="auto">
              <a:xfrm>
                <a:off x="6697445" y="2609443"/>
                <a:ext cx="2446555" cy="615553"/>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lang="en-US" altLang="en-US" sz="1700" kern="0" dirty="0" smtClean="0">
                    <a:solidFill>
                      <a:prstClr val="black"/>
                    </a:solidFill>
                    <a:latin typeface="Constantia" panose="02030602050306030303" pitchFamily="18" charset="0"/>
                  </a:rPr>
                  <a:t>Cost reduction &amp; Competitive advantages</a:t>
                </a:r>
                <a:endParaRPr kumimoji="0" lang="en-US" altLang="en-US" sz="1700" i="0" u="none" strike="noStrike" kern="0" cap="none" spc="0" normalizeH="0" baseline="0" noProof="0" dirty="0">
                  <a:ln>
                    <a:noFill/>
                  </a:ln>
                  <a:solidFill>
                    <a:prstClr val="black"/>
                  </a:solidFill>
                  <a:effectLst/>
                  <a:uLnTx/>
                  <a:uFillTx/>
                  <a:latin typeface="Constantia" panose="02030602050306030303" pitchFamily="18" charset="0"/>
                </a:endParaRPr>
              </a:p>
            </p:txBody>
          </p:sp>
        </p:grpSp>
        <p:sp>
          <p:nvSpPr>
            <p:cNvPr id="26" name="TextBox 25"/>
            <p:cNvSpPr txBox="1"/>
            <p:nvPr/>
          </p:nvSpPr>
          <p:spPr>
            <a:xfrm>
              <a:off x="6096000" y="6197399"/>
              <a:ext cx="2941320" cy="246221"/>
            </a:xfrm>
            <a:prstGeom prst="rect">
              <a:avLst/>
            </a:prstGeom>
            <a:noFill/>
          </p:spPr>
          <p:txBody>
            <a:bodyPr wrap="square" rtlCol="0">
              <a:spAutoFit/>
            </a:bodyPr>
            <a:lstStyle/>
            <a:p>
              <a:pPr lvl="0" algn="r">
                <a:defRPr/>
              </a:pPr>
              <a:r>
                <a:rPr kumimoji="0" lang="en-US" sz="1000" b="0" i="0" u="none" strike="noStrike" kern="0" cap="none" spc="0" normalizeH="0" baseline="0" noProof="0" dirty="0" smtClean="0">
                  <a:ln>
                    <a:noFill/>
                  </a:ln>
                  <a:solidFill>
                    <a:schemeClr val="bg1"/>
                  </a:solidFill>
                  <a:effectLst/>
                  <a:uLnTx/>
                  <a:uFillTx/>
                  <a:latin typeface="Rockwell" pitchFamily="18" charset="0"/>
                </a:rPr>
                <a:t>Images courtesy of </a:t>
              </a:r>
              <a:r>
                <a:rPr lang="en-US" sz="1000" kern="0" noProof="0" dirty="0" smtClean="0">
                  <a:solidFill>
                    <a:schemeClr val="bg1"/>
                  </a:solidFill>
                  <a:latin typeface="Rockwell" pitchFamily="18" charset="0"/>
                </a:rPr>
                <a:t>First </a:t>
              </a:r>
              <a:r>
                <a:rPr lang="en-US" sz="1000" kern="0" dirty="0" smtClean="0">
                  <a:solidFill>
                    <a:schemeClr val="bg1"/>
                  </a:solidFill>
                  <a:latin typeface="Rockwell" pitchFamily="18" charset="0"/>
                </a:rPr>
                <a:t>Alliance</a:t>
              </a:r>
              <a:endParaRPr kumimoji="0" lang="en-US" sz="1000" b="0" i="0" u="none" strike="noStrike" kern="0" cap="none" spc="0" normalizeH="0" baseline="0" noProof="0" dirty="0" smtClean="0">
                <a:ln>
                  <a:noFill/>
                </a:ln>
                <a:solidFill>
                  <a:schemeClr val="bg1"/>
                </a:solidFill>
                <a:effectLst/>
                <a:uLnTx/>
                <a:uFillTx/>
                <a:latin typeface="Rockwell" pitchFamily="18" charset="0"/>
              </a:endParaRPr>
            </a:p>
          </p:txBody>
        </p:sp>
      </p:grpSp>
    </p:spTree>
    <p:extLst>
      <p:ext uri="{BB962C8B-B14F-4D97-AF65-F5344CB8AC3E}">
        <p14:creationId xmlns:p14="http://schemas.microsoft.com/office/powerpoint/2010/main" val="218737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066800"/>
          </a:xfrm>
        </p:spPr>
        <p:txBody>
          <a:bodyPr/>
          <a:lstStyle/>
          <a:p>
            <a:r>
              <a:rPr lang="en-US" sz="3600" dirty="0"/>
              <a:t>Sustainability</a:t>
            </a:r>
            <a:br>
              <a:rPr lang="en-US" sz="3600" dirty="0"/>
            </a:br>
            <a:r>
              <a:rPr lang="en-US" sz="2800" dirty="0" smtClean="0">
                <a:solidFill>
                  <a:schemeClr val="accent2">
                    <a:lumMod val="40000"/>
                    <a:lumOff val="60000"/>
                  </a:schemeClr>
                </a:solidFill>
              </a:rPr>
              <a:t>Four </a:t>
            </a:r>
            <a:r>
              <a:rPr lang="en-US" sz="2800" dirty="0">
                <a:solidFill>
                  <a:schemeClr val="accent2">
                    <a:lumMod val="40000"/>
                    <a:lumOff val="60000"/>
                  </a:schemeClr>
                </a:solidFill>
              </a:rPr>
              <a:t>“R’s” of Sustainability</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6</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3528915453"/>
              </p:ext>
            </p:extLst>
          </p:nvPr>
        </p:nvGraphicFramePr>
        <p:xfrm>
          <a:off x="313677" y="1135571"/>
          <a:ext cx="8532830" cy="4996650"/>
        </p:xfrm>
        <a:graphic>
          <a:graphicData uri="http://schemas.openxmlformats.org/drawingml/2006/table">
            <a:tbl>
              <a:tblPr firstRow="1" bandRow="1">
                <a:tableStyleId>{5C22544A-7EE6-4342-B048-85BDC9FD1C3A}</a:tableStyleId>
              </a:tblPr>
              <a:tblGrid>
                <a:gridCol w="2132815">
                  <a:extLst>
                    <a:ext uri="{9D8B030D-6E8A-4147-A177-3AD203B41FA5}">
                      <a16:colId xmlns:a16="http://schemas.microsoft.com/office/drawing/2014/main" val="20000"/>
                    </a:ext>
                  </a:extLst>
                </a:gridCol>
                <a:gridCol w="6400015">
                  <a:extLst>
                    <a:ext uri="{9D8B030D-6E8A-4147-A177-3AD203B41FA5}">
                      <a16:colId xmlns:a16="http://schemas.microsoft.com/office/drawing/2014/main" val="20001"/>
                    </a:ext>
                  </a:extLst>
                </a:gridCol>
              </a:tblGrid>
              <a:tr h="724620">
                <a:tc>
                  <a:txBody>
                    <a:bodyPr/>
                    <a:lstStyle/>
                    <a:p>
                      <a:pPr algn="l"/>
                      <a:r>
                        <a:rPr lang="en-US" sz="2000" dirty="0" smtClean="0">
                          <a:solidFill>
                            <a:schemeClr val="bg1"/>
                          </a:solidFill>
                          <a:latin typeface="Constantia" panose="02030602050306030303" pitchFamily="18" charset="0"/>
                        </a:rPr>
                        <a:t>Sustainability</a:t>
                      </a:r>
                      <a:r>
                        <a:rPr lang="en-US" sz="2000" baseline="0" dirty="0" smtClean="0">
                          <a:solidFill>
                            <a:schemeClr val="bg1"/>
                          </a:solidFill>
                          <a:latin typeface="Constantia" panose="02030602050306030303" pitchFamily="18" charset="0"/>
                        </a:rPr>
                        <a:t> Approaches</a:t>
                      </a:r>
                      <a:endParaRPr lang="en-US" sz="2000" dirty="0">
                        <a:solidFill>
                          <a:schemeClr val="bg1"/>
                        </a:solidFill>
                        <a:latin typeface="Constantia" panose="02030602050306030303" pitchFamily="18" charset="0"/>
                      </a:endParaRPr>
                    </a:p>
                  </a:txBody>
                  <a:tcPr anchor="ctr">
                    <a:cell3D prstMaterial="dkEdge">
                      <a:bevel prst="cross"/>
                      <a:lightRig rig="flood" dir="t"/>
                    </a:cell3D>
                    <a:solidFill>
                      <a:schemeClr val="accent6"/>
                    </a:solidFill>
                  </a:tcPr>
                </a:tc>
                <a:tc>
                  <a:txBody>
                    <a:bodyPr/>
                    <a:lstStyle/>
                    <a:p>
                      <a:pPr algn="ctr"/>
                      <a:r>
                        <a:rPr lang="en-US" sz="2000" dirty="0" smtClean="0">
                          <a:solidFill>
                            <a:schemeClr val="bg1"/>
                          </a:solidFill>
                          <a:latin typeface="Constantia" panose="02030602050306030303" pitchFamily="18" charset="0"/>
                        </a:rPr>
                        <a:t>Description</a:t>
                      </a:r>
                      <a:endParaRPr lang="en-US" sz="2000" dirty="0">
                        <a:solidFill>
                          <a:schemeClr val="bg1"/>
                        </a:solidFill>
                        <a:latin typeface="Constantia" panose="02030602050306030303" pitchFamily="18" charset="0"/>
                      </a:endParaRPr>
                    </a:p>
                  </a:txBody>
                  <a:tcPr anchor="ctr">
                    <a:cell3D prstMaterial="dkEdge">
                      <a:bevel prst="cross"/>
                      <a:lightRig rig="flood" dir="t"/>
                    </a:cell3D>
                    <a:solidFill>
                      <a:schemeClr val="accent6"/>
                    </a:solidFill>
                  </a:tcPr>
                </a:tc>
                <a:extLst>
                  <a:ext uri="{0D108BD9-81ED-4DB2-BD59-A6C34878D82A}">
                    <a16:rowId xmlns:a16="http://schemas.microsoft.com/office/drawing/2014/main" val="10000"/>
                  </a:ext>
                </a:extLst>
              </a:tr>
              <a:tr h="1483797">
                <a:tc>
                  <a:txBody>
                    <a:bodyPr/>
                    <a:lstStyle/>
                    <a:p>
                      <a:pPr algn="l"/>
                      <a:r>
                        <a:rPr lang="en-US" sz="1800" b="1" dirty="0" smtClean="0">
                          <a:solidFill>
                            <a:srgbClr val="000000"/>
                          </a:solidFill>
                          <a:latin typeface="Constantia" panose="02030602050306030303" pitchFamily="18" charset="0"/>
                        </a:rPr>
                        <a:t>Reuse</a:t>
                      </a:r>
                      <a:endParaRPr lang="en-US" sz="1800" b="1" dirty="0">
                        <a:solidFill>
                          <a:srgbClr val="000000"/>
                        </a:solidFill>
                        <a:latin typeface="Constantia" panose="02030602050306030303" pitchFamily="18" charset="0"/>
                      </a:endParaRPr>
                    </a:p>
                  </a:txBody>
                  <a:tcPr>
                    <a:cell3D prstMaterial="dkEdge">
                      <a:bevel prst="cross"/>
                      <a:lightRig rig="flood" dir="t"/>
                    </a:cell3D>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smtClean="0">
                          <a:solidFill>
                            <a:srgbClr val="000000"/>
                          </a:solidFill>
                          <a:effectLst/>
                          <a:latin typeface="Constantia" panose="02030602050306030303" pitchFamily="18" charset="0"/>
                          <a:ea typeface="Calibri"/>
                          <a:cs typeface="Times New Roman"/>
                        </a:rPr>
                        <a:t>Reuse often requires disassembly, which is a systematic method of separating a product into constituent parts, components, subassemblies, or other component parts. The parts or components may be reassembled for reuse after cleaning, checking, and repair, or the individual components may be reused.</a:t>
                      </a:r>
                    </a:p>
                  </a:txBody>
                  <a:tcPr>
                    <a:cell3D prstMaterial="dkEdge">
                      <a:bevel prst="cross"/>
                      <a:lightRig rig="flood" dir="t"/>
                    </a:cell3D>
                  </a:tcPr>
                </a:tc>
                <a:extLst>
                  <a:ext uri="{0D108BD9-81ED-4DB2-BD59-A6C34878D82A}">
                    <a16:rowId xmlns:a16="http://schemas.microsoft.com/office/drawing/2014/main" val="10001"/>
                  </a:ext>
                </a:extLst>
              </a:tr>
              <a:tr h="929411">
                <a:tc>
                  <a:txBody>
                    <a:bodyPr/>
                    <a:lstStyle/>
                    <a:p>
                      <a:pPr algn="l"/>
                      <a:r>
                        <a:rPr lang="en-US" sz="1800" b="1" dirty="0" smtClean="0">
                          <a:solidFill>
                            <a:srgbClr val="000000"/>
                          </a:solidFill>
                          <a:latin typeface="Constantia" panose="02030602050306030303" pitchFamily="18" charset="0"/>
                        </a:rPr>
                        <a:t>Remanufacturing</a:t>
                      </a:r>
                      <a:endParaRPr lang="en-US" sz="1800" b="1" dirty="0">
                        <a:solidFill>
                          <a:srgbClr val="000000"/>
                        </a:solidFill>
                        <a:latin typeface="Constantia" panose="02030602050306030303" pitchFamily="18" charset="0"/>
                      </a:endParaRPr>
                    </a:p>
                  </a:txBody>
                  <a:tcPr>
                    <a:cell3D prstMaterial="dkEdge">
                      <a:bevel prst="cross"/>
                      <a:lightRig rig="flood" dir="t"/>
                    </a:cell3D>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smtClean="0">
                          <a:solidFill>
                            <a:srgbClr val="000000"/>
                          </a:solidFill>
                          <a:effectLst/>
                          <a:latin typeface="Constantia" panose="02030602050306030303" pitchFamily="18" charset="0"/>
                          <a:ea typeface="Calibri"/>
                          <a:cs typeface="Times New Roman"/>
                        </a:rPr>
                        <a:t>Remanufacturing essentially means that a product or part is returned to the market as “good as new.” Auto parts, tires, and electronics are frequently remanufactured.</a:t>
                      </a:r>
                    </a:p>
                  </a:txBody>
                  <a:tcPr>
                    <a:cell3D prstMaterial="dkEdge">
                      <a:bevel prst="cross"/>
                      <a:lightRig rig="flood" dir="t"/>
                    </a:cell3D>
                  </a:tcPr>
                </a:tc>
                <a:extLst>
                  <a:ext uri="{0D108BD9-81ED-4DB2-BD59-A6C34878D82A}">
                    <a16:rowId xmlns:a16="http://schemas.microsoft.com/office/drawing/2014/main" val="10002"/>
                  </a:ext>
                </a:extLst>
              </a:tr>
              <a:tr h="652218">
                <a:tc>
                  <a:txBody>
                    <a:bodyPr/>
                    <a:lstStyle/>
                    <a:p>
                      <a:pPr algn="l"/>
                      <a:r>
                        <a:rPr lang="en-US" sz="1800" b="1" dirty="0" smtClean="0">
                          <a:solidFill>
                            <a:srgbClr val="000000"/>
                          </a:solidFill>
                          <a:latin typeface="Constantia" panose="02030602050306030303" pitchFamily="18" charset="0"/>
                        </a:rPr>
                        <a:t>Reconditioning</a:t>
                      </a:r>
                      <a:endParaRPr lang="en-US" sz="1800" b="1" dirty="0">
                        <a:solidFill>
                          <a:srgbClr val="000000"/>
                        </a:solidFill>
                        <a:latin typeface="Constantia" panose="02030602050306030303" pitchFamily="18" charset="0"/>
                      </a:endParaRPr>
                    </a:p>
                  </a:txBody>
                  <a:tcPr>
                    <a:cell3D prstMaterial="dkEdge">
                      <a:bevel prst="cross"/>
                      <a:lightRig rig="flood" dir="t"/>
                    </a:cell3D>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smtClean="0">
                          <a:solidFill>
                            <a:srgbClr val="000000"/>
                          </a:solidFill>
                          <a:effectLst/>
                          <a:latin typeface="Constantia" panose="02030602050306030303" pitchFamily="18" charset="0"/>
                          <a:ea typeface="Calibri"/>
                          <a:cs typeface="Times New Roman"/>
                        </a:rPr>
                        <a:t>Reconditioning usually means returning used products to working order but not “as good as new.”</a:t>
                      </a:r>
                    </a:p>
                  </a:txBody>
                  <a:tcPr>
                    <a:cell3D prstMaterial="dkEdge">
                      <a:bevel prst="cross"/>
                      <a:lightRig rig="flood" dir="t"/>
                    </a:cell3D>
                  </a:tcPr>
                </a:tc>
                <a:extLst>
                  <a:ext uri="{0D108BD9-81ED-4DB2-BD59-A6C34878D82A}">
                    <a16:rowId xmlns:a16="http://schemas.microsoft.com/office/drawing/2014/main" val="10003"/>
                  </a:ext>
                </a:extLst>
              </a:tr>
              <a:tr h="1206604">
                <a:tc>
                  <a:txBody>
                    <a:bodyPr/>
                    <a:lstStyle/>
                    <a:p>
                      <a:pPr algn="l"/>
                      <a:r>
                        <a:rPr lang="en-US" sz="1800" b="1" dirty="0" smtClean="0">
                          <a:solidFill>
                            <a:srgbClr val="000000"/>
                          </a:solidFill>
                          <a:latin typeface="Constantia" panose="02030602050306030303" pitchFamily="18" charset="0"/>
                        </a:rPr>
                        <a:t>Recycling</a:t>
                      </a:r>
                      <a:endParaRPr lang="en-US" sz="1800" b="1" dirty="0">
                        <a:solidFill>
                          <a:srgbClr val="000000"/>
                        </a:solidFill>
                        <a:latin typeface="Constantia" panose="02030602050306030303" pitchFamily="18" charset="0"/>
                      </a:endParaRPr>
                    </a:p>
                  </a:txBody>
                  <a:tcPr>
                    <a:cell3D prstMaterial="dkEdge">
                      <a:bevel prst="cross"/>
                      <a:lightRig rig="flood" dir="t"/>
                    </a:cell3D>
                  </a:tcPr>
                </a:tc>
                <a:tc>
                  <a:txBody>
                    <a:bodyPr/>
                    <a:lstStyle/>
                    <a:p>
                      <a:r>
                        <a:rPr lang="en-US" sz="1700" dirty="0" smtClean="0">
                          <a:solidFill>
                            <a:srgbClr val="000000"/>
                          </a:solidFill>
                          <a:effectLst/>
                          <a:latin typeface="Constantia" panose="02030602050306030303" pitchFamily="18" charset="0"/>
                          <a:ea typeface="Calibri"/>
                          <a:cs typeface="Times New Roman"/>
                        </a:rPr>
                        <a:t>Recycling generally refers to the secondary use of materials. It usually includes glass bottles, cans, newspapers, corrugated material, tires, etc. The recycling is usually performed for individual households by municipal government agencies</a:t>
                      </a:r>
                      <a:endParaRPr lang="en-US" sz="1700" dirty="0">
                        <a:solidFill>
                          <a:srgbClr val="000000"/>
                        </a:solidFill>
                        <a:latin typeface="Constantia" panose="02030602050306030303" pitchFamily="18" charset="0"/>
                      </a:endParaRPr>
                    </a:p>
                  </a:txBody>
                  <a:tcPr>
                    <a:cell3D prstMaterial="dkEdge">
                      <a:bevel prst="cross"/>
                      <a:lightRig rig="flood" dir="t"/>
                    </a:cell3D>
                  </a:tcPr>
                </a:tc>
                <a:extLst>
                  <a:ext uri="{0D108BD9-81ED-4DB2-BD59-A6C34878D82A}">
                    <a16:rowId xmlns:a16="http://schemas.microsoft.com/office/drawing/2014/main" val="10004"/>
                  </a:ext>
                </a:extLst>
              </a:tr>
            </a:tbl>
          </a:graphicData>
        </a:graphic>
      </p:graphicFrame>
      <p:sp>
        <p:nvSpPr>
          <p:cNvPr id="8" name="Rectangle 7"/>
          <p:cNvSpPr/>
          <p:nvPr/>
        </p:nvSpPr>
        <p:spPr>
          <a:xfrm>
            <a:off x="6934200" y="6162495"/>
            <a:ext cx="1979630" cy="261610"/>
          </a:xfrm>
          <a:prstGeom prst="rect">
            <a:avLst/>
          </a:prstGeom>
        </p:spPr>
        <p:txBody>
          <a:bodyPr wrap="square">
            <a:spAutoFit/>
          </a:bodyPr>
          <a:lstStyle/>
          <a:p>
            <a:pPr algn="r"/>
            <a:r>
              <a:rPr lang="en-US" altLang="en-US" sz="1100" dirty="0" smtClean="0">
                <a:solidFill>
                  <a:srgbClr val="000000"/>
                </a:solidFill>
                <a:latin typeface="Rockwell" panose="02060603020205020403" pitchFamily="18" charset="0"/>
                <a:cs typeface="Arial Narrow" panose="020B0606020202030204" pitchFamily="34" charset="0"/>
              </a:rPr>
              <a:t>Source: Table 15.1</a:t>
            </a:r>
            <a:endParaRPr lang="en-US" sz="1100" dirty="0">
              <a:latin typeface="Rockwell" panose="02060603020205020403" pitchFamily="18" charset="0"/>
            </a:endParaRPr>
          </a:p>
        </p:txBody>
      </p:sp>
    </p:spTree>
    <p:extLst>
      <p:ext uri="{BB962C8B-B14F-4D97-AF65-F5344CB8AC3E}">
        <p14:creationId xmlns:p14="http://schemas.microsoft.com/office/powerpoint/2010/main" val="2378756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Sustainability</a:t>
            </a:r>
            <a:br>
              <a:rPr lang="en-US" dirty="0"/>
            </a:br>
            <a:r>
              <a:rPr lang="en-US" sz="3200" dirty="0" smtClean="0">
                <a:solidFill>
                  <a:schemeClr val="accent2">
                    <a:lumMod val="40000"/>
                    <a:lumOff val="60000"/>
                  </a:schemeClr>
                </a:solidFill>
              </a:rPr>
              <a:t>Reverse Flows: Key Observations</a:t>
            </a:r>
            <a:endParaRPr lang="en-US" sz="32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7</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26" name="Group 25"/>
          <p:cNvGrpSpPr/>
          <p:nvPr/>
        </p:nvGrpSpPr>
        <p:grpSpPr>
          <a:xfrm>
            <a:off x="50622" y="1219200"/>
            <a:ext cx="9093378" cy="4724809"/>
            <a:chOff x="50622" y="1219200"/>
            <a:chExt cx="9093378" cy="4724809"/>
          </a:xfrm>
        </p:grpSpPr>
        <p:pic>
          <p:nvPicPr>
            <p:cNvPr id="19" name="Picture 18"/>
            <p:cNvPicPr>
              <a:picLocks noChangeAspect="1"/>
            </p:cNvPicPr>
            <p:nvPr/>
          </p:nvPicPr>
          <p:blipFill>
            <a:blip r:embed="rId2"/>
            <a:stretch>
              <a:fillRect/>
            </a:stretch>
          </p:blipFill>
          <p:spPr>
            <a:xfrm>
              <a:off x="685800" y="1219200"/>
              <a:ext cx="8458200" cy="4724809"/>
            </a:xfrm>
            <a:prstGeom prst="rect">
              <a:avLst/>
            </a:prstGeom>
          </p:spPr>
        </p:pic>
        <p:sp>
          <p:nvSpPr>
            <p:cNvPr id="10" name="Rectangle 9"/>
            <p:cNvSpPr/>
            <p:nvPr/>
          </p:nvSpPr>
          <p:spPr>
            <a:xfrm>
              <a:off x="50622" y="2404579"/>
              <a:ext cx="1549578" cy="3539430"/>
            </a:xfrm>
            <a:prstGeom prst="rect">
              <a:avLst/>
            </a:prstGeom>
          </p:spPr>
          <p:txBody>
            <a:bodyPr wrap="square">
              <a:spAutoFit/>
            </a:bodyPr>
            <a:lstStyle/>
            <a:p>
              <a:pPr marL="182880" indent="-182880" algn="ctr">
                <a:buFont typeface="Wingdings 2" panose="05020102010507070707" pitchFamily="18" charset="2"/>
                <a:buChar char=""/>
              </a:pPr>
              <a:r>
                <a:rPr lang="en-US" sz="1600" dirty="0" smtClean="0">
                  <a:solidFill>
                    <a:srgbClr val="000000"/>
                  </a:solidFill>
                  <a:latin typeface="Constantia" panose="02030602050306030303" pitchFamily="18" charset="0"/>
                </a:rPr>
                <a:t>Easy </a:t>
              </a:r>
              <a:r>
                <a:rPr lang="en-US" sz="1600" dirty="0">
                  <a:solidFill>
                    <a:srgbClr val="000000"/>
                  </a:solidFill>
                  <a:latin typeface="Constantia" panose="02030602050306030303" pitchFamily="18" charset="0"/>
                </a:rPr>
                <a:t>return as part of customer service </a:t>
              </a:r>
              <a:r>
                <a:rPr lang="en-US" sz="1600" dirty="0" smtClean="0">
                  <a:solidFill>
                    <a:srgbClr val="000000"/>
                  </a:solidFill>
                  <a:latin typeface="Constantia" panose="02030602050306030303" pitchFamily="18" charset="0"/>
                </a:rPr>
                <a:t>policies.</a:t>
              </a:r>
            </a:p>
            <a:p>
              <a:pPr marL="182880" indent="-182880" algn="ctr">
                <a:buFont typeface="Wingdings 2" panose="05020102010507070707" pitchFamily="18" charset="2"/>
                <a:buChar char=""/>
              </a:pPr>
              <a:r>
                <a:rPr lang="en-US" sz="1600" dirty="0" smtClean="0">
                  <a:solidFill>
                    <a:srgbClr val="000000"/>
                  </a:solidFill>
                  <a:latin typeface="Constantia" panose="02030602050306030303" pitchFamily="18" charset="0"/>
                </a:rPr>
                <a:t>Increased </a:t>
              </a:r>
              <a:r>
                <a:rPr lang="en-US" sz="1600" dirty="0">
                  <a:solidFill>
                    <a:srgbClr val="000000"/>
                  </a:solidFill>
                  <a:latin typeface="Constantia" panose="02030602050306030303" pitchFamily="18" charset="0"/>
                </a:rPr>
                <a:t>consumer recycling </a:t>
              </a:r>
              <a:r>
                <a:rPr lang="en-US" sz="1600" dirty="0" smtClean="0">
                  <a:solidFill>
                    <a:srgbClr val="000000"/>
                  </a:solidFill>
                  <a:latin typeface="Constantia" panose="02030602050306030303" pitchFamily="18" charset="0"/>
                </a:rPr>
                <a:t>programs.</a:t>
              </a:r>
            </a:p>
            <a:p>
              <a:pPr marL="182880" indent="-182880" algn="ctr">
                <a:buFont typeface="Wingdings 2" panose="05020102010507070707" pitchFamily="18" charset="2"/>
                <a:buChar char=""/>
              </a:pPr>
              <a:r>
                <a:rPr lang="en-US" sz="1600" dirty="0" smtClean="0">
                  <a:solidFill>
                    <a:srgbClr val="000000"/>
                  </a:solidFill>
                  <a:latin typeface="Constantia" panose="02030602050306030303" pitchFamily="18" charset="0"/>
                </a:rPr>
                <a:t>High </a:t>
              </a:r>
              <a:r>
                <a:rPr lang="en-US" sz="1600" dirty="0">
                  <a:solidFill>
                    <a:srgbClr val="000000"/>
                  </a:solidFill>
                  <a:latin typeface="Constantia" panose="02030602050306030303" pitchFamily="18" charset="0"/>
                </a:rPr>
                <a:t>obsolescence rate in technological products.</a:t>
              </a:r>
            </a:p>
          </p:txBody>
        </p:sp>
        <p:sp>
          <p:nvSpPr>
            <p:cNvPr id="14" name="Rectangle 13"/>
            <p:cNvSpPr/>
            <p:nvPr/>
          </p:nvSpPr>
          <p:spPr>
            <a:xfrm>
              <a:off x="2362200" y="2512248"/>
              <a:ext cx="1295400" cy="2062103"/>
            </a:xfrm>
            <a:prstGeom prst="rect">
              <a:avLst/>
            </a:prstGeom>
          </p:spPr>
          <p:txBody>
            <a:bodyPr wrap="square">
              <a:spAutoFit/>
            </a:bodyPr>
            <a:lstStyle/>
            <a:p>
              <a:pPr marL="182880" lvl="0" indent="-182880" algn="ctr">
                <a:buFont typeface="Wingdings 2" panose="05020102010507070707" pitchFamily="18" charset="2"/>
                <a:buChar char=""/>
              </a:pPr>
              <a:r>
                <a:rPr lang="en-US" sz="1600" dirty="0" smtClean="0">
                  <a:solidFill>
                    <a:srgbClr val="000000"/>
                  </a:solidFill>
                  <a:latin typeface="Constantia" panose="02030602050306030303" pitchFamily="18" charset="0"/>
                </a:rPr>
                <a:t>Reverse direction needs </a:t>
              </a:r>
              <a:r>
                <a:rPr lang="en-US" sz="1600" dirty="0">
                  <a:solidFill>
                    <a:srgbClr val="000000"/>
                  </a:solidFill>
                  <a:latin typeface="Constantia" panose="02030602050306030303" pitchFamily="18" charset="0"/>
                </a:rPr>
                <a:t>continual scrutiny to control and reduce</a:t>
              </a:r>
              <a:r>
                <a:rPr lang="en-US" sz="1600" dirty="0" smtClean="0">
                  <a:solidFill>
                    <a:srgbClr val="000000"/>
                  </a:solidFill>
                  <a:latin typeface="Constantia" panose="02030602050306030303" pitchFamily="18" charset="0"/>
                </a:rPr>
                <a:t>.</a:t>
              </a:r>
              <a:endParaRPr lang="en-US" sz="1600" dirty="0">
                <a:solidFill>
                  <a:srgbClr val="000000"/>
                </a:solidFill>
                <a:latin typeface="Constantia" panose="02030602050306030303" pitchFamily="18" charset="0"/>
              </a:endParaRPr>
            </a:p>
          </p:txBody>
        </p:sp>
        <p:sp>
          <p:nvSpPr>
            <p:cNvPr id="15" name="Rectangle 14"/>
            <p:cNvSpPr/>
            <p:nvPr/>
          </p:nvSpPr>
          <p:spPr>
            <a:xfrm>
              <a:off x="4343400" y="2506764"/>
              <a:ext cx="1371599" cy="3046988"/>
            </a:xfrm>
            <a:prstGeom prst="rect">
              <a:avLst/>
            </a:prstGeom>
          </p:spPr>
          <p:txBody>
            <a:bodyPr wrap="square">
              <a:spAutoFit/>
            </a:bodyPr>
            <a:lstStyle/>
            <a:p>
              <a:pPr marL="182880" lvl="0" indent="-182880" algn="ctr">
                <a:buFont typeface="Wingdings 2" panose="05020102010507070707" pitchFamily="18" charset="2"/>
                <a:buChar char=""/>
              </a:pPr>
              <a:r>
                <a:rPr lang="en-US" sz="1600" dirty="0" smtClean="0">
                  <a:solidFill>
                    <a:srgbClr val="000000"/>
                  </a:solidFill>
                  <a:latin typeface="Constantia" panose="02030602050306030303" pitchFamily="18" charset="0"/>
                </a:rPr>
                <a:t>Cash / </a:t>
              </a:r>
              <a:r>
                <a:rPr lang="en-US" sz="1600" dirty="0">
                  <a:solidFill>
                    <a:srgbClr val="000000"/>
                  </a:solidFill>
                  <a:latin typeface="Constantia" panose="02030602050306030303" pitchFamily="18" charset="0"/>
                </a:rPr>
                <a:t>value from returns, and </a:t>
              </a:r>
              <a:r>
                <a:rPr lang="en-US" sz="1600" dirty="0" smtClean="0">
                  <a:solidFill>
                    <a:srgbClr val="000000"/>
                  </a:solidFill>
                  <a:latin typeface="Constantia" panose="02030602050306030303" pitchFamily="18" charset="0"/>
                </a:rPr>
                <a:t>power </a:t>
              </a:r>
              <a:r>
                <a:rPr lang="en-US" sz="1600" dirty="0">
                  <a:solidFill>
                    <a:srgbClr val="000000"/>
                  </a:solidFill>
                  <a:latin typeface="Constantia" panose="02030602050306030303" pitchFamily="18" charset="0"/>
                </a:rPr>
                <a:t>of </a:t>
              </a:r>
              <a:r>
                <a:rPr lang="en-US" sz="1600" dirty="0" smtClean="0">
                  <a:solidFill>
                    <a:srgbClr val="000000"/>
                  </a:solidFill>
                  <a:latin typeface="Constantia" panose="02030602050306030303" pitchFamily="18" charset="0"/>
                </a:rPr>
                <a:t>technology </a:t>
              </a:r>
              <a:r>
                <a:rPr lang="en-US" sz="1600" dirty="0">
                  <a:solidFill>
                    <a:srgbClr val="000000"/>
                  </a:solidFill>
                  <a:latin typeface="Constantia" panose="02030602050306030303" pitchFamily="18" charset="0"/>
                </a:rPr>
                <a:t>has not received enough emphasis in return </a:t>
              </a:r>
              <a:r>
                <a:rPr lang="en-US" sz="1600" dirty="0" smtClean="0">
                  <a:solidFill>
                    <a:srgbClr val="000000"/>
                  </a:solidFill>
                  <a:latin typeface="Constantia" panose="02030602050306030303" pitchFamily="18" charset="0"/>
                </a:rPr>
                <a:t>flows.</a:t>
              </a:r>
              <a:endParaRPr lang="en-US" sz="1600" dirty="0">
                <a:solidFill>
                  <a:srgbClr val="000000"/>
                </a:solidFill>
                <a:latin typeface="Constantia" panose="02030602050306030303" pitchFamily="18" charset="0"/>
              </a:endParaRPr>
            </a:p>
          </p:txBody>
        </p:sp>
        <p:sp>
          <p:nvSpPr>
            <p:cNvPr id="17" name="Rectangle 16"/>
            <p:cNvSpPr/>
            <p:nvPr/>
          </p:nvSpPr>
          <p:spPr>
            <a:xfrm>
              <a:off x="6324600" y="2512248"/>
              <a:ext cx="1447801" cy="2554545"/>
            </a:xfrm>
            <a:prstGeom prst="rect">
              <a:avLst/>
            </a:prstGeom>
          </p:spPr>
          <p:txBody>
            <a:bodyPr wrap="square">
              <a:spAutoFit/>
            </a:bodyPr>
            <a:lstStyle/>
            <a:p>
              <a:pPr marL="182880" lvl="0" indent="-182880" algn="ctr">
                <a:buFont typeface="Wingdings 2" panose="05020102010507070707" pitchFamily="18" charset="2"/>
                <a:buChar char=""/>
              </a:pPr>
              <a:r>
                <a:rPr lang="en-US" sz="1600" dirty="0" smtClean="0">
                  <a:solidFill>
                    <a:srgbClr val="000000"/>
                  </a:solidFill>
                  <a:latin typeface="Constantia" panose="02030602050306030303" pitchFamily="18" charset="0"/>
                </a:rPr>
                <a:t>Global supply chains present both challenge and opportunity for reverse flows.</a:t>
              </a:r>
              <a:endParaRPr lang="en-US" sz="1600" dirty="0">
                <a:solidFill>
                  <a:srgbClr val="000000"/>
                </a:solidFill>
                <a:latin typeface="Constantia" panose="02030602050306030303" pitchFamily="18" charset="0"/>
              </a:endParaRPr>
            </a:p>
          </p:txBody>
        </p:sp>
      </p:grpSp>
    </p:spTree>
    <p:extLst>
      <p:ext uri="{BB962C8B-B14F-4D97-AF65-F5344CB8AC3E}">
        <p14:creationId xmlns:p14="http://schemas.microsoft.com/office/powerpoint/2010/main" val="3787919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152400" y="886892"/>
            <a:ext cx="8801622" cy="5544765"/>
            <a:chOff x="152400" y="886892"/>
            <a:chExt cx="8801622" cy="5544765"/>
          </a:xfrm>
        </p:grpSpPr>
        <p:pic>
          <p:nvPicPr>
            <p:cNvPr id="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7893" t="18126" r="45931" b="12506"/>
            <a:stretch/>
          </p:blipFill>
          <p:spPr bwMode="auto">
            <a:xfrm>
              <a:off x="2590800" y="886892"/>
              <a:ext cx="6363222" cy="55447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Line Callout 2 (Accent Bar) 7"/>
            <p:cNvSpPr/>
            <p:nvPr/>
          </p:nvSpPr>
          <p:spPr>
            <a:xfrm flipH="1">
              <a:off x="152400" y="1295400"/>
              <a:ext cx="2134644" cy="4648200"/>
            </a:xfrm>
            <a:prstGeom prst="accentCallout2">
              <a:avLst>
                <a:gd name="adj1" fmla="val 13394"/>
                <a:gd name="adj2" fmla="val -7849"/>
                <a:gd name="adj3" fmla="val 6439"/>
                <a:gd name="adj4" fmla="val -16825"/>
                <a:gd name="adj5" fmla="val 9138"/>
                <a:gd name="adj6" fmla="val -27606"/>
              </a:avLst>
            </a:prstGeom>
            <a:noFill/>
            <a:ln w="31750">
              <a:solidFill>
                <a:srgbClr val="0062AC"/>
              </a:solidFill>
              <a:tailEnd type="diamond"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spcAft>
                  <a:spcPts val="800"/>
                </a:spcAft>
                <a:buClr>
                  <a:srgbClr val="0062AC"/>
                </a:buClr>
                <a:buSzPct val="80000"/>
              </a:pPr>
              <a:r>
                <a:rPr lang="en-US" sz="1900" b="1" dirty="0" smtClean="0">
                  <a:solidFill>
                    <a:srgbClr val="000000"/>
                  </a:solidFill>
                  <a:latin typeface="Constantia" pitchFamily="18" charset="0"/>
                </a:rPr>
                <a:t>Update </a:t>
              </a:r>
              <a:r>
                <a:rPr lang="en-US" sz="1900" b="1" dirty="0">
                  <a:solidFill>
                    <a:srgbClr val="000000"/>
                  </a:solidFill>
                  <a:latin typeface="Constantia" pitchFamily="18" charset="0"/>
                </a:rPr>
                <a:t>on the Seven </a:t>
              </a:r>
              <a:r>
                <a:rPr lang="en-US" sz="1900" b="1" dirty="0" smtClean="0">
                  <a:solidFill>
                    <a:srgbClr val="000000"/>
                  </a:solidFill>
                  <a:latin typeface="Constantia" pitchFamily="18" charset="0"/>
                </a:rPr>
                <a:t>Principles:</a:t>
              </a:r>
              <a:endParaRPr lang="en-US" sz="1900" b="1" dirty="0">
                <a:solidFill>
                  <a:srgbClr val="000000"/>
                </a:solidFill>
                <a:latin typeface="Constantia" pitchFamily="18" charset="0"/>
              </a:endParaRPr>
            </a:p>
            <a:p>
              <a:pPr marL="274320" indent="-274320" algn="r">
                <a:spcAft>
                  <a:spcPts val="300"/>
                </a:spcAft>
                <a:buClr>
                  <a:srgbClr val="0062AC"/>
                </a:buClr>
                <a:buSzPct val="80000"/>
                <a:buFont typeface="Wingdings 2" pitchFamily="18" charset="2"/>
                <a:buChar char="Ù"/>
              </a:pPr>
              <a:r>
                <a:rPr lang="en-US" dirty="0" smtClean="0">
                  <a:solidFill>
                    <a:srgbClr val="000000"/>
                  </a:solidFill>
                  <a:latin typeface="Constantia" pitchFamily="18" charset="0"/>
                </a:rPr>
                <a:t>The </a:t>
              </a:r>
              <a:r>
                <a:rPr lang="en-US" dirty="0">
                  <a:solidFill>
                    <a:srgbClr val="000000"/>
                  </a:solidFill>
                  <a:latin typeface="Constantia" pitchFamily="18" charset="0"/>
                </a:rPr>
                <a:t>seven principles basically survive the test of </a:t>
              </a:r>
              <a:r>
                <a:rPr lang="en-US" dirty="0" smtClean="0">
                  <a:solidFill>
                    <a:srgbClr val="000000"/>
                  </a:solidFill>
                  <a:latin typeface="Constantia" pitchFamily="18" charset="0"/>
                </a:rPr>
                <a:t>time.</a:t>
              </a:r>
            </a:p>
            <a:p>
              <a:pPr marL="274320" indent="-274320" algn="r">
                <a:spcAft>
                  <a:spcPts val="300"/>
                </a:spcAft>
                <a:buClr>
                  <a:srgbClr val="0062AC"/>
                </a:buClr>
                <a:buSzPct val="80000"/>
                <a:buFont typeface="Wingdings 2" pitchFamily="18" charset="2"/>
                <a:buChar char="Ù"/>
              </a:pPr>
              <a:r>
                <a:rPr lang="en-US" dirty="0" smtClean="0">
                  <a:solidFill>
                    <a:srgbClr val="000000"/>
                  </a:solidFill>
                  <a:latin typeface="Constantia" pitchFamily="18" charset="0"/>
                </a:rPr>
                <a:t>We </a:t>
              </a:r>
              <a:r>
                <a:rPr lang="en-US" dirty="0">
                  <a:solidFill>
                    <a:srgbClr val="000000"/>
                  </a:solidFill>
                  <a:latin typeface="Constantia" pitchFamily="18" charset="0"/>
                </a:rPr>
                <a:t>still have a long way to go on supply chain strategy </a:t>
              </a:r>
              <a:r>
                <a:rPr lang="en-US" dirty="0" smtClean="0">
                  <a:solidFill>
                    <a:srgbClr val="000000"/>
                  </a:solidFill>
                  <a:latin typeface="Constantia" pitchFamily="18" charset="0"/>
                </a:rPr>
                <a:t>implementation.</a:t>
              </a:r>
              <a:endParaRPr lang="en-US" dirty="0">
                <a:solidFill>
                  <a:srgbClr val="000000"/>
                </a:solidFill>
                <a:latin typeface="Constantia" pitchFamily="18" charset="0"/>
              </a:endParaRPr>
            </a:p>
            <a:p>
              <a:pPr marL="274320" indent="-274320" algn="r">
                <a:spcAft>
                  <a:spcPts val="300"/>
                </a:spcAft>
                <a:buClr>
                  <a:srgbClr val="0062AC"/>
                </a:buClr>
                <a:buSzPct val="80000"/>
                <a:buFont typeface="Wingdings 2" pitchFamily="18" charset="2"/>
                <a:buChar char="Ù"/>
              </a:pPr>
              <a:r>
                <a:rPr lang="en-US" dirty="0" smtClean="0">
                  <a:solidFill>
                    <a:srgbClr val="000000"/>
                  </a:solidFill>
                  <a:latin typeface="Constantia" pitchFamily="18" charset="0"/>
                </a:rPr>
                <a:t>Technology </a:t>
              </a:r>
              <a:r>
                <a:rPr lang="en-US" dirty="0">
                  <a:solidFill>
                    <a:srgbClr val="000000"/>
                  </a:solidFill>
                  <a:latin typeface="Constantia" pitchFamily="18" charset="0"/>
                </a:rPr>
                <a:t>and data will be the major game changer going </a:t>
              </a:r>
              <a:r>
                <a:rPr lang="en-US" dirty="0" smtClean="0">
                  <a:solidFill>
                    <a:srgbClr val="000000"/>
                  </a:solidFill>
                  <a:latin typeface="Constantia" pitchFamily="18" charset="0"/>
                </a:rPr>
                <a:t>forward.</a:t>
              </a:r>
              <a:endParaRPr lang="en-US" sz="1600" dirty="0">
                <a:solidFill>
                  <a:srgbClr val="000000"/>
                </a:solidFill>
                <a:latin typeface="Constantia" pitchFamily="18" charset="0"/>
              </a:endParaRPr>
            </a:p>
          </p:txBody>
        </p:sp>
      </p:grpSp>
      <p:sp>
        <p:nvSpPr>
          <p:cNvPr id="2" name="Title 1"/>
          <p:cNvSpPr>
            <a:spLocks noGrp="1"/>
          </p:cNvSpPr>
          <p:nvPr>
            <p:ph type="title"/>
          </p:nvPr>
        </p:nvSpPr>
        <p:spPr>
          <a:xfrm>
            <a:off x="0" y="0"/>
            <a:ext cx="9144000" cy="838200"/>
          </a:xfrm>
        </p:spPr>
        <p:txBody>
          <a:bodyPr/>
          <a:lstStyle/>
          <a:p>
            <a:r>
              <a:rPr lang="en-US" sz="3600" dirty="0"/>
              <a:t>Principles of Supply Chain Management</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8</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7" name="Rectangle 6"/>
          <p:cNvSpPr/>
          <p:nvPr/>
        </p:nvSpPr>
        <p:spPr>
          <a:xfrm>
            <a:off x="152400" y="6182573"/>
            <a:ext cx="1446230" cy="261610"/>
          </a:xfrm>
          <a:prstGeom prst="rect">
            <a:avLst/>
          </a:prstGeom>
        </p:spPr>
        <p:txBody>
          <a:bodyPr wrap="none">
            <a:spAutoFit/>
          </a:bodyPr>
          <a:lstStyle/>
          <a:p>
            <a:r>
              <a:rPr lang="en-US" altLang="en-US" sz="1100" dirty="0" smtClean="0">
                <a:solidFill>
                  <a:srgbClr val="000000"/>
                </a:solidFill>
                <a:latin typeface="Rockwell" panose="02060603020205020403" pitchFamily="18" charset="0"/>
                <a:cs typeface="Arial Narrow" panose="020B0606020202030204" pitchFamily="34" charset="0"/>
              </a:rPr>
              <a:t>Source: Figure 15.1</a:t>
            </a:r>
            <a:endParaRPr lang="en-US" sz="1100" dirty="0">
              <a:latin typeface="Rockwell" panose="02060603020205020403" pitchFamily="18" charset="0"/>
            </a:endParaRPr>
          </a:p>
        </p:txBody>
      </p:sp>
    </p:spTree>
    <p:extLst>
      <p:ext uri="{BB962C8B-B14F-4D97-AF65-F5344CB8AC3E}">
        <p14:creationId xmlns:p14="http://schemas.microsoft.com/office/powerpoint/2010/main" val="3859893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709738"/>
            <a:ext cx="7215188" cy="2852737"/>
          </a:xfrm>
        </p:spPr>
        <p:txBody>
          <a:bodyPr anchor="ctr"/>
          <a:lstStyle/>
          <a:p>
            <a:r>
              <a:rPr lang="en-US" sz="5700" dirty="0"/>
              <a:t>Supply Chain </a:t>
            </a:r>
            <a:r>
              <a:rPr lang="en-US" sz="5700" dirty="0" smtClean="0"/>
              <a:t>Analytics &amp; Big </a:t>
            </a:r>
            <a:r>
              <a:rPr lang="en-US" sz="5700" dirty="0"/>
              <a:t>Data</a:t>
            </a:r>
          </a:p>
        </p:txBody>
      </p:sp>
    </p:spTree>
    <p:extLst>
      <p:ext uri="{BB962C8B-B14F-4D97-AF65-F5344CB8AC3E}">
        <p14:creationId xmlns:p14="http://schemas.microsoft.com/office/powerpoint/2010/main" val="2526813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Supply </a:t>
            </a:r>
            <a:r>
              <a:rPr lang="en-US" dirty="0" smtClean="0"/>
              <a:t>Chain Analytics </a:t>
            </a:r>
            <a:r>
              <a:rPr lang="en-US" dirty="0"/>
              <a:t>and Big </a:t>
            </a:r>
            <a:r>
              <a:rPr lang="en-US" dirty="0" smtClean="0"/>
              <a:t>Data</a:t>
            </a:r>
            <a:br>
              <a:rPr lang="en-US" dirty="0" smtClean="0"/>
            </a:br>
            <a:r>
              <a:rPr lang="en-US" sz="3200" dirty="0" smtClean="0">
                <a:solidFill>
                  <a:schemeClr val="accent2">
                    <a:lumMod val="40000"/>
                    <a:lumOff val="60000"/>
                  </a:schemeClr>
                </a:solidFill>
              </a:rPr>
              <a:t>From Data to Information to Understanding</a:t>
            </a:r>
            <a:endParaRPr lang="en-US" sz="3200" dirty="0">
              <a:solidFill>
                <a:schemeClr val="accent2">
                  <a:lumMod val="40000"/>
                  <a:lumOff val="60000"/>
                </a:schemeClr>
              </a:solidFill>
            </a:endParaRPr>
          </a:p>
        </p:txBody>
      </p:sp>
      <p:sp>
        <p:nvSpPr>
          <p:cNvPr id="10" name="Content Placeholder 9"/>
          <p:cNvSpPr>
            <a:spLocks noGrp="1"/>
          </p:cNvSpPr>
          <p:nvPr>
            <p:ph idx="1"/>
          </p:nvPr>
        </p:nvSpPr>
        <p:spPr>
          <a:xfrm>
            <a:off x="390395" y="1295400"/>
            <a:ext cx="8458200" cy="851960"/>
          </a:xfrm>
        </p:spPr>
        <p:txBody>
          <a:bodyPr/>
          <a:lstStyle/>
          <a:p>
            <a:pPr marL="0" indent="0" algn="ctr">
              <a:buNone/>
            </a:pPr>
            <a:r>
              <a:rPr lang="en-US" sz="2000" b="1" i="1" dirty="0">
                <a:solidFill>
                  <a:srgbClr val="993366"/>
                </a:solidFill>
              </a:rPr>
              <a:t>One major topic of great contemporary interest is that of supply chain </a:t>
            </a:r>
            <a:r>
              <a:rPr lang="en-US" sz="2000" b="1" i="1" dirty="0" smtClean="0">
                <a:solidFill>
                  <a:srgbClr val="993366"/>
                </a:solidFill>
              </a:rPr>
              <a:t>analytics that center on taking </a:t>
            </a:r>
            <a:r>
              <a:rPr lang="en-US" sz="2000" b="1" i="1" dirty="0">
                <a:solidFill>
                  <a:srgbClr val="993366"/>
                </a:solidFill>
              </a:rPr>
              <a:t>a giant leap from data to information, and then from information to understanding.</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10</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17" name="Group 16"/>
          <p:cNvGrpSpPr/>
          <p:nvPr/>
        </p:nvGrpSpPr>
        <p:grpSpPr>
          <a:xfrm>
            <a:off x="263047" y="2288117"/>
            <a:ext cx="8728552" cy="4064000"/>
            <a:chOff x="263047" y="2288117"/>
            <a:chExt cx="8728552" cy="4064000"/>
          </a:xfrm>
        </p:grpSpPr>
        <p:sp>
          <p:nvSpPr>
            <p:cNvPr id="7" name="Freeform 6"/>
            <p:cNvSpPr/>
            <p:nvPr/>
          </p:nvSpPr>
          <p:spPr>
            <a:xfrm>
              <a:off x="3175000" y="2288117"/>
              <a:ext cx="2565400" cy="1495423"/>
            </a:xfrm>
            <a:custGeom>
              <a:avLst/>
              <a:gdLst>
                <a:gd name="connsiteX0" fmla="*/ 0 w 2032000"/>
                <a:gd name="connsiteY0" fmla="*/ 1354666 h 1354666"/>
                <a:gd name="connsiteX1" fmla="*/ 1016000 w 2032000"/>
                <a:gd name="connsiteY1" fmla="*/ 0 h 1354666"/>
                <a:gd name="connsiteX2" fmla="*/ 1016001 w 2032000"/>
                <a:gd name="connsiteY2" fmla="*/ 0 h 1354666"/>
                <a:gd name="connsiteX3" fmla="*/ 2032000 w 2032000"/>
                <a:gd name="connsiteY3" fmla="*/ 1354666 h 1354666"/>
                <a:gd name="connsiteX4" fmla="*/ 0 w 2032000"/>
                <a:gd name="connsiteY4" fmla="*/ 1354666 h 135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32000" h="1354666">
                  <a:moveTo>
                    <a:pt x="0" y="1354666"/>
                  </a:moveTo>
                  <a:lnTo>
                    <a:pt x="1016000" y="0"/>
                  </a:lnTo>
                  <a:lnTo>
                    <a:pt x="1016001" y="0"/>
                  </a:lnTo>
                  <a:lnTo>
                    <a:pt x="2032000" y="1354666"/>
                  </a:lnTo>
                  <a:lnTo>
                    <a:pt x="0" y="1354666"/>
                  </a:lnTo>
                  <a:close/>
                </a:path>
              </a:pathLst>
            </a:custGeom>
            <a:solidFill>
              <a:schemeClr val="accent1">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3">
              <a:schemeClr val="lt1">
                <a:hueOff val="0"/>
                <a:satOff val="0"/>
                <a:lumOff val="0"/>
                <a:alphaOff val="0"/>
              </a:schemeClr>
            </a:lnRef>
            <a:fillRef idx="1">
              <a:schemeClr val="accent2">
                <a:alpha val="90000"/>
                <a:hueOff val="0"/>
                <a:satOff val="0"/>
                <a:lumOff val="0"/>
                <a:alphaOff val="0"/>
              </a:schemeClr>
            </a:fillRef>
            <a:effectRef idx="1">
              <a:schemeClr val="accent2">
                <a:alpha val="90000"/>
                <a:hueOff val="0"/>
                <a:satOff val="0"/>
                <a:lumOff val="0"/>
                <a:alphaOff val="0"/>
              </a:schemeClr>
            </a:effectRef>
            <a:fontRef idx="minor">
              <a:schemeClr val="lt1"/>
            </a:fontRef>
          </p:style>
          <p:txBody>
            <a:bodyPr spcFirstLastPara="0" vert="horz" wrap="square" lIns="77470" tIns="77470" rIns="77470" bIns="77470" numCol="1" spcCol="1270" anchor="ctr" anchorCtr="0">
              <a:noAutofit/>
            </a:bodyPr>
            <a:lstStyle/>
            <a:p>
              <a:pPr lvl="0" algn="ctr" defTabSz="2711450">
                <a:lnSpc>
                  <a:spcPct val="90000"/>
                </a:lnSpc>
                <a:spcBef>
                  <a:spcPct val="0"/>
                </a:spcBef>
                <a:spcAft>
                  <a:spcPct val="35000"/>
                </a:spcAft>
              </a:pPr>
              <a:endParaRPr lang="en-US" sz="6100" kern="1200"/>
            </a:p>
          </p:txBody>
        </p:sp>
        <p:sp>
          <p:nvSpPr>
            <p:cNvPr id="8" name="Freeform 7"/>
            <p:cNvSpPr/>
            <p:nvPr/>
          </p:nvSpPr>
          <p:spPr>
            <a:xfrm>
              <a:off x="1892299" y="3783542"/>
              <a:ext cx="5130800" cy="1321262"/>
            </a:xfrm>
            <a:custGeom>
              <a:avLst/>
              <a:gdLst>
                <a:gd name="connsiteX0" fmla="*/ 0 w 4064000"/>
                <a:gd name="connsiteY0" fmla="*/ 1354666 h 1354666"/>
                <a:gd name="connsiteX1" fmla="*/ 1016000 w 4064000"/>
                <a:gd name="connsiteY1" fmla="*/ 0 h 1354666"/>
                <a:gd name="connsiteX2" fmla="*/ 3048001 w 4064000"/>
                <a:gd name="connsiteY2" fmla="*/ 0 h 1354666"/>
                <a:gd name="connsiteX3" fmla="*/ 4064000 w 4064000"/>
                <a:gd name="connsiteY3" fmla="*/ 1354666 h 1354666"/>
                <a:gd name="connsiteX4" fmla="*/ 0 w 4064000"/>
                <a:gd name="connsiteY4" fmla="*/ 1354666 h 135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4000" h="1354666">
                  <a:moveTo>
                    <a:pt x="0" y="1354666"/>
                  </a:moveTo>
                  <a:lnTo>
                    <a:pt x="1016000" y="0"/>
                  </a:lnTo>
                  <a:lnTo>
                    <a:pt x="3048001" y="0"/>
                  </a:lnTo>
                  <a:lnTo>
                    <a:pt x="4064000" y="1354666"/>
                  </a:lnTo>
                  <a:lnTo>
                    <a:pt x="0" y="1354666"/>
                  </a:lnTo>
                  <a:close/>
                </a:path>
              </a:pathLst>
            </a:custGeom>
            <a:solidFill>
              <a:schemeClr val="accent1">
                <a:lumMod val="9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3">
              <a:schemeClr val="lt1">
                <a:hueOff val="0"/>
                <a:satOff val="0"/>
                <a:lumOff val="0"/>
                <a:alphaOff val="0"/>
              </a:schemeClr>
            </a:lnRef>
            <a:fillRef idx="1">
              <a:schemeClr val="accent2">
                <a:alpha val="90000"/>
                <a:hueOff val="0"/>
                <a:satOff val="0"/>
                <a:lumOff val="0"/>
                <a:alphaOff val="-20000"/>
              </a:schemeClr>
            </a:fillRef>
            <a:effectRef idx="1">
              <a:schemeClr val="accent2">
                <a:alpha val="90000"/>
                <a:hueOff val="0"/>
                <a:satOff val="0"/>
                <a:lumOff val="0"/>
                <a:alphaOff val="-20000"/>
              </a:schemeClr>
            </a:effectRef>
            <a:fontRef idx="minor">
              <a:schemeClr val="lt1"/>
            </a:fontRef>
          </p:style>
          <p:txBody>
            <a:bodyPr spcFirstLastPara="0" vert="horz" wrap="square" lIns="793750" tIns="82550" rIns="793750" bIns="82550" numCol="1" spcCol="1270" anchor="ctr" anchorCtr="0">
              <a:noAutofit/>
            </a:bodyPr>
            <a:lstStyle/>
            <a:p>
              <a:pPr lvl="0" algn="ctr" defTabSz="2889250">
                <a:lnSpc>
                  <a:spcPct val="90000"/>
                </a:lnSpc>
                <a:spcBef>
                  <a:spcPct val="0"/>
                </a:spcBef>
                <a:spcAft>
                  <a:spcPct val="35000"/>
                </a:spcAft>
              </a:pPr>
              <a:endParaRPr lang="en-US" sz="6500" kern="1200"/>
            </a:p>
          </p:txBody>
        </p:sp>
        <p:sp>
          <p:nvSpPr>
            <p:cNvPr id="9" name="Freeform 8"/>
            <p:cNvSpPr/>
            <p:nvPr/>
          </p:nvSpPr>
          <p:spPr>
            <a:xfrm>
              <a:off x="609600" y="5104805"/>
              <a:ext cx="7696200" cy="1247312"/>
            </a:xfrm>
            <a:custGeom>
              <a:avLst/>
              <a:gdLst>
                <a:gd name="connsiteX0" fmla="*/ 0 w 6096000"/>
                <a:gd name="connsiteY0" fmla="*/ 1354666 h 1354666"/>
                <a:gd name="connsiteX1" fmla="*/ 1016000 w 6096000"/>
                <a:gd name="connsiteY1" fmla="*/ 0 h 1354666"/>
                <a:gd name="connsiteX2" fmla="*/ 5080001 w 6096000"/>
                <a:gd name="connsiteY2" fmla="*/ 0 h 1354666"/>
                <a:gd name="connsiteX3" fmla="*/ 6096000 w 6096000"/>
                <a:gd name="connsiteY3" fmla="*/ 1354666 h 1354666"/>
                <a:gd name="connsiteX4" fmla="*/ 0 w 6096000"/>
                <a:gd name="connsiteY4" fmla="*/ 1354666 h 135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1354666">
                  <a:moveTo>
                    <a:pt x="0" y="1354666"/>
                  </a:moveTo>
                  <a:lnTo>
                    <a:pt x="1016000" y="0"/>
                  </a:lnTo>
                  <a:lnTo>
                    <a:pt x="5080001" y="0"/>
                  </a:lnTo>
                  <a:lnTo>
                    <a:pt x="6096000" y="1354666"/>
                  </a:lnTo>
                  <a:lnTo>
                    <a:pt x="0" y="1354666"/>
                  </a:lnTo>
                  <a:close/>
                </a:path>
              </a:pathLst>
            </a:custGeom>
            <a:solidFill>
              <a:schemeClr val="accent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3">
              <a:schemeClr val="lt1">
                <a:hueOff val="0"/>
                <a:satOff val="0"/>
                <a:lumOff val="0"/>
                <a:alphaOff val="0"/>
              </a:schemeClr>
            </a:lnRef>
            <a:fillRef idx="1">
              <a:schemeClr val="accent2">
                <a:alpha val="90000"/>
                <a:hueOff val="0"/>
                <a:satOff val="0"/>
                <a:lumOff val="0"/>
                <a:alphaOff val="-40000"/>
              </a:schemeClr>
            </a:fillRef>
            <a:effectRef idx="1">
              <a:schemeClr val="accent2">
                <a:alpha val="90000"/>
                <a:hueOff val="0"/>
                <a:satOff val="0"/>
                <a:lumOff val="0"/>
                <a:alphaOff val="-40000"/>
              </a:schemeClr>
            </a:effectRef>
            <a:fontRef idx="minor">
              <a:schemeClr val="lt1"/>
            </a:fontRef>
          </p:style>
          <p:txBody>
            <a:bodyPr spcFirstLastPara="0" vert="horz" wrap="square" lIns="1149349" tIns="82550" rIns="1149351" bIns="82550" numCol="1" spcCol="1270" anchor="ctr" anchorCtr="0">
              <a:noAutofit/>
            </a:bodyPr>
            <a:lstStyle/>
            <a:p>
              <a:pPr lvl="0" algn="ctr" defTabSz="2889250">
                <a:lnSpc>
                  <a:spcPct val="90000"/>
                </a:lnSpc>
                <a:spcBef>
                  <a:spcPct val="0"/>
                </a:spcBef>
                <a:spcAft>
                  <a:spcPct val="35000"/>
                </a:spcAft>
              </a:pPr>
              <a:endParaRPr lang="en-US" sz="6500" kern="1200" dirty="0"/>
            </a:p>
          </p:txBody>
        </p:sp>
        <p:sp>
          <p:nvSpPr>
            <p:cNvPr id="11" name="Rectangle 10"/>
            <p:cNvSpPr/>
            <p:nvPr/>
          </p:nvSpPr>
          <p:spPr bwMode="auto">
            <a:xfrm>
              <a:off x="3897390" y="5169574"/>
              <a:ext cx="1120618" cy="434831"/>
            </a:xfrm>
            <a:prstGeom prst="rect">
              <a:avLst/>
            </a:prstGeom>
            <a:solidFill>
              <a:srgbClr val="993366"/>
            </a:solid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chemeClr val="bg1"/>
                  </a:solidFill>
                  <a:effectLst/>
                  <a:latin typeface="Rockwell" panose="02060603020205020403" pitchFamily="18" charset="0"/>
                </a:rPr>
                <a:t>Data</a:t>
              </a:r>
            </a:p>
          </p:txBody>
        </p:sp>
        <p:sp>
          <p:nvSpPr>
            <p:cNvPr id="14" name="Rectangle 13"/>
            <p:cNvSpPr/>
            <p:nvPr/>
          </p:nvSpPr>
          <p:spPr bwMode="auto">
            <a:xfrm>
              <a:off x="3166426" y="3888026"/>
              <a:ext cx="2565399" cy="434831"/>
            </a:xfrm>
            <a:prstGeom prst="rect">
              <a:avLst/>
            </a:prstGeom>
            <a:solidFill>
              <a:srgbClr val="993366"/>
            </a:solid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chemeClr val="bg1"/>
                  </a:solidFill>
                  <a:effectLst/>
                  <a:latin typeface="Rockwell" panose="02060603020205020403" pitchFamily="18" charset="0"/>
                </a:rPr>
                <a:t>Information</a:t>
              </a:r>
            </a:p>
          </p:txBody>
        </p:sp>
        <p:sp>
          <p:nvSpPr>
            <p:cNvPr id="15" name="Rectangle 14"/>
            <p:cNvSpPr/>
            <p:nvPr/>
          </p:nvSpPr>
          <p:spPr bwMode="auto">
            <a:xfrm>
              <a:off x="2734626" y="2550020"/>
              <a:ext cx="3446145" cy="434831"/>
            </a:xfrm>
            <a:prstGeom prst="rect">
              <a:avLst/>
            </a:prstGeom>
            <a:solidFill>
              <a:srgbClr val="993366"/>
            </a:solid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chemeClr val="bg1"/>
                  </a:solidFill>
                  <a:effectLst/>
                  <a:latin typeface="Rockwell" panose="02060603020205020403" pitchFamily="18" charset="0"/>
                </a:rPr>
                <a:t>Understanding</a:t>
              </a:r>
            </a:p>
          </p:txBody>
        </p:sp>
        <p:sp>
          <p:nvSpPr>
            <p:cNvPr id="16" name="Rectangle 15"/>
            <p:cNvSpPr/>
            <p:nvPr/>
          </p:nvSpPr>
          <p:spPr bwMode="auto">
            <a:xfrm>
              <a:off x="1447800" y="5674784"/>
              <a:ext cx="5867400" cy="573616"/>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b="1" dirty="0" smtClean="0">
                  <a:solidFill>
                    <a:srgbClr val="000000"/>
                  </a:solidFill>
                  <a:latin typeface="Constantia" panose="02030602050306030303" pitchFamily="18" charset="0"/>
                </a:rPr>
                <a:t>Unorganized </a:t>
              </a:r>
              <a:r>
                <a:rPr lang="en-US" b="1" dirty="0">
                  <a:solidFill>
                    <a:srgbClr val="000000"/>
                  </a:solidFill>
                  <a:latin typeface="Constantia" panose="02030602050306030303" pitchFamily="18" charset="0"/>
                </a:rPr>
                <a:t>facts that need to be processed </a:t>
              </a:r>
              <a:endParaRPr lang="en-US" b="1" dirty="0" smtClean="0">
                <a:solidFill>
                  <a:srgbClr val="000000"/>
                </a:solidFill>
                <a:latin typeface="Constantia" panose="02030602050306030303" pitchFamily="18" charset="0"/>
              </a:endParaRPr>
            </a:p>
            <a:p>
              <a:pPr algn="ctr" fontAlgn="base">
                <a:spcBef>
                  <a:spcPct val="0"/>
                </a:spcBef>
                <a:spcAft>
                  <a:spcPct val="0"/>
                </a:spcAft>
              </a:pPr>
              <a:r>
                <a:rPr lang="en-US" b="1" dirty="0" smtClean="0">
                  <a:solidFill>
                    <a:srgbClr val="000000"/>
                  </a:solidFill>
                  <a:latin typeface="Constantia" panose="02030602050306030303" pitchFamily="18" charset="0"/>
                </a:rPr>
                <a:t>(e.g. levels </a:t>
              </a:r>
              <a:r>
                <a:rPr lang="en-US" b="1" dirty="0">
                  <a:solidFill>
                    <a:srgbClr val="000000"/>
                  </a:solidFill>
                  <a:latin typeface="Constantia" panose="02030602050306030303" pitchFamily="18" charset="0"/>
                </a:rPr>
                <a:t>of inventory at ends of financial periods</a:t>
              </a:r>
              <a:r>
                <a:rPr lang="en-US" b="1" dirty="0" smtClean="0">
                  <a:solidFill>
                    <a:srgbClr val="000000"/>
                  </a:solidFill>
                  <a:latin typeface="Constantia" panose="02030602050306030303" pitchFamily="18" charset="0"/>
                </a:rPr>
                <a:t>)</a:t>
              </a:r>
              <a:endParaRPr kumimoji="0" lang="en-US" b="1" i="0" u="none" strike="noStrike" cap="none" normalizeH="0" baseline="0" dirty="0" smtClean="0">
                <a:ln>
                  <a:noFill/>
                </a:ln>
                <a:solidFill>
                  <a:srgbClr val="000000"/>
                </a:solidFill>
                <a:effectLst/>
                <a:latin typeface="Constantia" panose="02030602050306030303" pitchFamily="18" charset="0"/>
              </a:endParaRPr>
            </a:p>
          </p:txBody>
        </p:sp>
        <p:sp>
          <p:nvSpPr>
            <p:cNvPr id="18" name="Rectangle 17"/>
            <p:cNvSpPr/>
            <p:nvPr/>
          </p:nvSpPr>
          <p:spPr bwMode="auto">
            <a:xfrm>
              <a:off x="263047" y="4390431"/>
              <a:ext cx="8728552" cy="573616"/>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b="1" dirty="0" smtClean="0">
                  <a:solidFill>
                    <a:srgbClr val="000000"/>
                  </a:solidFill>
                  <a:latin typeface="Constantia" panose="02030602050306030303" pitchFamily="18" charset="0"/>
                </a:rPr>
                <a:t>Data </a:t>
              </a:r>
              <a:r>
                <a:rPr lang="en-US" b="1" dirty="0">
                  <a:solidFill>
                    <a:srgbClr val="000000"/>
                  </a:solidFill>
                  <a:latin typeface="Constantia" panose="02030602050306030303" pitchFamily="18" charset="0"/>
                </a:rPr>
                <a:t>that has been gathered, processed, </a:t>
              </a:r>
              <a:r>
                <a:rPr lang="en-US" b="1" dirty="0" smtClean="0">
                  <a:solidFill>
                    <a:srgbClr val="000000"/>
                  </a:solidFill>
                  <a:latin typeface="Constantia" panose="02030602050306030303" pitchFamily="18" charset="0"/>
                </a:rPr>
                <a:t>organized &amp; </a:t>
              </a:r>
              <a:r>
                <a:rPr lang="en-US" b="1" dirty="0">
                  <a:solidFill>
                    <a:srgbClr val="000000"/>
                  </a:solidFill>
                  <a:latin typeface="Constantia" panose="02030602050306030303" pitchFamily="18" charset="0"/>
                </a:rPr>
                <a:t>structured in a given context </a:t>
              </a:r>
              <a:r>
                <a:rPr lang="en-US" b="1" dirty="0" smtClean="0">
                  <a:solidFill>
                    <a:srgbClr val="000000"/>
                  </a:solidFill>
                  <a:latin typeface="Constantia" panose="02030602050306030303" pitchFamily="18" charset="0"/>
                </a:rPr>
                <a:t>(</a:t>
              </a:r>
              <a:r>
                <a:rPr lang="en-US" b="1" dirty="0">
                  <a:solidFill>
                    <a:srgbClr val="000000"/>
                  </a:solidFill>
                  <a:latin typeface="Constantia" panose="02030602050306030303" pitchFamily="18" charset="0"/>
                </a:rPr>
                <a:t>e.g</a:t>
              </a:r>
              <a:r>
                <a:rPr lang="en-US" b="1" dirty="0" smtClean="0">
                  <a:solidFill>
                    <a:srgbClr val="000000"/>
                  </a:solidFill>
                  <a:latin typeface="Constantia" panose="02030602050306030303" pitchFamily="18" charset="0"/>
                </a:rPr>
                <a:t>. </a:t>
              </a:r>
              <a:r>
                <a:rPr lang="en-US" b="1" dirty="0">
                  <a:solidFill>
                    <a:srgbClr val="000000"/>
                  </a:solidFill>
                  <a:latin typeface="Constantia" panose="02030602050306030303" pitchFamily="18" charset="0"/>
                </a:rPr>
                <a:t>average levels of inventory and/or levels of inventory by SKU)</a:t>
              </a:r>
              <a:endParaRPr kumimoji="0" lang="en-US" b="1" i="0" u="none" strike="noStrike" cap="none" normalizeH="0" baseline="0" dirty="0" smtClean="0">
                <a:ln>
                  <a:noFill/>
                </a:ln>
                <a:solidFill>
                  <a:srgbClr val="000000"/>
                </a:solidFill>
                <a:effectLst/>
                <a:latin typeface="Constantia" panose="02030602050306030303" pitchFamily="18" charset="0"/>
              </a:endParaRPr>
            </a:p>
          </p:txBody>
        </p:sp>
        <p:sp>
          <p:nvSpPr>
            <p:cNvPr id="19" name="Rectangle 18"/>
            <p:cNvSpPr/>
            <p:nvPr/>
          </p:nvSpPr>
          <p:spPr bwMode="auto">
            <a:xfrm>
              <a:off x="263047" y="3070880"/>
              <a:ext cx="8728552" cy="573616"/>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b="1" dirty="0" smtClean="0">
                  <a:solidFill>
                    <a:srgbClr val="000000"/>
                  </a:solidFill>
                  <a:latin typeface="Constantia" panose="02030602050306030303" pitchFamily="18" charset="0"/>
                </a:rPr>
                <a:t>Information </a:t>
              </a:r>
              <a:r>
                <a:rPr lang="en-US" b="1" dirty="0">
                  <a:solidFill>
                    <a:srgbClr val="000000"/>
                  </a:solidFill>
                  <a:latin typeface="Constantia" panose="02030602050306030303" pitchFamily="18" charset="0"/>
                </a:rPr>
                <a:t>that has been examined &amp;</a:t>
              </a:r>
              <a:r>
                <a:rPr lang="en-US" b="1" dirty="0" smtClean="0">
                  <a:solidFill>
                    <a:srgbClr val="000000"/>
                  </a:solidFill>
                  <a:latin typeface="Constantia" panose="02030602050306030303" pitchFamily="18" charset="0"/>
                </a:rPr>
                <a:t> </a:t>
              </a:r>
              <a:r>
                <a:rPr lang="en-US" b="1" dirty="0">
                  <a:solidFill>
                    <a:srgbClr val="000000"/>
                  </a:solidFill>
                  <a:latin typeface="Constantia" panose="02030602050306030303" pitchFamily="18" charset="0"/>
                </a:rPr>
                <a:t>studied </a:t>
              </a:r>
              <a:r>
                <a:rPr lang="en-US" b="1" dirty="0" smtClean="0">
                  <a:solidFill>
                    <a:srgbClr val="000000"/>
                  </a:solidFill>
                  <a:latin typeface="Constantia" panose="02030602050306030303" pitchFamily="18" charset="0"/>
                </a:rPr>
                <a:t>in </a:t>
              </a:r>
              <a:r>
                <a:rPr lang="en-US" b="1" dirty="0">
                  <a:solidFill>
                    <a:srgbClr val="000000"/>
                  </a:solidFill>
                  <a:latin typeface="Constantia" panose="02030602050306030303" pitchFamily="18" charset="0"/>
                </a:rPr>
                <a:t>context of specific business situations (e.g., inventory levels in relation to overall economic </a:t>
              </a:r>
              <a:r>
                <a:rPr lang="en-US" b="1" dirty="0" smtClean="0">
                  <a:solidFill>
                    <a:srgbClr val="000000"/>
                  </a:solidFill>
                  <a:latin typeface="Constantia" panose="02030602050306030303" pitchFamily="18" charset="0"/>
                </a:rPr>
                <a:t>conditions</a:t>
              </a:r>
              <a:r>
                <a:rPr lang="en-US" b="1" dirty="0">
                  <a:solidFill>
                    <a:srgbClr val="000000"/>
                  </a:solidFill>
                  <a:latin typeface="Constantia" panose="02030602050306030303" pitchFamily="18" charset="0"/>
                </a:rPr>
                <a:t>)</a:t>
              </a:r>
            </a:p>
          </p:txBody>
        </p:sp>
      </p:grpSp>
    </p:spTree>
    <p:extLst>
      <p:ext uri="{BB962C8B-B14F-4D97-AF65-F5344CB8AC3E}">
        <p14:creationId xmlns:p14="http://schemas.microsoft.com/office/powerpoint/2010/main" val="2912182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FFFF"/>
                </a:solidFill>
              </a:rPr>
              <a:t>Supply Chain Analytics and Big Data</a:t>
            </a:r>
            <a:br>
              <a:rPr lang="en-US" dirty="0">
                <a:solidFill>
                  <a:srgbClr val="FFFFFF"/>
                </a:solidFill>
              </a:rPr>
            </a:br>
            <a:r>
              <a:rPr lang="en-US" sz="3200" dirty="0" smtClean="0">
                <a:solidFill>
                  <a:schemeClr val="accent2">
                    <a:lumMod val="40000"/>
                    <a:lumOff val="60000"/>
                  </a:schemeClr>
                </a:solidFill>
              </a:rPr>
              <a:t>Supply Chain Analytics Maturity</a:t>
            </a:r>
            <a:endParaRPr lang="en-US"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11</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20" name="Rectangle 19"/>
          <p:cNvSpPr/>
          <p:nvPr/>
        </p:nvSpPr>
        <p:spPr>
          <a:xfrm>
            <a:off x="6934200" y="6162495"/>
            <a:ext cx="1979630" cy="261610"/>
          </a:xfrm>
          <a:prstGeom prst="rect">
            <a:avLst/>
          </a:prstGeom>
        </p:spPr>
        <p:txBody>
          <a:bodyPr wrap="square">
            <a:spAutoFit/>
          </a:bodyPr>
          <a:lstStyle/>
          <a:p>
            <a:pPr algn="r"/>
            <a:r>
              <a:rPr lang="en-US" altLang="en-US" sz="1100" dirty="0" smtClean="0">
                <a:solidFill>
                  <a:srgbClr val="000000"/>
                </a:solidFill>
                <a:latin typeface="Rockwell" panose="02060603020205020403" pitchFamily="18" charset="0"/>
                <a:cs typeface="Arial Narrow" panose="020B0606020202030204" pitchFamily="34" charset="0"/>
              </a:rPr>
              <a:t>Source: Figure 15.2</a:t>
            </a:r>
            <a:endParaRPr lang="en-US" sz="1100" dirty="0">
              <a:latin typeface="Rockwell" panose="02060603020205020403" pitchFamily="18" charset="0"/>
            </a:endParaRPr>
          </a:p>
        </p:txBody>
      </p:sp>
      <p:grpSp>
        <p:nvGrpSpPr>
          <p:cNvPr id="71" name="Group 70"/>
          <p:cNvGrpSpPr/>
          <p:nvPr/>
        </p:nvGrpSpPr>
        <p:grpSpPr>
          <a:xfrm>
            <a:off x="457200" y="1494208"/>
            <a:ext cx="7886700" cy="4411428"/>
            <a:chOff x="222215" y="1618350"/>
            <a:chExt cx="7715757" cy="4411428"/>
          </a:xfrm>
        </p:grpSpPr>
        <p:sp>
          <p:nvSpPr>
            <p:cNvPr id="62" name="Rectangle 61"/>
            <p:cNvSpPr/>
            <p:nvPr/>
          </p:nvSpPr>
          <p:spPr bwMode="auto">
            <a:xfrm>
              <a:off x="1139519" y="1743673"/>
              <a:ext cx="6709081" cy="3700253"/>
            </a:xfrm>
            <a:prstGeom prst="rect">
              <a:avLst/>
            </a:prstGeom>
            <a:solidFill>
              <a:schemeClr val="accent1">
                <a:lumMod val="5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smtClean="0">
                <a:ln>
                  <a:noFill/>
                </a:ln>
                <a:solidFill>
                  <a:schemeClr val="bg1"/>
                </a:solidFill>
                <a:effectLst/>
                <a:latin typeface="Arial" panose="020B0604020202020204" pitchFamily="34" charset="0"/>
              </a:endParaRPr>
            </a:p>
          </p:txBody>
        </p:sp>
        <p:sp>
          <p:nvSpPr>
            <p:cNvPr id="61" name="Rectangle 60"/>
            <p:cNvSpPr/>
            <p:nvPr/>
          </p:nvSpPr>
          <p:spPr bwMode="auto">
            <a:xfrm>
              <a:off x="1158935" y="2458873"/>
              <a:ext cx="5064537" cy="2996071"/>
            </a:xfrm>
            <a:prstGeom prst="rect">
              <a:avLst/>
            </a:prstGeom>
            <a:solidFill>
              <a:schemeClr val="accent1">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dirty="0" smtClean="0">
                <a:ln>
                  <a:noFill/>
                </a:ln>
                <a:solidFill>
                  <a:schemeClr val="bg1"/>
                </a:solidFill>
                <a:effectLst/>
                <a:latin typeface="Arial" panose="020B0604020202020204" pitchFamily="34" charset="0"/>
              </a:endParaRPr>
            </a:p>
          </p:txBody>
        </p:sp>
        <p:sp>
          <p:nvSpPr>
            <p:cNvPr id="60" name="Rectangle 59"/>
            <p:cNvSpPr/>
            <p:nvPr/>
          </p:nvSpPr>
          <p:spPr bwMode="auto">
            <a:xfrm>
              <a:off x="1160530" y="3366388"/>
              <a:ext cx="3843387" cy="2083047"/>
            </a:xfrm>
            <a:prstGeom prst="rect">
              <a:avLst/>
            </a:prstGeom>
            <a:solidFill>
              <a:schemeClr val="accent1">
                <a:lumMod val="9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smtClean="0">
                <a:ln>
                  <a:noFill/>
                </a:ln>
                <a:solidFill>
                  <a:schemeClr val="bg1"/>
                </a:solidFill>
                <a:effectLst/>
                <a:latin typeface="Arial" panose="020B0604020202020204" pitchFamily="34" charset="0"/>
              </a:endParaRPr>
            </a:p>
          </p:txBody>
        </p:sp>
        <p:sp>
          <p:nvSpPr>
            <p:cNvPr id="33" name="TextBox 5"/>
            <p:cNvSpPr txBox="1">
              <a:spLocks noChangeArrowheads="1"/>
            </p:cNvSpPr>
            <p:nvPr/>
          </p:nvSpPr>
          <p:spPr bwMode="auto">
            <a:xfrm>
              <a:off x="2611461" y="5629668"/>
              <a:ext cx="3964905" cy="400110"/>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0" algn="ctr" eaLnBrk="1" fontAlgn="base" hangingPunct="1">
                <a:spcBef>
                  <a:spcPct val="0"/>
                </a:spcBef>
                <a:spcAft>
                  <a:spcPct val="0"/>
                </a:spcAft>
                <a:defRPr/>
              </a:pPr>
              <a:r>
                <a:rPr lang="en-US" altLang="en-US" sz="2000" b="1" i="1" kern="0" dirty="0">
                  <a:solidFill>
                    <a:srgbClr val="993366"/>
                  </a:solidFill>
                  <a:latin typeface="Constantia" panose="02030602050306030303" pitchFamily="18" charset="0"/>
                </a:rPr>
                <a:t>Supply Chain </a:t>
              </a:r>
              <a:r>
                <a:rPr lang="en-US" altLang="en-US" sz="2000" b="1" i="1" kern="0" dirty="0" smtClean="0">
                  <a:solidFill>
                    <a:srgbClr val="993366"/>
                  </a:solidFill>
                  <a:latin typeface="Constantia" panose="02030602050306030303" pitchFamily="18" charset="0"/>
                </a:rPr>
                <a:t>Perspective</a:t>
              </a:r>
              <a:endParaRPr lang="en-US" altLang="en-US" sz="2000" b="1" i="1" kern="0" dirty="0">
                <a:solidFill>
                  <a:srgbClr val="993366"/>
                </a:solidFill>
                <a:latin typeface="Constantia" panose="02030602050306030303" pitchFamily="18" charset="0"/>
              </a:endParaRPr>
            </a:p>
          </p:txBody>
        </p:sp>
        <p:sp>
          <p:nvSpPr>
            <p:cNvPr id="34" name="TextBox 5"/>
            <p:cNvSpPr txBox="1">
              <a:spLocks noChangeArrowheads="1"/>
            </p:cNvSpPr>
            <p:nvPr/>
          </p:nvSpPr>
          <p:spPr bwMode="auto">
            <a:xfrm rot="16200000">
              <a:off x="-1360217" y="3437595"/>
              <a:ext cx="4038600" cy="400110"/>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0" algn="ctr" eaLnBrk="1" fontAlgn="base" hangingPunct="1">
                <a:spcBef>
                  <a:spcPct val="0"/>
                </a:spcBef>
                <a:spcAft>
                  <a:spcPct val="0"/>
                </a:spcAft>
                <a:defRPr/>
              </a:pPr>
              <a:r>
                <a:rPr lang="en-US" altLang="en-US" sz="2000" b="1" i="1" kern="0" dirty="0">
                  <a:solidFill>
                    <a:srgbClr val="993366"/>
                  </a:solidFill>
                  <a:latin typeface="Constantia" panose="02030602050306030303" pitchFamily="18" charset="0"/>
                </a:rPr>
                <a:t>SC </a:t>
              </a:r>
              <a:r>
                <a:rPr lang="en-US" altLang="en-US" sz="2000" b="1" i="1" kern="0" dirty="0" smtClean="0">
                  <a:solidFill>
                    <a:srgbClr val="993366"/>
                  </a:solidFill>
                  <a:latin typeface="Constantia" panose="02030602050306030303" pitchFamily="18" charset="0"/>
                </a:rPr>
                <a:t>Analytics Maturity</a:t>
              </a:r>
              <a:endParaRPr lang="en-US" altLang="en-US" sz="2000" b="1" i="1" kern="0" dirty="0">
                <a:solidFill>
                  <a:srgbClr val="993366"/>
                </a:solidFill>
                <a:latin typeface="Constantia" panose="02030602050306030303" pitchFamily="18" charset="0"/>
              </a:endParaRPr>
            </a:p>
          </p:txBody>
        </p:sp>
        <p:sp>
          <p:nvSpPr>
            <p:cNvPr id="35" name="TextBox 5"/>
            <p:cNvSpPr txBox="1">
              <a:spLocks noChangeArrowheads="1"/>
            </p:cNvSpPr>
            <p:nvPr/>
          </p:nvSpPr>
          <p:spPr bwMode="auto">
            <a:xfrm>
              <a:off x="222215" y="1685793"/>
              <a:ext cx="736449"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High</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36" name="TextBox 5"/>
            <p:cNvSpPr txBox="1">
              <a:spLocks noChangeArrowheads="1"/>
            </p:cNvSpPr>
            <p:nvPr/>
          </p:nvSpPr>
          <p:spPr bwMode="auto">
            <a:xfrm>
              <a:off x="254997" y="5074594"/>
              <a:ext cx="736449"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Low</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37" name="TextBox 5"/>
            <p:cNvSpPr txBox="1">
              <a:spLocks noChangeArrowheads="1"/>
            </p:cNvSpPr>
            <p:nvPr/>
          </p:nvSpPr>
          <p:spPr bwMode="auto">
            <a:xfrm>
              <a:off x="1064654" y="5599069"/>
              <a:ext cx="1890782"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Operational</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38" name="TextBox 5"/>
            <p:cNvSpPr txBox="1">
              <a:spLocks noChangeArrowheads="1"/>
            </p:cNvSpPr>
            <p:nvPr/>
          </p:nvSpPr>
          <p:spPr bwMode="auto">
            <a:xfrm>
              <a:off x="6091910" y="5599069"/>
              <a:ext cx="1739517"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Strategic</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49" name="Rectangle 48"/>
            <p:cNvSpPr/>
            <p:nvPr/>
          </p:nvSpPr>
          <p:spPr bwMode="auto">
            <a:xfrm>
              <a:off x="1158935" y="4277959"/>
              <a:ext cx="2626137" cy="1165967"/>
            </a:xfrm>
            <a:prstGeom prst="rect">
              <a:avLst/>
            </a:prstGeom>
            <a:solidFill>
              <a:schemeClr val="accent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p:spPr>
          <p:txBody>
            <a:bodyPr vert="horz" wrap="square" lIns="91440" tIns="45720" rIns="91440" bIns="45720" numCol="1" rtlCol="0" anchor="t" anchorCtr="0" compatLnSpc="1">
              <a:prstTxWarp prst="textNoShape">
                <a:avLst/>
              </a:prstTxWarp>
            </a:bodyPr>
            <a:lstStyle/>
            <a:p>
              <a:pPr marL="0" marR="0" indent="0" algn="r" defTabSz="914400" rtl="0" eaLnBrk="1" fontAlgn="base" latinLnBrk="0" hangingPunct="1">
                <a:lnSpc>
                  <a:spcPct val="100000"/>
                </a:lnSpc>
                <a:spcBef>
                  <a:spcPct val="0"/>
                </a:spcBef>
                <a:spcAft>
                  <a:spcPct val="0"/>
                </a:spcAft>
                <a:buClrTx/>
                <a:buSzTx/>
                <a:buFontTx/>
                <a:buNone/>
                <a:tabLst/>
              </a:pPr>
              <a:endParaRPr kumimoji="0" lang="en-US" sz="1000" b="1" i="0" u="none" strike="noStrike" cap="none" normalizeH="0" baseline="0" smtClean="0">
                <a:ln>
                  <a:noFill/>
                </a:ln>
                <a:solidFill>
                  <a:schemeClr val="bg1"/>
                </a:solidFill>
                <a:effectLst/>
                <a:latin typeface="Arial" panose="020B0604020202020204" pitchFamily="34" charset="0"/>
              </a:endParaRPr>
            </a:p>
          </p:txBody>
        </p:sp>
        <p:grpSp>
          <p:nvGrpSpPr>
            <p:cNvPr id="48" name="Group 47"/>
            <p:cNvGrpSpPr/>
            <p:nvPr/>
          </p:nvGrpSpPr>
          <p:grpSpPr>
            <a:xfrm rot="19389618" flipV="1">
              <a:off x="1206492" y="2977956"/>
              <a:ext cx="6731480" cy="2162574"/>
              <a:chOff x="1524000" y="1523999"/>
              <a:chExt cx="6096000" cy="3810001"/>
            </a:xfrm>
          </p:grpSpPr>
          <p:sp>
            <p:nvSpPr>
              <p:cNvPr id="40" name="Oval 39"/>
              <p:cNvSpPr/>
              <p:nvPr/>
            </p:nvSpPr>
            <p:spPr>
              <a:xfrm>
                <a:off x="2124456" y="4357116"/>
                <a:ext cx="140208" cy="140208"/>
              </a:xfrm>
              <a:prstGeom prst="ellipse">
                <a:avLst/>
              </a:prstGeom>
            </p:spPr>
            <p:style>
              <a:lnRef idx="2">
                <a:schemeClr val="lt1">
                  <a:hueOff val="0"/>
                  <a:satOff val="0"/>
                  <a:lumOff val="0"/>
                  <a:alphaOff val="0"/>
                </a:schemeClr>
              </a:lnRef>
              <a:fillRef idx="1">
                <a:schemeClr val="accent2">
                  <a:shade val="50000"/>
                  <a:hueOff val="0"/>
                  <a:satOff val="0"/>
                  <a:lumOff val="0"/>
                  <a:alphaOff val="0"/>
                </a:schemeClr>
              </a:fillRef>
              <a:effectRef idx="0">
                <a:schemeClr val="accent2">
                  <a:shade val="50000"/>
                  <a:hueOff val="0"/>
                  <a:satOff val="0"/>
                  <a:lumOff val="0"/>
                  <a:alphaOff val="0"/>
                </a:schemeClr>
              </a:effectRef>
              <a:fontRef idx="minor">
                <a:schemeClr val="lt1"/>
              </a:fontRef>
            </p:style>
          </p:sp>
          <p:sp>
            <p:nvSpPr>
              <p:cNvPr id="41" name="Freeform 40"/>
              <p:cNvSpPr/>
              <p:nvPr/>
            </p:nvSpPr>
            <p:spPr>
              <a:xfrm>
                <a:off x="2194560" y="4427220"/>
                <a:ext cx="1042416" cy="906780"/>
              </a:xfrm>
              <a:custGeom>
                <a:avLst/>
                <a:gdLst>
                  <a:gd name="connsiteX0" fmla="*/ 0 w 1042416"/>
                  <a:gd name="connsiteY0" fmla="*/ 0 h 906780"/>
                  <a:gd name="connsiteX1" fmla="*/ 1042416 w 1042416"/>
                  <a:gd name="connsiteY1" fmla="*/ 0 h 906780"/>
                  <a:gd name="connsiteX2" fmla="*/ 1042416 w 1042416"/>
                  <a:gd name="connsiteY2" fmla="*/ 906780 h 906780"/>
                  <a:gd name="connsiteX3" fmla="*/ 0 w 1042416"/>
                  <a:gd name="connsiteY3" fmla="*/ 906780 h 906780"/>
                  <a:gd name="connsiteX4" fmla="*/ 0 w 1042416"/>
                  <a:gd name="connsiteY4" fmla="*/ 0 h 906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2416" h="906780">
                    <a:moveTo>
                      <a:pt x="0" y="0"/>
                    </a:moveTo>
                    <a:lnTo>
                      <a:pt x="1042416" y="0"/>
                    </a:lnTo>
                    <a:lnTo>
                      <a:pt x="1042416" y="906780"/>
                    </a:lnTo>
                    <a:lnTo>
                      <a:pt x="0" y="906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4293" tIns="0" rIns="0" bIns="0" numCol="1" spcCol="1270" anchor="t" anchorCtr="0">
                <a:noAutofit/>
              </a:bodyPr>
              <a:lstStyle/>
              <a:p>
                <a:pPr lvl="0" algn="l" defTabSz="1377950">
                  <a:lnSpc>
                    <a:spcPct val="90000"/>
                  </a:lnSpc>
                  <a:spcBef>
                    <a:spcPct val="0"/>
                  </a:spcBef>
                  <a:spcAft>
                    <a:spcPct val="35000"/>
                  </a:spcAft>
                </a:pPr>
                <a:endParaRPr lang="en-US" sz="3100" kern="1200"/>
              </a:p>
            </p:txBody>
          </p:sp>
          <p:sp>
            <p:nvSpPr>
              <p:cNvPr id="42" name="Oval 41"/>
              <p:cNvSpPr/>
              <p:nvPr/>
            </p:nvSpPr>
            <p:spPr>
              <a:xfrm>
                <a:off x="3115056" y="3470909"/>
                <a:ext cx="243840" cy="243840"/>
              </a:xfrm>
              <a:prstGeom prst="ellipse">
                <a:avLst/>
              </a:prstGeom>
            </p:spPr>
            <p:style>
              <a:lnRef idx="2">
                <a:schemeClr val="lt1">
                  <a:hueOff val="0"/>
                  <a:satOff val="0"/>
                  <a:lumOff val="0"/>
                  <a:alphaOff val="0"/>
                </a:schemeClr>
              </a:lnRef>
              <a:fillRef idx="1">
                <a:schemeClr val="accent2">
                  <a:shade val="50000"/>
                  <a:hueOff val="434461"/>
                  <a:satOff val="-34563"/>
                  <a:lumOff val="28605"/>
                  <a:alphaOff val="0"/>
                </a:schemeClr>
              </a:fillRef>
              <a:effectRef idx="0">
                <a:schemeClr val="accent2">
                  <a:shade val="50000"/>
                  <a:hueOff val="434461"/>
                  <a:satOff val="-34563"/>
                  <a:lumOff val="28605"/>
                  <a:alphaOff val="0"/>
                </a:schemeClr>
              </a:effectRef>
              <a:fontRef idx="minor">
                <a:schemeClr val="lt1"/>
              </a:fontRef>
            </p:style>
          </p:sp>
          <p:sp>
            <p:nvSpPr>
              <p:cNvPr id="43" name="Freeform 42"/>
              <p:cNvSpPr/>
              <p:nvPr/>
            </p:nvSpPr>
            <p:spPr>
              <a:xfrm>
                <a:off x="3236976" y="3592829"/>
                <a:ext cx="1280160" cy="1741170"/>
              </a:xfrm>
              <a:custGeom>
                <a:avLst/>
                <a:gdLst>
                  <a:gd name="connsiteX0" fmla="*/ 0 w 1280160"/>
                  <a:gd name="connsiteY0" fmla="*/ 0 h 1741170"/>
                  <a:gd name="connsiteX1" fmla="*/ 1280160 w 1280160"/>
                  <a:gd name="connsiteY1" fmla="*/ 0 h 1741170"/>
                  <a:gd name="connsiteX2" fmla="*/ 1280160 w 1280160"/>
                  <a:gd name="connsiteY2" fmla="*/ 1741170 h 1741170"/>
                  <a:gd name="connsiteX3" fmla="*/ 0 w 1280160"/>
                  <a:gd name="connsiteY3" fmla="*/ 1741170 h 1741170"/>
                  <a:gd name="connsiteX4" fmla="*/ 0 w 1280160"/>
                  <a:gd name="connsiteY4" fmla="*/ 0 h 1741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160" h="1741170">
                    <a:moveTo>
                      <a:pt x="0" y="0"/>
                    </a:moveTo>
                    <a:lnTo>
                      <a:pt x="1280160" y="0"/>
                    </a:lnTo>
                    <a:lnTo>
                      <a:pt x="1280160" y="1741170"/>
                    </a:lnTo>
                    <a:lnTo>
                      <a:pt x="0" y="17411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9206" tIns="0" rIns="0" bIns="0" numCol="1" spcCol="1270" anchor="t" anchorCtr="0">
                <a:noAutofit/>
              </a:bodyPr>
              <a:lstStyle/>
              <a:p>
                <a:pPr lvl="0" algn="l" defTabSz="1644650">
                  <a:lnSpc>
                    <a:spcPct val="90000"/>
                  </a:lnSpc>
                  <a:spcBef>
                    <a:spcPct val="0"/>
                  </a:spcBef>
                  <a:spcAft>
                    <a:spcPct val="35000"/>
                  </a:spcAft>
                </a:pPr>
                <a:endParaRPr lang="en-US" sz="3700" kern="1200"/>
              </a:p>
            </p:txBody>
          </p:sp>
          <p:sp>
            <p:nvSpPr>
              <p:cNvPr id="44" name="Oval 43"/>
              <p:cNvSpPr/>
              <p:nvPr/>
            </p:nvSpPr>
            <p:spPr>
              <a:xfrm>
                <a:off x="4379976" y="2817875"/>
                <a:ext cx="323088" cy="323088"/>
              </a:xfrm>
              <a:prstGeom prst="ellipse">
                <a:avLst/>
              </a:prstGeom>
            </p:spPr>
            <p:style>
              <a:lnRef idx="2">
                <a:schemeClr val="lt1">
                  <a:hueOff val="0"/>
                  <a:satOff val="0"/>
                  <a:lumOff val="0"/>
                  <a:alphaOff val="0"/>
                </a:schemeClr>
              </a:lnRef>
              <a:fillRef idx="1">
                <a:schemeClr val="accent2">
                  <a:shade val="50000"/>
                  <a:hueOff val="868922"/>
                  <a:satOff val="-69127"/>
                  <a:lumOff val="57209"/>
                  <a:alphaOff val="0"/>
                </a:schemeClr>
              </a:fillRef>
              <a:effectRef idx="0">
                <a:schemeClr val="accent2">
                  <a:shade val="50000"/>
                  <a:hueOff val="868922"/>
                  <a:satOff val="-69127"/>
                  <a:lumOff val="57209"/>
                  <a:alphaOff val="0"/>
                </a:schemeClr>
              </a:effectRef>
              <a:fontRef idx="minor">
                <a:schemeClr val="lt1"/>
              </a:fontRef>
            </p:style>
          </p:sp>
          <p:sp>
            <p:nvSpPr>
              <p:cNvPr id="46" name="Oval 45"/>
              <p:cNvSpPr/>
              <p:nvPr/>
            </p:nvSpPr>
            <p:spPr>
              <a:xfrm>
                <a:off x="5757672" y="2385821"/>
                <a:ext cx="432816" cy="432816"/>
              </a:xfrm>
              <a:prstGeom prst="ellipse">
                <a:avLst/>
              </a:prstGeom>
            </p:spPr>
            <p:style>
              <a:lnRef idx="2">
                <a:schemeClr val="lt1">
                  <a:hueOff val="0"/>
                  <a:satOff val="0"/>
                  <a:lumOff val="0"/>
                  <a:alphaOff val="0"/>
                </a:schemeClr>
              </a:lnRef>
              <a:fillRef idx="1">
                <a:schemeClr val="accent2">
                  <a:shade val="50000"/>
                  <a:hueOff val="434461"/>
                  <a:satOff val="-34563"/>
                  <a:lumOff val="28605"/>
                  <a:alphaOff val="0"/>
                </a:schemeClr>
              </a:fillRef>
              <a:effectRef idx="0">
                <a:schemeClr val="accent2">
                  <a:shade val="50000"/>
                  <a:hueOff val="434461"/>
                  <a:satOff val="-34563"/>
                  <a:lumOff val="28605"/>
                  <a:alphaOff val="0"/>
                </a:schemeClr>
              </a:effectRef>
              <a:fontRef idx="minor">
                <a:schemeClr val="lt1"/>
              </a:fontRef>
            </p:style>
          </p:sp>
          <p:sp>
            <p:nvSpPr>
              <p:cNvPr id="47" name="Freeform 46"/>
              <p:cNvSpPr/>
              <p:nvPr/>
            </p:nvSpPr>
            <p:spPr>
              <a:xfrm>
                <a:off x="5974080" y="2602229"/>
                <a:ext cx="1280160" cy="2731770"/>
              </a:xfrm>
              <a:custGeom>
                <a:avLst/>
                <a:gdLst>
                  <a:gd name="connsiteX0" fmla="*/ 0 w 1280160"/>
                  <a:gd name="connsiteY0" fmla="*/ 0 h 2731770"/>
                  <a:gd name="connsiteX1" fmla="*/ 1280160 w 1280160"/>
                  <a:gd name="connsiteY1" fmla="*/ 0 h 2731770"/>
                  <a:gd name="connsiteX2" fmla="*/ 1280160 w 1280160"/>
                  <a:gd name="connsiteY2" fmla="*/ 2731770 h 2731770"/>
                  <a:gd name="connsiteX3" fmla="*/ 0 w 1280160"/>
                  <a:gd name="connsiteY3" fmla="*/ 2731770 h 2731770"/>
                  <a:gd name="connsiteX4" fmla="*/ 0 w 1280160"/>
                  <a:gd name="connsiteY4" fmla="*/ 0 h 2731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160" h="2731770">
                    <a:moveTo>
                      <a:pt x="0" y="0"/>
                    </a:moveTo>
                    <a:lnTo>
                      <a:pt x="1280160" y="0"/>
                    </a:lnTo>
                    <a:lnTo>
                      <a:pt x="1280160" y="2731770"/>
                    </a:lnTo>
                    <a:lnTo>
                      <a:pt x="0" y="273177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9340" tIns="0" rIns="0" bIns="0" numCol="1" spcCol="1270" anchor="t" anchorCtr="0">
                <a:noAutofit/>
              </a:bodyPr>
              <a:lstStyle/>
              <a:p>
                <a:pPr lvl="0" algn="l" defTabSz="2889250">
                  <a:lnSpc>
                    <a:spcPct val="90000"/>
                  </a:lnSpc>
                  <a:spcBef>
                    <a:spcPct val="0"/>
                  </a:spcBef>
                  <a:spcAft>
                    <a:spcPct val="35000"/>
                  </a:spcAft>
                </a:pPr>
                <a:endParaRPr lang="en-US" sz="6500" kern="1200" dirty="0"/>
              </a:p>
            </p:txBody>
          </p:sp>
          <p:sp>
            <p:nvSpPr>
              <p:cNvPr id="39" name="Shape 38"/>
              <p:cNvSpPr/>
              <p:nvPr/>
            </p:nvSpPr>
            <p:spPr>
              <a:xfrm>
                <a:off x="1524000" y="1523999"/>
                <a:ext cx="6096000" cy="3810000"/>
              </a:xfrm>
              <a:prstGeom prst="swooshArrow">
                <a:avLst>
                  <a:gd name="adj1" fmla="val 25000"/>
                  <a:gd name="adj2" fmla="val 25000"/>
                </a:avLst>
              </a:prstGeom>
              <a:solidFill>
                <a:srgbClr val="993366"/>
              </a:solidFill>
            </p:spPr>
            <p:style>
              <a:lnRef idx="0">
                <a:schemeClr val="dk1">
                  <a:hueOff val="0"/>
                  <a:satOff val="0"/>
                  <a:lumOff val="0"/>
                  <a:alphaOff val="0"/>
                </a:schemeClr>
              </a:lnRef>
              <a:fillRef idx="1">
                <a:schemeClr val="accent2">
                  <a:tint val="55000"/>
                  <a:hueOff val="0"/>
                  <a:satOff val="0"/>
                  <a:lumOff val="0"/>
                  <a:alphaOff val="0"/>
                </a:schemeClr>
              </a:fillRef>
              <a:effectRef idx="0">
                <a:schemeClr val="accent2">
                  <a:tint val="55000"/>
                  <a:hueOff val="0"/>
                  <a:satOff val="0"/>
                  <a:lumOff val="0"/>
                  <a:alphaOff val="0"/>
                </a:schemeClr>
              </a:effectRef>
              <a:fontRef idx="minor">
                <a:schemeClr val="dk1">
                  <a:hueOff val="0"/>
                  <a:satOff val="0"/>
                  <a:lumOff val="0"/>
                  <a:alphaOff val="0"/>
                </a:schemeClr>
              </a:fontRef>
            </p:style>
          </p:sp>
        </p:grpSp>
        <p:sp>
          <p:nvSpPr>
            <p:cNvPr id="63" name="Rectangle 62"/>
            <p:cNvSpPr/>
            <p:nvPr/>
          </p:nvSpPr>
          <p:spPr bwMode="auto">
            <a:xfrm>
              <a:off x="1406108" y="4325513"/>
              <a:ext cx="1860599" cy="339838"/>
            </a:xfrm>
            <a:prstGeom prst="rect">
              <a:avLst/>
            </a:prstGeom>
            <a:solidFill>
              <a:schemeClr val="accent6">
                <a:lumMod val="75000"/>
              </a:schemeClr>
            </a:solid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chemeClr val="bg1"/>
                  </a:solidFill>
                  <a:effectLst/>
                  <a:latin typeface="Rockwell" panose="02060603020205020403" pitchFamily="18" charset="0"/>
                </a:rPr>
                <a:t>Descriptive</a:t>
              </a:r>
            </a:p>
          </p:txBody>
        </p:sp>
        <p:sp>
          <p:nvSpPr>
            <p:cNvPr id="65" name="Rectangle 64"/>
            <p:cNvSpPr/>
            <p:nvPr/>
          </p:nvSpPr>
          <p:spPr bwMode="auto">
            <a:xfrm>
              <a:off x="3052693" y="3417327"/>
              <a:ext cx="1860599" cy="339838"/>
            </a:xfrm>
            <a:prstGeom prst="rect">
              <a:avLst/>
            </a:prstGeom>
            <a:solidFill>
              <a:schemeClr val="accent6">
                <a:lumMod val="75000"/>
              </a:schemeClr>
            </a:solid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chemeClr val="bg1"/>
                  </a:solidFill>
                  <a:effectLst/>
                  <a:latin typeface="Rockwell" panose="02060603020205020403" pitchFamily="18" charset="0"/>
                </a:rPr>
                <a:t>Predictive</a:t>
              </a:r>
            </a:p>
          </p:txBody>
        </p:sp>
        <p:sp>
          <p:nvSpPr>
            <p:cNvPr id="66" name="Rectangle 65"/>
            <p:cNvSpPr/>
            <p:nvPr/>
          </p:nvSpPr>
          <p:spPr bwMode="auto">
            <a:xfrm>
              <a:off x="4286217" y="2485705"/>
              <a:ext cx="1860599" cy="376200"/>
            </a:xfrm>
            <a:prstGeom prst="rect">
              <a:avLst/>
            </a:prstGeom>
            <a:solidFill>
              <a:schemeClr val="accent6">
                <a:lumMod val="75000"/>
              </a:schemeClr>
            </a:solid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US" sz="2000" b="1" dirty="0" smtClean="0">
                  <a:solidFill>
                    <a:schemeClr val="bg1"/>
                  </a:solidFill>
                  <a:latin typeface="Rockwell" panose="02060603020205020403" pitchFamily="18" charset="0"/>
                </a:rPr>
                <a:t>Prescriptive</a:t>
              </a:r>
              <a:endParaRPr kumimoji="0" lang="en-US" sz="2000" b="1" i="0" u="none" strike="noStrike" cap="none" normalizeH="0" baseline="0" dirty="0" smtClean="0">
                <a:ln>
                  <a:noFill/>
                </a:ln>
                <a:solidFill>
                  <a:schemeClr val="bg1"/>
                </a:solidFill>
                <a:effectLst/>
                <a:latin typeface="Rockwell" panose="02060603020205020403" pitchFamily="18" charset="0"/>
              </a:endParaRPr>
            </a:p>
          </p:txBody>
        </p:sp>
        <p:sp>
          <p:nvSpPr>
            <p:cNvPr id="67" name="Rectangle 66"/>
            <p:cNvSpPr/>
            <p:nvPr/>
          </p:nvSpPr>
          <p:spPr bwMode="auto">
            <a:xfrm>
              <a:off x="5894343" y="1805814"/>
              <a:ext cx="1860599" cy="411474"/>
            </a:xfrm>
            <a:prstGeom prst="rect">
              <a:avLst/>
            </a:prstGeom>
            <a:solidFill>
              <a:schemeClr val="accent6">
                <a:lumMod val="75000"/>
              </a:schemeClr>
            </a:solid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chemeClr val="bg1"/>
                  </a:solidFill>
                  <a:effectLst/>
                  <a:latin typeface="Rockwell" panose="02060603020205020403" pitchFamily="18" charset="0"/>
                </a:rPr>
                <a:t>Cognitive</a:t>
              </a:r>
            </a:p>
          </p:txBody>
        </p:sp>
      </p:grpSp>
    </p:spTree>
    <p:extLst>
      <p:ext uri="{BB962C8B-B14F-4D97-AF65-F5344CB8AC3E}">
        <p14:creationId xmlns:p14="http://schemas.microsoft.com/office/powerpoint/2010/main" val="857670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lstStyle/>
          <a:p>
            <a:r>
              <a:rPr lang="en-US" dirty="0">
                <a:solidFill>
                  <a:srgbClr val="FFFFFF"/>
                </a:solidFill>
              </a:rPr>
              <a:t>Supply Chain Analytics and Big Data</a:t>
            </a:r>
            <a:br>
              <a:rPr lang="en-US" dirty="0">
                <a:solidFill>
                  <a:srgbClr val="FFFFFF"/>
                </a:solidFill>
              </a:rPr>
            </a:br>
            <a:r>
              <a:rPr lang="en-US" sz="3200" dirty="0" smtClean="0">
                <a:solidFill>
                  <a:schemeClr val="accent2">
                    <a:lumMod val="40000"/>
                    <a:lumOff val="60000"/>
                  </a:schemeClr>
                </a:solidFill>
              </a:rPr>
              <a:t>Analytical Resources</a:t>
            </a:r>
            <a:endParaRPr lang="en-US"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12</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aphicFrame>
        <p:nvGraphicFramePr>
          <p:cNvPr id="6" name="Content Placeholder 3"/>
          <p:cNvGraphicFramePr>
            <a:graphicFrameLocks noGrp="1"/>
          </p:cNvGraphicFramePr>
          <p:nvPr>
            <p:ph idx="1"/>
            <p:extLst/>
          </p:nvPr>
        </p:nvGraphicFramePr>
        <p:xfrm>
          <a:off x="1101768" y="1308365"/>
          <a:ext cx="6940463" cy="4785360"/>
        </p:xfrm>
        <a:graphic>
          <a:graphicData uri="http://schemas.openxmlformats.org/drawingml/2006/table">
            <a:tbl>
              <a:tblPr firstRow="1" bandRow="1">
                <a:tableStyleId>{5C22544A-7EE6-4342-B048-85BDC9FD1C3A}</a:tableStyleId>
              </a:tblPr>
              <a:tblGrid>
                <a:gridCol w="2504459">
                  <a:extLst>
                    <a:ext uri="{9D8B030D-6E8A-4147-A177-3AD203B41FA5}">
                      <a16:colId xmlns:a16="http://schemas.microsoft.com/office/drawing/2014/main" val="20000"/>
                    </a:ext>
                  </a:extLst>
                </a:gridCol>
                <a:gridCol w="4436004">
                  <a:extLst>
                    <a:ext uri="{9D8B030D-6E8A-4147-A177-3AD203B41FA5}">
                      <a16:colId xmlns:a16="http://schemas.microsoft.com/office/drawing/2014/main" val="20001"/>
                    </a:ext>
                  </a:extLst>
                </a:gridCol>
              </a:tblGrid>
              <a:tr h="380999">
                <a:tc>
                  <a:txBody>
                    <a:bodyPr/>
                    <a:lstStyle/>
                    <a:p>
                      <a:pPr algn="l"/>
                      <a:r>
                        <a:rPr lang="en-US" sz="2000" dirty="0" smtClean="0">
                          <a:solidFill>
                            <a:schemeClr val="bg1"/>
                          </a:solidFill>
                          <a:latin typeface="Constantia" panose="02030602050306030303" pitchFamily="18" charset="0"/>
                        </a:rPr>
                        <a:t>Level of Analytics</a:t>
                      </a:r>
                      <a:endParaRPr lang="en-US" sz="2000" dirty="0">
                        <a:solidFill>
                          <a:schemeClr val="bg1"/>
                        </a:solidFill>
                        <a:latin typeface="Constantia" panose="02030602050306030303" pitchFamily="18" charset="0"/>
                      </a:endParaRPr>
                    </a:p>
                  </a:txBody>
                  <a:tcPr marL="182880">
                    <a:cell3D prstMaterial="dkEdge">
                      <a:bevel prst="cross"/>
                      <a:lightRig rig="flood" dir="t"/>
                    </a:cell3D>
                    <a:solidFill>
                      <a:schemeClr val="accent6"/>
                    </a:solidFill>
                  </a:tcPr>
                </a:tc>
                <a:tc>
                  <a:txBody>
                    <a:bodyPr/>
                    <a:lstStyle/>
                    <a:p>
                      <a:pPr algn="ctr"/>
                      <a:r>
                        <a:rPr lang="en-US" sz="2000" dirty="0" smtClean="0">
                          <a:solidFill>
                            <a:schemeClr val="bg1"/>
                          </a:solidFill>
                          <a:latin typeface="Constantia" panose="02030602050306030303" pitchFamily="18" charset="0"/>
                        </a:rPr>
                        <a:t>Analytical Resources</a:t>
                      </a:r>
                      <a:endParaRPr lang="en-US" sz="2000" dirty="0">
                        <a:solidFill>
                          <a:schemeClr val="bg1"/>
                        </a:solidFill>
                        <a:latin typeface="Constantia" panose="02030602050306030303" pitchFamily="18" charset="0"/>
                      </a:endParaRPr>
                    </a:p>
                  </a:txBody>
                  <a:tcPr>
                    <a:cell3D prstMaterial="dkEdge">
                      <a:bevel prst="cross"/>
                      <a:lightRig rig="flood" dir="t"/>
                    </a:cell3D>
                    <a:solidFill>
                      <a:schemeClr val="accent6"/>
                    </a:solidFill>
                  </a:tcPr>
                </a:tc>
                <a:extLst>
                  <a:ext uri="{0D108BD9-81ED-4DB2-BD59-A6C34878D82A}">
                    <a16:rowId xmlns:a16="http://schemas.microsoft.com/office/drawing/2014/main" val="10000"/>
                  </a:ext>
                </a:extLst>
              </a:tr>
              <a:tr h="351692">
                <a:tc rowSpan="4">
                  <a:txBody>
                    <a:bodyPr/>
                    <a:lstStyle/>
                    <a:p>
                      <a:pPr algn="l"/>
                      <a:r>
                        <a:rPr lang="en-US" sz="1800" b="1" dirty="0" smtClean="0">
                          <a:solidFill>
                            <a:srgbClr val="000000"/>
                          </a:solidFill>
                          <a:latin typeface="Constantia" panose="02030602050306030303" pitchFamily="18" charset="0"/>
                        </a:rPr>
                        <a:t>Descriptive</a:t>
                      </a:r>
                      <a:endParaRPr lang="en-US" sz="1800" b="1" dirty="0">
                        <a:solidFill>
                          <a:srgbClr val="000000"/>
                        </a:solidFill>
                        <a:latin typeface="Constantia" panose="02030602050306030303" pitchFamily="18" charset="0"/>
                      </a:endParaRPr>
                    </a:p>
                  </a:txBody>
                  <a:tcPr marL="182880">
                    <a:cell3D prstMaterial="dkEdge">
                      <a:bevel prst="cross"/>
                      <a:lightRig rig="flood" dir="t"/>
                    </a:cell3D>
                  </a:tcPr>
                </a:tc>
                <a:tc>
                  <a:txBody>
                    <a:bodyPr/>
                    <a:lstStyle/>
                    <a:p>
                      <a:r>
                        <a:rPr lang="en-US" sz="1800" dirty="0" smtClean="0">
                          <a:solidFill>
                            <a:srgbClr val="000000"/>
                          </a:solidFill>
                          <a:latin typeface="Constantia" panose="02030602050306030303" pitchFamily="18" charset="0"/>
                        </a:rPr>
                        <a:t>Standard and ad hoc reporting</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01"/>
                  </a:ext>
                </a:extLst>
              </a:tr>
              <a:tr h="351692">
                <a:tc vMerge="1">
                  <a:txBody>
                    <a:bodyPr/>
                    <a:lstStyle/>
                    <a:p>
                      <a:pPr algn="l"/>
                      <a:endParaRPr lang="en-US" dirty="0"/>
                    </a:p>
                  </a:txBody>
                  <a:tcPr/>
                </a:tc>
                <a:tc>
                  <a:txBody>
                    <a:bodyPr/>
                    <a:lstStyle/>
                    <a:p>
                      <a:r>
                        <a:rPr lang="en-US" sz="1800" dirty="0" smtClean="0">
                          <a:solidFill>
                            <a:srgbClr val="000000"/>
                          </a:solidFill>
                          <a:latin typeface="Constantia" panose="02030602050306030303" pitchFamily="18" charset="0"/>
                        </a:rPr>
                        <a:t>Data from supply chain partners</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02"/>
                  </a:ext>
                </a:extLst>
              </a:tr>
              <a:tr h="351692">
                <a:tc vMerge="1">
                  <a:txBody>
                    <a:bodyPr/>
                    <a:lstStyle/>
                    <a:p>
                      <a:pPr algn="l"/>
                      <a:endParaRPr lang="en-US" dirty="0"/>
                    </a:p>
                  </a:txBody>
                  <a:tcPr/>
                </a:tc>
                <a:tc>
                  <a:txBody>
                    <a:bodyPr/>
                    <a:lstStyle/>
                    <a:p>
                      <a:r>
                        <a:rPr lang="en-US" sz="1800" dirty="0" smtClean="0">
                          <a:solidFill>
                            <a:srgbClr val="000000"/>
                          </a:solidFill>
                          <a:latin typeface="Constantia" panose="02030602050306030303" pitchFamily="18" charset="0"/>
                        </a:rPr>
                        <a:t>Alerts and notifications</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03"/>
                  </a:ext>
                </a:extLst>
              </a:tr>
              <a:tr h="351692">
                <a:tc vMerge="1">
                  <a:txBody>
                    <a:bodyPr/>
                    <a:lstStyle/>
                    <a:p>
                      <a:pPr algn="l"/>
                      <a:endParaRPr lang="en-US" dirty="0"/>
                    </a:p>
                  </a:txBody>
                  <a:tcPr/>
                </a:tc>
                <a:tc>
                  <a:txBody>
                    <a:bodyPr/>
                    <a:lstStyle/>
                    <a:p>
                      <a:r>
                        <a:rPr lang="en-US" sz="1800" dirty="0" smtClean="0">
                          <a:solidFill>
                            <a:srgbClr val="000000"/>
                          </a:solidFill>
                          <a:latin typeface="Constantia" panose="02030602050306030303" pitchFamily="18" charset="0"/>
                        </a:rPr>
                        <a:t>Query/drill down</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04"/>
                  </a:ext>
                </a:extLst>
              </a:tr>
              <a:tr h="351692">
                <a:tc rowSpan="5">
                  <a:txBody>
                    <a:bodyPr/>
                    <a:lstStyle/>
                    <a:p>
                      <a:pPr algn="l"/>
                      <a:r>
                        <a:rPr lang="en-US" sz="1800" b="1" dirty="0" smtClean="0">
                          <a:solidFill>
                            <a:srgbClr val="000000"/>
                          </a:solidFill>
                          <a:latin typeface="Constantia" panose="02030602050306030303" pitchFamily="18" charset="0"/>
                        </a:rPr>
                        <a:t>Predictive</a:t>
                      </a:r>
                      <a:endParaRPr lang="en-US" sz="1800" b="1" dirty="0">
                        <a:solidFill>
                          <a:srgbClr val="000000"/>
                        </a:solidFill>
                        <a:latin typeface="Constantia" panose="02030602050306030303" pitchFamily="18" charset="0"/>
                      </a:endParaRPr>
                    </a:p>
                  </a:txBody>
                  <a:tcPr marL="182880">
                    <a:cell3D prstMaterial="dkEdge">
                      <a:bevel prst="cross"/>
                      <a:lightRig rig="flood" dir="t"/>
                    </a:cell3D>
                  </a:tcPr>
                </a:tc>
                <a:tc>
                  <a:txBody>
                    <a:bodyPr/>
                    <a:lstStyle/>
                    <a:p>
                      <a:r>
                        <a:rPr lang="en-US" sz="1800" dirty="0" smtClean="0">
                          <a:solidFill>
                            <a:srgbClr val="000000"/>
                          </a:solidFill>
                          <a:latin typeface="Constantia" panose="02030602050306030303" pitchFamily="18" charset="0"/>
                        </a:rPr>
                        <a:t>Forecasting</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05"/>
                  </a:ext>
                </a:extLst>
              </a:tr>
              <a:tr h="351692">
                <a:tc vMerge="1">
                  <a:txBody>
                    <a:bodyPr/>
                    <a:lstStyle/>
                    <a:p>
                      <a:pPr algn="l"/>
                      <a:endParaRPr lang="en-US" dirty="0"/>
                    </a:p>
                  </a:txBody>
                  <a:tcPr/>
                </a:tc>
                <a:tc>
                  <a:txBody>
                    <a:bodyPr/>
                    <a:lstStyle/>
                    <a:p>
                      <a:r>
                        <a:rPr lang="en-US" sz="1800" dirty="0" smtClean="0">
                          <a:solidFill>
                            <a:srgbClr val="000000"/>
                          </a:solidFill>
                          <a:latin typeface="Constantia" panose="02030602050306030303" pitchFamily="18" charset="0"/>
                        </a:rPr>
                        <a:t>Heuristic</a:t>
                      </a:r>
                      <a:r>
                        <a:rPr lang="en-US" sz="1800" baseline="0" dirty="0" smtClean="0">
                          <a:solidFill>
                            <a:srgbClr val="000000"/>
                          </a:solidFill>
                          <a:latin typeface="Constantia" panose="02030602050306030303" pitchFamily="18" charset="0"/>
                        </a:rPr>
                        <a:t> analysis</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06"/>
                  </a:ext>
                </a:extLst>
              </a:tr>
              <a:tr h="351692">
                <a:tc vMerge="1">
                  <a:txBody>
                    <a:bodyPr/>
                    <a:lstStyle/>
                    <a:p>
                      <a:pPr algn="l"/>
                      <a:endParaRPr lang="en-US" dirty="0"/>
                    </a:p>
                  </a:txBody>
                  <a:tcPr/>
                </a:tc>
                <a:tc>
                  <a:txBody>
                    <a:bodyPr/>
                    <a:lstStyle/>
                    <a:p>
                      <a:r>
                        <a:rPr lang="en-US" sz="1800" dirty="0" smtClean="0">
                          <a:solidFill>
                            <a:srgbClr val="000000"/>
                          </a:solidFill>
                          <a:latin typeface="Constantia" panose="02030602050306030303" pitchFamily="18" charset="0"/>
                        </a:rPr>
                        <a:t>Simulation</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07"/>
                  </a:ext>
                </a:extLst>
              </a:tr>
              <a:tr h="351692">
                <a:tc vMerge="1">
                  <a:txBody>
                    <a:bodyPr/>
                    <a:lstStyle/>
                    <a:p>
                      <a:pPr algn="l"/>
                      <a:endParaRPr lang="en-US" dirty="0"/>
                    </a:p>
                  </a:txBody>
                  <a:tcPr/>
                </a:tc>
                <a:tc>
                  <a:txBody>
                    <a:bodyPr/>
                    <a:lstStyle/>
                    <a:p>
                      <a:r>
                        <a:rPr lang="en-US" sz="1800" dirty="0" smtClean="0">
                          <a:solidFill>
                            <a:srgbClr val="000000"/>
                          </a:solidFill>
                          <a:latin typeface="Constantia" panose="02030602050306030303" pitchFamily="18" charset="0"/>
                        </a:rPr>
                        <a:t>Statistical analysis</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08"/>
                  </a:ext>
                </a:extLst>
              </a:tr>
              <a:tr h="351692">
                <a:tc vMerge="1">
                  <a:txBody>
                    <a:bodyPr/>
                    <a:lstStyle/>
                    <a:p>
                      <a:pPr algn="l"/>
                      <a:endParaRPr lang="en-US" dirty="0"/>
                    </a:p>
                  </a:txBody>
                  <a:tcPr/>
                </a:tc>
                <a:tc>
                  <a:txBody>
                    <a:bodyPr/>
                    <a:lstStyle/>
                    <a:p>
                      <a:r>
                        <a:rPr lang="en-US" sz="1800" dirty="0" smtClean="0">
                          <a:solidFill>
                            <a:srgbClr val="000000"/>
                          </a:solidFill>
                          <a:latin typeface="Constantia" panose="02030602050306030303" pitchFamily="18" charset="0"/>
                        </a:rPr>
                        <a:t>Predictive modeling</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09"/>
                  </a:ext>
                </a:extLst>
              </a:tr>
              <a:tr h="351692">
                <a:tc rowSpan="2">
                  <a:txBody>
                    <a:bodyPr/>
                    <a:lstStyle/>
                    <a:p>
                      <a:pPr algn="l"/>
                      <a:r>
                        <a:rPr lang="en-US" sz="1800" b="1" dirty="0" smtClean="0">
                          <a:solidFill>
                            <a:srgbClr val="000000"/>
                          </a:solidFill>
                          <a:latin typeface="Constantia" panose="02030602050306030303" pitchFamily="18" charset="0"/>
                        </a:rPr>
                        <a:t>Prescriptive</a:t>
                      </a:r>
                      <a:endParaRPr lang="en-US" sz="1800" b="1" dirty="0">
                        <a:solidFill>
                          <a:srgbClr val="000000"/>
                        </a:solidFill>
                        <a:latin typeface="Constantia" panose="02030602050306030303" pitchFamily="18" charset="0"/>
                      </a:endParaRPr>
                    </a:p>
                  </a:txBody>
                  <a:tcPr marL="182880">
                    <a:cell3D prstMaterial="dkEdge">
                      <a:bevel prst="cross"/>
                      <a:lightRig rig="flood" dir="t"/>
                    </a:cell3D>
                  </a:tcPr>
                </a:tc>
                <a:tc>
                  <a:txBody>
                    <a:bodyPr/>
                    <a:lstStyle/>
                    <a:p>
                      <a:r>
                        <a:rPr lang="en-US" sz="1800" dirty="0" smtClean="0">
                          <a:solidFill>
                            <a:srgbClr val="000000"/>
                          </a:solidFill>
                          <a:latin typeface="Constantia" panose="02030602050306030303" pitchFamily="18" charset="0"/>
                        </a:rPr>
                        <a:t>Stochastic</a:t>
                      </a:r>
                      <a:r>
                        <a:rPr lang="en-US" sz="1800" baseline="0" dirty="0" smtClean="0">
                          <a:solidFill>
                            <a:srgbClr val="000000"/>
                          </a:solidFill>
                          <a:latin typeface="Constantia" panose="02030602050306030303" pitchFamily="18" charset="0"/>
                        </a:rPr>
                        <a:t> optimization</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10"/>
                  </a:ext>
                </a:extLst>
              </a:tr>
              <a:tr h="351692">
                <a:tc vMerge="1">
                  <a:txBody>
                    <a:bodyPr/>
                    <a:lstStyle/>
                    <a:p>
                      <a:pPr algn="l"/>
                      <a:endParaRPr lang="en-US" dirty="0"/>
                    </a:p>
                  </a:txBody>
                  <a:tcPr/>
                </a:tc>
                <a:tc>
                  <a:txBody>
                    <a:bodyPr/>
                    <a:lstStyle/>
                    <a:p>
                      <a:r>
                        <a:rPr lang="en-US" sz="1800" dirty="0" smtClean="0">
                          <a:solidFill>
                            <a:srgbClr val="000000"/>
                          </a:solidFill>
                          <a:latin typeface="Constantia" panose="02030602050306030303" pitchFamily="18" charset="0"/>
                        </a:rPr>
                        <a:t>Scenario planning</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11"/>
                  </a:ext>
                </a:extLst>
              </a:tr>
              <a:tr h="351692">
                <a:tc>
                  <a:txBody>
                    <a:bodyPr/>
                    <a:lstStyle/>
                    <a:p>
                      <a:pPr algn="l"/>
                      <a:r>
                        <a:rPr lang="en-US" sz="1800" b="1" dirty="0" smtClean="0">
                          <a:solidFill>
                            <a:srgbClr val="000000"/>
                          </a:solidFill>
                          <a:latin typeface="Constantia" panose="02030602050306030303" pitchFamily="18" charset="0"/>
                        </a:rPr>
                        <a:t>Cognitive</a:t>
                      </a:r>
                      <a:endParaRPr lang="en-US" sz="1800" b="1" dirty="0">
                        <a:solidFill>
                          <a:srgbClr val="000000"/>
                        </a:solidFill>
                        <a:latin typeface="Constantia" panose="02030602050306030303" pitchFamily="18" charset="0"/>
                      </a:endParaRPr>
                    </a:p>
                  </a:txBody>
                  <a:tcPr marL="182880">
                    <a:cell3D prstMaterial="dkEdge">
                      <a:bevel prst="cross"/>
                      <a:lightRig rig="flood" dir="t"/>
                    </a:cell3D>
                  </a:tcPr>
                </a:tc>
                <a:tc>
                  <a:txBody>
                    <a:bodyPr/>
                    <a:lstStyle/>
                    <a:p>
                      <a:r>
                        <a:rPr lang="en-US" sz="1800" dirty="0" smtClean="0">
                          <a:solidFill>
                            <a:srgbClr val="000000"/>
                          </a:solidFill>
                          <a:latin typeface="Constantia" panose="02030602050306030303" pitchFamily="18" charset="0"/>
                        </a:rPr>
                        <a:t>IBM Watson Analytics</a:t>
                      </a:r>
                      <a:endParaRPr lang="en-US" sz="1800" dirty="0">
                        <a:solidFill>
                          <a:srgbClr val="000000"/>
                        </a:solidFill>
                        <a:latin typeface="Constantia" panose="02030602050306030303" pitchFamily="18" charset="0"/>
                      </a:endParaRPr>
                    </a:p>
                  </a:txBody>
                  <a:tcPr marL="274320">
                    <a:cell3D prstMaterial="dkEdge">
                      <a:bevel prst="cross"/>
                      <a:lightRig rig="flood" dir="t"/>
                    </a:cell3D>
                  </a:tcPr>
                </a:tc>
                <a:extLst>
                  <a:ext uri="{0D108BD9-81ED-4DB2-BD59-A6C34878D82A}">
                    <a16:rowId xmlns:a16="http://schemas.microsoft.com/office/drawing/2014/main" val="10012"/>
                  </a:ext>
                </a:extLst>
              </a:tr>
            </a:tbl>
          </a:graphicData>
        </a:graphic>
      </p:graphicFrame>
      <p:sp>
        <p:nvSpPr>
          <p:cNvPr id="7" name="Rectangle 6"/>
          <p:cNvSpPr/>
          <p:nvPr/>
        </p:nvSpPr>
        <p:spPr>
          <a:xfrm>
            <a:off x="6934200" y="6162495"/>
            <a:ext cx="1979630" cy="261610"/>
          </a:xfrm>
          <a:prstGeom prst="rect">
            <a:avLst/>
          </a:prstGeom>
        </p:spPr>
        <p:txBody>
          <a:bodyPr wrap="square">
            <a:spAutoFit/>
          </a:bodyPr>
          <a:lstStyle/>
          <a:p>
            <a:pPr algn="r"/>
            <a:r>
              <a:rPr lang="en-US" altLang="en-US" sz="1100" dirty="0" smtClean="0">
                <a:solidFill>
                  <a:srgbClr val="000000"/>
                </a:solidFill>
                <a:latin typeface="Rockwell" panose="02060603020205020403" pitchFamily="18" charset="0"/>
                <a:cs typeface="Arial Narrow" panose="020B0606020202030204" pitchFamily="34" charset="0"/>
              </a:rPr>
              <a:t>Source: Figure 15.3</a:t>
            </a:r>
            <a:endParaRPr lang="en-US" sz="1100" dirty="0">
              <a:latin typeface="Rockwell" panose="02060603020205020403" pitchFamily="18" charset="0"/>
            </a:endParaRPr>
          </a:p>
        </p:txBody>
      </p:sp>
    </p:spTree>
    <p:extLst>
      <p:ext uri="{BB962C8B-B14F-4D97-AF65-F5344CB8AC3E}">
        <p14:creationId xmlns:p14="http://schemas.microsoft.com/office/powerpoint/2010/main" val="1224938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FFFF"/>
                </a:solidFill>
              </a:rPr>
              <a:t>Supply Chain Analytics and Big Data</a:t>
            </a:r>
            <a:br>
              <a:rPr lang="en-US" dirty="0">
                <a:solidFill>
                  <a:srgbClr val="FFFFFF"/>
                </a:solidFill>
              </a:rPr>
            </a:br>
            <a:r>
              <a:rPr lang="en-US" sz="3200" dirty="0" smtClean="0">
                <a:solidFill>
                  <a:schemeClr val="accent2">
                    <a:lumMod val="40000"/>
                    <a:lumOff val="60000"/>
                  </a:schemeClr>
                </a:solidFill>
              </a:rPr>
              <a:t>Big Data and the Supply Chain</a:t>
            </a:r>
            <a:endParaRPr lang="en-US"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13</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8" name="Group 7"/>
          <p:cNvGrpSpPr/>
          <p:nvPr/>
        </p:nvGrpSpPr>
        <p:grpSpPr>
          <a:xfrm>
            <a:off x="0" y="1227136"/>
            <a:ext cx="9144000" cy="5265739"/>
            <a:chOff x="0" y="1227136"/>
            <a:chExt cx="9144000" cy="5265739"/>
          </a:xfrm>
        </p:grpSpPr>
        <p:pic>
          <p:nvPicPr>
            <p:cNvPr id="1026" name="Picture 2" descr="http://www.aicogroups.com/wp-content/uploads/2011/07/analytic.jpe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4157"/>
                      </a14:imgEffect>
                      <a14:imgEffect>
                        <a14:saturation sat="38000"/>
                      </a14:imgEffect>
                    </a14:imgLayer>
                  </a14:imgProps>
                </a:ext>
                <a:ext uri="{28A0092B-C50C-407E-A947-70E740481C1C}">
                  <a14:useLocalDpi xmlns:a14="http://schemas.microsoft.com/office/drawing/2010/main" val="0"/>
                </a:ext>
              </a:extLst>
            </a:blip>
            <a:srcRect/>
            <a:stretch>
              <a:fillRect/>
            </a:stretch>
          </p:blipFill>
          <p:spPr bwMode="auto">
            <a:xfrm>
              <a:off x="0" y="1227136"/>
              <a:ext cx="9144000" cy="526573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04800" y="4648200"/>
              <a:ext cx="4648200" cy="1477328"/>
            </a:xfrm>
            <a:prstGeom prst="rect">
              <a:avLst/>
            </a:prstGeom>
            <a:solidFill>
              <a:schemeClr val="tx1">
                <a:lumMod val="50000"/>
                <a:alpha val="39000"/>
              </a:schemeClr>
            </a:solidFill>
          </p:spPr>
          <p:txBody>
            <a:bodyPr wrap="square">
              <a:spAutoFit/>
            </a:bodyPr>
            <a:lstStyle/>
            <a:p>
              <a:pPr algn="ctr"/>
              <a:r>
                <a:rPr lang="en-US" b="1" dirty="0">
                  <a:solidFill>
                    <a:schemeClr val="bg1"/>
                  </a:solidFill>
                  <a:latin typeface="Constantia" panose="02030602050306030303" pitchFamily="18" charset="0"/>
                </a:rPr>
                <a:t>Big data may be thought of as the process of accumulating, organizing and analyzing very large sets of data to identify patterns, trends and other information of interest.  </a:t>
              </a:r>
            </a:p>
          </p:txBody>
        </p:sp>
        <p:sp>
          <p:nvSpPr>
            <p:cNvPr id="9" name="Rectangle 8"/>
            <p:cNvSpPr/>
            <p:nvPr/>
          </p:nvSpPr>
          <p:spPr>
            <a:xfrm>
              <a:off x="2209800" y="1415166"/>
              <a:ext cx="6781800" cy="1200329"/>
            </a:xfrm>
            <a:prstGeom prst="rect">
              <a:avLst/>
            </a:prstGeom>
            <a:solidFill>
              <a:schemeClr val="tx1">
                <a:lumMod val="50000"/>
                <a:alpha val="39000"/>
              </a:schemeClr>
            </a:solidFill>
          </p:spPr>
          <p:txBody>
            <a:bodyPr wrap="square">
              <a:spAutoFit/>
            </a:bodyPr>
            <a:lstStyle/>
            <a:p>
              <a:pPr algn="ctr"/>
              <a:r>
                <a:rPr lang="en-US" b="1" dirty="0">
                  <a:solidFill>
                    <a:schemeClr val="bg1"/>
                  </a:solidFill>
                  <a:latin typeface="Constantia" panose="02030602050306030303" pitchFamily="18" charset="0"/>
                </a:rPr>
                <a:t>A primary goal of big data is to help organizations better understand the information that resides within the data, and to focus attention on those factors that are most relevant to making well-informed supply chain decisions. </a:t>
              </a:r>
            </a:p>
          </p:txBody>
        </p:sp>
      </p:grpSp>
      <p:sp>
        <p:nvSpPr>
          <p:cNvPr id="11" name="TextBox 10"/>
          <p:cNvSpPr txBox="1"/>
          <p:nvPr/>
        </p:nvSpPr>
        <p:spPr>
          <a:xfrm>
            <a:off x="6659880" y="6214796"/>
            <a:ext cx="2377440" cy="253916"/>
          </a:xfrm>
          <a:prstGeom prst="rect">
            <a:avLst/>
          </a:prstGeom>
          <a:noFill/>
        </p:spPr>
        <p:txBody>
          <a:bodyPr wrap="square" rtlCol="0">
            <a:spAutoFit/>
          </a:bodyPr>
          <a:lstStyle/>
          <a:p>
            <a:pPr lvl="0">
              <a:defRPr/>
            </a:pPr>
            <a:r>
              <a:rPr kumimoji="0" lang="en-US" sz="1000" b="0" i="0" u="none" strike="noStrike" kern="0" cap="none" spc="0" normalizeH="0" baseline="0" noProof="0" dirty="0" smtClean="0">
                <a:ln>
                  <a:noFill/>
                </a:ln>
                <a:solidFill>
                  <a:prstClr val="black">
                    <a:lumMod val="50000"/>
                    <a:lumOff val="50000"/>
                  </a:prstClr>
                </a:solidFill>
                <a:effectLst/>
                <a:uLnTx/>
                <a:uFillTx/>
                <a:latin typeface="Rockwell" pitchFamily="18" charset="0"/>
              </a:rPr>
              <a:t>Images courtesy of </a:t>
            </a:r>
            <a:r>
              <a:rPr lang="en-US" sz="1000" kern="0" dirty="0" err="1">
                <a:solidFill>
                  <a:prstClr val="black">
                    <a:lumMod val="50000"/>
                    <a:lumOff val="50000"/>
                  </a:prstClr>
                </a:solidFill>
                <a:latin typeface="Rockwell" pitchFamily="18" charset="0"/>
              </a:rPr>
              <a:t>Aico</a:t>
            </a:r>
            <a:r>
              <a:rPr lang="en-US" sz="1000" kern="0" dirty="0">
                <a:solidFill>
                  <a:prstClr val="black">
                    <a:lumMod val="50000"/>
                    <a:lumOff val="50000"/>
                  </a:prstClr>
                </a:solidFill>
                <a:latin typeface="Rockwell" pitchFamily="18" charset="0"/>
              </a:rPr>
              <a:t> </a:t>
            </a:r>
            <a:r>
              <a:rPr lang="en-US" sz="1000" kern="0" dirty="0" smtClean="0">
                <a:solidFill>
                  <a:prstClr val="black">
                    <a:lumMod val="50000"/>
                    <a:lumOff val="50000"/>
                  </a:prstClr>
                </a:solidFill>
                <a:latin typeface="Rockwell" pitchFamily="18" charset="0"/>
              </a:rPr>
              <a:t>Groups</a:t>
            </a:r>
            <a:endParaRPr kumimoji="0" lang="en-US" sz="1000" b="0" i="0" u="none" strike="noStrike" kern="0" cap="none" spc="0" normalizeH="0" baseline="0" noProof="0" dirty="0" smtClean="0">
              <a:ln>
                <a:noFill/>
              </a:ln>
              <a:solidFill>
                <a:prstClr val="black">
                  <a:lumMod val="50000"/>
                  <a:lumOff val="50000"/>
                </a:prstClr>
              </a:solidFill>
              <a:effectLst/>
              <a:uLnTx/>
              <a:uFillTx/>
              <a:latin typeface="Rockwell" pitchFamily="18" charset="0"/>
            </a:endParaRPr>
          </a:p>
        </p:txBody>
      </p:sp>
    </p:spTree>
    <p:extLst>
      <p:ext uri="{BB962C8B-B14F-4D97-AF65-F5344CB8AC3E}">
        <p14:creationId xmlns:p14="http://schemas.microsoft.com/office/powerpoint/2010/main" val="2613496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z="6600" dirty="0" smtClean="0"/>
              <a:t>Omni-Channel</a:t>
            </a:r>
            <a:endParaRPr lang="en-US" sz="6600" dirty="0"/>
          </a:p>
        </p:txBody>
      </p:sp>
    </p:spTree>
    <p:extLst>
      <p:ext uri="{BB962C8B-B14F-4D97-AF65-F5344CB8AC3E}">
        <p14:creationId xmlns:p14="http://schemas.microsoft.com/office/powerpoint/2010/main" val="26796725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lstStyle/>
          <a:p>
            <a:r>
              <a:rPr lang="en-US" sz="4400" dirty="0" smtClean="0"/>
              <a:t>Omni-Channel</a:t>
            </a:r>
            <a:endParaRPr lang="en-US" sz="4400" dirty="0"/>
          </a:p>
        </p:txBody>
      </p:sp>
      <p:sp>
        <p:nvSpPr>
          <p:cNvPr id="3" name="Content Placeholder 2"/>
          <p:cNvSpPr>
            <a:spLocks noGrp="1"/>
          </p:cNvSpPr>
          <p:nvPr>
            <p:ph idx="1"/>
          </p:nvPr>
        </p:nvSpPr>
        <p:spPr>
          <a:xfrm>
            <a:off x="342900" y="1207780"/>
            <a:ext cx="8458200" cy="838091"/>
          </a:xfrm>
        </p:spPr>
        <p:txBody>
          <a:bodyPr/>
          <a:lstStyle/>
          <a:p>
            <a:pPr marL="0" indent="0" algn="ctr">
              <a:buNone/>
            </a:pPr>
            <a:r>
              <a:rPr lang="en-US" sz="2400" b="1" i="1" dirty="0">
                <a:solidFill>
                  <a:srgbClr val="993366"/>
                </a:solidFill>
              </a:rPr>
              <a:t>T</a:t>
            </a:r>
            <a:r>
              <a:rPr lang="en-US" sz="2400" b="1" i="1" dirty="0" smtClean="0">
                <a:solidFill>
                  <a:srgbClr val="993366"/>
                </a:solidFill>
              </a:rPr>
              <a:t>he </a:t>
            </a:r>
            <a:r>
              <a:rPr lang="en-US" sz="2400" b="1" i="1" dirty="0" err="1">
                <a:solidFill>
                  <a:srgbClr val="993366"/>
                </a:solidFill>
              </a:rPr>
              <a:t>omni</a:t>
            </a:r>
            <a:r>
              <a:rPr lang="en-US" sz="2400" b="1" i="1" dirty="0">
                <a:solidFill>
                  <a:srgbClr val="993366"/>
                </a:solidFill>
              </a:rPr>
              <a:t>-channel concept can be defined as “anytime, anywhere, anyhow, and any device</a:t>
            </a:r>
            <a:r>
              <a:rPr lang="en-US" sz="2400" b="1" i="1" dirty="0" smtClean="0">
                <a:solidFill>
                  <a:srgbClr val="993366"/>
                </a:solidFill>
              </a:rPr>
              <a:t>.”</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15</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131745"/>
            <a:ext cx="9144000" cy="359902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p:cNvSpPr txBox="1"/>
          <p:nvPr/>
        </p:nvSpPr>
        <p:spPr>
          <a:xfrm>
            <a:off x="6190154" y="6233084"/>
            <a:ext cx="2941320" cy="246221"/>
          </a:xfrm>
          <a:prstGeom prst="rect">
            <a:avLst/>
          </a:prstGeom>
          <a:noFill/>
        </p:spPr>
        <p:txBody>
          <a:bodyPr wrap="square" rtlCol="0">
            <a:spAutoFit/>
          </a:bodyPr>
          <a:lstStyle/>
          <a:p>
            <a:pPr lvl="0">
              <a:defRPr/>
            </a:pPr>
            <a:r>
              <a:rPr kumimoji="0" lang="en-US" sz="1000" b="0" i="0" u="none" strike="noStrike" kern="0" cap="none" spc="0" normalizeH="0" baseline="0" noProof="0" dirty="0" smtClean="0">
                <a:ln>
                  <a:noFill/>
                </a:ln>
                <a:solidFill>
                  <a:prstClr val="black">
                    <a:lumMod val="50000"/>
                    <a:lumOff val="50000"/>
                  </a:prstClr>
                </a:solidFill>
                <a:effectLst/>
                <a:uLnTx/>
                <a:uFillTx/>
                <a:latin typeface="Rockwell" pitchFamily="18" charset="0"/>
              </a:rPr>
              <a:t>Images courtesy of </a:t>
            </a:r>
            <a:r>
              <a:rPr lang="en-US" sz="1000" kern="0" dirty="0">
                <a:solidFill>
                  <a:prstClr val="black">
                    <a:lumMod val="50000"/>
                    <a:lumOff val="50000"/>
                  </a:prstClr>
                </a:solidFill>
                <a:latin typeface="Rockwell" pitchFamily="18" charset="0"/>
              </a:rPr>
              <a:t>St. Joseph Communications</a:t>
            </a:r>
            <a:endParaRPr kumimoji="0" lang="en-US" sz="1000" b="0" i="0" u="none" strike="noStrike" kern="0" cap="none" spc="0" normalizeH="0" baseline="0" noProof="0" dirty="0" smtClean="0">
              <a:ln>
                <a:noFill/>
              </a:ln>
              <a:solidFill>
                <a:prstClr val="black">
                  <a:lumMod val="50000"/>
                  <a:lumOff val="50000"/>
                </a:prstClr>
              </a:solidFill>
              <a:effectLst/>
              <a:uLnTx/>
              <a:uFillTx/>
              <a:latin typeface="Rockwell" pitchFamily="18" charset="0"/>
            </a:endParaRPr>
          </a:p>
        </p:txBody>
      </p:sp>
    </p:spTree>
    <p:extLst>
      <p:ext uri="{BB962C8B-B14F-4D97-AF65-F5344CB8AC3E}">
        <p14:creationId xmlns:p14="http://schemas.microsoft.com/office/powerpoint/2010/main" val="3096692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21822"/>
          </a:xfrm>
        </p:spPr>
        <p:txBody>
          <a:bodyPr/>
          <a:lstStyle/>
          <a:p>
            <a:r>
              <a:rPr lang="en-US" sz="3600" dirty="0" smtClean="0"/>
              <a:t>Omni-Channel Retails</a:t>
            </a:r>
            <a:br>
              <a:rPr lang="en-US" sz="3600" dirty="0" smtClean="0"/>
            </a:br>
            <a:r>
              <a:rPr lang="en-US" sz="2800" dirty="0" smtClean="0">
                <a:solidFill>
                  <a:schemeClr val="accent2">
                    <a:lumMod val="40000"/>
                    <a:lumOff val="60000"/>
                  </a:schemeClr>
                </a:solidFill>
              </a:rPr>
              <a:t>Strategies for Omni-Channel Retailers</a:t>
            </a:r>
            <a:endParaRPr lang="en-US" sz="28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16</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90" name="Group 89"/>
          <p:cNvGrpSpPr/>
          <p:nvPr/>
        </p:nvGrpSpPr>
        <p:grpSpPr>
          <a:xfrm>
            <a:off x="179922" y="1219426"/>
            <a:ext cx="8713120" cy="4991146"/>
            <a:chOff x="179922" y="1219426"/>
            <a:chExt cx="8713120" cy="4991146"/>
          </a:xfrm>
        </p:grpSpPr>
        <p:pic>
          <p:nvPicPr>
            <p:cNvPr id="1028" name="Picture 4" descr="http://www.rishabhsoft.com/wp-content/uploads/2015/09/omni-channel-retailing-e144281714057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922" y="2218740"/>
              <a:ext cx="2661591" cy="2224632"/>
            </a:xfrm>
            <a:prstGeom prst="rect">
              <a:avLst/>
            </a:prstGeom>
            <a:noFill/>
            <a:extLst>
              <a:ext uri="{909E8E84-426E-40DD-AFC4-6F175D3DCCD1}">
                <a14:hiddenFill xmlns:a14="http://schemas.microsoft.com/office/drawing/2010/main">
                  <a:solidFill>
                    <a:srgbClr val="FFFFFF"/>
                  </a:solidFill>
                </a14:hiddenFill>
              </a:ext>
            </a:extLst>
          </p:spPr>
        </p:pic>
        <p:sp>
          <p:nvSpPr>
            <p:cNvPr id="53" name="모서리가 둥근 직사각형 36"/>
            <p:cNvSpPr/>
            <p:nvPr/>
          </p:nvSpPr>
          <p:spPr>
            <a:xfrm>
              <a:off x="2844886" y="2090485"/>
              <a:ext cx="6036903"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4" name="모서리가 둥근 직사각형 37"/>
            <p:cNvSpPr/>
            <p:nvPr/>
          </p:nvSpPr>
          <p:spPr>
            <a:xfrm>
              <a:off x="3297050" y="2942334"/>
              <a:ext cx="5595992"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5" name="모서리가 둥근 직사각형 38"/>
            <p:cNvSpPr/>
            <p:nvPr/>
          </p:nvSpPr>
          <p:spPr>
            <a:xfrm>
              <a:off x="3114700" y="3833362"/>
              <a:ext cx="5778342"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6" name="모서리가 둥근 직사각형 39"/>
            <p:cNvSpPr/>
            <p:nvPr/>
          </p:nvSpPr>
          <p:spPr>
            <a:xfrm>
              <a:off x="1938594" y="4659701"/>
              <a:ext cx="6943195"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7" name="모서리가 둥근 직사각형 40"/>
            <p:cNvSpPr/>
            <p:nvPr/>
          </p:nvSpPr>
          <p:spPr>
            <a:xfrm>
              <a:off x="921130" y="1275534"/>
              <a:ext cx="7960659"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rgbClr val="000000"/>
                </a:solidFill>
                <a:latin typeface="Constantia" pitchFamily="18" charset="0"/>
              </a:endParaRPr>
            </a:p>
          </p:txBody>
        </p:sp>
        <p:sp>
          <p:nvSpPr>
            <p:cNvPr id="58" name="TextBox 57"/>
            <p:cNvSpPr txBox="1"/>
            <p:nvPr/>
          </p:nvSpPr>
          <p:spPr>
            <a:xfrm>
              <a:off x="1654871" y="1311662"/>
              <a:ext cx="7035314" cy="615553"/>
            </a:xfrm>
            <a:prstGeom prst="rect">
              <a:avLst/>
            </a:prstGeom>
            <a:noFill/>
          </p:spPr>
          <p:txBody>
            <a:bodyPr wrap="square" rtlCol="0">
              <a:spAutoFit/>
            </a:bodyPr>
            <a:lstStyle/>
            <a:p>
              <a:pPr lvl="0" fontAlgn="base">
                <a:spcBef>
                  <a:spcPct val="0"/>
                </a:spcBef>
                <a:spcAft>
                  <a:spcPct val="0"/>
                </a:spcAft>
              </a:pPr>
              <a:r>
                <a:rPr kumimoji="1" lang="en-US" altLang="ko-KR" sz="1700" b="1" dirty="0">
                  <a:solidFill>
                    <a:srgbClr val="000000"/>
                  </a:solidFill>
                  <a:latin typeface="Constantia" pitchFamily="18" charset="0"/>
                  <a:ea typeface="HY헤드라인M" pitchFamily="18" charset="-127"/>
                  <a:cs typeface="Arial" pitchFamily="34" charset="0"/>
                </a:rPr>
                <a:t>One view of the customer </a:t>
              </a:r>
              <a:r>
                <a:rPr kumimoji="1" lang="en-US" altLang="ko-KR" sz="1700" dirty="0">
                  <a:solidFill>
                    <a:srgbClr val="000000"/>
                  </a:solidFill>
                  <a:latin typeface="Constantia" pitchFamily="18" charset="0"/>
                  <a:ea typeface="HY헤드라인M" pitchFamily="18" charset="-127"/>
                  <a:cs typeface="Arial" pitchFamily="34" charset="0"/>
                </a:rPr>
                <a:t>regardless of whether it is a store or internet purchase</a:t>
              </a:r>
            </a:p>
          </p:txBody>
        </p:sp>
        <p:sp>
          <p:nvSpPr>
            <p:cNvPr id="59" name="TextBox 58"/>
            <p:cNvSpPr txBox="1"/>
            <p:nvPr/>
          </p:nvSpPr>
          <p:spPr>
            <a:xfrm>
              <a:off x="3578627" y="2080497"/>
              <a:ext cx="5157331" cy="615553"/>
            </a:xfrm>
            <a:prstGeom prst="rect">
              <a:avLst/>
            </a:prstGeom>
            <a:noFill/>
          </p:spPr>
          <p:txBody>
            <a:bodyPr wrap="square" rtlCol="0">
              <a:spAutoFit/>
            </a:bodyPr>
            <a:lstStyle/>
            <a:p>
              <a:pPr lvl="0" fontAlgn="base">
                <a:spcBef>
                  <a:spcPct val="0"/>
                </a:spcBef>
                <a:spcAft>
                  <a:spcPct val="0"/>
                </a:spcAft>
              </a:pPr>
              <a:r>
                <a:rPr kumimoji="1" lang="en-US" altLang="ko-KR" sz="1700" b="1" dirty="0" smtClean="0">
                  <a:solidFill>
                    <a:srgbClr val="000000"/>
                  </a:solidFill>
                  <a:latin typeface="Constantia" pitchFamily="18" charset="0"/>
                  <a:ea typeface="HY헤드라인M" pitchFamily="18" charset="-127"/>
                  <a:cs typeface="Arial" pitchFamily="34" charset="0"/>
                </a:rPr>
                <a:t>Short-term </a:t>
              </a:r>
              <a:r>
                <a:rPr kumimoji="1" lang="en-US" altLang="ko-KR" sz="1700" b="1" dirty="0">
                  <a:solidFill>
                    <a:srgbClr val="000000"/>
                  </a:solidFill>
                  <a:latin typeface="Constantia" pitchFamily="18" charset="0"/>
                  <a:ea typeface="HY헤드라인M" pitchFamily="18" charset="-127"/>
                  <a:cs typeface="Arial" pitchFamily="34" charset="0"/>
                </a:rPr>
                <a:t>f</a:t>
              </a:r>
              <a:r>
                <a:rPr kumimoji="1" lang="en-US" altLang="ko-KR" sz="1700" b="1" dirty="0" smtClean="0">
                  <a:solidFill>
                    <a:srgbClr val="000000"/>
                  </a:solidFill>
                  <a:latin typeface="Constantia" pitchFamily="18" charset="0"/>
                  <a:ea typeface="HY헤드라인M" pitchFamily="18" charset="-127"/>
                  <a:cs typeface="Arial" pitchFamily="34" charset="0"/>
                </a:rPr>
                <a:t>orecasts </a:t>
              </a:r>
              <a:r>
                <a:rPr kumimoji="1" lang="en-US" altLang="ko-KR" sz="1700" dirty="0" smtClean="0">
                  <a:solidFill>
                    <a:srgbClr val="000000"/>
                  </a:solidFill>
                  <a:latin typeface="Constantia" pitchFamily="18" charset="0"/>
                  <a:ea typeface="HY헤드라인M" pitchFamily="18" charset="-127"/>
                  <a:cs typeface="Arial" pitchFamily="34" charset="0"/>
                </a:rPr>
                <a:t>based on understanding of what, where, and when customers buy.</a:t>
              </a:r>
              <a:endParaRPr kumimoji="1" lang="en-US" altLang="ko-KR" sz="1700" dirty="0">
                <a:solidFill>
                  <a:srgbClr val="000000"/>
                </a:solidFill>
                <a:latin typeface="Constantia" pitchFamily="18" charset="0"/>
                <a:ea typeface="HY헤드라인M" pitchFamily="18" charset="-127"/>
                <a:cs typeface="Arial" pitchFamily="34" charset="0"/>
              </a:endParaRPr>
            </a:p>
          </p:txBody>
        </p:sp>
        <p:sp>
          <p:nvSpPr>
            <p:cNvPr id="60" name="TextBox 59"/>
            <p:cNvSpPr txBox="1"/>
            <p:nvPr/>
          </p:nvSpPr>
          <p:spPr>
            <a:xfrm>
              <a:off x="3930097" y="3071071"/>
              <a:ext cx="4748331" cy="353943"/>
            </a:xfrm>
            <a:prstGeom prst="rect">
              <a:avLst/>
            </a:prstGeom>
            <a:noFill/>
          </p:spPr>
          <p:txBody>
            <a:bodyPr wrap="square" rtlCol="0">
              <a:spAutoFit/>
            </a:bodyPr>
            <a:lstStyle/>
            <a:p>
              <a:pPr lvl="0" fontAlgn="base">
                <a:spcBef>
                  <a:spcPct val="0"/>
                </a:spcBef>
                <a:spcAft>
                  <a:spcPct val="0"/>
                </a:spcAft>
              </a:pPr>
              <a:r>
                <a:rPr kumimoji="1" lang="en-US" altLang="ko-KR" sz="1700" b="1" dirty="0">
                  <a:solidFill>
                    <a:srgbClr val="000000"/>
                  </a:solidFill>
                  <a:latin typeface="Constantia" pitchFamily="18" charset="0"/>
                  <a:ea typeface="HY헤드라인M" pitchFamily="18" charset="-127"/>
                  <a:cs typeface="Arial" pitchFamily="34" charset="0"/>
                </a:rPr>
                <a:t>Seamless </a:t>
              </a:r>
              <a:r>
                <a:rPr kumimoji="1" lang="en-US" altLang="ko-KR" sz="1700" b="1" dirty="0" smtClean="0">
                  <a:solidFill>
                    <a:srgbClr val="000000"/>
                  </a:solidFill>
                  <a:latin typeface="Constantia" pitchFamily="18" charset="0"/>
                  <a:ea typeface="HY헤드라인M" pitchFamily="18" charset="-127"/>
                  <a:cs typeface="Arial" pitchFamily="34" charset="0"/>
                </a:rPr>
                <a:t>order entry </a:t>
              </a:r>
              <a:r>
                <a:rPr kumimoji="1" lang="en-US" altLang="ko-KR" sz="1700" b="1" dirty="0">
                  <a:solidFill>
                    <a:srgbClr val="000000"/>
                  </a:solidFill>
                  <a:latin typeface="Constantia" pitchFamily="18" charset="0"/>
                  <a:ea typeface="HY헤드라인M" pitchFamily="18" charset="-127"/>
                  <a:cs typeface="Arial" pitchFamily="34" charset="0"/>
                </a:rPr>
                <a:t>and </a:t>
              </a:r>
              <a:r>
                <a:rPr kumimoji="1" lang="en-US" altLang="ko-KR" sz="1700" b="1" dirty="0" smtClean="0">
                  <a:solidFill>
                    <a:srgbClr val="000000"/>
                  </a:solidFill>
                  <a:latin typeface="Constantia" pitchFamily="18" charset="0"/>
                  <a:ea typeface="HY헤드라인M" pitchFamily="18" charset="-127"/>
                  <a:cs typeface="Arial" pitchFamily="34" charset="0"/>
                </a:rPr>
                <a:t>order management</a:t>
              </a:r>
              <a:endParaRPr kumimoji="1" lang="en-US" altLang="ko-KR" sz="1700" b="1" dirty="0">
                <a:solidFill>
                  <a:srgbClr val="000000"/>
                </a:solidFill>
                <a:latin typeface="Constantia" pitchFamily="18" charset="0"/>
                <a:ea typeface="HY헤드라인M" pitchFamily="18" charset="-127"/>
                <a:cs typeface="Arial" pitchFamily="34" charset="0"/>
              </a:endParaRPr>
            </a:p>
          </p:txBody>
        </p:sp>
        <p:sp>
          <p:nvSpPr>
            <p:cNvPr id="61" name="TextBox 60"/>
            <p:cNvSpPr txBox="1"/>
            <p:nvPr/>
          </p:nvSpPr>
          <p:spPr>
            <a:xfrm>
              <a:off x="3735709" y="3847003"/>
              <a:ext cx="4999076" cy="615553"/>
            </a:xfrm>
            <a:prstGeom prst="rect">
              <a:avLst/>
            </a:prstGeom>
            <a:noFill/>
          </p:spPr>
          <p:txBody>
            <a:bodyPr wrap="square" rtlCol="0">
              <a:spAutoFit/>
            </a:bodyPr>
            <a:lstStyle/>
            <a:p>
              <a:pPr lvl="0" fontAlgn="base">
                <a:spcBef>
                  <a:spcPct val="0"/>
                </a:spcBef>
                <a:spcAft>
                  <a:spcPct val="0"/>
                </a:spcAft>
              </a:pPr>
              <a:r>
                <a:rPr kumimoji="1" lang="en-US" altLang="ko-KR" sz="1700" b="1" dirty="0">
                  <a:solidFill>
                    <a:srgbClr val="000000"/>
                  </a:solidFill>
                  <a:latin typeface="Constantia" pitchFamily="18" charset="0"/>
                  <a:ea typeface="HY헤드라인M" pitchFamily="18" charset="-127"/>
                  <a:cs typeface="Arial" pitchFamily="34" charset="0"/>
                </a:rPr>
                <a:t>One </a:t>
              </a:r>
              <a:r>
                <a:rPr kumimoji="1" lang="en-US" altLang="ko-KR" sz="1700" b="1" dirty="0" smtClean="0">
                  <a:solidFill>
                    <a:srgbClr val="000000"/>
                  </a:solidFill>
                  <a:latin typeface="Constantia" pitchFamily="18" charset="0"/>
                  <a:ea typeface="HY헤드라인M" pitchFamily="18" charset="-127"/>
                  <a:cs typeface="Arial" pitchFamily="34" charset="0"/>
                </a:rPr>
                <a:t>view </a:t>
              </a:r>
              <a:r>
                <a:rPr kumimoji="1" lang="en-US" altLang="ko-KR" sz="1700" b="1" dirty="0">
                  <a:solidFill>
                    <a:srgbClr val="000000"/>
                  </a:solidFill>
                  <a:latin typeface="Constantia" pitchFamily="18" charset="0"/>
                  <a:ea typeface="HY헤드라인M" pitchFamily="18" charset="-127"/>
                  <a:cs typeface="Arial" pitchFamily="34" charset="0"/>
                </a:rPr>
                <a:t>of i</a:t>
              </a:r>
              <a:r>
                <a:rPr kumimoji="1" lang="en-US" altLang="ko-KR" sz="1700" b="1" dirty="0" smtClean="0">
                  <a:solidFill>
                    <a:srgbClr val="000000"/>
                  </a:solidFill>
                  <a:latin typeface="Constantia" pitchFamily="18" charset="0"/>
                  <a:ea typeface="HY헤드라인M" pitchFamily="18" charset="-127"/>
                  <a:cs typeface="Arial" pitchFamily="34" charset="0"/>
                </a:rPr>
                <a:t>nventory </a:t>
              </a:r>
              <a:r>
                <a:rPr kumimoji="1" lang="en-US" altLang="ko-KR" sz="1700" dirty="0" smtClean="0">
                  <a:solidFill>
                    <a:srgbClr val="000000"/>
                  </a:solidFill>
                  <a:latin typeface="Constantia" pitchFamily="18" charset="0"/>
                  <a:ea typeface="HY헤드라인M" pitchFamily="18" charset="-127"/>
                  <a:cs typeface="Arial" pitchFamily="34" charset="0"/>
                </a:rPr>
                <a:t>for real-time </a:t>
              </a:r>
              <a:r>
                <a:rPr kumimoji="1" lang="en-US" altLang="ko-KR" sz="1700" dirty="0">
                  <a:solidFill>
                    <a:srgbClr val="000000"/>
                  </a:solidFill>
                  <a:latin typeface="Constantia" pitchFamily="18" charset="0"/>
                  <a:ea typeface="HY헤드라인M" pitchFamily="18" charset="-127"/>
                  <a:cs typeface="Arial" pitchFamily="34" charset="0"/>
                </a:rPr>
                <a:t>inventory status availability at all </a:t>
              </a:r>
              <a:r>
                <a:rPr kumimoji="1" lang="en-US" altLang="ko-KR" sz="1700" dirty="0" smtClean="0">
                  <a:solidFill>
                    <a:srgbClr val="000000"/>
                  </a:solidFill>
                  <a:latin typeface="Constantia" pitchFamily="18" charset="0"/>
                  <a:ea typeface="HY헤드라인M" pitchFamily="18" charset="-127"/>
                  <a:cs typeface="Arial" pitchFamily="34" charset="0"/>
                </a:rPr>
                <a:t>stocking points</a:t>
              </a:r>
              <a:endParaRPr kumimoji="1" lang="en-US" altLang="ko-KR" sz="1700" dirty="0">
                <a:solidFill>
                  <a:srgbClr val="000000"/>
                </a:solidFill>
                <a:latin typeface="Constantia" pitchFamily="18" charset="0"/>
                <a:ea typeface="HY헤드라인M" pitchFamily="18" charset="-127"/>
                <a:cs typeface="Arial" pitchFamily="34" charset="0"/>
              </a:endParaRPr>
            </a:p>
          </p:txBody>
        </p:sp>
        <p:sp>
          <p:nvSpPr>
            <p:cNvPr id="62" name="TextBox 61"/>
            <p:cNvSpPr txBox="1"/>
            <p:nvPr/>
          </p:nvSpPr>
          <p:spPr>
            <a:xfrm>
              <a:off x="2389544" y="4710946"/>
              <a:ext cx="6300641" cy="615553"/>
            </a:xfrm>
            <a:prstGeom prst="rect">
              <a:avLst/>
            </a:prstGeom>
            <a:noFill/>
          </p:spPr>
          <p:txBody>
            <a:bodyPr wrap="square" rtlCol="0">
              <a:spAutoFit/>
            </a:bodyPr>
            <a:lstStyle/>
            <a:p>
              <a:pPr lvl="0" fontAlgn="base">
                <a:spcBef>
                  <a:spcPct val="0"/>
                </a:spcBef>
                <a:spcAft>
                  <a:spcPct val="0"/>
                </a:spcAft>
              </a:pPr>
              <a:r>
                <a:rPr kumimoji="1" lang="en-US" altLang="ko-KR" sz="1700" b="1" dirty="0">
                  <a:solidFill>
                    <a:srgbClr val="000000"/>
                  </a:solidFill>
                  <a:latin typeface="Constantia" pitchFamily="18" charset="0"/>
                  <a:ea typeface="HY헤드라인M" pitchFamily="18" charset="-127"/>
                  <a:cs typeface="Arial" pitchFamily="34" charset="0"/>
                </a:rPr>
                <a:t>Flexible </a:t>
              </a:r>
              <a:r>
                <a:rPr kumimoji="1" lang="en-US" altLang="ko-KR" sz="1700" b="1" dirty="0" smtClean="0">
                  <a:solidFill>
                    <a:srgbClr val="000000"/>
                  </a:solidFill>
                  <a:latin typeface="Constantia" pitchFamily="18" charset="0"/>
                  <a:ea typeface="HY헤드라인M" pitchFamily="18" charset="-127"/>
                  <a:cs typeface="Arial" pitchFamily="34" charset="0"/>
                </a:rPr>
                <a:t>fulfillment network </a:t>
              </a:r>
              <a:r>
                <a:rPr kumimoji="1" lang="en-US" altLang="ko-KR" sz="1700" dirty="0" smtClean="0">
                  <a:solidFill>
                    <a:srgbClr val="000000"/>
                  </a:solidFill>
                  <a:latin typeface="Constantia" pitchFamily="18" charset="0"/>
                  <a:ea typeface="HY헤드라인M" pitchFamily="18" charset="-127"/>
                  <a:cs typeface="Arial" pitchFamily="34" charset="0"/>
                </a:rPr>
                <a:t>in terms of delivery </a:t>
              </a:r>
              <a:r>
                <a:rPr kumimoji="1" lang="en-US" altLang="ko-KR" sz="1700" dirty="0">
                  <a:solidFill>
                    <a:srgbClr val="000000"/>
                  </a:solidFill>
                  <a:latin typeface="Constantia" pitchFamily="18" charset="0"/>
                  <a:ea typeface="HY헤드라인M" pitchFamily="18" charset="-127"/>
                  <a:cs typeface="Arial" pitchFamily="34" charset="0"/>
                </a:rPr>
                <a:t>options, </a:t>
              </a:r>
              <a:r>
                <a:rPr kumimoji="1" lang="en-US" altLang="ko-KR" sz="1700" dirty="0" smtClean="0">
                  <a:solidFill>
                    <a:srgbClr val="000000"/>
                  </a:solidFill>
                  <a:latin typeface="Constantia" pitchFamily="18" charset="0"/>
                  <a:ea typeface="HY헤드라인M" pitchFamily="18" charset="-127"/>
                  <a:cs typeface="Arial" pitchFamily="34" charset="0"/>
                </a:rPr>
                <a:t>meeting </a:t>
              </a:r>
              <a:r>
                <a:rPr kumimoji="1" lang="en-US" altLang="ko-KR" sz="1700" dirty="0">
                  <a:solidFill>
                    <a:srgbClr val="000000"/>
                  </a:solidFill>
                  <a:latin typeface="Constantia" pitchFamily="18" charset="0"/>
                  <a:ea typeface="HY헤드라인M" pitchFamily="18" charset="-127"/>
                  <a:cs typeface="Arial" pitchFamily="34" charset="0"/>
                </a:rPr>
                <a:t>seasonal patterns, and </a:t>
              </a:r>
              <a:r>
                <a:rPr kumimoji="1" lang="en-US" altLang="ko-KR" sz="1700" dirty="0" smtClean="0">
                  <a:solidFill>
                    <a:srgbClr val="000000"/>
                  </a:solidFill>
                  <a:latin typeface="Constantia" pitchFamily="18" charset="0"/>
                  <a:ea typeface="HY헤드라인M" pitchFamily="18" charset="-127"/>
                  <a:cs typeface="Arial" pitchFamily="34" charset="0"/>
                </a:rPr>
                <a:t>handling returns</a:t>
              </a:r>
            </a:p>
          </p:txBody>
        </p:sp>
        <p:grpSp>
          <p:nvGrpSpPr>
            <p:cNvPr id="63" name="그룹 86"/>
            <p:cNvGrpSpPr/>
            <p:nvPr/>
          </p:nvGrpSpPr>
          <p:grpSpPr>
            <a:xfrm>
              <a:off x="676643" y="1219426"/>
              <a:ext cx="880878" cy="799389"/>
              <a:chOff x="2104977" y="4186242"/>
              <a:chExt cx="1285884" cy="1285884"/>
            </a:xfrm>
          </p:grpSpPr>
          <p:sp>
            <p:nvSpPr>
              <p:cNvPr id="81" name="타원 84"/>
              <p:cNvSpPr/>
              <p:nvPr/>
            </p:nvSpPr>
            <p:spPr>
              <a:xfrm>
                <a:off x="2119265" y="4238630"/>
                <a:ext cx="1214446" cy="1214446"/>
              </a:xfrm>
              <a:prstGeom prst="ellipse">
                <a:avLst/>
              </a:prstGeom>
              <a:gradFill>
                <a:gsLst>
                  <a:gs pos="0">
                    <a:schemeClr val="accent1"/>
                  </a:gs>
                  <a:gs pos="61000">
                    <a:schemeClr val="tx2"/>
                  </a:gs>
                  <a:gs pos="100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2" name="도넛 85"/>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64" name="TextBox 63"/>
            <p:cNvSpPr txBox="1"/>
            <p:nvPr/>
          </p:nvSpPr>
          <p:spPr>
            <a:xfrm>
              <a:off x="939699" y="1310551"/>
              <a:ext cx="438171" cy="523220"/>
            </a:xfrm>
            <a:prstGeom prst="rect">
              <a:avLst/>
            </a:prstGeom>
            <a:noFill/>
          </p:spPr>
          <p:txBody>
            <a:bodyPr wrap="square" rtlCol="0">
              <a:spAutoFit/>
            </a:bodyPr>
            <a:lstStyle/>
            <a:p>
              <a:r>
                <a:rPr lang="en-US" altLang="ko-KR" sz="2800" b="1" dirty="0" smtClean="0">
                  <a:solidFill>
                    <a:schemeClr val="bg1"/>
                  </a:solidFill>
                  <a:latin typeface="Constantia" pitchFamily="18" charset="0"/>
                  <a:cs typeface="Arial" pitchFamily="34" charset="0"/>
                </a:rPr>
                <a:t>1</a:t>
              </a:r>
              <a:endParaRPr lang="ko-KR" altLang="en-US" sz="2800" b="1" dirty="0">
                <a:solidFill>
                  <a:schemeClr val="bg1"/>
                </a:solidFill>
                <a:latin typeface="Constantia" pitchFamily="18" charset="0"/>
                <a:cs typeface="Arial" pitchFamily="34" charset="0"/>
              </a:endParaRPr>
            </a:p>
          </p:txBody>
        </p:sp>
        <p:grpSp>
          <p:nvGrpSpPr>
            <p:cNvPr id="65" name="그룹 87"/>
            <p:cNvGrpSpPr/>
            <p:nvPr/>
          </p:nvGrpSpPr>
          <p:grpSpPr>
            <a:xfrm>
              <a:off x="2575111" y="2054874"/>
              <a:ext cx="880878" cy="799389"/>
              <a:chOff x="2104977" y="4186242"/>
              <a:chExt cx="1285884" cy="1285884"/>
            </a:xfrm>
          </p:grpSpPr>
          <p:sp>
            <p:nvSpPr>
              <p:cNvPr id="79" name="타원 88"/>
              <p:cNvSpPr/>
              <p:nvPr/>
            </p:nvSpPr>
            <p:spPr>
              <a:xfrm>
                <a:off x="2119265" y="4238630"/>
                <a:ext cx="1214446" cy="1214446"/>
              </a:xfrm>
              <a:prstGeom prst="ellipse">
                <a:avLst/>
              </a:prstGeom>
              <a:gradFill>
                <a:gsLst>
                  <a:gs pos="0">
                    <a:schemeClr val="accent3"/>
                  </a:gs>
                  <a:gs pos="61000">
                    <a:schemeClr val="accent3">
                      <a:lumMod val="75000"/>
                    </a:schemeClr>
                  </a:gs>
                  <a:gs pos="100000">
                    <a:schemeClr val="accent3"/>
                  </a:gs>
                </a:gsLst>
                <a:lin ang="5400000" scaled="0"/>
              </a:gradFill>
              <a:ln>
                <a:solidFill>
                  <a:schemeClr val="bg1"/>
                </a:solidFill>
              </a:ln>
              <a:scene3d>
                <a:camera prst="orthographicFront"/>
                <a:lightRig rig="threePt" dir="t"/>
              </a:scene3d>
              <a:sp3d>
                <a:bevelT w="5080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0" name="도넛 89"/>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66" name="그룹 91"/>
            <p:cNvGrpSpPr/>
            <p:nvPr/>
          </p:nvGrpSpPr>
          <p:grpSpPr>
            <a:xfrm>
              <a:off x="3044133" y="2904657"/>
              <a:ext cx="880878" cy="799389"/>
              <a:chOff x="2104977" y="4186242"/>
              <a:chExt cx="1285884" cy="1285884"/>
            </a:xfrm>
          </p:grpSpPr>
          <p:sp>
            <p:nvSpPr>
              <p:cNvPr id="77" name="타원 92"/>
              <p:cNvSpPr/>
              <p:nvPr/>
            </p:nvSpPr>
            <p:spPr>
              <a:xfrm>
                <a:off x="2119265" y="4238630"/>
                <a:ext cx="1214446" cy="1214446"/>
              </a:xfrm>
              <a:prstGeom prst="ellipse">
                <a:avLst/>
              </a:prstGeom>
              <a:gradFill>
                <a:gsLst>
                  <a:gs pos="0">
                    <a:schemeClr val="accent4"/>
                  </a:gs>
                  <a:gs pos="61000">
                    <a:schemeClr val="accent4">
                      <a:lumMod val="75000"/>
                    </a:schemeClr>
                  </a:gs>
                  <a:gs pos="100000">
                    <a:schemeClr val="accent4"/>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8" name="도넛 93"/>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67" name="그룹 94"/>
            <p:cNvGrpSpPr/>
            <p:nvPr/>
          </p:nvGrpSpPr>
          <p:grpSpPr>
            <a:xfrm>
              <a:off x="2853354" y="3794738"/>
              <a:ext cx="880878" cy="799389"/>
              <a:chOff x="2104977" y="4186242"/>
              <a:chExt cx="1285884" cy="1285884"/>
            </a:xfrm>
          </p:grpSpPr>
          <p:sp>
            <p:nvSpPr>
              <p:cNvPr id="75" name="타원 95"/>
              <p:cNvSpPr/>
              <p:nvPr/>
            </p:nvSpPr>
            <p:spPr>
              <a:xfrm>
                <a:off x="2119265" y="4238630"/>
                <a:ext cx="1214446" cy="1214446"/>
              </a:xfrm>
              <a:prstGeom prst="ellipse">
                <a:avLst/>
              </a:prstGeom>
              <a:gradFill>
                <a:gsLst>
                  <a:gs pos="0">
                    <a:schemeClr val="accent5"/>
                  </a:gs>
                  <a:gs pos="61000">
                    <a:schemeClr val="accent5">
                      <a:lumMod val="75000"/>
                    </a:schemeClr>
                  </a:gs>
                  <a:gs pos="100000">
                    <a:schemeClr val="accent5"/>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6" name="도넛 96"/>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nvGrpSpPr>
            <p:cNvPr id="68" name="그룹 97"/>
            <p:cNvGrpSpPr/>
            <p:nvPr/>
          </p:nvGrpSpPr>
          <p:grpSpPr>
            <a:xfrm>
              <a:off x="1470738" y="4603336"/>
              <a:ext cx="880878" cy="799389"/>
              <a:chOff x="2104977" y="4186242"/>
              <a:chExt cx="1285884" cy="1285884"/>
            </a:xfrm>
          </p:grpSpPr>
          <p:sp>
            <p:nvSpPr>
              <p:cNvPr id="73" name="타원 98"/>
              <p:cNvSpPr/>
              <p:nvPr/>
            </p:nvSpPr>
            <p:spPr>
              <a:xfrm>
                <a:off x="2119265" y="4238630"/>
                <a:ext cx="1214446" cy="1214446"/>
              </a:xfrm>
              <a:prstGeom prst="ellipse">
                <a:avLst/>
              </a:prstGeom>
              <a:gradFill>
                <a:gsLst>
                  <a:gs pos="0">
                    <a:schemeClr val="accent6"/>
                  </a:gs>
                  <a:gs pos="61000">
                    <a:schemeClr val="accent6">
                      <a:lumMod val="7500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74" name="도넛 99"/>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69" name="TextBox 68"/>
            <p:cNvSpPr txBox="1"/>
            <p:nvPr/>
          </p:nvSpPr>
          <p:spPr>
            <a:xfrm>
              <a:off x="2844056" y="2147111"/>
              <a:ext cx="438171" cy="523220"/>
            </a:xfrm>
            <a:prstGeom prst="rect">
              <a:avLst/>
            </a:prstGeom>
            <a:noFill/>
          </p:spPr>
          <p:txBody>
            <a:bodyPr wrap="square" rtlCol="0">
              <a:spAutoFit/>
            </a:bodyPr>
            <a:lstStyle/>
            <a:p>
              <a:r>
                <a:rPr lang="en-US" altLang="ko-KR" sz="2800" b="1" dirty="0" smtClean="0">
                  <a:solidFill>
                    <a:srgbClr val="000000"/>
                  </a:solidFill>
                  <a:latin typeface="Constantia" pitchFamily="18" charset="0"/>
                  <a:cs typeface="Arial" pitchFamily="34" charset="0"/>
                </a:rPr>
                <a:t>2</a:t>
              </a:r>
              <a:endParaRPr lang="ko-KR" altLang="en-US" sz="2800" b="1" dirty="0">
                <a:solidFill>
                  <a:srgbClr val="000000"/>
                </a:solidFill>
                <a:latin typeface="Constantia" pitchFamily="18" charset="0"/>
                <a:cs typeface="Arial" pitchFamily="34" charset="0"/>
              </a:endParaRPr>
            </a:p>
          </p:txBody>
        </p:sp>
        <p:sp>
          <p:nvSpPr>
            <p:cNvPr id="70" name="TextBox 69"/>
            <p:cNvSpPr txBox="1"/>
            <p:nvPr/>
          </p:nvSpPr>
          <p:spPr>
            <a:xfrm>
              <a:off x="3315886" y="2971273"/>
              <a:ext cx="438171" cy="523220"/>
            </a:xfrm>
            <a:prstGeom prst="rect">
              <a:avLst/>
            </a:prstGeom>
            <a:noFill/>
          </p:spPr>
          <p:txBody>
            <a:bodyPr wrap="square" rtlCol="0">
              <a:spAutoFit/>
            </a:bodyPr>
            <a:lstStyle/>
            <a:p>
              <a:r>
                <a:rPr lang="en-US" altLang="ko-KR" sz="2800" b="1" dirty="0" smtClean="0">
                  <a:solidFill>
                    <a:schemeClr val="bg1"/>
                  </a:solidFill>
                  <a:latin typeface="Constantia" pitchFamily="18" charset="0"/>
                  <a:cs typeface="Arial" pitchFamily="34" charset="0"/>
                </a:rPr>
                <a:t>3</a:t>
              </a:r>
              <a:endParaRPr lang="ko-KR" altLang="en-US" sz="2800" b="1" dirty="0">
                <a:solidFill>
                  <a:schemeClr val="bg1"/>
                </a:solidFill>
                <a:latin typeface="Constantia" pitchFamily="18" charset="0"/>
                <a:cs typeface="Arial" pitchFamily="34" charset="0"/>
              </a:endParaRPr>
            </a:p>
          </p:txBody>
        </p:sp>
        <p:sp>
          <p:nvSpPr>
            <p:cNvPr id="71" name="TextBox 70"/>
            <p:cNvSpPr txBox="1"/>
            <p:nvPr/>
          </p:nvSpPr>
          <p:spPr>
            <a:xfrm>
              <a:off x="3079323" y="3860230"/>
              <a:ext cx="438171" cy="523220"/>
            </a:xfrm>
            <a:prstGeom prst="rect">
              <a:avLst/>
            </a:prstGeom>
            <a:noFill/>
          </p:spPr>
          <p:txBody>
            <a:bodyPr wrap="square" rtlCol="0">
              <a:spAutoFit/>
            </a:bodyPr>
            <a:lstStyle/>
            <a:p>
              <a:r>
                <a:rPr lang="en-US" altLang="ko-KR" sz="2800" b="1" dirty="0" smtClean="0">
                  <a:solidFill>
                    <a:srgbClr val="000000"/>
                  </a:solidFill>
                  <a:latin typeface="Constantia" pitchFamily="18" charset="0"/>
                  <a:cs typeface="Arial" pitchFamily="34" charset="0"/>
                </a:rPr>
                <a:t>4</a:t>
              </a:r>
              <a:endParaRPr lang="ko-KR" altLang="en-US" sz="2800" b="1" dirty="0">
                <a:solidFill>
                  <a:srgbClr val="000000"/>
                </a:solidFill>
                <a:latin typeface="Constantia" pitchFamily="18" charset="0"/>
                <a:cs typeface="Arial" pitchFamily="34" charset="0"/>
              </a:endParaRPr>
            </a:p>
          </p:txBody>
        </p:sp>
        <p:sp>
          <p:nvSpPr>
            <p:cNvPr id="72" name="TextBox 71"/>
            <p:cNvSpPr txBox="1"/>
            <p:nvPr/>
          </p:nvSpPr>
          <p:spPr>
            <a:xfrm>
              <a:off x="1725492" y="4675277"/>
              <a:ext cx="438171" cy="523220"/>
            </a:xfrm>
            <a:prstGeom prst="rect">
              <a:avLst/>
            </a:prstGeom>
            <a:noFill/>
          </p:spPr>
          <p:txBody>
            <a:bodyPr wrap="square" rtlCol="0">
              <a:spAutoFit/>
            </a:bodyPr>
            <a:lstStyle/>
            <a:p>
              <a:r>
                <a:rPr lang="en-US" altLang="ko-KR" sz="2800" b="1" dirty="0" smtClean="0">
                  <a:solidFill>
                    <a:schemeClr val="bg1"/>
                  </a:solidFill>
                  <a:latin typeface="Constantia" pitchFamily="18" charset="0"/>
                  <a:cs typeface="Arial" pitchFamily="34" charset="0"/>
                </a:rPr>
                <a:t>5</a:t>
              </a:r>
              <a:endParaRPr lang="ko-KR" altLang="en-US" sz="2800" b="1" dirty="0">
                <a:solidFill>
                  <a:schemeClr val="bg1"/>
                </a:solidFill>
                <a:latin typeface="Constantia" pitchFamily="18" charset="0"/>
                <a:cs typeface="Arial" pitchFamily="34" charset="0"/>
              </a:endParaRPr>
            </a:p>
          </p:txBody>
        </p:sp>
        <p:sp>
          <p:nvSpPr>
            <p:cNvPr id="83" name="모서리가 둥근 직사각형 37"/>
            <p:cNvSpPr/>
            <p:nvPr/>
          </p:nvSpPr>
          <p:spPr>
            <a:xfrm>
              <a:off x="922800" y="5448860"/>
              <a:ext cx="7893062" cy="691778"/>
            </a:xfrm>
            <a:prstGeom prst="roundRect">
              <a:avLst>
                <a:gd name="adj" fmla="val 50000"/>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4" name="TextBox 83"/>
            <p:cNvSpPr txBox="1"/>
            <p:nvPr/>
          </p:nvSpPr>
          <p:spPr>
            <a:xfrm>
              <a:off x="1578857" y="5477799"/>
              <a:ext cx="6786022" cy="615553"/>
            </a:xfrm>
            <a:prstGeom prst="rect">
              <a:avLst/>
            </a:prstGeom>
            <a:noFill/>
          </p:spPr>
          <p:txBody>
            <a:bodyPr wrap="square" rtlCol="0">
              <a:spAutoFit/>
            </a:bodyPr>
            <a:lstStyle/>
            <a:p>
              <a:pPr lvl="0" fontAlgn="base">
                <a:spcBef>
                  <a:spcPct val="0"/>
                </a:spcBef>
                <a:spcAft>
                  <a:spcPct val="0"/>
                </a:spcAft>
              </a:pPr>
              <a:r>
                <a:rPr kumimoji="1" lang="en-US" altLang="ko-KR" sz="1700" b="1" dirty="0" smtClean="0">
                  <a:solidFill>
                    <a:srgbClr val="000000"/>
                  </a:solidFill>
                  <a:latin typeface="Constantia" pitchFamily="18" charset="0"/>
                  <a:ea typeface="HY헤드라인M" pitchFamily="18" charset="-127"/>
                  <a:cs typeface="Arial" pitchFamily="34" charset="0"/>
                </a:rPr>
                <a:t>Store operations </a:t>
              </a:r>
              <a:r>
                <a:rPr kumimoji="1" lang="en-US" altLang="ko-KR" sz="1700" dirty="0" smtClean="0">
                  <a:solidFill>
                    <a:srgbClr val="000000"/>
                  </a:solidFill>
                  <a:latin typeface="Constantia" pitchFamily="18" charset="0"/>
                  <a:ea typeface="HY헤드라인M" pitchFamily="18" charset="-127"/>
                  <a:cs typeface="Arial" pitchFamily="34" charset="0"/>
                </a:rPr>
                <a:t>that replicate </a:t>
              </a:r>
              <a:r>
                <a:rPr kumimoji="1" lang="en-US" altLang="ko-KR" sz="1700" dirty="0">
                  <a:solidFill>
                    <a:srgbClr val="000000"/>
                  </a:solidFill>
                  <a:latin typeface="Constantia" pitchFamily="18" charset="0"/>
                  <a:ea typeface="HY헤드라인M" pitchFamily="18" charset="-127"/>
                  <a:cs typeface="Arial" pitchFamily="34" charset="0"/>
                </a:rPr>
                <a:t>many of </a:t>
              </a:r>
              <a:r>
                <a:rPr kumimoji="1" lang="en-US" altLang="ko-KR" sz="1700" dirty="0" smtClean="0">
                  <a:solidFill>
                    <a:srgbClr val="000000"/>
                  </a:solidFill>
                  <a:latin typeface="Constantia" pitchFamily="18" charset="0"/>
                  <a:ea typeface="HY헤드라인M" pitchFamily="18" charset="-127"/>
                  <a:cs typeface="Arial" pitchFamily="34" charset="0"/>
                </a:rPr>
                <a:t>fulfillment </a:t>
              </a:r>
              <a:r>
                <a:rPr kumimoji="1" lang="en-US" altLang="ko-KR" sz="1700" dirty="0">
                  <a:solidFill>
                    <a:srgbClr val="000000"/>
                  </a:solidFill>
                  <a:latin typeface="Constantia" pitchFamily="18" charset="0"/>
                  <a:ea typeface="HY헤드라인M" pitchFamily="18" charset="-127"/>
                  <a:cs typeface="Arial" pitchFamily="34" charset="0"/>
                </a:rPr>
                <a:t>center </a:t>
              </a:r>
              <a:r>
                <a:rPr kumimoji="1" lang="en-US" altLang="ko-KR" sz="1700" dirty="0" smtClean="0">
                  <a:solidFill>
                    <a:srgbClr val="000000"/>
                  </a:solidFill>
                  <a:latin typeface="Constantia" pitchFamily="18" charset="0"/>
                  <a:ea typeface="HY헤드라인M" pitchFamily="18" charset="-127"/>
                  <a:cs typeface="Arial" pitchFamily="34" charset="0"/>
                </a:rPr>
                <a:t>operations while </a:t>
              </a:r>
              <a:r>
                <a:rPr kumimoji="1" lang="en-US" altLang="ko-KR" sz="1700" dirty="0">
                  <a:solidFill>
                    <a:srgbClr val="000000"/>
                  </a:solidFill>
                  <a:latin typeface="Constantia" pitchFamily="18" charset="0"/>
                  <a:ea typeface="HY헤드라인M" pitchFamily="18" charset="-127"/>
                  <a:cs typeface="Arial" pitchFamily="34" charset="0"/>
                </a:rPr>
                <a:t>maintaining the focus of being a retail </a:t>
              </a:r>
              <a:r>
                <a:rPr kumimoji="1" lang="en-US" altLang="ko-KR" sz="1700" dirty="0" smtClean="0">
                  <a:solidFill>
                    <a:srgbClr val="000000"/>
                  </a:solidFill>
                  <a:latin typeface="Constantia" pitchFamily="18" charset="0"/>
                  <a:ea typeface="HY헤드라인M" pitchFamily="18" charset="-127"/>
                  <a:cs typeface="Arial" pitchFamily="34" charset="0"/>
                </a:rPr>
                <a:t>store. </a:t>
              </a:r>
            </a:p>
          </p:txBody>
        </p:sp>
        <p:grpSp>
          <p:nvGrpSpPr>
            <p:cNvPr id="85" name="그룹 91"/>
            <p:cNvGrpSpPr/>
            <p:nvPr/>
          </p:nvGrpSpPr>
          <p:grpSpPr>
            <a:xfrm>
              <a:off x="669883" y="5411183"/>
              <a:ext cx="880878" cy="799389"/>
              <a:chOff x="2104977" y="4186242"/>
              <a:chExt cx="1285884" cy="1285884"/>
            </a:xfrm>
          </p:grpSpPr>
          <p:sp>
            <p:nvSpPr>
              <p:cNvPr id="86" name="타원 92"/>
              <p:cNvSpPr/>
              <p:nvPr/>
            </p:nvSpPr>
            <p:spPr>
              <a:xfrm>
                <a:off x="2119265" y="4238630"/>
                <a:ext cx="1214446" cy="1214446"/>
              </a:xfrm>
              <a:prstGeom prst="ellipse">
                <a:avLst/>
              </a:prstGeom>
              <a:gradFill>
                <a:gsLst>
                  <a:gs pos="0">
                    <a:schemeClr val="accent4"/>
                  </a:gs>
                  <a:gs pos="61000">
                    <a:schemeClr val="accent4">
                      <a:lumMod val="75000"/>
                    </a:schemeClr>
                  </a:gs>
                  <a:gs pos="100000">
                    <a:schemeClr val="accent4"/>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7" name="도넛 93"/>
              <p:cNvSpPr/>
              <p:nvPr/>
            </p:nvSpPr>
            <p:spPr>
              <a:xfrm>
                <a:off x="2104977" y="4186242"/>
                <a:ext cx="1285884" cy="1285884"/>
              </a:xfrm>
              <a:prstGeom prst="donut">
                <a:avLst>
                  <a:gd name="adj" fmla="val 12407"/>
                </a:avLst>
              </a:prstGeom>
              <a:gradFill flip="none" rotWithShape="1">
                <a:gsLst>
                  <a:gs pos="0">
                    <a:schemeClr val="bg1"/>
                  </a:gs>
                  <a:gs pos="100000">
                    <a:schemeClr val="bg1">
                      <a:lumMod val="85000"/>
                    </a:schemeClr>
                  </a:gs>
                  <a:gs pos="100000">
                    <a:schemeClr val="bg1"/>
                  </a:gs>
                </a:gsLst>
                <a:lin ang="2700000" scaled="1"/>
                <a:tileRect/>
              </a:gradFill>
              <a:ln w="12700">
                <a:solidFill>
                  <a:schemeClr val="bg1">
                    <a:lumMod val="75000"/>
                  </a:schemeClr>
                </a:solidFill>
              </a:ln>
              <a:scene3d>
                <a:camera prst="orthographicFront"/>
                <a:lightRig rig="threePt" dir="t"/>
              </a:scene3d>
              <a:sp3d>
                <a:bevelT w="133350" h="254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
          <p:nvSpPr>
            <p:cNvPr id="88" name="TextBox 87"/>
            <p:cNvSpPr txBox="1"/>
            <p:nvPr/>
          </p:nvSpPr>
          <p:spPr>
            <a:xfrm>
              <a:off x="876555" y="5532200"/>
              <a:ext cx="438171" cy="523220"/>
            </a:xfrm>
            <a:prstGeom prst="rect">
              <a:avLst/>
            </a:prstGeom>
            <a:noFill/>
          </p:spPr>
          <p:txBody>
            <a:bodyPr wrap="square" rtlCol="0">
              <a:spAutoFit/>
            </a:bodyPr>
            <a:lstStyle/>
            <a:p>
              <a:r>
                <a:rPr lang="en-US" altLang="ko-KR" sz="2800" b="1" dirty="0">
                  <a:solidFill>
                    <a:schemeClr val="bg1"/>
                  </a:solidFill>
                  <a:latin typeface="Constantia" pitchFamily="18" charset="0"/>
                  <a:cs typeface="Arial" pitchFamily="34" charset="0"/>
                </a:rPr>
                <a:t>6</a:t>
              </a:r>
              <a:endParaRPr lang="ko-KR" altLang="en-US" sz="2800" b="1" dirty="0">
                <a:solidFill>
                  <a:schemeClr val="bg1"/>
                </a:solidFill>
                <a:latin typeface="Constantia" pitchFamily="18" charset="0"/>
                <a:cs typeface="Arial" pitchFamily="34" charset="0"/>
              </a:endParaRPr>
            </a:p>
          </p:txBody>
        </p:sp>
      </p:grpSp>
      <p:sp>
        <p:nvSpPr>
          <p:cNvPr id="92" name="TextBox 91"/>
          <p:cNvSpPr txBox="1"/>
          <p:nvPr/>
        </p:nvSpPr>
        <p:spPr>
          <a:xfrm>
            <a:off x="6202680" y="6215141"/>
            <a:ext cx="2941320" cy="246221"/>
          </a:xfrm>
          <a:prstGeom prst="rect">
            <a:avLst/>
          </a:prstGeom>
          <a:noFill/>
        </p:spPr>
        <p:txBody>
          <a:bodyPr wrap="square" rtlCol="0">
            <a:spAutoFit/>
          </a:bodyPr>
          <a:lstStyle/>
          <a:p>
            <a:pPr lvl="0">
              <a:defRPr/>
            </a:pPr>
            <a:r>
              <a:rPr kumimoji="0" lang="en-US" sz="1000" b="0" i="0" u="none" strike="noStrike" kern="0" cap="none" spc="0" normalizeH="0" baseline="0" noProof="0" dirty="0" smtClean="0">
                <a:ln>
                  <a:noFill/>
                </a:ln>
                <a:solidFill>
                  <a:prstClr val="black">
                    <a:lumMod val="50000"/>
                    <a:lumOff val="50000"/>
                  </a:prstClr>
                </a:solidFill>
                <a:effectLst/>
                <a:uLnTx/>
                <a:uFillTx/>
                <a:latin typeface="Rockwell" pitchFamily="18" charset="0"/>
              </a:rPr>
              <a:t>Images courtesy of </a:t>
            </a:r>
            <a:r>
              <a:rPr lang="en-US" sz="1000" kern="0" dirty="0">
                <a:solidFill>
                  <a:prstClr val="black">
                    <a:lumMod val="50000"/>
                    <a:lumOff val="50000"/>
                  </a:prstClr>
                </a:solidFill>
                <a:latin typeface="Rockwell" pitchFamily="18" charset="0"/>
              </a:rPr>
              <a:t>rishabhsoft.com</a:t>
            </a:r>
            <a:endParaRPr kumimoji="0" lang="en-US" sz="1000" b="0" i="0" u="none" strike="noStrike" kern="0" cap="none" spc="0" normalizeH="0" baseline="0" noProof="0" dirty="0" smtClean="0">
              <a:ln>
                <a:noFill/>
              </a:ln>
              <a:solidFill>
                <a:prstClr val="black">
                  <a:lumMod val="50000"/>
                  <a:lumOff val="50000"/>
                </a:prstClr>
              </a:solidFill>
              <a:effectLst/>
              <a:uLnTx/>
              <a:uFillTx/>
              <a:latin typeface="Rockwell" pitchFamily="18" charset="0"/>
            </a:endParaRPr>
          </a:p>
        </p:txBody>
      </p:sp>
    </p:spTree>
    <p:extLst>
      <p:ext uri="{BB962C8B-B14F-4D97-AF65-F5344CB8AC3E}">
        <p14:creationId xmlns:p14="http://schemas.microsoft.com/office/powerpoint/2010/main" val="4178722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z="6600" dirty="0"/>
              <a:t>3-D Printing</a:t>
            </a:r>
          </a:p>
        </p:txBody>
      </p:sp>
    </p:spTree>
    <p:extLst>
      <p:ext uri="{BB962C8B-B14F-4D97-AF65-F5344CB8AC3E}">
        <p14:creationId xmlns:p14="http://schemas.microsoft.com/office/powerpoint/2010/main" val="42076485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4400"/>
          </a:xfrm>
        </p:spPr>
        <p:txBody>
          <a:bodyPr/>
          <a:lstStyle/>
          <a:p>
            <a:r>
              <a:rPr lang="en-US" dirty="0"/>
              <a:t>3-D Printing</a:t>
            </a:r>
          </a:p>
        </p:txBody>
      </p:sp>
      <p:sp>
        <p:nvSpPr>
          <p:cNvPr id="3" name="Content Placeholder 2"/>
          <p:cNvSpPr>
            <a:spLocks noGrp="1"/>
          </p:cNvSpPr>
          <p:nvPr>
            <p:ph idx="1"/>
          </p:nvPr>
        </p:nvSpPr>
        <p:spPr>
          <a:xfrm>
            <a:off x="359079" y="990600"/>
            <a:ext cx="8458200" cy="1066800"/>
          </a:xfrm>
        </p:spPr>
        <p:txBody>
          <a:bodyPr/>
          <a:lstStyle/>
          <a:p>
            <a:pPr marL="0" indent="0" algn="ctr">
              <a:buNone/>
            </a:pPr>
            <a:r>
              <a:rPr lang="en-US" sz="2000" b="1" i="1" dirty="0">
                <a:solidFill>
                  <a:srgbClr val="993366"/>
                </a:solidFill>
              </a:rPr>
              <a:t>Also referred to as “additive </a:t>
            </a:r>
            <a:r>
              <a:rPr lang="en-US" sz="2000" b="1" i="1" dirty="0" smtClean="0">
                <a:solidFill>
                  <a:srgbClr val="993366"/>
                </a:solidFill>
              </a:rPr>
              <a:t>manufacturing,” </a:t>
            </a:r>
            <a:r>
              <a:rPr lang="en-US" sz="2000" b="1" i="1" dirty="0">
                <a:solidFill>
                  <a:srgbClr val="993366"/>
                </a:solidFill>
              </a:rPr>
              <a:t>3-D printing has exceptional potential not only to facilitate processes and activities in the supply chain, but also to become a “game-changing” </a:t>
            </a:r>
            <a:r>
              <a:rPr lang="en-US" sz="2000" b="1" i="1" dirty="0" smtClean="0">
                <a:solidFill>
                  <a:srgbClr val="993366"/>
                </a:solidFill>
              </a:rPr>
              <a:t>innovation. </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18</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6" name="Group 5"/>
          <p:cNvGrpSpPr/>
          <p:nvPr/>
        </p:nvGrpSpPr>
        <p:grpSpPr>
          <a:xfrm>
            <a:off x="133611" y="2026085"/>
            <a:ext cx="8839200" cy="4188228"/>
            <a:chOff x="174321" y="1275243"/>
            <a:chExt cx="8839200" cy="4188228"/>
          </a:xfrm>
        </p:grpSpPr>
        <p:sp>
          <p:nvSpPr>
            <p:cNvPr id="7" name="Content Placeholder 2"/>
            <p:cNvSpPr txBox="1">
              <a:spLocks/>
            </p:cNvSpPr>
            <p:nvPr/>
          </p:nvSpPr>
          <p:spPr>
            <a:xfrm>
              <a:off x="685800" y="2392689"/>
              <a:ext cx="3733800" cy="3064735"/>
            </a:xfrm>
            <a:prstGeom prst="rect">
              <a:avLst/>
            </a:prstGeom>
          </p:spPr>
          <p:txBody>
            <a:bodyPr>
              <a:noAutofit/>
            </a:bodyPr>
            <a:lstStyle/>
            <a:p>
              <a:pPr marL="285750" indent="-285750" eaLnBrk="0" fontAlgn="base" hangingPunct="0">
                <a:spcAft>
                  <a:spcPts val="300"/>
                </a:spcAft>
                <a:buClr>
                  <a:srgbClr val="008E40"/>
                </a:buClr>
                <a:buSzPct val="80000"/>
                <a:buFont typeface="Wingdings 2" pitchFamily="18" charset="2"/>
                <a:buChar char="Ù"/>
              </a:pPr>
              <a:r>
                <a:rPr lang="en-US" sz="2000" dirty="0" smtClean="0">
                  <a:solidFill>
                    <a:srgbClr val="000000"/>
                  </a:solidFill>
                  <a:latin typeface="Constantia" panose="02030602050306030303" pitchFamily="18" charset="0"/>
                </a:rPr>
                <a:t>Quick </a:t>
              </a:r>
              <a:r>
                <a:rPr lang="en-US" sz="2000" dirty="0">
                  <a:solidFill>
                    <a:srgbClr val="000000"/>
                  </a:solidFill>
                  <a:latin typeface="Constantia" panose="02030602050306030303" pitchFamily="18" charset="0"/>
                </a:rPr>
                <a:t>turnaround from design to </a:t>
              </a:r>
              <a:r>
                <a:rPr lang="en-US" sz="2000" dirty="0" smtClean="0">
                  <a:solidFill>
                    <a:srgbClr val="000000"/>
                  </a:solidFill>
                  <a:latin typeface="Constantia" panose="02030602050306030303" pitchFamily="18" charset="0"/>
                </a:rPr>
                <a:t>production</a:t>
              </a:r>
            </a:p>
            <a:p>
              <a:pPr marL="285750" indent="-285750" eaLnBrk="0" fontAlgn="base" hangingPunct="0">
                <a:spcAft>
                  <a:spcPts val="300"/>
                </a:spcAft>
                <a:buClr>
                  <a:srgbClr val="008E40"/>
                </a:buClr>
                <a:buSzPct val="80000"/>
                <a:buFont typeface="Wingdings 2" pitchFamily="18" charset="2"/>
                <a:buChar char="Ù"/>
              </a:pPr>
              <a:r>
                <a:rPr lang="en-US" sz="2000" dirty="0" smtClean="0">
                  <a:solidFill>
                    <a:srgbClr val="000000"/>
                  </a:solidFill>
                  <a:latin typeface="Constantia" panose="02030602050306030303" pitchFamily="18" charset="0"/>
                </a:rPr>
                <a:t>Cost-effective </a:t>
              </a:r>
              <a:r>
                <a:rPr lang="en-US" sz="2000" dirty="0">
                  <a:solidFill>
                    <a:srgbClr val="000000"/>
                  </a:solidFill>
                  <a:latin typeface="Constantia" panose="02030602050306030303" pitchFamily="18" charset="0"/>
                </a:rPr>
                <a:t>production of small lots with special-purpose </a:t>
              </a:r>
              <a:r>
                <a:rPr lang="en-US" sz="2000" dirty="0" smtClean="0">
                  <a:solidFill>
                    <a:srgbClr val="000000"/>
                  </a:solidFill>
                  <a:latin typeface="Constantia" panose="02030602050306030303" pitchFamily="18" charset="0"/>
                </a:rPr>
                <a:t>tooling</a:t>
              </a:r>
            </a:p>
            <a:p>
              <a:pPr marL="285750" indent="-285750" eaLnBrk="0" fontAlgn="base" hangingPunct="0">
                <a:spcAft>
                  <a:spcPts val="300"/>
                </a:spcAft>
                <a:buClr>
                  <a:srgbClr val="008E40"/>
                </a:buClr>
                <a:buSzPct val="80000"/>
                <a:buFont typeface="Wingdings 2" pitchFamily="18" charset="2"/>
                <a:buChar char="Ù"/>
              </a:pPr>
              <a:r>
                <a:rPr lang="en-US" sz="2000" dirty="0" smtClean="0">
                  <a:solidFill>
                    <a:srgbClr val="000000"/>
                  </a:solidFill>
                  <a:latin typeface="Constantia" panose="02030602050306030303" pitchFamily="18" charset="0"/>
                </a:rPr>
                <a:t>Design </a:t>
              </a:r>
              <a:r>
                <a:rPr lang="en-US" sz="2000" dirty="0">
                  <a:solidFill>
                    <a:srgbClr val="000000"/>
                  </a:solidFill>
                  <a:latin typeface="Constantia" panose="02030602050306030303" pitchFamily="18" charset="0"/>
                </a:rPr>
                <a:t>flexibility for complex product </a:t>
              </a:r>
              <a:r>
                <a:rPr lang="en-US" sz="2000" dirty="0" smtClean="0">
                  <a:solidFill>
                    <a:srgbClr val="000000"/>
                  </a:solidFill>
                  <a:latin typeface="Constantia" panose="02030602050306030303" pitchFamily="18" charset="0"/>
                </a:rPr>
                <a:t>structures</a:t>
              </a:r>
            </a:p>
            <a:p>
              <a:pPr marL="285750" indent="-285750" eaLnBrk="0" fontAlgn="base" hangingPunct="0">
                <a:spcAft>
                  <a:spcPts val="300"/>
                </a:spcAft>
                <a:buClr>
                  <a:srgbClr val="008E40"/>
                </a:buClr>
                <a:buSzPct val="80000"/>
                <a:buFont typeface="Wingdings 2" pitchFamily="18" charset="2"/>
                <a:buChar char="Ù"/>
              </a:pPr>
              <a:r>
                <a:rPr lang="en-US" sz="2000" dirty="0" smtClean="0">
                  <a:solidFill>
                    <a:srgbClr val="000000"/>
                  </a:solidFill>
                  <a:latin typeface="Constantia" panose="02030602050306030303" pitchFamily="18" charset="0"/>
                </a:rPr>
                <a:t>Ability </a:t>
              </a:r>
              <a:r>
                <a:rPr lang="en-US" sz="2000" dirty="0">
                  <a:solidFill>
                    <a:srgbClr val="000000"/>
                  </a:solidFill>
                  <a:latin typeface="Constantia" panose="02030602050306030303" pitchFamily="18" charset="0"/>
                </a:rPr>
                <a:t>to enable product customization</a:t>
              </a:r>
            </a:p>
          </p:txBody>
        </p:sp>
        <p:sp>
          <p:nvSpPr>
            <p:cNvPr id="8" name="Content Placeholder 2"/>
            <p:cNvSpPr txBox="1">
              <a:spLocks/>
            </p:cNvSpPr>
            <p:nvPr/>
          </p:nvSpPr>
          <p:spPr>
            <a:xfrm>
              <a:off x="5089220" y="2422836"/>
              <a:ext cx="3749980" cy="3040635"/>
            </a:xfrm>
            <a:prstGeom prst="rect">
              <a:avLst/>
            </a:prstGeom>
          </p:spPr>
          <p:txBody>
            <a:bodyPr>
              <a:noAutofit/>
            </a:bodyPr>
            <a:lstStyle/>
            <a:p>
              <a:pPr marL="285750" indent="-285750" eaLnBrk="0" fontAlgn="base" hangingPunct="0">
                <a:spcAft>
                  <a:spcPts val="300"/>
                </a:spcAft>
                <a:buClr>
                  <a:srgbClr val="990033"/>
                </a:buClr>
                <a:buSzPct val="80000"/>
                <a:buFont typeface="Wingdings 2" pitchFamily="18" charset="2"/>
                <a:buChar char="Ù"/>
              </a:pPr>
              <a:r>
                <a:rPr lang="en-US" sz="2000" dirty="0" smtClean="0">
                  <a:solidFill>
                    <a:srgbClr val="000000"/>
                  </a:solidFill>
                  <a:latin typeface="Constantia" panose="02030602050306030303" pitchFamily="18" charset="0"/>
                </a:rPr>
                <a:t>High </a:t>
              </a:r>
              <a:r>
                <a:rPr lang="en-US" sz="2000" dirty="0">
                  <a:solidFill>
                    <a:srgbClr val="000000"/>
                  </a:solidFill>
                  <a:latin typeface="Constantia" panose="02030602050306030303" pitchFamily="18" charset="0"/>
                </a:rPr>
                <a:t>costs </a:t>
              </a:r>
              <a:r>
                <a:rPr lang="en-US" sz="2000" dirty="0" smtClean="0">
                  <a:solidFill>
                    <a:srgbClr val="000000"/>
                  </a:solidFill>
                  <a:latin typeface="Constantia" panose="02030602050306030303" pitchFamily="18" charset="0"/>
                </a:rPr>
                <a:t>of: </a:t>
              </a:r>
            </a:p>
            <a:p>
              <a:pPr marL="548640" lvl="1" indent="-274320" eaLnBrk="0" fontAlgn="base" hangingPunct="0">
                <a:spcAft>
                  <a:spcPts val="300"/>
                </a:spcAft>
                <a:buClr>
                  <a:srgbClr val="990033"/>
                </a:buClr>
                <a:buSzPct val="100000"/>
                <a:buFont typeface="Wingdings 2" panose="05020102010507070707" pitchFamily="18" charset="2"/>
                <a:buChar char=""/>
              </a:pPr>
              <a:r>
                <a:rPr lang="en-US" sz="2000" dirty="0" smtClean="0">
                  <a:solidFill>
                    <a:srgbClr val="000000"/>
                  </a:solidFill>
                  <a:latin typeface="Constantia" panose="02030602050306030303" pitchFamily="18" charset="0"/>
                </a:rPr>
                <a:t>3-D </a:t>
              </a:r>
              <a:r>
                <a:rPr lang="en-US" sz="2000" dirty="0">
                  <a:solidFill>
                    <a:srgbClr val="000000"/>
                  </a:solidFill>
                  <a:latin typeface="Constantia" panose="02030602050306030303" pitchFamily="18" charset="0"/>
                </a:rPr>
                <a:t>printing </a:t>
              </a:r>
              <a:r>
                <a:rPr lang="en-US" sz="2000" dirty="0" smtClean="0">
                  <a:solidFill>
                    <a:srgbClr val="000000"/>
                  </a:solidFill>
                  <a:latin typeface="Constantia" panose="02030602050306030303" pitchFamily="18" charset="0"/>
                </a:rPr>
                <a:t>machines</a:t>
              </a:r>
            </a:p>
            <a:p>
              <a:pPr marL="548640" lvl="1" indent="-274320" eaLnBrk="0" fontAlgn="base" hangingPunct="0">
                <a:spcAft>
                  <a:spcPts val="300"/>
                </a:spcAft>
                <a:buClr>
                  <a:srgbClr val="990033"/>
                </a:buClr>
                <a:buSzPct val="100000"/>
                <a:buFont typeface="Wingdings 2" panose="05020102010507070707" pitchFamily="18" charset="2"/>
                <a:buChar char=""/>
              </a:pPr>
              <a:r>
                <a:rPr lang="en-US" sz="2000" dirty="0" smtClean="0">
                  <a:solidFill>
                    <a:srgbClr val="000000"/>
                  </a:solidFill>
                  <a:latin typeface="Constantia" panose="02030602050306030303" pitchFamily="18" charset="0"/>
                </a:rPr>
                <a:t>Maintenance</a:t>
              </a:r>
            </a:p>
            <a:p>
              <a:pPr marL="548640" lvl="1" indent="-274320" eaLnBrk="0" fontAlgn="base" hangingPunct="0">
                <a:spcAft>
                  <a:spcPts val="300"/>
                </a:spcAft>
                <a:buClr>
                  <a:srgbClr val="990033"/>
                </a:buClr>
                <a:buSzPct val="100000"/>
                <a:buFont typeface="Wingdings 2" panose="05020102010507070707" pitchFamily="18" charset="2"/>
                <a:buChar char=""/>
              </a:pPr>
              <a:r>
                <a:rPr lang="en-US" sz="2000" dirty="0" smtClean="0">
                  <a:solidFill>
                    <a:srgbClr val="000000"/>
                  </a:solidFill>
                  <a:latin typeface="Constantia" panose="02030602050306030303" pitchFamily="18" charset="0"/>
                </a:rPr>
                <a:t>Materials </a:t>
              </a:r>
              <a:endParaRPr lang="en-US" sz="2000" dirty="0">
                <a:solidFill>
                  <a:srgbClr val="000000"/>
                </a:solidFill>
                <a:latin typeface="Constantia" panose="02030602050306030303" pitchFamily="18" charset="0"/>
              </a:endParaRPr>
            </a:p>
          </p:txBody>
        </p:sp>
        <p:sp>
          <p:nvSpPr>
            <p:cNvPr id="9" name="Title 1"/>
            <p:cNvSpPr txBox="1">
              <a:spLocks/>
            </p:cNvSpPr>
            <p:nvPr/>
          </p:nvSpPr>
          <p:spPr bwMode="auto">
            <a:xfrm>
              <a:off x="540707" y="1380438"/>
              <a:ext cx="3955093" cy="958609"/>
            </a:xfrm>
            <a:prstGeom prst="rect">
              <a:avLst/>
            </a:prstGeom>
            <a:solidFill>
              <a:srgbClr val="00B05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1240B29-F687-4F45-9708-019B960494DF}">
                <a14:hiddenLine xmlns:a14="http://schemas.microsoft.com/office/drawing/2010/main" w="9525">
                  <a:solidFill>
                    <a:schemeClr val="tx1"/>
                  </a:solidFill>
                  <a:miter lim="800000"/>
                  <a:headEnd/>
                  <a:tailEnd/>
                </a14:hiddenLine>
              </a:ext>
            </a:extLst>
          </p:spPr>
          <p:txBody>
            <a:bodyPr vert="horz" wrap="square" lIns="274320" tIns="45720" rIns="274320" bIns="45720" numCol="1" anchor="ctr" anchorCtr="0" compatLnSpc="1">
              <a:prstTxWarp prst="textNoShape">
                <a:avLst/>
              </a:prstTxWarp>
            </a:bodyPr>
            <a:lstStyle/>
            <a:p>
              <a:pPr lvl="0" algn="ctr" eaLnBrk="0" fontAlgn="base" hangingPunct="0">
                <a:spcBef>
                  <a:spcPct val="0"/>
                </a:spcBef>
                <a:spcAft>
                  <a:spcPct val="0"/>
                </a:spcAft>
                <a:defRPr/>
              </a:pPr>
              <a:r>
                <a:rPr lang="en-US" sz="2300" b="1" dirty="0" smtClean="0">
                  <a:solidFill>
                    <a:srgbClr val="FFFFFF"/>
                  </a:solidFill>
                  <a:latin typeface="Constantia" pitchFamily="18" charset="0"/>
                </a:rPr>
                <a:t>Advantages of </a:t>
              </a:r>
            </a:p>
            <a:p>
              <a:pPr lvl="0" algn="ctr" eaLnBrk="0" fontAlgn="base" hangingPunct="0">
                <a:spcBef>
                  <a:spcPct val="0"/>
                </a:spcBef>
                <a:spcAft>
                  <a:spcPct val="0"/>
                </a:spcAft>
                <a:defRPr/>
              </a:pPr>
              <a:r>
                <a:rPr lang="en-US" sz="2300" b="1" dirty="0" smtClean="0">
                  <a:solidFill>
                    <a:srgbClr val="FFFFFF"/>
                  </a:solidFill>
                  <a:latin typeface="Constantia" pitchFamily="18" charset="0"/>
                </a:rPr>
                <a:t>3-D Printing</a:t>
              </a:r>
              <a:endParaRPr lang="en-US" sz="2300" b="1" dirty="0">
                <a:solidFill>
                  <a:srgbClr val="FFFFFF"/>
                </a:solidFill>
                <a:latin typeface="Constantia" pitchFamily="18" charset="0"/>
              </a:endParaRPr>
            </a:p>
          </p:txBody>
        </p:sp>
        <p:pic>
          <p:nvPicPr>
            <p:cNvPr id="10" name="Picture 6" descr="http://2.bp.blogspot.com/-5EYKJbIYe4I/T-G83Z9GoEI/AAAAAAAACAk/ozIy5uOSAc4/s1600/aceptar%5b1%5d.png"/>
            <p:cNvPicPr>
              <a:picLocks noChangeAspect="1" noChangeArrowheads="1"/>
            </p:cNvPicPr>
            <p:nvPr/>
          </p:nvPicPr>
          <p:blipFill>
            <a:blip r:embed="rId2" cstate="print"/>
            <a:srcRect/>
            <a:stretch>
              <a:fillRect/>
            </a:stretch>
          </p:blipFill>
          <p:spPr bwMode="auto">
            <a:xfrm>
              <a:off x="174321" y="1275243"/>
              <a:ext cx="1219200" cy="1201271"/>
            </a:xfrm>
            <a:prstGeom prst="rect">
              <a:avLst/>
            </a:prstGeom>
            <a:noFill/>
          </p:spPr>
        </p:pic>
        <p:sp>
          <p:nvSpPr>
            <p:cNvPr id="11" name="Title 1"/>
            <p:cNvSpPr txBox="1">
              <a:spLocks/>
            </p:cNvSpPr>
            <p:nvPr/>
          </p:nvSpPr>
          <p:spPr bwMode="auto">
            <a:xfrm>
              <a:off x="4884107" y="1380437"/>
              <a:ext cx="4129414" cy="958609"/>
            </a:xfrm>
            <a:prstGeom prst="rect">
              <a:avLst/>
            </a:prstGeom>
            <a:solidFill>
              <a:srgbClr val="CC33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0" tIns="45720" rIns="91440" bIns="45720" numCol="1" anchor="ctr" anchorCtr="0" compatLnSpc="1">
              <a:prstTxWarp prst="textNoShape">
                <a:avLst/>
              </a:prstTxWarp>
            </a:bodyPr>
            <a:lstStyle/>
            <a:p>
              <a:pPr lvl="0" algn="ctr" eaLnBrk="0" fontAlgn="base" hangingPunct="0">
                <a:spcBef>
                  <a:spcPct val="0"/>
                </a:spcBef>
                <a:spcAft>
                  <a:spcPct val="0"/>
                </a:spcAft>
                <a:defRPr/>
              </a:pPr>
              <a:r>
                <a:rPr kumimoji="0" lang="en-US" sz="2300" b="1" i="0" u="none" strike="noStrike" kern="1200" cap="none" spc="0" normalizeH="0" baseline="0" noProof="0" dirty="0" smtClean="0">
                  <a:ln>
                    <a:noFill/>
                  </a:ln>
                  <a:solidFill>
                    <a:schemeClr val="bg1"/>
                  </a:solidFill>
                  <a:effectLst/>
                  <a:uLnTx/>
                  <a:uFillTx/>
                  <a:latin typeface="Constantia" pitchFamily="18" charset="0"/>
                  <a:ea typeface="+mj-ea"/>
                  <a:cs typeface="+mj-cs"/>
                </a:rPr>
                <a:t>Adoption Inhibitor of</a:t>
              </a:r>
            </a:p>
            <a:p>
              <a:pPr lvl="0" algn="ctr" eaLnBrk="0" fontAlgn="base" hangingPunct="0">
                <a:spcBef>
                  <a:spcPct val="0"/>
                </a:spcBef>
                <a:spcAft>
                  <a:spcPct val="0"/>
                </a:spcAft>
                <a:defRPr/>
              </a:pPr>
              <a:r>
                <a:rPr lang="en-US" sz="2300" b="1" dirty="0" smtClean="0">
                  <a:solidFill>
                    <a:srgbClr val="FFFFFF"/>
                  </a:solidFill>
                  <a:latin typeface="Constantia" pitchFamily="18" charset="0"/>
                </a:rPr>
                <a:t>3-D Printing</a:t>
              </a:r>
              <a:endParaRPr lang="en-US" sz="2300" b="1" dirty="0">
                <a:solidFill>
                  <a:srgbClr val="FFFFFF"/>
                </a:solidFill>
                <a:latin typeface="Constantia" pitchFamily="18" charset="0"/>
              </a:endParaRPr>
            </a:p>
          </p:txBody>
        </p:sp>
        <p:pic>
          <p:nvPicPr>
            <p:cNvPr id="12" name="Picture 4" descr="http://www.fxprofitboom.com/images/IconsLandVistaElementsIconsDemo-PNG-256x256-ErrorCircle.png-256x256.png"/>
            <p:cNvPicPr>
              <a:picLocks noChangeAspect="1" noChangeArrowheads="1"/>
            </p:cNvPicPr>
            <p:nvPr/>
          </p:nvPicPr>
          <p:blipFill>
            <a:blip r:embed="rId3" cstate="print"/>
            <a:srcRect/>
            <a:stretch>
              <a:fillRect/>
            </a:stretch>
          </p:blipFill>
          <p:spPr bwMode="auto">
            <a:xfrm>
              <a:off x="4517721" y="1296645"/>
              <a:ext cx="1214438" cy="1126191"/>
            </a:xfrm>
            <a:prstGeom prst="rect">
              <a:avLst/>
            </a:prstGeom>
            <a:noFill/>
          </p:spPr>
        </p:pic>
      </p:grpSp>
    </p:spTree>
    <p:extLst>
      <p:ext uri="{BB962C8B-B14F-4D97-AF65-F5344CB8AC3E}">
        <p14:creationId xmlns:p14="http://schemas.microsoft.com/office/powerpoint/2010/main" val="1896770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85797"/>
          </a:xfrm>
        </p:spPr>
        <p:txBody>
          <a:bodyPr/>
          <a:lstStyle/>
          <a:p>
            <a:r>
              <a:rPr lang="en-US" sz="3600" dirty="0"/>
              <a:t>3-D </a:t>
            </a:r>
            <a:r>
              <a:rPr lang="en-US" sz="3600" dirty="0" smtClean="0"/>
              <a:t>Printing</a:t>
            </a:r>
            <a:br>
              <a:rPr lang="en-US" sz="3600" dirty="0" smtClean="0"/>
            </a:br>
            <a:r>
              <a:rPr lang="en-US" sz="2800" dirty="0" smtClean="0">
                <a:solidFill>
                  <a:schemeClr val="accent2">
                    <a:lumMod val="40000"/>
                    <a:lumOff val="60000"/>
                  </a:schemeClr>
                </a:solidFill>
              </a:rPr>
              <a:t>Outlook</a:t>
            </a:r>
            <a:endParaRPr lang="en-US" sz="28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19</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12" name="Group 11"/>
          <p:cNvGrpSpPr/>
          <p:nvPr/>
        </p:nvGrpSpPr>
        <p:grpSpPr>
          <a:xfrm>
            <a:off x="0" y="1185797"/>
            <a:ext cx="9144000" cy="5273675"/>
            <a:chOff x="0" y="1185797"/>
            <a:chExt cx="9144000" cy="5273675"/>
          </a:xfrm>
        </p:grpSpPr>
        <p:pic>
          <p:nvPicPr>
            <p:cNvPr id="7" name="Picture 6"/>
            <p:cNvPicPr>
              <a:picLocks noChangeAspect="1"/>
            </p:cNvPicPr>
            <p:nvPr/>
          </p:nvPicPr>
          <p:blipFill>
            <a:blip r:embed="rId2">
              <a:duotone>
                <a:schemeClr val="accent6">
                  <a:shade val="45000"/>
                  <a:satMod val="135000"/>
                </a:schemeClr>
                <a:prstClr val="white"/>
              </a:duotone>
              <a:extLst>
                <a:ext uri="{BEBA8EAE-BF5A-486C-A8C5-ECC9F3942E4B}">
                  <a14:imgProps xmlns:a14="http://schemas.microsoft.com/office/drawing/2010/main">
                    <a14:imgLayer r:embed="rId3">
                      <a14:imgEffect>
                        <a14:colorTemperature colorTemp="7200"/>
                      </a14:imgEffect>
                      <a14:imgEffect>
                        <a14:saturation sat="200000"/>
                      </a14:imgEffect>
                    </a14:imgLayer>
                  </a14:imgProps>
                </a:ext>
                <a:ext uri="{28A0092B-C50C-407E-A947-70E740481C1C}">
                  <a14:useLocalDpi xmlns:a14="http://schemas.microsoft.com/office/drawing/2010/main" val="0"/>
                </a:ext>
              </a:extLst>
            </a:blip>
            <a:stretch>
              <a:fillRect/>
            </a:stretch>
          </p:blipFill>
          <p:spPr>
            <a:xfrm>
              <a:off x="0" y="1185797"/>
              <a:ext cx="9144000" cy="5273675"/>
            </a:xfrm>
            <a:prstGeom prst="rect">
              <a:avLst/>
            </a:prstGeom>
          </p:spPr>
        </p:pic>
        <p:sp>
          <p:nvSpPr>
            <p:cNvPr id="8" name="TextBox 5"/>
            <p:cNvSpPr txBox="1">
              <a:spLocks noChangeArrowheads="1"/>
            </p:cNvSpPr>
            <p:nvPr/>
          </p:nvSpPr>
          <p:spPr bwMode="auto">
            <a:xfrm>
              <a:off x="685800" y="4724400"/>
              <a:ext cx="2362200" cy="400110"/>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sz="2000" b="1" i="0" u="none" strike="noStrike" kern="0" cap="none" spc="0" normalizeH="0" baseline="0" noProof="0" dirty="0" smtClean="0">
                  <a:ln>
                    <a:noFill/>
                  </a:ln>
                  <a:solidFill>
                    <a:prstClr val="black"/>
                  </a:solidFill>
                  <a:effectLst/>
                  <a:uLnTx/>
                  <a:uFillTx/>
                  <a:latin typeface="Constantia" panose="02030602050306030303" pitchFamily="18" charset="0"/>
                </a:rPr>
                <a:t>Near Term</a:t>
              </a:r>
              <a:endParaRPr kumimoji="0" lang="en-US" altLang="en-US" sz="2000"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 name="TextBox 5"/>
            <p:cNvSpPr txBox="1">
              <a:spLocks noChangeArrowheads="1"/>
            </p:cNvSpPr>
            <p:nvPr/>
          </p:nvSpPr>
          <p:spPr bwMode="auto">
            <a:xfrm>
              <a:off x="381000" y="5124510"/>
              <a:ext cx="4242147" cy="1200329"/>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0" eaLnBrk="1" fontAlgn="base" hangingPunct="1">
                <a:spcBef>
                  <a:spcPct val="0"/>
                </a:spcBef>
                <a:spcAft>
                  <a:spcPct val="0"/>
                </a:spcAft>
                <a:defRPr/>
              </a:pPr>
              <a:r>
                <a:rPr lang="en-US" altLang="en-US" kern="0" dirty="0">
                  <a:solidFill>
                    <a:prstClr val="black"/>
                  </a:solidFill>
                  <a:latin typeface="Constantia" panose="02030602050306030303" pitchFamily="18" charset="0"/>
                </a:rPr>
                <a:t>In the near-term, 3-D printing </a:t>
              </a:r>
              <a:r>
                <a:rPr lang="en-US" altLang="en-US" kern="0" dirty="0" smtClean="0">
                  <a:solidFill>
                    <a:prstClr val="black"/>
                  </a:solidFill>
                  <a:latin typeface="Constantia" panose="02030602050306030303" pitchFamily="18" charset="0"/>
                </a:rPr>
                <a:t>is advantageous </a:t>
              </a:r>
              <a:r>
                <a:rPr lang="en-US" altLang="en-US" kern="0" dirty="0">
                  <a:solidFill>
                    <a:prstClr val="black"/>
                  </a:solidFill>
                  <a:latin typeface="Constantia" panose="02030602050306030303" pitchFamily="18" charset="0"/>
                </a:rPr>
                <a:t>for fit-to-scale prototypes, low-demand parts with long lead times, and inventory </a:t>
              </a:r>
              <a:r>
                <a:rPr lang="en-US" altLang="en-US" kern="0" dirty="0" smtClean="0">
                  <a:solidFill>
                    <a:prstClr val="black"/>
                  </a:solidFill>
                  <a:latin typeface="Constantia" panose="02030602050306030303" pitchFamily="18" charset="0"/>
                </a:rPr>
                <a:t>management.</a:t>
              </a:r>
              <a:endParaRPr kumimoji="0" lang="en-US" altLang="en-US"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10" name="TextBox 5"/>
            <p:cNvSpPr txBox="1">
              <a:spLocks noChangeArrowheads="1"/>
            </p:cNvSpPr>
            <p:nvPr/>
          </p:nvSpPr>
          <p:spPr bwMode="auto">
            <a:xfrm>
              <a:off x="4572000" y="4725765"/>
              <a:ext cx="2362200" cy="400110"/>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sz="2000" b="1" i="0" u="none" strike="noStrike" kern="0" cap="none" spc="0" normalizeH="0" baseline="0" noProof="0" dirty="0" smtClean="0">
                  <a:ln>
                    <a:noFill/>
                  </a:ln>
                  <a:solidFill>
                    <a:prstClr val="black"/>
                  </a:solidFill>
                  <a:effectLst/>
                  <a:uLnTx/>
                  <a:uFillTx/>
                  <a:latin typeface="Constantia" panose="02030602050306030303" pitchFamily="18" charset="0"/>
                </a:rPr>
                <a:t>Longer</a:t>
              </a:r>
              <a:r>
                <a:rPr kumimoji="0" lang="en-US" altLang="en-US" sz="2000" b="1" i="0" u="none" strike="noStrike" kern="0" cap="none" spc="0" normalizeH="0" noProof="0" dirty="0" smtClean="0">
                  <a:ln>
                    <a:noFill/>
                  </a:ln>
                  <a:solidFill>
                    <a:prstClr val="black"/>
                  </a:solidFill>
                  <a:effectLst/>
                  <a:uLnTx/>
                  <a:uFillTx/>
                  <a:latin typeface="Constantia" panose="02030602050306030303" pitchFamily="18" charset="0"/>
                </a:rPr>
                <a:t> </a:t>
              </a:r>
              <a:r>
                <a:rPr kumimoji="0" lang="en-US" altLang="en-US" sz="2000" b="1" i="0" u="none" strike="noStrike" kern="0" cap="none" spc="0" normalizeH="0" baseline="0" noProof="0" dirty="0" smtClean="0">
                  <a:ln>
                    <a:noFill/>
                  </a:ln>
                  <a:solidFill>
                    <a:prstClr val="black"/>
                  </a:solidFill>
                  <a:effectLst/>
                  <a:uLnTx/>
                  <a:uFillTx/>
                  <a:latin typeface="Constantia" panose="02030602050306030303" pitchFamily="18" charset="0"/>
                </a:rPr>
                <a:t>Term</a:t>
              </a:r>
              <a:endParaRPr kumimoji="0" lang="en-US" altLang="en-US" sz="2000"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11" name="TextBox 5"/>
            <p:cNvSpPr txBox="1">
              <a:spLocks noChangeArrowheads="1"/>
            </p:cNvSpPr>
            <p:nvPr/>
          </p:nvSpPr>
          <p:spPr bwMode="auto">
            <a:xfrm>
              <a:off x="4800599" y="5124510"/>
              <a:ext cx="4013547" cy="923330"/>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0" eaLnBrk="1" fontAlgn="base" hangingPunct="1">
                <a:spcBef>
                  <a:spcPct val="0"/>
                </a:spcBef>
                <a:spcAft>
                  <a:spcPct val="0"/>
                </a:spcAft>
                <a:defRPr/>
              </a:pPr>
              <a:r>
                <a:rPr lang="en-US" altLang="en-US" kern="0" dirty="0">
                  <a:solidFill>
                    <a:prstClr val="black"/>
                  </a:solidFill>
                  <a:latin typeface="Constantia" panose="02030602050306030303" pitchFamily="18" charset="0"/>
                </a:rPr>
                <a:t>In the </a:t>
              </a:r>
              <a:r>
                <a:rPr lang="en-US" altLang="en-US" kern="0" dirty="0" smtClean="0">
                  <a:solidFill>
                    <a:prstClr val="black"/>
                  </a:solidFill>
                  <a:latin typeface="Constantia" panose="02030602050306030303" pitchFamily="18" charset="0"/>
                </a:rPr>
                <a:t>longer-term</a:t>
              </a:r>
              <a:r>
                <a:rPr lang="en-US" altLang="en-US" kern="0" dirty="0">
                  <a:solidFill>
                    <a:prstClr val="black"/>
                  </a:solidFill>
                  <a:latin typeface="Constantia" panose="02030602050306030303" pitchFamily="18" charset="0"/>
                </a:rPr>
                <a:t>, 3-D printing technologies may play a key role in </a:t>
              </a:r>
              <a:r>
                <a:rPr lang="en-US" altLang="en-US" b="1" i="1" kern="0" dirty="0">
                  <a:solidFill>
                    <a:srgbClr val="993366"/>
                  </a:solidFill>
                  <a:latin typeface="Constantia" panose="02030602050306030303" pitchFamily="18" charset="0"/>
                </a:rPr>
                <a:t>“open-source collaboration.”</a:t>
              </a:r>
              <a:endParaRPr kumimoji="0" lang="en-US" altLang="en-US" b="1" i="1" u="none" strike="noStrike" kern="0" cap="none" spc="0" normalizeH="0" baseline="0" noProof="0" dirty="0">
                <a:ln>
                  <a:noFill/>
                </a:ln>
                <a:solidFill>
                  <a:srgbClr val="993366"/>
                </a:solidFill>
                <a:effectLst/>
                <a:uLnTx/>
                <a:uFillTx/>
                <a:latin typeface="Constantia" panose="02030602050306030303" pitchFamily="18" charset="0"/>
              </a:endParaRPr>
            </a:p>
          </p:txBody>
        </p:sp>
      </p:grpSp>
    </p:spTree>
    <p:extLst>
      <p:ext uri="{BB962C8B-B14F-4D97-AF65-F5344CB8AC3E}">
        <p14:creationId xmlns:p14="http://schemas.microsoft.com/office/powerpoint/2010/main" val="23101270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lstStyle/>
          <a:p>
            <a:r>
              <a:rPr lang="en-US" sz="3600" dirty="0"/>
              <a:t>3-D Printing </a:t>
            </a:r>
            <a:r>
              <a:rPr lang="en-US" sz="3600" dirty="0" smtClean="0"/>
              <a:t/>
            </a:r>
            <a:br>
              <a:rPr lang="en-US" sz="3600" dirty="0" smtClean="0"/>
            </a:br>
            <a:r>
              <a:rPr lang="en-US" sz="2800" dirty="0" smtClean="0">
                <a:solidFill>
                  <a:schemeClr val="accent2">
                    <a:lumMod val="40000"/>
                    <a:lumOff val="60000"/>
                  </a:schemeClr>
                </a:solidFill>
              </a:rPr>
              <a:t>Strategic </a:t>
            </a:r>
            <a:r>
              <a:rPr lang="en-US" sz="2800" dirty="0">
                <a:solidFill>
                  <a:schemeClr val="accent2">
                    <a:lumMod val="40000"/>
                    <a:lumOff val="60000"/>
                  </a:schemeClr>
                </a:solidFill>
              </a:rPr>
              <a:t>Impacts on Supply Chains and Logistics</a:t>
            </a: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20</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sp>
        <p:nvSpPr>
          <p:cNvPr id="38" name="Rectangle 37"/>
          <p:cNvSpPr/>
          <p:nvPr/>
        </p:nvSpPr>
        <p:spPr>
          <a:xfrm>
            <a:off x="1962416" y="5741081"/>
            <a:ext cx="4186982" cy="69226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grpSp>
        <p:nvGrpSpPr>
          <p:cNvPr id="100" name="Group 99"/>
          <p:cNvGrpSpPr/>
          <p:nvPr/>
        </p:nvGrpSpPr>
        <p:grpSpPr>
          <a:xfrm>
            <a:off x="-200115" y="1334937"/>
            <a:ext cx="9151291" cy="4934774"/>
            <a:chOff x="-200115" y="1334937"/>
            <a:chExt cx="9151291" cy="4934774"/>
          </a:xfrm>
        </p:grpSpPr>
        <p:sp>
          <p:nvSpPr>
            <p:cNvPr id="7" name="Block Arc 6"/>
            <p:cNvSpPr/>
            <p:nvPr/>
          </p:nvSpPr>
          <p:spPr>
            <a:xfrm>
              <a:off x="2106468" y="1751502"/>
              <a:ext cx="4423864" cy="3644932"/>
            </a:xfrm>
            <a:prstGeom prst="blockArc">
              <a:avLst>
                <a:gd name="adj1" fmla="val 16509444"/>
                <a:gd name="adj2" fmla="val 5088054"/>
                <a:gd name="adj3" fmla="val 5240"/>
              </a:avLst>
            </a:prstGeom>
            <a:ln>
              <a:noFill/>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8" name="Block Arc 7"/>
            <p:cNvSpPr/>
            <p:nvPr/>
          </p:nvSpPr>
          <p:spPr>
            <a:xfrm flipH="1">
              <a:off x="2627331" y="1751502"/>
              <a:ext cx="4139780" cy="3644932"/>
            </a:xfrm>
            <a:prstGeom prst="blockArc">
              <a:avLst>
                <a:gd name="adj1" fmla="val 16509444"/>
                <a:gd name="adj2" fmla="val 5088054"/>
                <a:gd name="adj3" fmla="val 5240"/>
              </a:avLst>
            </a:prstGeom>
            <a:ln>
              <a:noFill/>
            </a:ln>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grpSp>
          <p:nvGrpSpPr>
            <p:cNvPr id="3" name="Group 2"/>
            <p:cNvGrpSpPr/>
            <p:nvPr/>
          </p:nvGrpSpPr>
          <p:grpSpPr>
            <a:xfrm>
              <a:off x="4532086" y="1553735"/>
              <a:ext cx="709475" cy="663443"/>
              <a:chOff x="5275842" y="1818030"/>
              <a:chExt cx="743958" cy="710913"/>
            </a:xfrm>
          </p:grpSpPr>
          <p:sp>
            <p:nvSpPr>
              <p:cNvPr id="10" name="Oval 9"/>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25" name="Rectangle 24"/>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1</a:t>
                </a:r>
              </a:p>
            </p:txBody>
          </p:sp>
        </p:grpSp>
        <p:grpSp>
          <p:nvGrpSpPr>
            <p:cNvPr id="48" name="Group 47"/>
            <p:cNvGrpSpPr/>
            <p:nvPr/>
          </p:nvGrpSpPr>
          <p:grpSpPr>
            <a:xfrm>
              <a:off x="5294860" y="1865500"/>
              <a:ext cx="709475" cy="663443"/>
              <a:chOff x="5275842" y="1818030"/>
              <a:chExt cx="743958" cy="710913"/>
            </a:xfrm>
          </p:grpSpPr>
          <p:sp>
            <p:nvSpPr>
              <p:cNvPr id="49" name="Oval 48"/>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50" name="Rectangle 49"/>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2</a:t>
                </a:r>
              </a:p>
            </p:txBody>
          </p:sp>
        </p:grpSp>
        <p:grpSp>
          <p:nvGrpSpPr>
            <p:cNvPr id="51" name="Group 50"/>
            <p:cNvGrpSpPr/>
            <p:nvPr/>
          </p:nvGrpSpPr>
          <p:grpSpPr>
            <a:xfrm>
              <a:off x="5874238" y="2499868"/>
              <a:ext cx="709475" cy="663443"/>
              <a:chOff x="5275842" y="1818030"/>
              <a:chExt cx="743958" cy="710913"/>
            </a:xfrm>
          </p:grpSpPr>
          <p:sp>
            <p:nvSpPr>
              <p:cNvPr id="52" name="Oval 51"/>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53" name="Rectangle 52"/>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3</a:t>
                </a:r>
              </a:p>
            </p:txBody>
          </p:sp>
        </p:grpSp>
        <p:grpSp>
          <p:nvGrpSpPr>
            <p:cNvPr id="54" name="Group 53"/>
            <p:cNvGrpSpPr/>
            <p:nvPr/>
          </p:nvGrpSpPr>
          <p:grpSpPr>
            <a:xfrm>
              <a:off x="6085100" y="3283918"/>
              <a:ext cx="709475" cy="663443"/>
              <a:chOff x="5275842" y="1818030"/>
              <a:chExt cx="743958" cy="710913"/>
            </a:xfrm>
          </p:grpSpPr>
          <p:sp>
            <p:nvSpPr>
              <p:cNvPr id="55" name="Oval 54"/>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56" name="Rectangle 55"/>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4</a:t>
                </a:r>
              </a:p>
            </p:txBody>
          </p:sp>
        </p:grpSp>
        <p:grpSp>
          <p:nvGrpSpPr>
            <p:cNvPr id="57" name="Group 56"/>
            <p:cNvGrpSpPr/>
            <p:nvPr/>
          </p:nvGrpSpPr>
          <p:grpSpPr>
            <a:xfrm>
              <a:off x="5853643" y="4058341"/>
              <a:ext cx="709475" cy="663443"/>
              <a:chOff x="5275842" y="1818030"/>
              <a:chExt cx="743958" cy="710913"/>
            </a:xfrm>
          </p:grpSpPr>
          <p:sp>
            <p:nvSpPr>
              <p:cNvPr id="58" name="Oval 57"/>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59" name="Rectangle 58"/>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5</a:t>
                </a:r>
              </a:p>
            </p:txBody>
          </p:sp>
        </p:grpSp>
        <p:grpSp>
          <p:nvGrpSpPr>
            <p:cNvPr id="60" name="Group 59"/>
            <p:cNvGrpSpPr/>
            <p:nvPr/>
          </p:nvGrpSpPr>
          <p:grpSpPr>
            <a:xfrm>
              <a:off x="5214673" y="4633864"/>
              <a:ext cx="709475" cy="663443"/>
              <a:chOff x="5275842" y="1818030"/>
              <a:chExt cx="743958" cy="710913"/>
            </a:xfrm>
          </p:grpSpPr>
          <p:sp>
            <p:nvSpPr>
              <p:cNvPr id="61" name="Oval 60"/>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62" name="Rectangle 61"/>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6</a:t>
                </a:r>
              </a:p>
            </p:txBody>
          </p:sp>
        </p:grpSp>
        <p:grpSp>
          <p:nvGrpSpPr>
            <p:cNvPr id="63" name="Group 62"/>
            <p:cNvGrpSpPr/>
            <p:nvPr/>
          </p:nvGrpSpPr>
          <p:grpSpPr>
            <a:xfrm>
              <a:off x="4393105" y="4949233"/>
              <a:ext cx="709475" cy="663443"/>
              <a:chOff x="5275842" y="1818030"/>
              <a:chExt cx="743958" cy="710913"/>
            </a:xfrm>
          </p:grpSpPr>
          <p:sp>
            <p:nvSpPr>
              <p:cNvPr id="64" name="Oval 63"/>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65" name="Rectangle 64"/>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7</a:t>
                </a:r>
              </a:p>
            </p:txBody>
          </p:sp>
        </p:grpSp>
        <p:grpSp>
          <p:nvGrpSpPr>
            <p:cNvPr id="66" name="Group 65"/>
            <p:cNvGrpSpPr/>
            <p:nvPr/>
          </p:nvGrpSpPr>
          <p:grpSpPr>
            <a:xfrm>
              <a:off x="3519081" y="4814601"/>
              <a:ext cx="709475" cy="663443"/>
              <a:chOff x="5275842" y="1818030"/>
              <a:chExt cx="743958" cy="710913"/>
            </a:xfrm>
          </p:grpSpPr>
          <p:sp>
            <p:nvSpPr>
              <p:cNvPr id="67" name="Oval 66"/>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68" name="Rectangle 67"/>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8</a:t>
                </a:r>
              </a:p>
            </p:txBody>
          </p:sp>
        </p:grpSp>
        <p:grpSp>
          <p:nvGrpSpPr>
            <p:cNvPr id="69" name="Group 68"/>
            <p:cNvGrpSpPr/>
            <p:nvPr/>
          </p:nvGrpSpPr>
          <p:grpSpPr>
            <a:xfrm>
              <a:off x="2764595" y="4350855"/>
              <a:ext cx="709475" cy="663443"/>
              <a:chOff x="5275842" y="1818030"/>
              <a:chExt cx="743958" cy="710913"/>
            </a:xfrm>
          </p:grpSpPr>
          <p:sp>
            <p:nvSpPr>
              <p:cNvPr id="70" name="Oval 69"/>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71" name="Rectangle 70"/>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9</a:t>
                </a:r>
              </a:p>
            </p:txBody>
          </p:sp>
        </p:grpSp>
        <p:grpSp>
          <p:nvGrpSpPr>
            <p:cNvPr id="72" name="Group 71"/>
            <p:cNvGrpSpPr/>
            <p:nvPr/>
          </p:nvGrpSpPr>
          <p:grpSpPr>
            <a:xfrm>
              <a:off x="2318031" y="3605802"/>
              <a:ext cx="709475" cy="663443"/>
              <a:chOff x="5275842" y="1818030"/>
              <a:chExt cx="743958" cy="710913"/>
            </a:xfrm>
          </p:grpSpPr>
          <p:sp>
            <p:nvSpPr>
              <p:cNvPr id="73" name="Oval 72"/>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74" name="Rectangle 73"/>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10</a:t>
                </a:r>
              </a:p>
            </p:txBody>
          </p:sp>
        </p:grpSp>
        <p:grpSp>
          <p:nvGrpSpPr>
            <p:cNvPr id="75" name="Group 74"/>
            <p:cNvGrpSpPr/>
            <p:nvPr/>
          </p:nvGrpSpPr>
          <p:grpSpPr>
            <a:xfrm>
              <a:off x="2382759" y="2742886"/>
              <a:ext cx="709475" cy="663443"/>
              <a:chOff x="5275842" y="1818030"/>
              <a:chExt cx="743958" cy="710913"/>
            </a:xfrm>
          </p:grpSpPr>
          <p:sp>
            <p:nvSpPr>
              <p:cNvPr id="76" name="Oval 75"/>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77" name="Rectangle 76"/>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11</a:t>
                </a:r>
              </a:p>
            </p:txBody>
          </p:sp>
        </p:grpSp>
        <p:grpSp>
          <p:nvGrpSpPr>
            <p:cNvPr id="78" name="Group 77"/>
            <p:cNvGrpSpPr/>
            <p:nvPr/>
          </p:nvGrpSpPr>
          <p:grpSpPr>
            <a:xfrm>
              <a:off x="2915296" y="2003591"/>
              <a:ext cx="709475" cy="663443"/>
              <a:chOff x="5275842" y="1818030"/>
              <a:chExt cx="743958" cy="710913"/>
            </a:xfrm>
          </p:grpSpPr>
          <p:sp>
            <p:nvSpPr>
              <p:cNvPr id="79" name="Oval 78"/>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80" name="Rectangle 79"/>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smtClean="0">
                    <a:ln>
                      <a:noFill/>
                    </a:ln>
                    <a:solidFill>
                      <a:srgbClr val="993366"/>
                    </a:solidFill>
                    <a:effectLst/>
                    <a:latin typeface="Constantia" panose="02030602050306030303" pitchFamily="18" charset="0"/>
                  </a:rPr>
                  <a:t>12</a:t>
                </a:r>
              </a:p>
            </p:txBody>
          </p:sp>
        </p:grpSp>
        <p:grpSp>
          <p:nvGrpSpPr>
            <p:cNvPr id="81" name="Group 80"/>
            <p:cNvGrpSpPr/>
            <p:nvPr/>
          </p:nvGrpSpPr>
          <p:grpSpPr>
            <a:xfrm>
              <a:off x="3674132" y="1541293"/>
              <a:ext cx="743958" cy="710913"/>
              <a:chOff x="5275842" y="1818030"/>
              <a:chExt cx="743958" cy="710913"/>
            </a:xfrm>
          </p:grpSpPr>
          <p:sp>
            <p:nvSpPr>
              <p:cNvPr id="82" name="Oval 81"/>
              <p:cNvSpPr/>
              <p:nvPr/>
            </p:nvSpPr>
            <p:spPr>
              <a:xfrm>
                <a:off x="5275842" y="1818030"/>
                <a:ext cx="743958" cy="710913"/>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83" name="Rectangle 82"/>
              <p:cNvSpPr/>
              <p:nvPr/>
            </p:nvSpPr>
            <p:spPr bwMode="auto">
              <a:xfrm>
                <a:off x="5366964" y="1870228"/>
                <a:ext cx="583829" cy="545921"/>
              </a:xfrm>
              <a:prstGeom prst="rect">
                <a:avLst/>
              </a:prstGeom>
              <a:noFill/>
              <a:ln>
                <a:noFill/>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3200" b="1" i="0" u="none" strike="noStrike" cap="none" normalizeH="0" baseline="0" dirty="0" smtClean="0">
                    <a:ln>
                      <a:noFill/>
                    </a:ln>
                    <a:solidFill>
                      <a:srgbClr val="993366"/>
                    </a:solidFill>
                    <a:effectLst/>
                    <a:latin typeface="Constantia" panose="02030602050306030303" pitchFamily="18" charset="0"/>
                  </a:rPr>
                  <a:t>13</a:t>
                </a:r>
              </a:p>
            </p:txBody>
          </p:sp>
        </p:grpSp>
        <p:sp>
          <p:nvSpPr>
            <p:cNvPr id="85" name="TextBox 5"/>
            <p:cNvSpPr txBox="1">
              <a:spLocks noChangeArrowheads="1"/>
            </p:cNvSpPr>
            <p:nvPr/>
          </p:nvSpPr>
          <p:spPr bwMode="auto">
            <a:xfrm>
              <a:off x="5150420" y="1334937"/>
              <a:ext cx="2362200"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Demand</a:t>
              </a:r>
              <a:r>
                <a:rPr lang="en-US" altLang="en-US" b="1" kern="0" dirty="0">
                  <a:solidFill>
                    <a:prstClr val="black"/>
                  </a:solidFill>
                  <a:latin typeface="Constantia" panose="02030602050306030303" pitchFamily="18" charset="0"/>
                </a:rPr>
                <a:t>-</a:t>
              </a: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driven</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86" name="TextBox 5"/>
            <p:cNvSpPr txBox="1">
              <a:spLocks noChangeArrowheads="1"/>
            </p:cNvSpPr>
            <p:nvPr/>
          </p:nvSpPr>
          <p:spPr bwMode="auto">
            <a:xfrm>
              <a:off x="-200115" y="3616881"/>
              <a:ext cx="2452337" cy="646331"/>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lvl="0" algn="r" eaLnBrk="1" fontAlgn="base" hangingPunct="1">
                <a:spcBef>
                  <a:spcPct val="0"/>
                </a:spcBef>
                <a:spcAft>
                  <a:spcPct val="0"/>
                </a:spcAft>
                <a:defRPr/>
              </a:pPr>
              <a:r>
                <a:rPr lang="en-US" altLang="en-US" b="1" kern="0" dirty="0">
                  <a:solidFill>
                    <a:prstClr val="black"/>
                  </a:solidFill>
                  <a:latin typeface="Constantia" panose="02030602050306030303" pitchFamily="18" charset="0"/>
                </a:rPr>
                <a:t>Customization</a:t>
              </a:r>
              <a:r>
                <a:rPr lang="en-US" altLang="en-US" b="1" kern="0" dirty="0" smtClean="0">
                  <a:solidFill>
                    <a:prstClr val="black"/>
                  </a:solidFill>
                  <a:latin typeface="Constantia" panose="02030602050306030303" pitchFamily="18" charset="0"/>
                </a:rPr>
                <a:t>/ Segmentation</a:t>
              </a:r>
              <a:endParaRPr lang="en-US" altLang="en-US" b="1" kern="0" dirty="0">
                <a:solidFill>
                  <a:prstClr val="black"/>
                </a:solidFill>
                <a:latin typeface="Constantia" panose="02030602050306030303" pitchFamily="18" charset="0"/>
              </a:endParaRPr>
            </a:p>
          </p:txBody>
        </p:sp>
        <p:sp>
          <p:nvSpPr>
            <p:cNvPr id="87" name="TextBox 5"/>
            <p:cNvSpPr txBox="1">
              <a:spLocks noChangeArrowheads="1"/>
            </p:cNvSpPr>
            <p:nvPr/>
          </p:nvSpPr>
          <p:spPr bwMode="auto">
            <a:xfrm>
              <a:off x="6588976" y="2558383"/>
              <a:ext cx="2362200" cy="646331"/>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Adaptability &amp; Flexibility</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88" name="TextBox 5"/>
            <p:cNvSpPr txBox="1">
              <a:spLocks noChangeArrowheads="1"/>
            </p:cNvSpPr>
            <p:nvPr/>
          </p:nvSpPr>
          <p:spPr bwMode="auto">
            <a:xfrm>
              <a:off x="6776182" y="3369084"/>
              <a:ext cx="2144835" cy="646331"/>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Ranges of product types</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89" name="TextBox 5"/>
            <p:cNvSpPr txBox="1">
              <a:spLocks noChangeArrowheads="1"/>
            </p:cNvSpPr>
            <p:nvPr/>
          </p:nvSpPr>
          <p:spPr bwMode="auto">
            <a:xfrm>
              <a:off x="8957" y="2694098"/>
              <a:ext cx="2362200" cy="646331"/>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Service &amp;</a:t>
              </a:r>
              <a:r>
                <a:rPr kumimoji="0" lang="en-US" altLang="en-US" b="1" i="0" u="none" strike="noStrike" kern="0" cap="none" spc="0" normalizeH="0" noProof="0" dirty="0" smtClean="0">
                  <a:ln>
                    <a:noFill/>
                  </a:ln>
                  <a:solidFill>
                    <a:prstClr val="black"/>
                  </a:solidFill>
                  <a:effectLst/>
                  <a:uLnTx/>
                  <a:uFillTx/>
                  <a:latin typeface="Constantia" panose="02030602050306030303" pitchFamily="18" charset="0"/>
                </a:rPr>
                <a:t> replacement parts</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0" name="TextBox 5"/>
            <p:cNvSpPr txBox="1">
              <a:spLocks noChangeArrowheads="1"/>
            </p:cNvSpPr>
            <p:nvPr/>
          </p:nvSpPr>
          <p:spPr bwMode="auto">
            <a:xfrm>
              <a:off x="5924148" y="5066431"/>
              <a:ext cx="2936531" cy="646331"/>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Workflows, value chains &amp; processes</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1" name="TextBox 5"/>
            <p:cNvSpPr txBox="1">
              <a:spLocks noChangeArrowheads="1"/>
            </p:cNvSpPr>
            <p:nvPr/>
          </p:nvSpPr>
          <p:spPr bwMode="auto">
            <a:xfrm>
              <a:off x="3647973" y="5623380"/>
              <a:ext cx="2143326" cy="646331"/>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Decentralized supply chains</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2" name="TextBox 5"/>
            <p:cNvSpPr txBox="1">
              <a:spLocks noChangeArrowheads="1"/>
            </p:cNvSpPr>
            <p:nvPr/>
          </p:nvSpPr>
          <p:spPr bwMode="auto">
            <a:xfrm>
              <a:off x="668319" y="5396434"/>
              <a:ext cx="2971800"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Total</a:t>
              </a:r>
              <a:r>
                <a:rPr kumimoji="0" lang="en-US" altLang="en-US" b="1" i="0" u="none" strike="noStrike" kern="0" cap="none" spc="0" normalizeH="0" noProof="0" dirty="0" smtClean="0">
                  <a:ln>
                    <a:noFill/>
                  </a:ln>
                  <a:solidFill>
                    <a:prstClr val="black"/>
                  </a:solidFill>
                  <a:effectLst/>
                  <a:uLnTx/>
                  <a:uFillTx/>
                  <a:latin typeface="Constantia" panose="02030602050306030303" pitchFamily="18" charset="0"/>
                </a:rPr>
                <a:t> landed cost</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3" name="TextBox 5"/>
            <p:cNvSpPr txBox="1">
              <a:spLocks noChangeArrowheads="1"/>
            </p:cNvSpPr>
            <p:nvPr/>
          </p:nvSpPr>
          <p:spPr bwMode="auto">
            <a:xfrm>
              <a:off x="744314" y="2032211"/>
              <a:ext cx="2125421"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Sustainability</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4" name="TextBox 5"/>
            <p:cNvSpPr txBox="1">
              <a:spLocks noChangeArrowheads="1"/>
            </p:cNvSpPr>
            <p:nvPr/>
          </p:nvSpPr>
          <p:spPr bwMode="auto">
            <a:xfrm>
              <a:off x="6077926" y="1914934"/>
              <a:ext cx="1854568"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Inventory</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5" name="TextBox 5"/>
            <p:cNvSpPr txBox="1">
              <a:spLocks noChangeArrowheads="1"/>
            </p:cNvSpPr>
            <p:nvPr/>
          </p:nvSpPr>
          <p:spPr bwMode="auto">
            <a:xfrm>
              <a:off x="198216" y="4479454"/>
              <a:ext cx="2526671" cy="646331"/>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Small</a:t>
              </a:r>
              <a:r>
                <a:rPr kumimoji="0" lang="en-US" altLang="en-US" b="1" i="0" u="none" strike="noStrike" kern="0" cap="none" spc="0" normalizeH="0" noProof="0" dirty="0" smtClean="0">
                  <a:ln>
                    <a:noFill/>
                  </a:ln>
                  <a:solidFill>
                    <a:prstClr val="black"/>
                  </a:solidFill>
                  <a:effectLst/>
                  <a:uLnTx/>
                  <a:uFillTx/>
                  <a:latin typeface="Constantia" panose="02030602050306030303" pitchFamily="18" charset="0"/>
                </a:rPr>
                <a:t> batch capabilities</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6" name="TextBox 5"/>
            <p:cNvSpPr txBox="1">
              <a:spLocks noChangeArrowheads="1"/>
            </p:cNvSpPr>
            <p:nvPr/>
          </p:nvSpPr>
          <p:spPr bwMode="auto">
            <a:xfrm>
              <a:off x="6550177" y="4275907"/>
              <a:ext cx="2318931"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Transportation</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sp>
          <p:nvSpPr>
            <p:cNvPr id="98" name="TextBox 5"/>
            <p:cNvSpPr txBox="1">
              <a:spLocks noChangeArrowheads="1"/>
            </p:cNvSpPr>
            <p:nvPr/>
          </p:nvSpPr>
          <p:spPr bwMode="auto">
            <a:xfrm>
              <a:off x="1883844" y="1339882"/>
              <a:ext cx="1854568" cy="369332"/>
            </a:xfrm>
            <a:prstGeom prst="rect">
              <a:avLst/>
            </a:prstGeom>
            <a:noFill/>
            <a:ln>
              <a:noFill/>
            </a:ln>
            <a:extLst/>
          </p:spPr>
          <p:txBody>
            <a:bodyPr wrap="square">
              <a:spAutoFit/>
            </a:bodyPr>
            <a:lstStyle>
              <a:lvl1pPr algn="l" eaLnBrk="0" hangingPunct="0">
                <a:defRPr>
                  <a:solidFill>
                    <a:schemeClr val="tx1"/>
                  </a:solidFill>
                  <a:latin typeface="Arial" charset="0"/>
                </a:defRPr>
              </a:lvl1pPr>
              <a:lvl2pPr marL="742950" indent="-285750" algn="l" eaLnBrk="0" hangingPunct="0">
                <a:defRPr>
                  <a:solidFill>
                    <a:schemeClr val="tx1"/>
                  </a:solidFill>
                  <a:latin typeface="Arial" charset="0"/>
                </a:defRPr>
              </a:lvl2pPr>
              <a:lvl3pPr marL="1143000" indent="-228600" algn="l" eaLnBrk="0" hangingPunct="0">
                <a:defRPr>
                  <a:solidFill>
                    <a:schemeClr val="tx1"/>
                  </a:solidFill>
                  <a:latin typeface="Arial" charset="0"/>
                </a:defRPr>
              </a:lvl3pPr>
              <a:lvl4pPr marL="1600200" indent="-228600" algn="l" eaLnBrk="0" hangingPunct="0">
                <a:defRPr>
                  <a:solidFill>
                    <a:schemeClr val="tx1"/>
                  </a:solidFill>
                  <a:latin typeface="Arial" charset="0"/>
                </a:defRPr>
              </a:lvl4pPr>
              <a:lvl5pPr marL="2057400" indent="-228600" algn="l"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eaLnBrk="1" fontAlgn="base" latinLnBrk="0" hangingPunct="1">
                <a:lnSpc>
                  <a:spcPct val="100000"/>
                </a:lnSpc>
                <a:spcBef>
                  <a:spcPct val="0"/>
                </a:spcBef>
                <a:spcAft>
                  <a:spcPct val="0"/>
                </a:spcAft>
                <a:buClrTx/>
                <a:buSzTx/>
                <a:buFontTx/>
                <a:buNone/>
                <a:tabLst/>
                <a:defRPr/>
              </a:pPr>
              <a:r>
                <a:rPr kumimoji="0" lang="en-US" altLang="en-US" b="1" i="0" u="none" strike="noStrike" kern="0" cap="none" spc="0" normalizeH="0" baseline="0" noProof="0" dirty="0" smtClean="0">
                  <a:ln>
                    <a:noFill/>
                  </a:ln>
                  <a:solidFill>
                    <a:prstClr val="black"/>
                  </a:solidFill>
                  <a:effectLst/>
                  <a:uLnTx/>
                  <a:uFillTx/>
                  <a:latin typeface="Constantia" panose="02030602050306030303" pitchFamily="18" charset="0"/>
                </a:rPr>
                <a:t>Globalization</a:t>
              </a:r>
              <a:endParaRPr kumimoji="0" lang="en-US" altLang="en-US" b="1" i="0" u="none" strike="noStrike" kern="0" cap="none" spc="0" normalizeH="0" baseline="0" noProof="0" dirty="0">
                <a:ln>
                  <a:noFill/>
                </a:ln>
                <a:solidFill>
                  <a:prstClr val="black"/>
                </a:solidFill>
                <a:effectLst/>
                <a:uLnTx/>
                <a:uFillTx/>
                <a:latin typeface="Constantia" panose="02030602050306030303" pitchFamily="18" charset="0"/>
              </a:endParaRPr>
            </a:p>
          </p:txBody>
        </p:sp>
        <p:pic>
          <p:nvPicPr>
            <p:cNvPr id="99" name="Picture 98"/>
            <p:cNvPicPr>
              <a:picLocks noChangeAspect="1"/>
            </p:cNvPicPr>
            <p:nvPr/>
          </p:nvPicPr>
          <p:blipFill>
            <a:blip r:embed="rId2"/>
            <a:stretch>
              <a:fillRect/>
            </a:stretch>
          </p:blipFill>
          <p:spPr>
            <a:xfrm>
              <a:off x="3270997" y="2428875"/>
              <a:ext cx="2564896" cy="2230050"/>
            </a:xfrm>
            <a:prstGeom prst="flowChartConnector">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grpSp>
    </p:spTree>
    <p:extLst>
      <p:ext uri="{BB962C8B-B14F-4D97-AF65-F5344CB8AC3E}">
        <p14:creationId xmlns:p14="http://schemas.microsoft.com/office/powerpoint/2010/main" val="7900126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1709738"/>
            <a:ext cx="7215188" cy="2852737"/>
          </a:xfrm>
        </p:spPr>
        <p:txBody>
          <a:bodyPr anchor="ctr"/>
          <a:lstStyle/>
          <a:p>
            <a:r>
              <a:rPr lang="en-US" sz="5800" dirty="0" smtClean="0"/>
              <a:t>Supply Chain Talent </a:t>
            </a:r>
            <a:r>
              <a:rPr lang="en-US" sz="5800" dirty="0"/>
              <a:t>M</a:t>
            </a:r>
            <a:r>
              <a:rPr lang="en-US" sz="5800" dirty="0" smtClean="0"/>
              <a:t>anagement</a:t>
            </a:r>
            <a:endParaRPr lang="en-US" sz="5800" dirty="0"/>
          </a:p>
        </p:txBody>
      </p:sp>
    </p:spTree>
    <p:extLst>
      <p:ext uri="{BB962C8B-B14F-4D97-AF65-F5344CB8AC3E}">
        <p14:creationId xmlns:p14="http://schemas.microsoft.com/office/powerpoint/2010/main" val="1996998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Supply Chain Talent Management</a:t>
            </a:r>
            <a:br>
              <a:rPr lang="en-US" dirty="0" smtClean="0"/>
            </a:br>
            <a:r>
              <a:rPr lang="en-US" sz="3000" dirty="0" smtClean="0">
                <a:solidFill>
                  <a:schemeClr val="accent2">
                    <a:lumMod val="40000"/>
                    <a:lumOff val="60000"/>
                  </a:schemeClr>
                </a:solidFill>
              </a:rPr>
              <a:t>Key Steps to Building A High Quality </a:t>
            </a:r>
            <a:r>
              <a:rPr lang="en-US" sz="3000" dirty="0">
                <a:solidFill>
                  <a:schemeClr val="accent2">
                    <a:lumMod val="40000"/>
                    <a:lumOff val="60000"/>
                  </a:schemeClr>
                </a:solidFill>
              </a:rPr>
              <a:t>SCM </a:t>
            </a:r>
            <a:r>
              <a:rPr lang="en-US" sz="3000" dirty="0" smtClean="0">
                <a:solidFill>
                  <a:schemeClr val="accent2">
                    <a:lumMod val="40000"/>
                    <a:lumOff val="60000"/>
                  </a:schemeClr>
                </a:solidFill>
              </a:rPr>
              <a:t>Team </a:t>
            </a:r>
            <a:endParaRPr lang="en-US" sz="30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22</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grpSp>
        <p:nvGrpSpPr>
          <p:cNvPr id="22" name="Group 21"/>
          <p:cNvGrpSpPr/>
          <p:nvPr/>
        </p:nvGrpSpPr>
        <p:grpSpPr>
          <a:xfrm>
            <a:off x="399788" y="1524001"/>
            <a:ext cx="8605011" cy="4563852"/>
            <a:chOff x="399788" y="1524001"/>
            <a:chExt cx="8605011" cy="4563852"/>
          </a:xfrm>
        </p:grpSpPr>
        <p:grpSp>
          <p:nvGrpSpPr>
            <p:cNvPr id="18" name="Group 17"/>
            <p:cNvGrpSpPr/>
            <p:nvPr/>
          </p:nvGrpSpPr>
          <p:grpSpPr>
            <a:xfrm>
              <a:off x="399788" y="1524001"/>
              <a:ext cx="8458201" cy="2176615"/>
              <a:chOff x="399788" y="1524001"/>
              <a:chExt cx="8458201" cy="2176615"/>
            </a:xfrm>
          </p:grpSpPr>
          <p:sp>
            <p:nvSpPr>
              <p:cNvPr id="9" name="L-Shape 8"/>
              <p:cNvSpPr/>
              <p:nvPr/>
            </p:nvSpPr>
            <p:spPr>
              <a:xfrm rot="5400000">
                <a:off x="1146520" y="1814383"/>
                <a:ext cx="1139501" cy="2632965"/>
              </a:xfrm>
              <a:prstGeom prst="corner">
                <a:avLst>
                  <a:gd name="adj1" fmla="val 16120"/>
                  <a:gd name="adj2" fmla="val 1611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0" name="Freeform 9"/>
              <p:cNvSpPr/>
              <p:nvPr/>
            </p:nvSpPr>
            <p:spPr>
              <a:xfrm>
                <a:off x="584774" y="2749340"/>
                <a:ext cx="2524179" cy="755861"/>
              </a:xfrm>
              <a:custGeom>
                <a:avLst/>
                <a:gdLst>
                  <a:gd name="connsiteX0" fmla="*/ 0 w 1711813"/>
                  <a:gd name="connsiteY0" fmla="*/ 0 h 1500505"/>
                  <a:gd name="connsiteX1" fmla="*/ 1711813 w 1711813"/>
                  <a:gd name="connsiteY1" fmla="*/ 0 h 1500505"/>
                  <a:gd name="connsiteX2" fmla="*/ 1711813 w 1711813"/>
                  <a:gd name="connsiteY2" fmla="*/ 1500505 h 1500505"/>
                  <a:gd name="connsiteX3" fmla="*/ 0 w 1711813"/>
                  <a:gd name="connsiteY3" fmla="*/ 1500505 h 1500505"/>
                  <a:gd name="connsiteX4" fmla="*/ 0 w 1711813"/>
                  <a:gd name="connsiteY4" fmla="*/ 0 h 1500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1813" h="1500505">
                    <a:moveTo>
                      <a:pt x="0" y="0"/>
                    </a:moveTo>
                    <a:lnTo>
                      <a:pt x="1711813" y="0"/>
                    </a:lnTo>
                    <a:lnTo>
                      <a:pt x="1711813" y="1500505"/>
                    </a:lnTo>
                    <a:lnTo>
                      <a:pt x="0" y="150050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b="1" i="1" kern="1200" dirty="0" smtClean="0">
                    <a:solidFill>
                      <a:srgbClr val="993366"/>
                    </a:solidFill>
                    <a:latin typeface="Constantia" panose="02030602050306030303" pitchFamily="18" charset="0"/>
                  </a:rPr>
                  <a:t>Acquiring new staff </a:t>
                </a:r>
                <a:endParaRPr lang="en-US" sz="2000" b="1" i="1" kern="1200" dirty="0">
                  <a:solidFill>
                    <a:srgbClr val="993366"/>
                  </a:solidFill>
                  <a:latin typeface="Constantia" panose="02030602050306030303" pitchFamily="18" charset="0"/>
                </a:endParaRPr>
              </a:p>
            </p:txBody>
          </p:sp>
          <p:sp>
            <p:nvSpPr>
              <p:cNvPr id="11" name="Isosceles Triangle 10"/>
              <p:cNvSpPr/>
              <p:nvPr/>
            </p:nvSpPr>
            <p:spPr>
              <a:xfrm>
                <a:off x="2589529" y="2043219"/>
                <a:ext cx="448500" cy="322983"/>
              </a:xfrm>
              <a:prstGeom prst="triangle">
                <a:avLst>
                  <a:gd name="adj" fmla="val 10000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2" name="L-Shape 11"/>
              <p:cNvSpPr/>
              <p:nvPr/>
            </p:nvSpPr>
            <p:spPr>
              <a:xfrm rot="5400000">
                <a:off x="4056500" y="1295826"/>
                <a:ext cx="1139501" cy="2632965"/>
              </a:xfrm>
              <a:prstGeom prst="corner">
                <a:avLst>
                  <a:gd name="adj1" fmla="val 16120"/>
                  <a:gd name="adj2" fmla="val 1611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3" name="Freeform 12"/>
              <p:cNvSpPr/>
              <p:nvPr/>
            </p:nvSpPr>
            <p:spPr>
              <a:xfrm>
                <a:off x="3570954" y="2230784"/>
                <a:ext cx="2377055" cy="518556"/>
              </a:xfrm>
              <a:custGeom>
                <a:avLst/>
                <a:gdLst>
                  <a:gd name="connsiteX0" fmla="*/ 0 w 1711813"/>
                  <a:gd name="connsiteY0" fmla="*/ 0 h 1500505"/>
                  <a:gd name="connsiteX1" fmla="*/ 1711813 w 1711813"/>
                  <a:gd name="connsiteY1" fmla="*/ 0 h 1500505"/>
                  <a:gd name="connsiteX2" fmla="*/ 1711813 w 1711813"/>
                  <a:gd name="connsiteY2" fmla="*/ 1500505 h 1500505"/>
                  <a:gd name="connsiteX3" fmla="*/ 0 w 1711813"/>
                  <a:gd name="connsiteY3" fmla="*/ 1500505 h 1500505"/>
                  <a:gd name="connsiteX4" fmla="*/ 0 w 1711813"/>
                  <a:gd name="connsiteY4" fmla="*/ 0 h 1500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1813" h="1500505">
                    <a:moveTo>
                      <a:pt x="0" y="0"/>
                    </a:moveTo>
                    <a:lnTo>
                      <a:pt x="1711813" y="0"/>
                    </a:lnTo>
                    <a:lnTo>
                      <a:pt x="1711813" y="1500505"/>
                    </a:lnTo>
                    <a:lnTo>
                      <a:pt x="0" y="150050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b="1" i="1" kern="1200" dirty="0" smtClean="0">
                    <a:solidFill>
                      <a:srgbClr val="993366"/>
                    </a:solidFill>
                    <a:latin typeface="Constantia" panose="02030602050306030303" pitchFamily="18" charset="0"/>
                  </a:rPr>
                  <a:t>Developing talent </a:t>
                </a:r>
                <a:endParaRPr lang="en-US" sz="2000" b="1" i="1" kern="1200" dirty="0">
                  <a:solidFill>
                    <a:srgbClr val="993366"/>
                  </a:solidFill>
                  <a:latin typeface="Constantia" panose="02030602050306030303" pitchFamily="18" charset="0"/>
                </a:endParaRPr>
              </a:p>
            </p:txBody>
          </p:sp>
          <p:sp>
            <p:nvSpPr>
              <p:cNvPr id="14" name="Isosceles Triangle 13"/>
              <p:cNvSpPr/>
              <p:nvPr/>
            </p:nvSpPr>
            <p:spPr>
              <a:xfrm>
                <a:off x="5499509" y="1524663"/>
                <a:ext cx="448500" cy="322983"/>
              </a:xfrm>
              <a:prstGeom prst="triangle">
                <a:avLst>
                  <a:gd name="adj" fmla="val 10000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5" name="L-Shape 14"/>
              <p:cNvSpPr/>
              <p:nvPr/>
            </p:nvSpPr>
            <p:spPr>
              <a:xfrm rot="5400000">
                <a:off x="6966480" y="777269"/>
                <a:ext cx="1139501" cy="2632965"/>
              </a:xfrm>
              <a:prstGeom prst="corner">
                <a:avLst>
                  <a:gd name="adj1" fmla="val 16120"/>
                  <a:gd name="adj2" fmla="val 16110"/>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6" name="Freeform 15"/>
              <p:cNvSpPr/>
              <p:nvPr/>
            </p:nvSpPr>
            <p:spPr>
              <a:xfrm>
                <a:off x="6480934" y="1712226"/>
                <a:ext cx="2377055" cy="1256077"/>
              </a:xfrm>
              <a:custGeom>
                <a:avLst/>
                <a:gdLst>
                  <a:gd name="connsiteX0" fmla="*/ 0 w 1711813"/>
                  <a:gd name="connsiteY0" fmla="*/ 0 h 1500505"/>
                  <a:gd name="connsiteX1" fmla="*/ 1711813 w 1711813"/>
                  <a:gd name="connsiteY1" fmla="*/ 0 h 1500505"/>
                  <a:gd name="connsiteX2" fmla="*/ 1711813 w 1711813"/>
                  <a:gd name="connsiteY2" fmla="*/ 1500505 h 1500505"/>
                  <a:gd name="connsiteX3" fmla="*/ 0 w 1711813"/>
                  <a:gd name="connsiteY3" fmla="*/ 1500505 h 1500505"/>
                  <a:gd name="connsiteX4" fmla="*/ 0 w 1711813"/>
                  <a:gd name="connsiteY4" fmla="*/ 0 h 15005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1813" h="1500505">
                    <a:moveTo>
                      <a:pt x="0" y="0"/>
                    </a:moveTo>
                    <a:lnTo>
                      <a:pt x="1711813" y="0"/>
                    </a:lnTo>
                    <a:lnTo>
                      <a:pt x="1711813" y="1500505"/>
                    </a:lnTo>
                    <a:lnTo>
                      <a:pt x="0" y="150050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b="1" i="1" kern="1200" dirty="0" smtClean="0">
                    <a:solidFill>
                      <a:srgbClr val="993366"/>
                    </a:solidFill>
                    <a:latin typeface="Constantia" panose="02030602050306030303" pitchFamily="18" charset="0"/>
                  </a:rPr>
                  <a:t>Fostering the advancement of top supply chain talent </a:t>
                </a:r>
                <a:endParaRPr lang="en-US" sz="2000" b="1" i="1" kern="1200" dirty="0">
                  <a:solidFill>
                    <a:srgbClr val="993366"/>
                  </a:solidFill>
                  <a:latin typeface="Constantia" panose="02030602050306030303" pitchFamily="18" charset="0"/>
                </a:endParaRPr>
              </a:p>
            </p:txBody>
          </p:sp>
        </p:grpSp>
        <p:sp>
          <p:nvSpPr>
            <p:cNvPr id="19" name="Rectangle 18"/>
            <p:cNvSpPr/>
            <p:nvPr/>
          </p:nvSpPr>
          <p:spPr>
            <a:xfrm>
              <a:off x="584774" y="3225531"/>
              <a:ext cx="2819050" cy="2862322"/>
            </a:xfrm>
            <a:prstGeom prst="rect">
              <a:avLst/>
            </a:prstGeom>
          </p:spPr>
          <p:txBody>
            <a:bodyPr wrap="square">
              <a:spAutoFit/>
            </a:bodyPr>
            <a:lstStyle/>
            <a:p>
              <a:r>
                <a:rPr lang="en-US" dirty="0">
                  <a:solidFill>
                    <a:srgbClr val="000000"/>
                  </a:solidFill>
                  <a:latin typeface="Constantia" panose="02030602050306030303" pitchFamily="18" charset="0"/>
                </a:rPr>
                <a:t>Deploy active recruiting techniques such as building recruiting relationships with leading universities, </a:t>
              </a:r>
              <a:r>
                <a:rPr lang="en-US" dirty="0" smtClean="0">
                  <a:solidFill>
                    <a:srgbClr val="000000"/>
                  </a:solidFill>
                  <a:latin typeface="Constantia" panose="02030602050306030303" pitchFamily="18" charset="0"/>
                </a:rPr>
                <a:t>leveraging </a:t>
              </a:r>
              <a:r>
                <a:rPr lang="en-US" dirty="0">
                  <a:solidFill>
                    <a:srgbClr val="000000"/>
                  </a:solidFill>
                  <a:latin typeface="Constantia" panose="02030602050306030303" pitchFamily="18" charset="0"/>
                </a:rPr>
                <a:t>employee referrals, and </a:t>
              </a:r>
              <a:r>
                <a:rPr lang="en-US" dirty="0" smtClean="0">
                  <a:solidFill>
                    <a:srgbClr val="000000"/>
                  </a:solidFill>
                  <a:latin typeface="Constantia" panose="02030602050306030303" pitchFamily="18" charset="0"/>
                </a:rPr>
                <a:t>creating </a:t>
              </a:r>
              <a:r>
                <a:rPr lang="en-US" dirty="0">
                  <a:solidFill>
                    <a:srgbClr val="000000"/>
                  </a:solidFill>
                  <a:latin typeface="Constantia" panose="02030602050306030303" pitchFamily="18" charset="0"/>
                </a:rPr>
                <a:t>online communities via LinkedIn and other sites to facilitate candidate interaction.</a:t>
              </a:r>
            </a:p>
          </p:txBody>
        </p:sp>
        <p:sp>
          <p:nvSpPr>
            <p:cNvPr id="20" name="Rectangle 19"/>
            <p:cNvSpPr/>
            <p:nvPr/>
          </p:nvSpPr>
          <p:spPr>
            <a:xfrm>
              <a:off x="3540622" y="2663502"/>
              <a:ext cx="2673849" cy="2585323"/>
            </a:xfrm>
            <a:prstGeom prst="rect">
              <a:avLst/>
            </a:prstGeom>
          </p:spPr>
          <p:txBody>
            <a:bodyPr wrap="square">
              <a:spAutoFit/>
            </a:bodyPr>
            <a:lstStyle/>
            <a:p>
              <a:r>
                <a:rPr lang="en-US" dirty="0">
                  <a:solidFill>
                    <a:srgbClr val="000000"/>
                  </a:solidFill>
                  <a:latin typeface="Constantia" panose="02030602050306030303" pitchFamily="18" charset="0"/>
                </a:rPr>
                <a:t>Development programs that include effective onboarding, ongoing training, and individual guidance, coupled with a strong culture of development and supply chain–human resources collaboration.</a:t>
              </a:r>
            </a:p>
          </p:txBody>
        </p:sp>
        <p:sp>
          <p:nvSpPr>
            <p:cNvPr id="21" name="Rectangle 20"/>
            <p:cNvSpPr/>
            <p:nvPr/>
          </p:nvSpPr>
          <p:spPr>
            <a:xfrm>
              <a:off x="6387601" y="2851727"/>
              <a:ext cx="2617198" cy="3139321"/>
            </a:xfrm>
            <a:prstGeom prst="rect">
              <a:avLst/>
            </a:prstGeom>
          </p:spPr>
          <p:txBody>
            <a:bodyPr wrap="square">
              <a:spAutoFit/>
            </a:bodyPr>
            <a:lstStyle/>
            <a:p>
              <a:r>
                <a:rPr lang="en-US" dirty="0">
                  <a:solidFill>
                    <a:srgbClr val="000000"/>
                  </a:solidFill>
                  <a:latin typeface="Constantia" panose="02030602050306030303" pitchFamily="18" charset="0"/>
                </a:rPr>
                <a:t>Deploy a proactive combination of career guidance and challenging assignments, while providing compelling SCM advancement opportunities via logical career paths, retention strategies, and succession planning.</a:t>
              </a:r>
            </a:p>
          </p:txBody>
        </p:sp>
      </p:grpSp>
    </p:spTree>
    <p:extLst>
      <p:ext uri="{BB962C8B-B14F-4D97-AF65-F5344CB8AC3E}">
        <p14:creationId xmlns:p14="http://schemas.microsoft.com/office/powerpoint/2010/main" val="2865836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Supply Chain Talent Management</a:t>
            </a:r>
            <a:br>
              <a:rPr lang="en-US" dirty="0"/>
            </a:br>
            <a:r>
              <a:rPr lang="en-US" sz="3200" dirty="0">
                <a:solidFill>
                  <a:schemeClr val="accent2">
                    <a:lumMod val="40000"/>
                    <a:lumOff val="60000"/>
                  </a:schemeClr>
                </a:solidFill>
              </a:rPr>
              <a:t>Effective Talent </a:t>
            </a:r>
            <a:r>
              <a:rPr lang="en-US" sz="3200" dirty="0" smtClean="0">
                <a:solidFill>
                  <a:schemeClr val="accent2">
                    <a:lumMod val="40000"/>
                    <a:lumOff val="60000"/>
                  </a:schemeClr>
                </a:solidFill>
              </a:rPr>
              <a:t>Management</a:t>
            </a:r>
            <a:endParaRPr lang="en-US" sz="2400" dirty="0">
              <a:solidFill>
                <a:schemeClr val="accent2">
                  <a:lumMod val="40000"/>
                  <a:lumOff val="60000"/>
                </a:schemeClr>
              </a:solidFill>
            </a:endParaRPr>
          </a:p>
        </p:txBody>
      </p:sp>
      <p:sp>
        <p:nvSpPr>
          <p:cNvPr id="4" name="Slide Number Placeholder 3"/>
          <p:cNvSpPr>
            <a:spLocks noGrp="1"/>
          </p:cNvSpPr>
          <p:nvPr>
            <p:ph type="sldNum" sz="quarter" idx="4"/>
          </p:nvPr>
        </p:nvSpPr>
        <p:spPr/>
        <p:txBody>
          <a:bodyPr/>
          <a:lstStyle/>
          <a:p>
            <a:fld id="{52713451-F6E1-4628-A8E3-1405590B0C33}" type="slidenum">
              <a:rPr lang="en-US" smtClean="0">
                <a:solidFill>
                  <a:srgbClr val="FFFFFF"/>
                </a:solidFill>
              </a:rPr>
              <a:pPr/>
              <a:t>23</a:t>
            </a:fld>
            <a:endParaRPr lang="en-US" dirty="0">
              <a:solidFill>
                <a:srgbClr val="FFFFFF"/>
              </a:solidFill>
            </a:endParaRPr>
          </a:p>
        </p:txBody>
      </p:sp>
      <p:sp>
        <p:nvSpPr>
          <p:cNvPr id="5" name="Footer Placeholder 4"/>
          <p:cNvSpPr>
            <a:spLocks noGrp="1"/>
          </p:cNvSpPr>
          <p:nvPr>
            <p:ph type="ftr" sz="quarter" idx="3"/>
          </p:nvPr>
        </p:nvSpPr>
        <p:spPr/>
        <p:txBody>
          <a:bodyPr/>
          <a:lstStyle/>
          <a:p>
            <a:r>
              <a:rPr lang="en-US" smtClean="0">
                <a:solidFill>
                  <a:srgbClr val="FFFFFF"/>
                </a:solidFill>
              </a:rPr>
              <a:t>© 2016 Cengage Learning. All Rights Reserved. May not be scanned, copied  or duplicated, or posted to a publicly accessible website, in whole or in part. </a:t>
            </a:r>
            <a:endParaRPr lang="en-US" dirty="0">
              <a:solidFill>
                <a:srgbClr val="FFFFFF"/>
              </a:solidFill>
            </a:endParaRPr>
          </a:p>
        </p:txBody>
      </p:sp>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100" t="20919" r="47350" b="8533"/>
          <a:stretch/>
        </p:blipFill>
        <p:spPr bwMode="auto">
          <a:xfrm>
            <a:off x="1600200" y="1863248"/>
            <a:ext cx="5867400" cy="4299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6934200" y="6162495"/>
            <a:ext cx="1979630" cy="261610"/>
          </a:xfrm>
          <a:prstGeom prst="rect">
            <a:avLst/>
          </a:prstGeom>
        </p:spPr>
        <p:txBody>
          <a:bodyPr wrap="square">
            <a:spAutoFit/>
          </a:bodyPr>
          <a:lstStyle/>
          <a:p>
            <a:pPr algn="r"/>
            <a:r>
              <a:rPr lang="en-US" altLang="en-US" sz="1100" dirty="0" smtClean="0">
                <a:solidFill>
                  <a:srgbClr val="000000"/>
                </a:solidFill>
                <a:latin typeface="Rockwell" panose="02060603020205020403" pitchFamily="18" charset="0"/>
                <a:cs typeface="Arial Narrow" panose="020B0606020202030204" pitchFamily="34" charset="0"/>
              </a:rPr>
              <a:t>Source: Figure 15.4</a:t>
            </a:r>
            <a:endParaRPr lang="en-US" sz="1100" dirty="0">
              <a:latin typeface="Rockwell" panose="02060603020205020403" pitchFamily="18" charset="0"/>
            </a:endParaRPr>
          </a:p>
        </p:txBody>
      </p:sp>
      <p:sp>
        <p:nvSpPr>
          <p:cNvPr id="9" name="Rectangle 8"/>
          <p:cNvSpPr/>
          <p:nvPr/>
        </p:nvSpPr>
        <p:spPr>
          <a:xfrm>
            <a:off x="694304" y="1332813"/>
            <a:ext cx="7620000" cy="461665"/>
          </a:xfrm>
          <a:prstGeom prst="rect">
            <a:avLst/>
          </a:prstGeom>
        </p:spPr>
        <p:txBody>
          <a:bodyPr wrap="square">
            <a:spAutoFit/>
          </a:bodyPr>
          <a:lstStyle/>
          <a:p>
            <a:pPr algn="ctr"/>
            <a:r>
              <a:rPr lang="en-US" sz="2400" b="1" dirty="0" smtClean="0">
                <a:solidFill>
                  <a:srgbClr val="000000"/>
                </a:solidFill>
                <a:latin typeface="Constantia" panose="02030602050306030303" pitchFamily="18" charset="0"/>
                <a:ea typeface="Times New Roman" panose="02020603050405020304" pitchFamily="18" charset="0"/>
              </a:rPr>
              <a:t>Linking </a:t>
            </a:r>
            <a:r>
              <a:rPr lang="en-US" sz="2400" b="1" dirty="0">
                <a:solidFill>
                  <a:srgbClr val="000000"/>
                </a:solidFill>
                <a:latin typeface="Constantia" panose="02030602050306030303" pitchFamily="18" charset="0"/>
                <a:ea typeface="Times New Roman" panose="02020603050405020304" pitchFamily="18" charset="0"/>
              </a:rPr>
              <a:t>People Strategy to Business Strategy</a:t>
            </a:r>
          </a:p>
        </p:txBody>
      </p:sp>
    </p:spTree>
    <p:extLst>
      <p:ext uri="{BB962C8B-B14F-4D97-AF65-F5344CB8AC3E}">
        <p14:creationId xmlns:p14="http://schemas.microsoft.com/office/powerpoint/2010/main" val="3141293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a:t>
            </a:r>
            <a:endParaRPr lang="en-US" dirty="0"/>
          </a:p>
        </p:txBody>
      </p:sp>
      <p:sp>
        <p:nvSpPr>
          <p:cNvPr id="3" name="Content Placeholder 2"/>
          <p:cNvSpPr>
            <a:spLocks noGrp="1"/>
          </p:cNvSpPr>
          <p:nvPr>
            <p:ph idx="1"/>
          </p:nvPr>
        </p:nvSpPr>
        <p:spPr>
          <a:xfrm>
            <a:off x="1371600" y="1905000"/>
            <a:ext cx="7620000" cy="4343400"/>
          </a:xfrm>
        </p:spPr>
        <p:txBody>
          <a:bodyPr/>
          <a:lstStyle/>
          <a:p>
            <a:r>
              <a:rPr lang="en-US" sz="1900" dirty="0" smtClean="0"/>
              <a:t>Supply </a:t>
            </a:r>
            <a:r>
              <a:rPr lang="en-US" sz="1900" dirty="0"/>
              <a:t>chains are impacted by a </a:t>
            </a:r>
            <a:r>
              <a:rPr lang="en-US" sz="1900" dirty="0" smtClean="0"/>
              <a:t>wide </a:t>
            </a:r>
            <a:r>
              <a:rPr lang="en-US" sz="1900" dirty="0"/>
              <a:t>variety of external </a:t>
            </a:r>
            <a:r>
              <a:rPr lang="en-US" sz="1900" dirty="0" smtClean="0"/>
              <a:t>and </a:t>
            </a:r>
            <a:r>
              <a:rPr lang="en-US" sz="1900" dirty="0"/>
              <a:t>internal </a:t>
            </a:r>
            <a:r>
              <a:rPr lang="en-US" sz="1900" dirty="0" smtClean="0"/>
              <a:t>factors, among which </a:t>
            </a:r>
            <a:r>
              <a:rPr lang="en-US" sz="1900" dirty="0"/>
              <a:t>t</a:t>
            </a:r>
            <a:r>
              <a:rPr lang="en-US" sz="1900" dirty="0" smtClean="0"/>
              <a:t>he </a:t>
            </a:r>
            <a:r>
              <a:rPr lang="en-US" sz="1900" dirty="0"/>
              <a:t>importance of </a:t>
            </a:r>
            <a:r>
              <a:rPr lang="en-US" sz="1900" dirty="0" smtClean="0"/>
              <a:t>technology, notably 3-D printing, </a:t>
            </a:r>
            <a:r>
              <a:rPr lang="en-US" sz="1900" dirty="0"/>
              <a:t>to the future of </a:t>
            </a:r>
            <a:r>
              <a:rPr lang="en-US" sz="1900" dirty="0" smtClean="0"/>
              <a:t>SCM cannot </a:t>
            </a:r>
            <a:r>
              <a:rPr lang="en-US" sz="1900" dirty="0"/>
              <a:t>be overstated. </a:t>
            </a:r>
            <a:endParaRPr lang="en-US" sz="1900" dirty="0" smtClean="0"/>
          </a:p>
          <a:p>
            <a:r>
              <a:rPr lang="en-US" sz="1900" dirty="0" smtClean="0"/>
              <a:t>Supply </a:t>
            </a:r>
            <a:r>
              <a:rPr lang="en-US" sz="1900" dirty="0"/>
              <a:t>chains generate a wealth of data that can be transformed into information and insight through the use of supply chain analytics. </a:t>
            </a:r>
            <a:endParaRPr lang="en-US" sz="1900" dirty="0" smtClean="0"/>
          </a:p>
          <a:p>
            <a:r>
              <a:rPr lang="en-US" sz="1900" dirty="0" smtClean="0"/>
              <a:t>Strategies for success in </a:t>
            </a:r>
            <a:r>
              <a:rPr lang="en-US" sz="1900" dirty="0"/>
              <a:t>the omni-channel environment </a:t>
            </a:r>
            <a:r>
              <a:rPr lang="en-US" sz="1900" dirty="0" smtClean="0"/>
              <a:t>start </a:t>
            </a:r>
            <a:r>
              <a:rPr lang="en-US" sz="1900" dirty="0"/>
              <a:t>with a new view of the customer and end with how order entry and order fulfillment/delivery are executed</a:t>
            </a:r>
            <a:r>
              <a:rPr lang="en-US" sz="1900" dirty="0" smtClean="0"/>
              <a:t>.</a:t>
            </a:r>
          </a:p>
          <a:p>
            <a:r>
              <a:rPr lang="en-US" sz="1900" dirty="0" smtClean="0"/>
              <a:t>A useful way to consider </a:t>
            </a:r>
            <a:r>
              <a:rPr lang="en-US" sz="1900" dirty="0"/>
              <a:t>sustainability </a:t>
            </a:r>
            <a:r>
              <a:rPr lang="en-US" sz="1900" dirty="0" smtClean="0"/>
              <a:t>is on </a:t>
            </a:r>
            <a:r>
              <a:rPr lang="en-US" sz="1900" dirty="0"/>
              <a:t>a broad functional </a:t>
            </a:r>
            <a:r>
              <a:rPr lang="en-US" sz="1900" dirty="0" smtClean="0"/>
              <a:t>basis: inbound, </a:t>
            </a:r>
            <a:r>
              <a:rPr lang="en-US" sz="1900" dirty="0"/>
              <a:t>production and </a:t>
            </a:r>
            <a:r>
              <a:rPr lang="en-US" sz="1900" dirty="0" smtClean="0"/>
              <a:t>operation, </a:t>
            </a:r>
            <a:r>
              <a:rPr lang="en-US" sz="1900" dirty="0"/>
              <a:t>and outbound or </a:t>
            </a:r>
            <a:r>
              <a:rPr lang="en-US" sz="1900" dirty="0" smtClean="0"/>
              <a:t>distribution.</a:t>
            </a:r>
          </a:p>
          <a:p>
            <a:r>
              <a:rPr lang="en-US" sz="1900" dirty="0" smtClean="0"/>
              <a:t>A </a:t>
            </a:r>
            <a:r>
              <a:rPr lang="en-US" sz="1900" dirty="0"/>
              <a:t>shortage of qualified </a:t>
            </a:r>
            <a:r>
              <a:rPr lang="en-US" sz="1900" dirty="0" smtClean="0"/>
              <a:t>supply chain talent requires a </a:t>
            </a:r>
            <a:r>
              <a:rPr lang="en-US" sz="1900" dirty="0"/>
              <a:t>proactive SCM talent management process to acquire, develop, and retain key </a:t>
            </a:r>
            <a:r>
              <a:rPr lang="en-US" sz="1900" dirty="0" smtClean="0"/>
              <a:t>individuals.</a:t>
            </a:r>
            <a:endParaRPr lang="en-US" sz="1900" dirty="0"/>
          </a:p>
          <a:p>
            <a:endParaRPr lang="en-US" sz="1900" dirty="0"/>
          </a:p>
        </p:txBody>
      </p:sp>
    </p:spTree>
  </p:cSld>
  <p:clrMapOvr>
    <a:masterClrMapping/>
  </p:clrMapOvr>
</p:sld>
</file>

<file path=ppt/theme/theme1.xml><?xml version="1.0" encoding="utf-8"?>
<a:theme xmlns:a="http://schemas.openxmlformats.org/drawingml/2006/main" name="2_Default Design">
  <a:themeElements>
    <a:clrScheme name="">
      <a:dk1>
        <a:srgbClr val="183883"/>
      </a:dk1>
      <a:lt1>
        <a:srgbClr val="FFFFFF"/>
      </a:lt1>
      <a:dk2>
        <a:srgbClr val="183883"/>
      </a:dk2>
      <a:lt2>
        <a:srgbClr val="808080"/>
      </a:lt2>
      <a:accent1>
        <a:srgbClr val="D4E3F7"/>
      </a:accent1>
      <a:accent2>
        <a:srgbClr val="0067AF"/>
      </a:accent2>
      <a:accent3>
        <a:srgbClr val="FFFFFF"/>
      </a:accent3>
      <a:accent4>
        <a:srgbClr val="132E6F"/>
      </a:accent4>
      <a:accent5>
        <a:srgbClr val="E6EFFA"/>
      </a:accent5>
      <a:accent6>
        <a:srgbClr val="005D9E"/>
      </a:accent6>
      <a:hlink>
        <a:srgbClr val="365B91"/>
      </a:hlink>
      <a:folHlink>
        <a:srgbClr val="0099AF"/>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bg2"/>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fr-FR" altLang="en-US" sz="1000" b="1" i="0" u="none" strike="noStrike" cap="none" normalizeH="0" baseline="0" smtClean="0">
            <a:ln>
              <a:noFill/>
            </a:ln>
            <a:solidFill>
              <a:schemeClr val="bg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bg2"/>
        </a:solidFill>
        <a:ln>
          <a:noFill/>
        </a:ln>
        <a:effectLst/>
        <a:extLs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r" defTabSz="914400" rtl="0" eaLnBrk="1" fontAlgn="base" latinLnBrk="0" hangingPunct="1">
          <a:lnSpc>
            <a:spcPct val="100000"/>
          </a:lnSpc>
          <a:spcBef>
            <a:spcPct val="0"/>
          </a:spcBef>
          <a:spcAft>
            <a:spcPct val="0"/>
          </a:spcAft>
          <a:buClrTx/>
          <a:buSzTx/>
          <a:buFontTx/>
          <a:buNone/>
          <a:tabLst/>
          <a:defRPr kumimoji="0" lang="fr-FR" altLang="en-US" sz="1000" b="1" i="0" u="none" strike="noStrike" cap="none" normalizeH="0" baseline="0" smtClean="0">
            <a:ln>
              <a:noFill/>
            </a:ln>
            <a:solidFill>
              <a:schemeClr val="bg1"/>
            </a:solidFill>
            <a:effectLst/>
            <a:latin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183883"/>
        </a:dk1>
        <a:lt1>
          <a:srgbClr val="FFFFFF"/>
        </a:lt1>
        <a:dk2>
          <a:srgbClr val="000000"/>
        </a:dk2>
        <a:lt2>
          <a:srgbClr val="808080"/>
        </a:lt2>
        <a:accent1>
          <a:srgbClr val="BBE0E3"/>
        </a:accent1>
        <a:accent2>
          <a:srgbClr val="333399"/>
        </a:accent2>
        <a:accent3>
          <a:srgbClr val="FFFFFF"/>
        </a:accent3>
        <a:accent4>
          <a:srgbClr val="132E6F"/>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4">
        <a:dk1>
          <a:srgbClr val="183883"/>
        </a:dk1>
        <a:lt1>
          <a:srgbClr val="FFFFFF"/>
        </a:lt1>
        <a:dk2>
          <a:srgbClr val="000000"/>
        </a:dk2>
        <a:lt2>
          <a:srgbClr val="808080"/>
        </a:lt2>
        <a:accent1>
          <a:srgbClr val="D4E3F7"/>
        </a:accent1>
        <a:accent2>
          <a:srgbClr val="333399"/>
        </a:accent2>
        <a:accent3>
          <a:srgbClr val="FFFFFF"/>
        </a:accent3>
        <a:accent4>
          <a:srgbClr val="132E6F"/>
        </a:accent4>
        <a:accent5>
          <a:srgbClr val="E6EFFA"/>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5">
        <a:dk1>
          <a:srgbClr val="183883"/>
        </a:dk1>
        <a:lt1>
          <a:srgbClr val="FFFFFF"/>
        </a:lt1>
        <a:dk2>
          <a:srgbClr val="183883"/>
        </a:dk2>
        <a:lt2>
          <a:srgbClr val="808080"/>
        </a:lt2>
        <a:accent1>
          <a:srgbClr val="D4E3F7"/>
        </a:accent1>
        <a:accent2>
          <a:srgbClr val="333399"/>
        </a:accent2>
        <a:accent3>
          <a:srgbClr val="FFFFFF"/>
        </a:accent3>
        <a:accent4>
          <a:srgbClr val="132E6F"/>
        </a:accent4>
        <a:accent5>
          <a:srgbClr val="E6EFFA"/>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6">
        <a:dk1>
          <a:srgbClr val="183883"/>
        </a:dk1>
        <a:lt1>
          <a:srgbClr val="FFFFFF"/>
        </a:lt1>
        <a:dk2>
          <a:srgbClr val="183883"/>
        </a:dk2>
        <a:lt2>
          <a:srgbClr val="808080"/>
        </a:lt2>
        <a:accent1>
          <a:srgbClr val="D4E3F7"/>
        </a:accent1>
        <a:accent2>
          <a:srgbClr val="0067AF"/>
        </a:accent2>
        <a:accent3>
          <a:srgbClr val="FFFFFF"/>
        </a:accent3>
        <a:accent4>
          <a:srgbClr val="132E6F"/>
        </a:accent4>
        <a:accent5>
          <a:srgbClr val="E6EFFA"/>
        </a:accent5>
        <a:accent6>
          <a:srgbClr val="005D9E"/>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15015</TotalTime>
  <Words>1793</Words>
  <Application>Microsoft Office PowerPoint</Application>
  <PresentationFormat>On-screen Show (4:3)</PresentationFormat>
  <Paragraphs>214</Paragraphs>
  <Slides>24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Arial</vt:lpstr>
      <vt:lpstr>Arial Narrow</vt:lpstr>
      <vt:lpstr>Calibri</vt:lpstr>
      <vt:lpstr>Constantia</vt:lpstr>
      <vt:lpstr>HY헤드라인M</vt:lpstr>
      <vt:lpstr>Rockwell</vt:lpstr>
      <vt:lpstr>Times New Roman</vt:lpstr>
      <vt:lpstr>Webdings</vt:lpstr>
      <vt:lpstr>Wingdings 2</vt:lpstr>
      <vt:lpstr>2_Default Design</vt:lpstr>
      <vt:lpstr> </vt:lpstr>
      <vt:lpstr>Discussion Outline</vt:lpstr>
      <vt:lpstr>Sustainability</vt:lpstr>
      <vt:lpstr>Sustainability</vt:lpstr>
      <vt:lpstr>Sustainability The Business Case for Sustainability</vt:lpstr>
      <vt:lpstr>Sustainability Four “R’s” of Sustainability</vt:lpstr>
      <vt:lpstr>Sustainability Reverse Flows: Key Observations</vt:lpstr>
      <vt:lpstr>Principles of Supply Chain Management</vt:lpstr>
      <vt:lpstr>Supply Chain Analytics &amp; Big Data</vt:lpstr>
      <vt:lpstr>Supply Chain Analytics and Big Data From Data to Information to Understanding</vt:lpstr>
      <vt:lpstr>Supply Chain Analytics and Big Data Supply Chain Analytics Maturity</vt:lpstr>
      <vt:lpstr>Supply Chain Analytics and Big Data Analytical Resources</vt:lpstr>
      <vt:lpstr>Supply Chain Analytics and Big Data Big Data and the Supply Chain</vt:lpstr>
      <vt:lpstr>Omni-Channel</vt:lpstr>
      <vt:lpstr>Omni-Channel</vt:lpstr>
      <vt:lpstr>Omni-Channel Retails Strategies for Omni-Channel Retailers</vt:lpstr>
      <vt:lpstr>3-D Printing</vt:lpstr>
      <vt:lpstr>3-D Printing</vt:lpstr>
      <vt:lpstr>3-D Printing Outlook</vt:lpstr>
      <vt:lpstr>3-D Printing  Strategic Impacts on Supply Chains and Logistics</vt:lpstr>
      <vt:lpstr>Supply Chain Talent Management</vt:lpstr>
      <vt:lpstr>Supply Chain Talent Management Key Steps to Building A High Quality SCM Team </vt:lpstr>
      <vt:lpstr>Supply Chain Talent Management Effective Talent Management</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Supply Chain Textbook 10e</dc:title>
  <dc:creator>Coyle et al.</dc:creator>
  <cp:lastModifiedBy>Irina Neaga</cp:lastModifiedBy>
  <cp:revision>4474</cp:revision>
  <dcterms:created xsi:type="dcterms:W3CDTF">2015-03-04T01:48:45Z</dcterms:created>
  <dcterms:modified xsi:type="dcterms:W3CDTF">2019-10-20T19:58:03Z</dcterms:modified>
</cp:coreProperties>
</file>