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686BC9-04F2-4490-852A-ACE2B30BC8D8}" v="1" dt="2026-10-19T20:32:26.301"/>
    <p1510:client id="{246E4497-9E7F-303D-78BE-914DFBC11DC5}" v="2" dt="2026-10-19T10:42:49.139"/>
    <p1510:client id="{6DAF9C00-2977-B767-9EA6-09A8717C1A8C}" v="18" dt="2026-10-19T09:53:59.9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134707-605E-4DA7-828B-B839837F239D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F75E043-2342-4B9F-98C2-A18984E6566E}">
      <dgm:prSet/>
      <dgm:spPr/>
      <dgm:t>
        <a:bodyPr/>
        <a:lstStyle/>
        <a:p>
          <a:r>
            <a:rPr lang="en-US"/>
            <a:t>Healthy ageing involves maintaining functional ability and wellbeing, rather than simply avoiding illness or disability (WHO, n.d.).</a:t>
          </a:r>
        </a:p>
      </dgm:t>
    </dgm:pt>
    <dgm:pt modelId="{1A71709B-A28B-45F4-9F0E-63636928E146}" type="parTrans" cxnId="{62876C5B-7848-48EB-98AC-B66BAD61D6C1}">
      <dgm:prSet/>
      <dgm:spPr/>
      <dgm:t>
        <a:bodyPr/>
        <a:lstStyle/>
        <a:p>
          <a:endParaRPr lang="en-US"/>
        </a:p>
      </dgm:t>
    </dgm:pt>
    <dgm:pt modelId="{CD7E38BD-6CD1-4A76-987E-A72CE69B18E6}" type="sibTrans" cxnId="{62876C5B-7848-48EB-98AC-B66BAD61D6C1}">
      <dgm:prSet/>
      <dgm:spPr/>
      <dgm:t>
        <a:bodyPr/>
        <a:lstStyle/>
        <a:p>
          <a:endParaRPr lang="en-US"/>
        </a:p>
      </dgm:t>
    </dgm:pt>
    <dgm:pt modelId="{D19748EA-6419-4C59-9DFC-8AB272678BF1}">
      <dgm:prSet/>
      <dgm:spPr/>
      <dgm:t>
        <a:bodyPr/>
        <a:lstStyle/>
        <a:p>
          <a:r>
            <a:rPr lang="en-US"/>
            <a:t>Independence may depend on both personal capabilities and the support available within an older person's environment (WHO, n.d.).</a:t>
          </a:r>
        </a:p>
      </dgm:t>
    </dgm:pt>
    <dgm:pt modelId="{08A004A9-1727-4D96-90DE-0F24D4332224}" type="parTrans" cxnId="{40932B2C-02F9-4C52-8E44-E1877C3D2E1C}">
      <dgm:prSet/>
      <dgm:spPr/>
      <dgm:t>
        <a:bodyPr/>
        <a:lstStyle/>
        <a:p>
          <a:endParaRPr lang="en-US"/>
        </a:p>
      </dgm:t>
    </dgm:pt>
    <dgm:pt modelId="{C224EFFC-18AF-4AB1-B189-FF0E84779154}" type="sibTrans" cxnId="{40932B2C-02F9-4C52-8E44-E1877C3D2E1C}">
      <dgm:prSet/>
      <dgm:spPr/>
      <dgm:t>
        <a:bodyPr/>
        <a:lstStyle/>
        <a:p>
          <a:endParaRPr lang="en-US"/>
        </a:p>
      </dgm:t>
    </dgm:pt>
    <dgm:pt modelId="{50C2DDAB-31AE-42A1-AB93-FA5F6661E4E8}">
      <dgm:prSet/>
      <dgm:spPr/>
      <dgm:t>
        <a:bodyPr/>
        <a:lstStyle/>
        <a:p>
          <a:r>
            <a:rPr lang="en-US"/>
            <a:t>The effectiveness of UK care provision can therefore be considered through its contribution to meaningful choice and participation (NICE, 2015).</a:t>
          </a:r>
        </a:p>
      </dgm:t>
    </dgm:pt>
    <dgm:pt modelId="{AC68714B-5F6C-479E-BE0E-3A08D0BF9775}" type="parTrans" cxnId="{80E074F1-3EBF-4D40-97EF-5A1FE65B4E95}">
      <dgm:prSet/>
      <dgm:spPr/>
      <dgm:t>
        <a:bodyPr/>
        <a:lstStyle/>
        <a:p>
          <a:endParaRPr lang="en-US"/>
        </a:p>
      </dgm:t>
    </dgm:pt>
    <dgm:pt modelId="{656C4EC2-93B5-4FDC-A1C5-E4F45F003498}" type="sibTrans" cxnId="{80E074F1-3EBF-4D40-97EF-5A1FE65B4E95}">
      <dgm:prSet/>
      <dgm:spPr/>
      <dgm:t>
        <a:bodyPr/>
        <a:lstStyle/>
        <a:p>
          <a:endParaRPr lang="en-US"/>
        </a:p>
      </dgm:t>
    </dgm:pt>
    <dgm:pt modelId="{CCFAA24F-2D6A-409A-B148-2936176371A0}">
      <dgm:prSet/>
      <dgm:spPr/>
      <dgm:t>
        <a:bodyPr/>
        <a:lstStyle/>
        <a:p>
          <a:r>
            <a:rPr lang="en-US"/>
            <a:t>Technological innovation offers further opportunities for support, although its benefits may differ between individuals (Zhang, Leuk and Teo, 2023).</a:t>
          </a:r>
        </a:p>
      </dgm:t>
    </dgm:pt>
    <dgm:pt modelId="{B13817BA-CA47-490D-83E6-47A5BEBA2558}" type="parTrans" cxnId="{3738134A-9614-49FA-9019-326853A87579}">
      <dgm:prSet/>
      <dgm:spPr/>
      <dgm:t>
        <a:bodyPr/>
        <a:lstStyle/>
        <a:p>
          <a:endParaRPr lang="en-US"/>
        </a:p>
      </dgm:t>
    </dgm:pt>
    <dgm:pt modelId="{D129DFE3-B18C-4588-8001-8942A405642D}" type="sibTrans" cxnId="{3738134A-9614-49FA-9019-326853A87579}">
      <dgm:prSet/>
      <dgm:spPr/>
      <dgm:t>
        <a:bodyPr/>
        <a:lstStyle/>
        <a:p>
          <a:endParaRPr lang="en-US"/>
        </a:p>
      </dgm:t>
    </dgm:pt>
    <dgm:pt modelId="{881BBD2C-61E0-4BFF-B1F2-D32BD5D77D04}" type="pres">
      <dgm:prSet presAssocID="{D2134707-605E-4DA7-828B-B839837F239D}" presName="Name0" presStyleCnt="0">
        <dgm:presLayoutVars>
          <dgm:chMax val="7"/>
          <dgm:chPref val="7"/>
          <dgm:dir/>
        </dgm:presLayoutVars>
      </dgm:prSet>
      <dgm:spPr/>
    </dgm:pt>
    <dgm:pt modelId="{7A1DC85C-F64B-4C10-8D85-644AE77ED70A}" type="pres">
      <dgm:prSet presAssocID="{D2134707-605E-4DA7-828B-B839837F239D}" presName="Name1" presStyleCnt="0"/>
      <dgm:spPr/>
    </dgm:pt>
    <dgm:pt modelId="{F4DDED2C-EC12-45DB-8869-F4734E84A81F}" type="pres">
      <dgm:prSet presAssocID="{D2134707-605E-4DA7-828B-B839837F239D}" presName="cycle" presStyleCnt="0"/>
      <dgm:spPr/>
    </dgm:pt>
    <dgm:pt modelId="{E1DBD771-E00E-48D3-919D-DC3AEC021BDE}" type="pres">
      <dgm:prSet presAssocID="{D2134707-605E-4DA7-828B-B839837F239D}" presName="srcNode" presStyleLbl="node1" presStyleIdx="0" presStyleCnt="4"/>
      <dgm:spPr/>
    </dgm:pt>
    <dgm:pt modelId="{1A72B48F-D019-4AE3-A7C2-9AE6C7665BDF}" type="pres">
      <dgm:prSet presAssocID="{D2134707-605E-4DA7-828B-B839837F239D}" presName="conn" presStyleLbl="parChTrans1D2" presStyleIdx="0" presStyleCnt="1"/>
      <dgm:spPr/>
    </dgm:pt>
    <dgm:pt modelId="{C56703B1-2698-46D6-9982-B0DD6B374350}" type="pres">
      <dgm:prSet presAssocID="{D2134707-605E-4DA7-828B-B839837F239D}" presName="extraNode" presStyleLbl="node1" presStyleIdx="0" presStyleCnt="4"/>
      <dgm:spPr/>
    </dgm:pt>
    <dgm:pt modelId="{60148133-FD9C-4563-9EA1-57BD4423A125}" type="pres">
      <dgm:prSet presAssocID="{D2134707-605E-4DA7-828B-B839837F239D}" presName="dstNode" presStyleLbl="node1" presStyleIdx="0" presStyleCnt="4"/>
      <dgm:spPr/>
    </dgm:pt>
    <dgm:pt modelId="{3CBE17A9-256A-4E9E-A77B-DAEEB53AEE93}" type="pres">
      <dgm:prSet presAssocID="{7F75E043-2342-4B9F-98C2-A18984E6566E}" presName="text_1" presStyleLbl="node1" presStyleIdx="0" presStyleCnt="4">
        <dgm:presLayoutVars>
          <dgm:bulletEnabled val="1"/>
        </dgm:presLayoutVars>
      </dgm:prSet>
      <dgm:spPr/>
    </dgm:pt>
    <dgm:pt modelId="{FA4D3BE4-37AE-48F2-A113-AC96CBB2E306}" type="pres">
      <dgm:prSet presAssocID="{7F75E043-2342-4B9F-98C2-A18984E6566E}" presName="accent_1" presStyleCnt="0"/>
      <dgm:spPr/>
    </dgm:pt>
    <dgm:pt modelId="{7B4FC583-F313-4633-9535-967E0434995F}" type="pres">
      <dgm:prSet presAssocID="{7F75E043-2342-4B9F-98C2-A18984E6566E}" presName="accentRepeatNode" presStyleLbl="solidFgAcc1" presStyleIdx="0" presStyleCnt="4"/>
      <dgm:spPr/>
    </dgm:pt>
    <dgm:pt modelId="{469D1487-EAE3-4014-8279-9D41D7DC4D8B}" type="pres">
      <dgm:prSet presAssocID="{D19748EA-6419-4C59-9DFC-8AB272678BF1}" presName="text_2" presStyleLbl="node1" presStyleIdx="1" presStyleCnt="4">
        <dgm:presLayoutVars>
          <dgm:bulletEnabled val="1"/>
        </dgm:presLayoutVars>
      </dgm:prSet>
      <dgm:spPr/>
    </dgm:pt>
    <dgm:pt modelId="{64E012F6-22B9-4565-BF9D-88B59C4C32B7}" type="pres">
      <dgm:prSet presAssocID="{D19748EA-6419-4C59-9DFC-8AB272678BF1}" presName="accent_2" presStyleCnt="0"/>
      <dgm:spPr/>
    </dgm:pt>
    <dgm:pt modelId="{75D1E799-265A-4659-ABD3-9A32EDC0F904}" type="pres">
      <dgm:prSet presAssocID="{D19748EA-6419-4C59-9DFC-8AB272678BF1}" presName="accentRepeatNode" presStyleLbl="solidFgAcc1" presStyleIdx="1" presStyleCnt="4"/>
      <dgm:spPr/>
    </dgm:pt>
    <dgm:pt modelId="{60126C88-E92E-4FCA-B4C1-FCD5B8907A4A}" type="pres">
      <dgm:prSet presAssocID="{50C2DDAB-31AE-42A1-AB93-FA5F6661E4E8}" presName="text_3" presStyleLbl="node1" presStyleIdx="2" presStyleCnt="4">
        <dgm:presLayoutVars>
          <dgm:bulletEnabled val="1"/>
        </dgm:presLayoutVars>
      </dgm:prSet>
      <dgm:spPr/>
    </dgm:pt>
    <dgm:pt modelId="{9FE8D54C-4F8E-45CB-81A3-CBE0236F747A}" type="pres">
      <dgm:prSet presAssocID="{50C2DDAB-31AE-42A1-AB93-FA5F6661E4E8}" presName="accent_3" presStyleCnt="0"/>
      <dgm:spPr/>
    </dgm:pt>
    <dgm:pt modelId="{92247C25-C6BE-42AA-B638-F2FA08CB40E0}" type="pres">
      <dgm:prSet presAssocID="{50C2DDAB-31AE-42A1-AB93-FA5F6661E4E8}" presName="accentRepeatNode" presStyleLbl="solidFgAcc1" presStyleIdx="2" presStyleCnt="4"/>
      <dgm:spPr/>
    </dgm:pt>
    <dgm:pt modelId="{D2A3301F-8AAA-4C06-8ED8-574214387238}" type="pres">
      <dgm:prSet presAssocID="{CCFAA24F-2D6A-409A-B148-2936176371A0}" presName="text_4" presStyleLbl="node1" presStyleIdx="3" presStyleCnt="4">
        <dgm:presLayoutVars>
          <dgm:bulletEnabled val="1"/>
        </dgm:presLayoutVars>
      </dgm:prSet>
      <dgm:spPr/>
    </dgm:pt>
    <dgm:pt modelId="{76067E28-3EE4-44F5-8431-DC860B20AB03}" type="pres">
      <dgm:prSet presAssocID="{CCFAA24F-2D6A-409A-B148-2936176371A0}" presName="accent_4" presStyleCnt="0"/>
      <dgm:spPr/>
    </dgm:pt>
    <dgm:pt modelId="{87D411ED-C57A-456C-B89F-C11133600D16}" type="pres">
      <dgm:prSet presAssocID="{CCFAA24F-2D6A-409A-B148-2936176371A0}" presName="accentRepeatNode" presStyleLbl="solidFgAcc1" presStyleIdx="3" presStyleCnt="4"/>
      <dgm:spPr/>
    </dgm:pt>
  </dgm:ptLst>
  <dgm:cxnLst>
    <dgm:cxn modelId="{FFA2A528-5AF5-467C-A305-51126F71C65D}" type="presOf" srcId="{D2134707-605E-4DA7-828B-B839837F239D}" destId="{881BBD2C-61E0-4BFF-B1F2-D32BD5D77D04}" srcOrd="0" destOrd="0" presId="urn:microsoft.com/office/officeart/2008/layout/VerticalCurvedList"/>
    <dgm:cxn modelId="{40932B2C-02F9-4C52-8E44-E1877C3D2E1C}" srcId="{D2134707-605E-4DA7-828B-B839837F239D}" destId="{D19748EA-6419-4C59-9DFC-8AB272678BF1}" srcOrd="1" destOrd="0" parTransId="{08A004A9-1727-4D96-90DE-0F24D4332224}" sibTransId="{C224EFFC-18AF-4AB1-B189-FF0E84779154}"/>
    <dgm:cxn modelId="{62876C5B-7848-48EB-98AC-B66BAD61D6C1}" srcId="{D2134707-605E-4DA7-828B-B839837F239D}" destId="{7F75E043-2342-4B9F-98C2-A18984E6566E}" srcOrd="0" destOrd="0" parTransId="{1A71709B-A28B-45F4-9F0E-63636928E146}" sibTransId="{CD7E38BD-6CD1-4A76-987E-A72CE69B18E6}"/>
    <dgm:cxn modelId="{561FDC64-D380-4A52-AB01-F171136A654E}" type="presOf" srcId="{CD7E38BD-6CD1-4A76-987E-A72CE69B18E6}" destId="{1A72B48F-D019-4AE3-A7C2-9AE6C7665BDF}" srcOrd="0" destOrd="0" presId="urn:microsoft.com/office/officeart/2008/layout/VerticalCurvedList"/>
    <dgm:cxn modelId="{3738134A-9614-49FA-9019-326853A87579}" srcId="{D2134707-605E-4DA7-828B-B839837F239D}" destId="{CCFAA24F-2D6A-409A-B148-2936176371A0}" srcOrd="3" destOrd="0" parTransId="{B13817BA-CA47-490D-83E6-47A5BEBA2558}" sibTransId="{D129DFE3-B18C-4588-8001-8942A405642D}"/>
    <dgm:cxn modelId="{B2646DAB-7D56-4C5C-A90F-B1FB83137E72}" type="presOf" srcId="{7F75E043-2342-4B9F-98C2-A18984E6566E}" destId="{3CBE17A9-256A-4E9E-A77B-DAEEB53AEE93}" srcOrd="0" destOrd="0" presId="urn:microsoft.com/office/officeart/2008/layout/VerticalCurvedList"/>
    <dgm:cxn modelId="{EF7D65B2-BBEA-4E78-9FAD-452A0E504938}" type="presOf" srcId="{D19748EA-6419-4C59-9DFC-8AB272678BF1}" destId="{469D1487-EAE3-4014-8279-9D41D7DC4D8B}" srcOrd="0" destOrd="0" presId="urn:microsoft.com/office/officeart/2008/layout/VerticalCurvedList"/>
    <dgm:cxn modelId="{3F334CC8-B270-4845-AF01-FC26B6578FE9}" type="presOf" srcId="{50C2DDAB-31AE-42A1-AB93-FA5F6661E4E8}" destId="{60126C88-E92E-4FCA-B4C1-FCD5B8907A4A}" srcOrd="0" destOrd="0" presId="urn:microsoft.com/office/officeart/2008/layout/VerticalCurvedList"/>
    <dgm:cxn modelId="{613C3CCB-E7D4-45D3-BFE0-723C820C3F41}" type="presOf" srcId="{CCFAA24F-2D6A-409A-B148-2936176371A0}" destId="{D2A3301F-8AAA-4C06-8ED8-574214387238}" srcOrd="0" destOrd="0" presId="urn:microsoft.com/office/officeart/2008/layout/VerticalCurvedList"/>
    <dgm:cxn modelId="{80E074F1-3EBF-4D40-97EF-5A1FE65B4E95}" srcId="{D2134707-605E-4DA7-828B-B839837F239D}" destId="{50C2DDAB-31AE-42A1-AB93-FA5F6661E4E8}" srcOrd="2" destOrd="0" parTransId="{AC68714B-5F6C-479E-BE0E-3A08D0BF9775}" sibTransId="{656C4EC2-93B5-4FDC-A1C5-E4F45F003498}"/>
    <dgm:cxn modelId="{F63BAA32-1872-4D40-AE17-400828ADF1EC}" type="presParOf" srcId="{881BBD2C-61E0-4BFF-B1F2-D32BD5D77D04}" destId="{7A1DC85C-F64B-4C10-8D85-644AE77ED70A}" srcOrd="0" destOrd="0" presId="urn:microsoft.com/office/officeart/2008/layout/VerticalCurvedList"/>
    <dgm:cxn modelId="{3E51ECE3-4430-472C-A4D4-8FD7E0B04A71}" type="presParOf" srcId="{7A1DC85C-F64B-4C10-8D85-644AE77ED70A}" destId="{F4DDED2C-EC12-45DB-8869-F4734E84A81F}" srcOrd="0" destOrd="0" presId="urn:microsoft.com/office/officeart/2008/layout/VerticalCurvedList"/>
    <dgm:cxn modelId="{3428C27B-5D5C-47BB-BEBA-BA37A6D49A2E}" type="presParOf" srcId="{F4DDED2C-EC12-45DB-8869-F4734E84A81F}" destId="{E1DBD771-E00E-48D3-919D-DC3AEC021BDE}" srcOrd="0" destOrd="0" presId="urn:microsoft.com/office/officeart/2008/layout/VerticalCurvedList"/>
    <dgm:cxn modelId="{E70C2EE1-99FC-41E2-AE88-F4C9265CDDF7}" type="presParOf" srcId="{F4DDED2C-EC12-45DB-8869-F4734E84A81F}" destId="{1A72B48F-D019-4AE3-A7C2-9AE6C7665BDF}" srcOrd="1" destOrd="0" presId="urn:microsoft.com/office/officeart/2008/layout/VerticalCurvedList"/>
    <dgm:cxn modelId="{C4715484-EF94-4BD6-8D6A-87D881CE7EA6}" type="presParOf" srcId="{F4DDED2C-EC12-45DB-8869-F4734E84A81F}" destId="{C56703B1-2698-46D6-9982-B0DD6B374350}" srcOrd="2" destOrd="0" presId="urn:microsoft.com/office/officeart/2008/layout/VerticalCurvedList"/>
    <dgm:cxn modelId="{1F1E8EF2-D121-46C6-9888-13C6F2ED5F74}" type="presParOf" srcId="{F4DDED2C-EC12-45DB-8869-F4734E84A81F}" destId="{60148133-FD9C-4563-9EA1-57BD4423A125}" srcOrd="3" destOrd="0" presId="urn:microsoft.com/office/officeart/2008/layout/VerticalCurvedList"/>
    <dgm:cxn modelId="{F50244C7-80F7-4007-A833-4B47AED71628}" type="presParOf" srcId="{7A1DC85C-F64B-4C10-8D85-644AE77ED70A}" destId="{3CBE17A9-256A-4E9E-A77B-DAEEB53AEE93}" srcOrd="1" destOrd="0" presId="urn:microsoft.com/office/officeart/2008/layout/VerticalCurvedList"/>
    <dgm:cxn modelId="{C616E511-F437-4D63-8D08-D7681139AD29}" type="presParOf" srcId="{7A1DC85C-F64B-4C10-8D85-644AE77ED70A}" destId="{FA4D3BE4-37AE-48F2-A113-AC96CBB2E306}" srcOrd="2" destOrd="0" presId="urn:microsoft.com/office/officeart/2008/layout/VerticalCurvedList"/>
    <dgm:cxn modelId="{E17F5B99-F306-42EA-9C7A-E022A0D51003}" type="presParOf" srcId="{FA4D3BE4-37AE-48F2-A113-AC96CBB2E306}" destId="{7B4FC583-F313-4633-9535-967E0434995F}" srcOrd="0" destOrd="0" presId="urn:microsoft.com/office/officeart/2008/layout/VerticalCurvedList"/>
    <dgm:cxn modelId="{A435814B-6752-452A-998E-D4E2FDBF34E8}" type="presParOf" srcId="{7A1DC85C-F64B-4C10-8D85-644AE77ED70A}" destId="{469D1487-EAE3-4014-8279-9D41D7DC4D8B}" srcOrd="3" destOrd="0" presId="urn:microsoft.com/office/officeart/2008/layout/VerticalCurvedList"/>
    <dgm:cxn modelId="{30AF39E7-F94C-4195-9D4E-0CDB0BE8CEAF}" type="presParOf" srcId="{7A1DC85C-F64B-4C10-8D85-644AE77ED70A}" destId="{64E012F6-22B9-4565-BF9D-88B59C4C32B7}" srcOrd="4" destOrd="0" presId="urn:microsoft.com/office/officeart/2008/layout/VerticalCurvedList"/>
    <dgm:cxn modelId="{81BB7C26-91BD-44F1-B848-11A43AD0C0CE}" type="presParOf" srcId="{64E012F6-22B9-4565-BF9D-88B59C4C32B7}" destId="{75D1E799-265A-4659-ABD3-9A32EDC0F904}" srcOrd="0" destOrd="0" presId="urn:microsoft.com/office/officeart/2008/layout/VerticalCurvedList"/>
    <dgm:cxn modelId="{8C0A9FD6-F4C6-401B-A81C-C48003103430}" type="presParOf" srcId="{7A1DC85C-F64B-4C10-8D85-644AE77ED70A}" destId="{60126C88-E92E-4FCA-B4C1-FCD5B8907A4A}" srcOrd="5" destOrd="0" presId="urn:microsoft.com/office/officeart/2008/layout/VerticalCurvedList"/>
    <dgm:cxn modelId="{5B2B10AC-35CB-435C-B807-13C7FDFDC945}" type="presParOf" srcId="{7A1DC85C-F64B-4C10-8D85-644AE77ED70A}" destId="{9FE8D54C-4F8E-45CB-81A3-CBE0236F747A}" srcOrd="6" destOrd="0" presId="urn:microsoft.com/office/officeart/2008/layout/VerticalCurvedList"/>
    <dgm:cxn modelId="{E77C19BB-5F03-4938-97F1-1B51126BC2CA}" type="presParOf" srcId="{9FE8D54C-4F8E-45CB-81A3-CBE0236F747A}" destId="{92247C25-C6BE-42AA-B638-F2FA08CB40E0}" srcOrd="0" destOrd="0" presId="urn:microsoft.com/office/officeart/2008/layout/VerticalCurvedList"/>
    <dgm:cxn modelId="{A669D94D-2763-438F-9B4C-AF05595AD778}" type="presParOf" srcId="{7A1DC85C-F64B-4C10-8D85-644AE77ED70A}" destId="{D2A3301F-8AAA-4C06-8ED8-574214387238}" srcOrd="7" destOrd="0" presId="urn:microsoft.com/office/officeart/2008/layout/VerticalCurvedList"/>
    <dgm:cxn modelId="{CD49986A-A086-486E-9CD5-F7E63BBA90CD}" type="presParOf" srcId="{7A1DC85C-F64B-4C10-8D85-644AE77ED70A}" destId="{76067E28-3EE4-44F5-8431-DC860B20AB03}" srcOrd="8" destOrd="0" presId="urn:microsoft.com/office/officeart/2008/layout/VerticalCurvedList"/>
    <dgm:cxn modelId="{41F0A9B1-4E6F-4730-B9A1-28B03C86E18A}" type="presParOf" srcId="{76067E28-3EE4-44F5-8431-DC860B20AB03}" destId="{87D411ED-C57A-456C-B89F-C11133600D16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97C3B7-E7CE-4F32-AAC3-61410BB8743E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6382631-B94B-466A-A460-88AC3F62DF1C}">
      <dgm:prSet phldrT="[Text]" phldr="0"/>
      <dgm:spPr/>
      <dgm:t>
        <a:bodyPr/>
        <a:lstStyle/>
        <a:p>
          <a:r>
            <a:rPr lang="en-US"/>
            <a:t>Biological Factors</a:t>
          </a:r>
        </a:p>
      </dgm:t>
    </dgm:pt>
    <dgm:pt modelId="{2FCCC4BC-A85B-440B-A0D7-90CA6C0C3BD4}" type="parTrans" cxnId="{25411E9A-C9DE-4AC1-AE06-CD32DC912DB1}">
      <dgm:prSet/>
      <dgm:spPr/>
      <dgm:t>
        <a:bodyPr/>
        <a:lstStyle/>
        <a:p>
          <a:endParaRPr lang="en-US"/>
        </a:p>
      </dgm:t>
    </dgm:pt>
    <dgm:pt modelId="{760D13FD-B6D4-4BFB-89EE-B433C7584A27}" type="sibTrans" cxnId="{25411E9A-C9DE-4AC1-AE06-CD32DC912DB1}">
      <dgm:prSet/>
      <dgm:spPr/>
      <dgm:t>
        <a:bodyPr/>
        <a:lstStyle/>
        <a:p>
          <a:endParaRPr lang="en-US"/>
        </a:p>
      </dgm:t>
    </dgm:pt>
    <dgm:pt modelId="{3AA3186B-80DA-4632-90BB-0CB70FCB94B8}">
      <dgm:prSet phldrT="[Text]" phldr="0"/>
      <dgm:spPr/>
      <dgm:t>
        <a:bodyPr/>
        <a:lstStyle/>
        <a:p>
          <a:r>
            <a:rPr lang="en-US"/>
            <a:t>Social Factors</a:t>
          </a:r>
        </a:p>
      </dgm:t>
    </dgm:pt>
    <dgm:pt modelId="{2879A3F6-E123-4821-B888-AD340F67162D}" type="parTrans" cxnId="{BBD26FC1-697D-4627-B42A-172E1BEA1B30}">
      <dgm:prSet/>
      <dgm:spPr/>
      <dgm:t>
        <a:bodyPr/>
        <a:lstStyle/>
        <a:p>
          <a:endParaRPr lang="en-US"/>
        </a:p>
      </dgm:t>
    </dgm:pt>
    <dgm:pt modelId="{ECFEFC9C-CFFE-4A3E-BC7C-BA1A6BC6EE9D}" type="sibTrans" cxnId="{BBD26FC1-697D-4627-B42A-172E1BEA1B30}">
      <dgm:prSet/>
      <dgm:spPr/>
      <dgm:t>
        <a:bodyPr/>
        <a:lstStyle/>
        <a:p>
          <a:endParaRPr lang="en-US"/>
        </a:p>
      </dgm:t>
    </dgm:pt>
    <dgm:pt modelId="{A3CB657A-828A-4B2E-B111-AB1BF25B74A4}">
      <dgm:prSet phldrT="[Text]" phldr="0"/>
      <dgm:spPr/>
      <dgm:t>
        <a:bodyPr/>
        <a:lstStyle/>
        <a:p>
          <a:r>
            <a:rPr lang="en-US"/>
            <a:t>Psychological Factors</a:t>
          </a:r>
        </a:p>
      </dgm:t>
    </dgm:pt>
    <dgm:pt modelId="{1990461C-636A-47B8-A39E-EF1AC6839152}" type="parTrans" cxnId="{48B42476-D913-4D2C-8F90-CABD2C89B7D2}">
      <dgm:prSet/>
      <dgm:spPr/>
      <dgm:t>
        <a:bodyPr/>
        <a:lstStyle/>
        <a:p>
          <a:endParaRPr lang="en-US"/>
        </a:p>
      </dgm:t>
    </dgm:pt>
    <dgm:pt modelId="{397BAD3E-22C6-4D12-ADB0-D9A15DF0B700}" type="sibTrans" cxnId="{48B42476-D913-4D2C-8F90-CABD2C89B7D2}">
      <dgm:prSet/>
      <dgm:spPr/>
      <dgm:t>
        <a:bodyPr/>
        <a:lstStyle/>
        <a:p>
          <a:endParaRPr lang="en-US"/>
        </a:p>
      </dgm:t>
    </dgm:pt>
    <dgm:pt modelId="{132A338E-BD2B-4832-BA6C-A0FC99F8B877}" type="pres">
      <dgm:prSet presAssocID="{E897C3B7-E7CE-4F32-AAC3-61410BB8743E}" presName="compositeShape" presStyleCnt="0">
        <dgm:presLayoutVars>
          <dgm:chMax val="7"/>
          <dgm:dir/>
          <dgm:resizeHandles val="exact"/>
        </dgm:presLayoutVars>
      </dgm:prSet>
      <dgm:spPr/>
    </dgm:pt>
    <dgm:pt modelId="{EB13B061-E51D-42EF-BBE1-4F694BD2ECE6}" type="pres">
      <dgm:prSet presAssocID="{36382631-B94B-466A-A460-88AC3F62DF1C}" presName="circ1" presStyleLbl="vennNode1" presStyleIdx="0" presStyleCnt="3"/>
      <dgm:spPr/>
    </dgm:pt>
    <dgm:pt modelId="{B1B40D84-2190-4DB0-A3C7-AD87C8C74C67}" type="pres">
      <dgm:prSet presAssocID="{36382631-B94B-466A-A460-88AC3F62DF1C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EF120F11-3821-4CB5-93DD-A4BBE2AFAB94}" type="pres">
      <dgm:prSet presAssocID="{3AA3186B-80DA-4632-90BB-0CB70FCB94B8}" presName="circ2" presStyleLbl="vennNode1" presStyleIdx="1" presStyleCnt="3"/>
      <dgm:spPr/>
    </dgm:pt>
    <dgm:pt modelId="{04F97DF5-40DA-4F38-82E1-6D0A7A65D5B1}" type="pres">
      <dgm:prSet presAssocID="{3AA3186B-80DA-4632-90BB-0CB70FCB94B8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66494A3-C812-49DF-8E91-88F13330E9E7}" type="pres">
      <dgm:prSet presAssocID="{A3CB657A-828A-4B2E-B111-AB1BF25B74A4}" presName="circ3" presStyleLbl="vennNode1" presStyleIdx="2" presStyleCnt="3"/>
      <dgm:spPr/>
    </dgm:pt>
    <dgm:pt modelId="{7F0096DB-80DF-4A06-AD8B-CDAAA9197886}" type="pres">
      <dgm:prSet presAssocID="{A3CB657A-828A-4B2E-B111-AB1BF25B74A4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48B42476-D913-4D2C-8F90-CABD2C89B7D2}" srcId="{E897C3B7-E7CE-4F32-AAC3-61410BB8743E}" destId="{A3CB657A-828A-4B2E-B111-AB1BF25B74A4}" srcOrd="2" destOrd="0" parTransId="{1990461C-636A-47B8-A39E-EF1AC6839152}" sibTransId="{397BAD3E-22C6-4D12-ADB0-D9A15DF0B700}"/>
    <dgm:cxn modelId="{E5AA067E-BE11-48B4-867B-AC5172806541}" type="presOf" srcId="{A3CB657A-828A-4B2E-B111-AB1BF25B74A4}" destId="{7F0096DB-80DF-4A06-AD8B-CDAAA9197886}" srcOrd="1" destOrd="0" presId="urn:microsoft.com/office/officeart/2005/8/layout/venn1"/>
    <dgm:cxn modelId="{97E9AC84-F5CE-4FAF-BEC4-8E0BF57A499B}" type="presOf" srcId="{E897C3B7-E7CE-4F32-AAC3-61410BB8743E}" destId="{132A338E-BD2B-4832-BA6C-A0FC99F8B877}" srcOrd="0" destOrd="0" presId="urn:microsoft.com/office/officeart/2005/8/layout/venn1"/>
    <dgm:cxn modelId="{AD20F084-39E3-49A7-9FC4-63742F224975}" type="presOf" srcId="{A3CB657A-828A-4B2E-B111-AB1BF25B74A4}" destId="{866494A3-C812-49DF-8E91-88F13330E9E7}" srcOrd="0" destOrd="0" presId="urn:microsoft.com/office/officeart/2005/8/layout/venn1"/>
    <dgm:cxn modelId="{FA33DA88-9D00-45EA-A8F5-15B5CAFD2F98}" type="presOf" srcId="{3AA3186B-80DA-4632-90BB-0CB70FCB94B8}" destId="{EF120F11-3821-4CB5-93DD-A4BBE2AFAB94}" srcOrd="0" destOrd="0" presId="urn:microsoft.com/office/officeart/2005/8/layout/venn1"/>
    <dgm:cxn modelId="{93337E8A-ADC5-4B1D-8E41-05351B37ECCF}" type="presOf" srcId="{3AA3186B-80DA-4632-90BB-0CB70FCB94B8}" destId="{04F97DF5-40DA-4F38-82E1-6D0A7A65D5B1}" srcOrd="1" destOrd="0" presId="urn:microsoft.com/office/officeart/2005/8/layout/venn1"/>
    <dgm:cxn modelId="{25411E9A-C9DE-4AC1-AE06-CD32DC912DB1}" srcId="{E897C3B7-E7CE-4F32-AAC3-61410BB8743E}" destId="{36382631-B94B-466A-A460-88AC3F62DF1C}" srcOrd="0" destOrd="0" parTransId="{2FCCC4BC-A85B-440B-A0D7-90CA6C0C3BD4}" sibTransId="{760D13FD-B6D4-4BFB-89EE-B433C7584A27}"/>
    <dgm:cxn modelId="{9B3585B8-6B46-41DD-AAD8-459739C3343D}" type="presOf" srcId="{36382631-B94B-466A-A460-88AC3F62DF1C}" destId="{EB13B061-E51D-42EF-BBE1-4F694BD2ECE6}" srcOrd="0" destOrd="0" presId="urn:microsoft.com/office/officeart/2005/8/layout/venn1"/>
    <dgm:cxn modelId="{BBD26FC1-697D-4627-B42A-172E1BEA1B30}" srcId="{E897C3B7-E7CE-4F32-AAC3-61410BB8743E}" destId="{3AA3186B-80DA-4632-90BB-0CB70FCB94B8}" srcOrd="1" destOrd="0" parTransId="{2879A3F6-E123-4821-B888-AD340F67162D}" sibTransId="{ECFEFC9C-CFFE-4A3E-BC7C-BA1A6BC6EE9D}"/>
    <dgm:cxn modelId="{9B0456D2-ED1B-444A-AF14-30F8C1EEE664}" type="presOf" srcId="{36382631-B94B-466A-A460-88AC3F62DF1C}" destId="{B1B40D84-2190-4DB0-A3C7-AD87C8C74C67}" srcOrd="1" destOrd="0" presId="urn:microsoft.com/office/officeart/2005/8/layout/venn1"/>
    <dgm:cxn modelId="{8C2B1175-1D5B-4D5E-A6BD-856396DB0E19}" type="presParOf" srcId="{132A338E-BD2B-4832-BA6C-A0FC99F8B877}" destId="{EB13B061-E51D-42EF-BBE1-4F694BD2ECE6}" srcOrd="0" destOrd="0" presId="urn:microsoft.com/office/officeart/2005/8/layout/venn1"/>
    <dgm:cxn modelId="{CFBB7B13-4AF3-46A6-B6F7-48D9785F63CE}" type="presParOf" srcId="{132A338E-BD2B-4832-BA6C-A0FC99F8B877}" destId="{B1B40D84-2190-4DB0-A3C7-AD87C8C74C67}" srcOrd="1" destOrd="0" presId="urn:microsoft.com/office/officeart/2005/8/layout/venn1"/>
    <dgm:cxn modelId="{C24448EF-196D-47A6-B9B0-1F110DA9963D}" type="presParOf" srcId="{132A338E-BD2B-4832-BA6C-A0FC99F8B877}" destId="{EF120F11-3821-4CB5-93DD-A4BBE2AFAB94}" srcOrd="2" destOrd="0" presId="urn:microsoft.com/office/officeart/2005/8/layout/venn1"/>
    <dgm:cxn modelId="{B319E075-446B-4594-8413-FA2042724E28}" type="presParOf" srcId="{132A338E-BD2B-4832-BA6C-A0FC99F8B877}" destId="{04F97DF5-40DA-4F38-82E1-6D0A7A65D5B1}" srcOrd="3" destOrd="0" presId="urn:microsoft.com/office/officeart/2005/8/layout/venn1"/>
    <dgm:cxn modelId="{9E4F153C-4F8D-43BD-A961-6E0281A9A141}" type="presParOf" srcId="{132A338E-BD2B-4832-BA6C-A0FC99F8B877}" destId="{866494A3-C812-49DF-8E91-88F13330E9E7}" srcOrd="4" destOrd="0" presId="urn:microsoft.com/office/officeart/2005/8/layout/venn1"/>
    <dgm:cxn modelId="{DB8DF37D-5510-4079-9665-BFE14DBDA4C8}" type="presParOf" srcId="{132A338E-BD2B-4832-BA6C-A0FC99F8B877}" destId="{7F0096DB-80DF-4A06-AD8B-CDAAA9197886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E3C1B08-63BB-4293-A54F-06852204C5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0250DD9-A144-4693-BA6E-47397FDDA03F}">
      <dgm:prSet phldrT="[Text]" phldr="0"/>
      <dgm:spPr/>
      <dgm:t>
        <a:bodyPr/>
        <a:lstStyle/>
        <a:p>
          <a:r>
            <a:rPr lang="en-US"/>
            <a:t>Choice</a:t>
          </a:r>
        </a:p>
      </dgm:t>
    </dgm:pt>
    <dgm:pt modelId="{E9E95616-E9F5-4C5E-BC13-81DCBA101D51}" type="parTrans" cxnId="{C2C1FA35-5C7F-4141-AD61-57E65B00A2C4}">
      <dgm:prSet/>
      <dgm:spPr/>
      <dgm:t>
        <a:bodyPr/>
        <a:lstStyle/>
        <a:p>
          <a:endParaRPr lang="en-US"/>
        </a:p>
      </dgm:t>
    </dgm:pt>
    <dgm:pt modelId="{847CC429-B9E5-47B9-9CB5-EFD7BAB28D09}" type="sibTrans" cxnId="{C2C1FA35-5C7F-4141-AD61-57E65B00A2C4}">
      <dgm:prSet/>
      <dgm:spPr/>
      <dgm:t>
        <a:bodyPr/>
        <a:lstStyle/>
        <a:p>
          <a:endParaRPr lang="en-US"/>
        </a:p>
      </dgm:t>
    </dgm:pt>
    <dgm:pt modelId="{F8160C3D-9FA3-4DCB-91FA-70C6F6547F5E}">
      <dgm:prSet phldrT="[Text]" phldr="0"/>
      <dgm:spPr/>
      <dgm:t>
        <a:bodyPr/>
        <a:lstStyle/>
        <a:p>
          <a:r>
            <a:rPr lang="en-US"/>
            <a:t>Independence</a:t>
          </a:r>
        </a:p>
      </dgm:t>
    </dgm:pt>
    <dgm:pt modelId="{3B9A7EDE-64A0-4C5C-A514-A57F10413D2B}" type="parTrans" cxnId="{08B4C1DC-5CF1-40C5-88D9-08F20C151FEC}">
      <dgm:prSet/>
      <dgm:spPr/>
      <dgm:t>
        <a:bodyPr/>
        <a:lstStyle/>
        <a:p>
          <a:endParaRPr lang="en-US"/>
        </a:p>
      </dgm:t>
    </dgm:pt>
    <dgm:pt modelId="{4D03FF9E-6E6B-4E2E-8935-582073D3487F}" type="sibTrans" cxnId="{08B4C1DC-5CF1-40C5-88D9-08F20C151FEC}">
      <dgm:prSet/>
      <dgm:spPr/>
      <dgm:t>
        <a:bodyPr/>
        <a:lstStyle/>
        <a:p>
          <a:endParaRPr lang="en-US"/>
        </a:p>
      </dgm:t>
    </dgm:pt>
    <dgm:pt modelId="{D4B4F16E-5A59-49FE-BFFE-99ACF4D282C5}">
      <dgm:prSet phldrT="[Text]" phldr="0"/>
      <dgm:spPr/>
      <dgm:t>
        <a:bodyPr/>
        <a:lstStyle/>
        <a:p>
          <a:r>
            <a:rPr lang="en-US" err="1"/>
            <a:t>Funcational</a:t>
          </a:r>
          <a:r>
            <a:rPr lang="en-US"/>
            <a:t> Ability</a:t>
          </a:r>
        </a:p>
      </dgm:t>
    </dgm:pt>
    <dgm:pt modelId="{49CAD07B-FEC4-4AE3-9AA2-95C16F584C19}" type="parTrans" cxnId="{8C5FBFDF-D92E-4DE6-AFC2-84167DF597E5}">
      <dgm:prSet/>
      <dgm:spPr/>
      <dgm:t>
        <a:bodyPr/>
        <a:lstStyle/>
        <a:p>
          <a:endParaRPr lang="en-US"/>
        </a:p>
      </dgm:t>
    </dgm:pt>
    <dgm:pt modelId="{20E5C4E0-599D-454B-8F14-2A3BD7BCB5AF}" type="sibTrans" cxnId="{8C5FBFDF-D92E-4DE6-AFC2-84167DF597E5}">
      <dgm:prSet/>
      <dgm:spPr/>
      <dgm:t>
        <a:bodyPr/>
        <a:lstStyle/>
        <a:p>
          <a:endParaRPr lang="en-US"/>
        </a:p>
      </dgm:t>
    </dgm:pt>
    <dgm:pt modelId="{BD401975-F6E6-427D-A055-119B0642CFA7}" type="pres">
      <dgm:prSet presAssocID="{AE3C1B08-63BB-4293-A54F-06852204C596}" presName="compositeShape" presStyleCnt="0">
        <dgm:presLayoutVars>
          <dgm:chMax val="7"/>
          <dgm:dir/>
          <dgm:resizeHandles val="exact"/>
        </dgm:presLayoutVars>
      </dgm:prSet>
      <dgm:spPr/>
    </dgm:pt>
    <dgm:pt modelId="{5CEF553B-87E8-4ABF-86FD-DF02483C066A}" type="pres">
      <dgm:prSet presAssocID="{AE3C1B08-63BB-4293-A54F-06852204C596}" presName="wedge1" presStyleLbl="node1" presStyleIdx="0" presStyleCnt="3"/>
      <dgm:spPr/>
    </dgm:pt>
    <dgm:pt modelId="{DF099B66-474D-48C8-B644-9CFFB9216122}" type="pres">
      <dgm:prSet presAssocID="{AE3C1B08-63BB-4293-A54F-06852204C596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00BAFD2B-6EF8-476D-9B40-73C60B0E7EC6}" type="pres">
      <dgm:prSet presAssocID="{AE3C1B08-63BB-4293-A54F-06852204C596}" presName="wedge2" presStyleLbl="node1" presStyleIdx="1" presStyleCnt="3"/>
      <dgm:spPr/>
    </dgm:pt>
    <dgm:pt modelId="{94202F23-EA2E-4903-9562-028321DC7469}" type="pres">
      <dgm:prSet presAssocID="{AE3C1B08-63BB-4293-A54F-06852204C596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D00B4034-43C0-41C3-83BA-F15E0CD0A9F2}" type="pres">
      <dgm:prSet presAssocID="{AE3C1B08-63BB-4293-A54F-06852204C596}" presName="wedge3" presStyleLbl="node1" presStyleIdx="2" presStyleCnt="3"/>
      <dgm:spPr/>
    </dgm:pt>
    <dgm:pt modelId="{87BDF441-9589-4A95-8BF3-40306689D958}" type="pres">
      <dgm:prSet presAssocID="{AE3C1B08-63BB-4293-A54F-06852204C596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C2C1FA35-5C7F-4141-AD61-57E65B00A2C4}" srcId="{AE3C1B08-63BB-4293-A54F-06852204C596}" destId="{50250DD9-A144-4693-BA6E-47397FDDA03F}" srcOrd="0" destOrd="0" parTransId="{E9E95616-E9F5-4C5E-BC13-81DCBA101D51}" sibTransId="{847CC429-B9E5-47B9-9CB5-EFD7BAB28D09}"/>
    <dgm:cxn modelId="{4723273F-AED6-4282-80E1-C5683FB99E9C}" type="presOf" srcId="{D4B4F16E-5A59-49FE-BFFE-99ACF4D282C5}" destId="{87BDF441-9589-4A95-8BF3-40306689D958}" srcOrd="1" destOrd="0" presId="urn:microsoft.com/office/officeart/2005/8/layout/chart3"/>
    <dgm:cxn modelId="{00D24646-53BA-44A4-B4D9-69E37B0B8C24}" type="presOf" srcId="{F8160C3D-9FA3-4DCB-91FA-70C6F6547F5E}" destId="{00BAFD2B-6EF8-476D-9B40-73C60B0E7EC6}" srcOrd="0" destOrd="0" presId="urn:microsoft.com/office/officeart/2005/8/layout/chart3"/>
    <dgm:cxn modelId="{0976AA4C-A90D-481A-A82C-5230AACE9C32}" type="presOf" srcId="{F8160C3D-9FA3-4DCB-91FA-70C6F6547F5E}" destId="{94202F23-EA2E-4903-9562-028321DC7469}" srcOrd="1" destOrd="0" presId="urn:microsoft.com/office/officeart/2005/8/layout/chart3"/>
    <dgm:cxn modelId="{51269C87-6D2F-4BCA-8FD1-EE9814F5188F}" type="presOf" srcId="{D4B4F16E-5A59-49FE-BFFE-99ACF4D282C5}" destId="{D00B4034-43C0-41C3-83BA-F15E0CD0A9F2}" srcOrd="0" destOrd="0" presId="urn:microsoft.com/office/officeart/2005/8/layout/chart3"/>
    <dgm:cxn modelId="{3E3D909B-568C-46DF-8E23-A7BFBFFB1127}" type="presOf" srcId="{50250DD9-A144-4693-BA6E-47397FDDA03F}" destId="{5CEF553B-87E8-4ABF-86FD-DF02483C066A}" srcOrd="0" destOrd="0" presId="urn:microsoft.com/office/officeart/2005/8/layout/chart3"/>
    <dgm:cxn modelId="{741534AF-9336-448A-9A65-0A9A537FCD39}" type="presOf" srcId="{AE3C1B08-63BB-4293-A54F-06852204C596}" destId="{BD401975-F6E6-427D-A055-119B0642CFA7}" srcOrd="0" destOrd="0" presId="urn:microsoft.com/office/officeart/2005/8/layout/chart3"/>
    <dgm:cxn modelId="{08B4C1DC-5CF1-40C5-88D9-08F20C151FEC}" srcId="{AE3C1B08-63BB-4293-A54F-06852204C596}" destId="{F8160C3D-9FA3-4DCB-91FA-70C6F6547F5E}" srcOrd="1" destOrd="0" parTransId="{3B9A7EDE-64A0-4C5C-A514-A57F10413D2B}" sibTransId="{4D03FF9E-6E6B-4E2E-8935-582073D3487F}"/>
    <dgm:cxn modelId="{8C5FBFDF-D92E-4DE6-AFC2-84167DF597E5}" srcId="{AE3C1B08-63BB-4293-A54F-06852204C596}" destId="{D4B4F16E-5A59-49FE-BFFE-99ACF4D282C5}" srcOrd="2" destOrd="0" parTransId="{49CAD07B-FEC4-4AE3-9AA2-95C16F584C19}" sibTransId="{20E5C4E0-599D-454B-8F14-2A3BD7BCB5AF}"/>
    <dgm:cxn modelId="{F52B1FF5-14D4-4C92-86EA-796A58AC8556}" type="presOf" srcId="{50250DD9-A144-4693-BA6E-47397FDDA03F}" destId="{DF099B66-474D-48C8-B644-9CFFB9216122}" srcOrd="1" destOrd="0" presId="urn:microsoft.com/office/officeart/2005/8/layout/chart3"/>
    <dgm:cxn modelId="{1D92EBDA-969E-4E8F-8820-0F989E4A5B07}" type="presParOf" srcId="{BD401975-F6E6-427D-A055-119B0642CFA7}" destId="{5CEF553B-87E8-4ABF-86FD-DF02483C066A}" srcOrd="0" destOrd="0" presId="urn:microsoft.com/office/officeart/2005/8/layout/chart3"/>
    <dgm:cxn modelId="{1489E4E0-9768-49EF-B5DF-EC2FA832537B}" type="presParOf" srcId="{BD401975-F6E6-427D-A055-119B0642CFA7}" destId="{DF099B66-474D-48C8-B644-9CFFB9216122}" srcOrd="1" destOrd="0" presId="urn:microsoft.com/office/officeart/2005/8/layout/chart3"/>
    <dgm:cxn modelId="{9B3161B2-931A-48F8-8721-A2A9AAABC079}" type="presParOf" srcId="{BD401975-F6E6-427D-A055-119B0642CFA7}" destId="{00BAFD2B-6EF8-476D-9B40-73C60B0E7EC6}" srcOrd="2" destOrd="0" presId="urn:microsoft.com/office/officeart/2005/8/layout/chart3"/>
    <dgm:cxn modelId="{94BFF413-B1A3-4014-A196-B8374B8DDE9B}" type="presParOf" srcId="{BD401975-F6E6-427D-A055-119B0642CFA7}" destId="{94202F23-EA2E-4903-9562-028321DC7469}" srcOrd="3" destOrd="0" presId="urn:microsoft.com/office/officeart/2005/8/layout/chart3"/>
    <dgm:cxn modelId="{C82A8B8F-0BF4-4F88-B015-5847A783A93A}" type="presParOf" srcId="{BD401975-F6E6-427D-A055-119B0642CFA7}" destId="{D00B4034-43C0-41C3-83BA-F15E0CD0A9F2}" srcOrd="4" destOrd="0" presId="urn:microsoft.com/office/officeart/2005/8/layout/chart3"/>
    <dgm:cxn modelId="{A2999C3C-C789-49D1-9E68-A44796E0BDDF}" type="presParOf" srcId="{BD401975-F6E6-427D-A055-119B0642CFA7}" destId="{87BDF441-9589-4A95-8BF3-40306689D958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CEAC8F3-7198-48A4-A791-5BCC1EB1969C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646F15-1EED-421C-AFB9-5C0D92CCC73D}">
      <dgm:prSet/>
      <dgm:spPr/>
      <dgm:t>
        <a:bodyPr/>
        <a:lstStyle/>
        <a:p>
          <a:r>
            <a:rPr lang="en-US"/>
            <a:t>Havighurst's (1961) approach to successful ageing gives importance to continued engagement and meaningful activity in later life.</a:t>
          </a:r>
        </a:p>
      </dgm:t>
    </dgm:pt>
    <dgm:pt modelId="{7B428E8F-2C68-4F79-922A-F2A4A3E94867}" type="parTrans" cxnId="{9CBE464E-0FFD-4A2D-B87C-9A51CFE884E8}">
      <dgm:prSet/>
      <dgm:spPr/>
      <dgm:t>
        <a:bodyPr/>
        <a:lstStyle/>
        <a:p>
          <a:endParaRPr lang="en-US"/>
        </a:p>
      </dgm:t>
    </dgm:pt>
    <dgm:pt modelId="{73C056A9-1B65-414D-827D-AA596FC76861}" type="sibTrans" cxnId="{9CBE464E-0FFD-4A2D-B87C-9A51CFE884E8}">
      <dgm:prSet/>
      <dgm:spPr/>
      <dgm:t>
        <a:bodyPr/>
        <a:lstStyle/>
        <a:p>
          <a:endParaRPr lang="en-US"/>
        </a:p>
      </dgm:t>
    </dgm:pt>
    <dgm:pt modelId="{EFC9B51B-A137-461F-A085-139ABDB8535F}">
      <dgm:prSet/>
      <dgm:spPr/>
      <dgm:t>
        <a:bodyPr/>
        <a:lstStyle/>
        <a:p>
          <a:r>
            <a:rPr lang="en-US"/>
            <a:t>Continuity Theory suggests that familiar behaviours and personal identities may help individuals adapt to ageing (Atchley, 1989).</a:t>
          </a:r>
        </a:p>
      </dgm:t>
    </dgm:pt>
    <dgm:pt modelId="{6034C6C4-FD17-42E5-88F7-3D584E037670}" type="parTrans" cxnId="{1C2A2218-D895-4993-8FB1-A6ADAB45D451}">
      <dgm:prSet/>
      <dgm:spPr/>
      <dgm:t>
        <a:bodyPr/>
        <a:lstStyle/>
        <a:p>
          <a:endParaRPr lang="en-US"/>
        </a:p>
      </dgm:t>
    </dgm:pt>
    <dgm:pt modelId="{CEEB59A0-7CC7-4718-BB3E-77B5CEA70B11}" type="sibTrans" cxnId="{1C2A2218-D895-4993-8FB1-A6ADAB45D451}">
      <dgm:prSet/>
      <dgm:spPr/>
      <dgm:t>
        <a:bodyPr/>
        <a:lstStyle/>
        <a:p>
          <a:endParaRPr lang="en-US"/>
        </a:p>
      </dgm:t>
    </dgm:pt>
    <dgm:pt modelId="{1B6E8B22-D1A4-4BA3-9212-A029E05D13D4}">
      <dgm:prSet/>
      <dgm:spPr/>
      <dgm:t>
        <a:bodyPr/>
        <a:lstStyle/>
        <a:p>
          <a:r>
            <a:rPr lang="en-US"/>
            <a:t>However, participation-focused approaches may overlook differences in health, resources and individual preferences (Havighurst, 1961; WHO, n.d.).</a:t>
          </a:r>
        </a:p>
      </dgm:t>
    </dgm:pt>
    <dgm:pt modelId="{1B64CD91-B2C4-47AE-B6D8-68F970172200}" type="parTrans" cxnId="{91FFABB3-50A1-41B1-BD06-09EC7E106434}">
      <dgm:prSet/>
      <dgm:spPr/>
      <dgm:t>
        <a:bodyPr/>
        <a:lstStyle/>
        <a:p>
          <a:endParaRPr lang="en-US"/>
        </a:p>
      </dgm:t>
    </dgm:pt>
    <dgm:pt modelId="{299AE750-5E49-4C3F-B1FF-CF0055BB1CE6}" type="sibTrans" cxnId="{91FFABB3-50A1-41B1-BD06-09EC7E106434}">
      <dgm:prSet/>
      <dgm:spPr/>
      <dgm:t>
        <a:bodyPr/>
        <a:lstStyle/>
        <a:p>
          <a:endParaRPr lang="en-US"/>
        </a:p>
      </dgm:t>
    </dgm:pt>
    <dgm:pt modelId="{F27934D6-C842-44BE-AB58-56803D5046D4}">
      <dgm:prSet/>
      <dgm:spPr/>
      <dgm:t>
        <a:bodyPr/>
        <a:lstStyle/>
        <a:p>
          <a:r>
            <a:rPr lang="en-US"/>
            <a:t>Both perspectives can inform personalised care, although neither fully explains the circumstances of every older person (Atchley, 1989; NICE, 2018).</a:t>
          </a:r>
        </a:p>
      </dgm:t>
    </dgm:pt>
    <dgm:pt modelId="{3B65282B-E4FC-4055-B281-DAE3D4EE3A37}" type="parTrans" cxnId="{518AB036-1908-4BE3-B19C-C777FD023935}">
      <dgm:prSet/>
      <dgm:spPr/>
      <dgm:t>
        <a:bodyPr/>
        <a:lstStyle/>
        <a:p>
          <a:endParaRPr lang="en-US"/>
        </a:p>
      </dgm:t>
    </dgm:pt>
    <dgm:pt modelId="{D1796C3F-E4A1-4355-B7A7-B39C9997ECBA}" type="sibTrans" cxnId="{518AB036-1908-4BE3-B19C-C777FD023935}">
      <dgm:prSet/>
      <dgm:spPr/>
      <dgm:t>
        <a:bodyPr/>
        <a:lstStyle/>
        <a:p>
          <a:endParaRPr lang="en-US"/>
        </a:p>
      </dgm:t>
    </dgm:pt>
    <dgm:pt modelId="{E705D46A-2028-4F7C-AF98-DBA9360761FA}" type="pres">
      <dgm:prSet presAssocID="{7CEAC8F3-7198-48A4-A791-5BCC1EB1969C}" presName="Name0" presStyleCnt="0">
        <dgm:presLayoutVars>
          <dgm:chMax val="7"/>
          <dgm:chPref val="7"/>
          <dgm:dir/>
        </dgm:presLayoutVars>
      </dgm:prSet>
      <dgm:spPr/>
    </dgm:pt>
    <dgm:pt modelId="{68A8D7BB-B63B-4BCA-9BAC-97865533DEF1}" type="pres">
      <dgm:prSet presAssocID="{7CEAC8F3-7198-48A4-A791-5BCC1EB1969C}" presName="Name1" presStyleCnt="0"/>
      <dgm:spPr/>
    </dgm:pt>
    <dgm:pt modelId="{58B7738A-CE6C-4EF6-A3D3-C3F2ADDA33A1}" type="pres">
      <dgm:prSet presAssocID="{7CEAC8F3-7198-48A4-A791-5BCC1EB1969C}" presName="cycle" presStyleCnt="0"/>
      <dgm:spPr/>
    </dgm:pt>
    <dgm:pt modelId="{1ABBDA39-CCFE-48B1-8D0C-011D5B32410F}" type="pres">
      <dgm:prSet presAssocID="{7CEAC8F3-7198-48A4-A791-5BCC1EB1969C}" presName="srcNode" presStyleLbl="node1" presStyleIdx="0" presStyleCnt="4"/>
      <dgm:spPr/>
    </dgm:pt>
    <dgm:pt modelId="{905D2A6D-2931-484B-88FD-21F17CFD0C82}" type="pres">
      <dgm:prSet presAssocID="{7CEAC8F3-7198-48A4-A791-5BCC1EB1969C}" presName="conn" presStyleLbl="parChTrans1D2" presStyleIdx="0" presStyleCnt="1"/>
      <dgm:spPr/>
    </dgm:pt>
    <dgm:pt modelId="{E1DE8397-FD55-4DD5-8BF0-C7C336A63BFA}" type="pres">
      <dgm:prSet presAssocID="{7CEAC8F3-7198-48A4-A791-5BCC1EB1969C}" presName="extraNode" presStyleLbl="node1" presStyleIdx="0" presStyleCnt="4"/>
      <dgm:spPr/>
    </dgm:pt>
    <dgm:pt modelId="{5D375C30-D947-43D6-B61F-AE7686BEA36D}" type="pres">
      <dgm:prSet presAssocID="{7CEAC8F3-7198-48A4-A791-5BCC1EB1969C}" presName="dstNode" presStyleLbl="node1" presStyleIdx="0" presStyleCnt="4"/>
      <dgm:spPr/>
    </dgm:pt>
    <dgm:pt modelId="{B01A777B-4C58-4244-BFA0-90351A187ED7}" type="pres">
      <dgm:prSet presAssocID="{29646F15-1EED-421C-AFB9-5C0D92CCC73D}" presName="text_1" presStyleLbl="node1" presStyleIdx="0" presStyleCnt="4">
        <dgm:presLayoutVars>
          <dgm:bulletEnabled val="1"/>
        </dgm:presLayoutVars>
      </dgm:prSet>
      <dgm:spPr/>
    </dgm:pt>
    <dgm:pt modelId="{0B25DF06-7334-47F7-A07C-E84C7747DFB6}" type="pres">
      <dgm:prSet presAssocID="{29646F15-1EED-421C-AFB9-5C0D92CCC73D}" presName="accent_1" presStyleCnt="0"/>
      <dgm:spPr/>
    </dgm:pt>
    <dgm:pt modelId="{195EBB2D-7643-40F8-87C6-82D2007AC72B}" type="pres">
      <dgm:prSet presAssocID="{29646F15-1EED-421C-AFB9-5C0D92CCC73D}" presName="accentRepeatNode" presStyleLbl="solidFgAcc1" presStyleIdx="0" presStyleCnt="4"/>
      <dgm:spPr/>
    </dgm:pt>
    <dgm:pt modelId="{0B5E4256-9E1B-4F53-958D-F41E7FD32672}" type="pres">
      <dgm:prSet presAssocID="{EFC9B51B-A137-461F-A085-139ABDB8535F}" presName="text_2" presStyleLbl="node1" presStyleIdx="1" presStyleCnt="4">
        <dgm:presLayoutVars>
          <dgm:bulletEnabled val="1"/>
        </dgm:presLayoutVars>
      </dgm:prSet>
      <dgm:spPr/>
    </dgm:pt>
    <dgm:pt modelId="{2D417DD0-9903-499F-8620-9706D3DD49E0}" type="pres">
      <dgm:prSet presAssocID="{EFC9B51B-A137-461F-A085-139ABDB8535F}" presName="accent_2" presStyleCnt="0"/>
      <dgm:spPr/>
    </dgm:pt>
    <dgm:pt modelId="{DB918B1C-D5F7-4536-8D93-43F21B19B4CC}" type="pres">
      <dgm:prSet presAssocID="{EFC9B51B-A137-461F-A085-139ABDB8535F}" presName="accentRepeatNode" presStyleLbl="solidFgAcc1" presStyleIdx="1" presStyleCnt="4"/>
      <dgm:spPr/>
    </dgm:pt>
    <dgm:pt modelId="{7E8A71F7-25FE-4FF0-AC44-9AF7FFB9FA4F}" type="pres">
      <dgm:prSet presAssocID="{1B6E8B22-D1A4-4BA3-9212-A029E05D13D4}" presName="text_3" presStyleLbl="node1" presStyleIdx="2" presStyleCnt="4">
        <dgm:presLayoutVars>
          <dgm:bulletEnabled val="1"/>
        </dgm:presLayoutVars>
      </dgm:prSet>
      <dgm:spPr/>
    </dgm:pt>
    <dgm:pt modelId="{49C887F7-DEED-422E-A29E-7B81847D39DD}" type="pres">
      <dgm:prSet presAssocID="{1B6E8B22-D1A4-4BA3-9212-A029E05D13D4}" presName="accent_3" presStyleCnt="0"/>
      <dgm:spPr/>
    </dgm:pt>
    <dgm:pt modelId="{16FD418E-80F0-463C-BE35-2377A23F7E79}" type="pres">
      <dgm:prSet presAssocID="{1B6E8B22-D1A4-4BA3-9212-A029E05D13D4}" presName="accentRepeatNode" presStyleLbl="solidFgAcc1" presStyleIdx="2" presStyleCnt="4"/>
      <dgm:spPr/>
    </dgm:pt>
    <dgm:pt modelId="{C0A2B33F-040D-4339-B7EF-4C4E92AF86EC}" type="pres">
      <dgm:prSet presAssocID="{F27934D6-C842-44BE-AB58-56803D5046D4}" presName="text_4" presStyleLbl="node1" presStyleIdx="3" presStyleCnt="4">
        <dgm:presLayoutVars>
          <dgm:bulletEnabled val="1"/>
        </dgm:presLayoutVars>
      </dgm:prSet>
      <dgm:spPr/>
    </dgm:pt>
    <dgm:pt modelId="{E3DDD028-57EC-4363-802C-FFF0FFF1A842}" type="pres">
      <dgm:prSet presAssocID="{F27934D6-C842-44BE-AB58-56803D5046D4}" presName="accent_4" presStyleCnt="0"/>
      <dgm:spPr/>
    </dgm:pt>
    <dgm:pt modelId="{868B2D37-BAA8-4009-93D6-420BB655D16C}" type="pres">
      <dgm:prSet presAssocID="{F27934D6-C842-44BE-AB58-56803D5046D4}" presName="accentRepeatNode" presStyleLbl="solidFgAcc1" presStyleIdx="3" presStyleCnt="4"/>
      <dgm:spPr/>
    </dgm:pt>
  </dgm:ptLst>
  <dgm:cxnLst>
    <dgm:cxn modelId="{752F4A0E-FAA1-4C70-9363-CAF361D71E96}" type="presOf" srcId="{29646F15-1EED-421C-AFB9-5C0D92CCC73D}" destId="{B01A777B-4C58-4244-BFA0-90351A187ED7}" srcOrd="0" destOrd="0" presId="urn:microsoft.com/office/officeart/2008/layout/VerticalCurvedList"/>
    <dgm:cxn modelId="{A8057313-A8D7-492E-B183-C0B44A351881}" type="presOf" srcId="{F27934D6-C842-44BE-AB58-56803D5046D4}" destId="{C0A2B33F-040D-4339-B7EF-4C4E92AF86EC}" srcOrd="0" destOrd="0" presId="urn:microsoft.com/office/officeart/2008/layout/VerticalCurvedList"/>
    <dgm:cxn modelId="{1C2A2218-D895-4993-8FB1-A6ADAB45D451}" srcId="{7CEAC8F3-7198-48A4-A791-5BCC1EB1969C}" destId="{EFC9B51B-A137-461F-A085-139ABDB8535F}" srcOrd="1" destOrd="0" parTransId="{6034C6C4-FD17-42E5-88F7-3D584E037670}" sibTransId="{CEEB59A0-7CC7-4718-BB3E-77B5CEA70B11}"/>
    <dgm:cxn modelId="{518AB036-1908-4BE3-B19C-C777FD023935}" srcId="{7CEAC8F3-7198-48A4-A791-5BCC1EB1969C}" destId="{F27934D6-C842-44BE-AB58-56803D5046D4}" srcOrd="3" destOrd="0" parTransId="{3B65282B-E4FC-4055-B281-DAE3D4EE3A37}" sibTransId="{D1796C3F-E4A1-4355-B7A7-B39C9997ECBA}"/>
    <dgm:cxn modelId="{B6A6E860-E849-48BC-8816-C1BAE26D2B29}" type="presOf" srcId="{EFC9B51B-A137-461F-A085-139ABDB8535F}" destId="{0B5E4256-9E1B-4F53-958D-F41E7FD32672}" srcOrd="0" destOrd="0" presId="urn:microsoft.com/office/officeart/2008/layout/VerticalCurvedList"/>
    <dgm:cxn modelId="{B1BF1341-0E75-4F02-A66F-F9DDE088B13A}" type="presOf" srcId="{7CEAC8F3-7198-48A4-A791-5BCC1EB1969C}" destId="{E705D46A-2028-4F7C-AF98-DBA9360761FA}" srcOrd="0" destOrd="0" presId="urn:microsoft.com/office/officeart/2008/layout/VerticalCurvedList"/>
    <dgm:cxn modelId="{9CBE464E-0FFD-4A2D-B87C-9A51CFE884E8}" srcId="{7CEAC8F3-7198-48A4-A791-5BCC1EB1969C}" destId="{29646F15-1EED-421C-AFB9-5C0D92CCC73D}" srcOrd="0" destOrd="0" parTransId="{7B428E8F-2C68-4F79-922A-F2A4A3E94867}" sibTransId="{73C056A9-1B65-414D-827D-AA596FC76861}"/>
    <dgm:cxn modelId="{54174E71-1187-4385-A9D4-BDB928DB71B6}" type="presOf" srcId="{73C056A9-1B65-414D-827D-AA596FC76861}" destId="{905D2A6D-2931-484B-88FD-21F17CFD0C82}" srcOrd="0" destOrd="0" presId="urn:microsoft.com/office/officeart/2008/layout/VerticalCurvedList"/>
    <dgm:cxn modelId="{91FFABB3-50A1-41B1-BD06-09EC7E106434}" srcId="{7CEAC8F3-7198-48A4-A791-5BCC1EB1969C}" destId="{1B6E8B22-D1A4-4BA3-9212-A029E05D13D4}" srcOrd="2" destOrd="0" parTransId="{1B64CD91-B2C4-47AE-B6D8-68F970172200}" sibTransId="{299AE750-5E49-4C3F-B1FF-CF0055BB1CE6}"/>
    <dgm:cxn modelId="{032FE6DA-9642-4906-85C9-538C382FD4D4}" type="presOf" srcId="{1B6E8B22-D1A4-4BA3-9212-A029E05D13D4}" destId="{7E8A71F7-25FE-4FF0-AC44-9AF7FFB9FA4F}" srcOrd="0" destOrd="0" presId="urn:microsoft.com/office/officeart/2008/layout/VerticalCurvedList"/>
    <dgm:cxn modelId="{52BA3DA6-516B-4F1E-83FB-54AC037EB861}" type="presParOf" srcId="{E705D46A-2028-4F7C-AF98-DBA9360761FA}" destId="{68A8D7BB-B63B-4BCA-9BAC-97865533DEF1}" srcOrd="0" destOrd="0" presId="urn:microsoft.com/office/officeart/2008/layout/VerticalCurvedList"/>
    <dgm:cxn modelId="{C5543A13-629A-4798-93BB-AF93B35700D6}" type="presParOf" srcId="{68A8D7BB-B63B-4BCA-9BAC-97865533DEF1}" destId="{58B7738A-CE6C-4EF6-A3D3-C3F2ADDA33A1}" srcOrd="0" destOrd="0" presId="urn:microsoft.com/office/officeart/2008/layout/VerticalCurvedList"/>
    <dgm:cxn modelId="{3E142EE1-0E54-49DF-85AA-7C2EE10D872E}" type="presParOf" srcId="{58B7738A-CE6C-4EF6-A3D3-C3F2ADDA33A1}" destId="{1ABBDA39-CCFE-48B1-8D0C-011D5B32410F}" srcOrd="0" destOrd="0" presId="urn:microsoft.com/office/officeart/2008/layout/VerticalCurvedList"/>
    <dgm:cxn modelId="{39B04A57-DA48-4A98-8709-84EAB04BB5C9}" type="presParOf" srcId="{58B7738A-CE6C-4EF6-A3D3-C3F2ADDA33A1}" destId="{905D2A6D-2931-484B-88FD-21F17CFD0C82}" srcOrd="1" destOrd="0" presId="urn:microsoft.com/office/officeart/2008/layout/VerticalCurvedList"/>
    <dgm:cxn modelId="{123E6868-C615-4917-9210-E4D065CD25F3}" type="presParOf" srcId="{58B7738A-CE6C-4EF6-A3D3-C3F2ADDA33A1}" destId="{E1DE8397-FD55-4DD5-8BF0-C7C336A63BFA}" srcOrd="2" destOrd="0" presId="urn:microsoft.com/office/officeart/2008/layout/VerticalCurvedList"/>
    <dgm:cxn modelId="{D6C61BAE-67B1-415B-B541-0283F3A971A7}" type="presParOf" srcId="{58B7738A-CE6C-4EF6-A3D3-C3F2ADDA33A1}" destId="{5D375C30-D947-43D6-B61F-AE7686BEA36D}" srcOrd="3" destOrd="0" presId="urn:microsoft.com/office/officeart/2008/layout/VerticalCurvedList"/>
    <dgm:cxn modelId="{F8F2ECA5-9FE4-4B76-81C7-6237A5DCBD12}" type="presParOf" srcId="{68A8D7BB-B63B-4BCA-9BAC-97865533DEF1}" destId="{B01A777B-4C58-4244-BFA0-90351A187ED7}" srcOrd="1" destOrd="0" presId="urn:microsoft.com/office/officeart/2008/layout/VerticalCurvedList"/>
    <dgm:cxn modelId="{9B91D1E9-E3D1-47B1-B4B5-1E9863B983FB}" type="presParOf" srcId="{68A8D7BB-B63B-4BCA-9BAC-97865533DEF1}" destId="{0B25DF06-7334-47F7-A07C-E84C7747DFB6}" srcOrd="2" destOrd="0" presId="urn:microsoft.com/office/officeart/2008/layout/VerticalCurvedList"/>
    <dgm:cxn modelId="{C4D81F13-3D95-41B5-8C6F-068585D427BF}" type="presParOf" srcId="{0B25DF06-7334-47F7-A07C-E84C7747DFB6}" destId="{195EBB2D-7643-40F8-87C6-82D2007AC72B}" srcOrd="0" destOrd="0" presId="urn:microsoft.com/office/officeart/2008/layout/VerticalCurvedList"/>
    <dgm:cxn modelId="{E07E5AC5-8768-4973-BFC3-6B1F2A863CF8}" type="presParOf" srcId="{68A8D7BB-B63B-4BCA-9BAC-97865533DEF1}" destId="{0B5E4256-9E1B-4F53-958D-F41E7FD32672}" srcOrd="3" destOrd="0" presId="urn:microsoft.com/office/officeart/2008/layout/VerticalCurvedList"/>
    <dgm:cxn modelId="{B1CF6177-1CDD-4864-B92B-20FE6FF4F1D0}" type="presParOf" srcId="{68A8D7BB-B63B-4BCA-9BAC-97865533DEF1}" destId="{2D417DD0-9903-499F-8620-9706D3DD49E0}" srcOrd="4" destOrd="0" presId="urn:microsoft.com/office/officeart/2008/layout/VerticalCurvedList"/>
    <dgm:cxn modelId="{A76EF852-672F-419E-9781-F58B9B536ACC}" type="presParOf" srcId="{2D417DD0-9903-499F-8620-9706D3DD49E0}" destId="{DB918B1C-D5F7-4536-8D93-43F21B19B4CC}" srcOrd="0" destOrd="0" presId="urn:microsoft.com/office/officeart/2008/layout/VerticalCurvedList"/>
    <dgm:cxn modelId="{4970370E-B1AB-4309-9217-E893E4B2A20F}" type="presParOf" srcId="{68A8D7BB-B63B-4BCA-9BAC-97865533DEF1}" destId="{7E8A71F7-25FE-4FF0-AC44-9AF7FFB9FA4F}" srcOrd="5" destOrd="0" presId="urn:microsoft.com/office/officeart/2008/layout/VerticalCurvedList"/>
    <dgm:cxn modelId="{580FB597-CED4-4550-990B-7B8CEF822AA5}" type="presParOf" srcId="{68A8D7BB-B63B-4BCA-9BAC-97865533DEF1}" destId="{49C887F7-DEED-422E-A29E-7B81847D39DD}" srcOrd="6" destOrd="0" presId="urn:microsoft.com/office/officeart/2008/layout/VerticalCurvedList"/>
    <dgm:cxn modelId="{5B67C381-F10B-490F-BCDE-B860E0FDB531}" type="presParOf" srcId="{49C887F7-DEED-422E-A29E-7B81847D39DD}" destId="{16FD418E-80F0-463C-BE35-2377A23F7E79}" srcOrd="0" destOrd="0" presId="urn:microsoft.com/office/officeart/2008/layout/VerticalCurvedList"/>
    <dgm:cxn modelId="{BF765A7F-DD9F-4029-92AB-BD3CD6A966CA}" type="presParOf" srcId="{68A8D7BB-B63B-4BCA-9BAC-97865533DEF1}" destId="{C0A2B33F-040D-4339-B7EF-4C4E92AF86EC}" srcOrd="7" destOrd="0" presId="urn:microsoft.com/office/officeart/2008/layout/VerticalCurvedList"/>
    <dgm:cxn modelId="{FFD93E7A-24B2-4994-9733-D97EF49DCA49}" type="presParOf" srcId="{68A8D7BB-B63B-4BCA-9BAC-97865533DEF1}" destId="{E3DDD028-57EC-4363-802C-FFF0FFF1A842}" srcOrd="8" destOrd="0" presId="urn:microsoft.com/office/officeart/2008/layout/VerticalCurvedList"/>
    <dgm:cxn modelId="{BA5AE10F-5369-4807-A462-D3083A6363BE}" type="presParOf" srcId="{E3DDD028-57EC-4363-802C-FFF0FFF1A842}" destId="{868B2D37-BAA8-4009-93D6-420BB655D16C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A30E153-617B-430A-AA0A-57C64CA4F697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318DE2-C009-4384-805E-E53784103B5F}">
      <dgm:prSet phldrT="[Text]" phldr="0"/>
      <dgm:spPr/>
      <dgm:t>
        <a:bodyPr/>
        <a:lstStyle/>
        <a:p>
          <a:r>
            <a:rPr lang="en-US"/>
            <a:t>UK Care Policy</a:t>
          </a:r>
        </a:p>
      </dgm:t>
    </dgm:pt>
    <dgm:pt modelId="{A06EC171-2ECB-4BEC-B3FC-B00856840E08}" type="parTrans" cxnId="{71A12CCD-3870-4CAE-937F-38E02A133EAA}">
      <dgm:prSet/>
      <dgm:spPr/>
      <dgm:t>
        <a:bodyPr/>
        <a:lstStyle/>
        <a:p>
          <a:endParaRPr lang="en-US"/>
        </a:p>
      </dgm:t>
    </dgm:pt>
    <dgm:pt modelId="{D047CF74-AD73-443E-9705-809DBCA6BD04}" type="sibTrans" cxnId="{71A12CCD-3870-4CAE-937F-38E02A133EAA}">
      <dgm:prSet/>
      <dgm:spPr/>
      <dgm:t>
        <a:bodyPr/>
        <a:lstStyle/>
        <a:p>
          <a:endParaRPr lang="en-US"/>
        </a:p>
      </dgm:t>
    </dgm:pt>
    <dgm:pt modelId="{B018FC5A-3AFB-45CC-88FA-E36CDA844ED8}">
      <dgm:prSet phldrT="[Text]" phldr="0"/>
      <dgm:spPr/>
      <dgm:t>
        <a:bodyPr/>
        <a:lstStyle/>
        <a:p>
          <a:r>
            <a:rPr lang="en-US"/>
            <a:t>Wellbeing</a:t>
          </a:r>
        </a:p>
      </dgm:t>
    </dgm:pt>
    <dgm:pt modelId="{82B0EC87-7905-4871-993C-4FEA419F3261}" type="parTrans" cxnId="{66795FD5-0259-4E63-AF83-4E94BD2C7A43}">
      <dgm:prSet/>
      <dgm:spPr/>
      <dgm:t>
        <a:bodyPr/>
        <a:lstStyle/>
        <a:p>
          <a:endParaRPr lang="en-US"/>
        </a:p>
      </dgm:t>
    </dgm:pt>
    <dgm:pt modelId="{35B5CEEA-B1C5-4C7A-AA9C-DAD108ED51AA}" type="sibTrans" cxnId="{66795FD5-0259-4E63-AF83-4E94BD2C7A43}">
      <dgm:prSet/>
      <dgm:spPr/>
      <dgm:t>
        <a:bodyPr/>
        <a:lstStyle/>
        <a:p>
          <a:endParaRPr lang="en-US"/>
        </a:p>
      </dgm:t>
    </dgm:pt>
    <dgm:pt modelId="{84F137C4-5C0E-4EAE-B32D-57913CAE3003}">
      <dgm:prSet phldrT="[Text]" phldr="0"/>
      <dgm:spPr/>
      <dgm:t>
        <a:bodyPr/>
        <a:lstStyle/>
        <a:p>
          <a:r>
            <a:rPr lang="en-US" err="1"/>
            <a:t>Propotionate</a:t>
          </a:r>
          <a:r>
            <a:rPr lang="en-US"/>
            <a:t> Protection</a:t>
          </a:r>
        </a:p>
      </dgm:t>
    </dgm:pt>
    <dgm:pt modelId="{5A414015-49E9-4250-B6F1-F9548162F93B}" type="parTrans" cxnId="{AB3E09F1-5BBE-429E-9787-FA0122428688}">
      <dgm:prSet/>
      <dgm:spPr/>
      <dgm:t>
        <a:bodyPr/>
        <a:lstStyle/>
        <a:p>
          <a:endParaRPr lang="en-US"/>
        </a:p>
      </dgm:t>
    </dgm:pt>
    <dgm:pt modelId="{06844931-5E29-4619-A023-10D561054D61}" type="sibTrans" cxnId="{AB3E09F1-5BBE-429E-9787-FA0122428688}">
      <dgm:prSet/>
      <dgm:spPr/>
      <dgm:t>
        <a:bodyPr/>
        <a:lstStyle/>
        <a:p>
          <a:endParaRPr lang="en-US"/>
        </a:p>
      </dgm:t>
    </dgm:pt>
    <dgm:pt modelId="{EDAC0927-5091-4898-9146-F55909EE4AAD}">
      <dgm:prSet phldrT="[Text]" phldr="0"/>
      <dgm:spPr/>
      <dgm:t>
        <a:bodyPr/>
        <a:lstStyle/>
        <a:p>
          <a:r>
            <a:rPr lang="en-US"/>
            <a:t>Decision Making Rights</a:t>
          </a:r>
        </a:p>
      </dgm:t>
    </dgm:pt>
    <dgm:pt modelId="{CEF0C60B-09D0-49DD-AC21-B6B219448459}" type="parTrans" cxnId="{937AE372-F86E-4033-9DA4-C11AEACBDBC0}">
      <dgm:prSet/>
      <dgm:spPr/>
      <dgm:t>
        <a:bodyPr/>
        <a:lstStyle/>
        <a:p>
          <a:endParaRPr lang="en-US"/>
        </a:p>
      </dgm:t>
    </dgm:pt>
    <dgm:pt modelId="{652D42EB-6222-46D1-96A3-123EBE910E4D}" type="sibTrans" cxnId="{937AE372-F86E-4033-9DA4-C11AEACBDBC0}">
      <dgm:prSet/>
      <dgm:spPr/>
      <dgm:t>
        <a:bodyPr/>
        <a:lstStyle/>
        <a:p>
          <a:endParaRPr lang="en-US"/>
        </a:p>
      </dgm:t>
    </dgm:pt>
    <dgm:pt modelId="{B896315A-648F-4C65-9B05-59876FC89616}" type="pres">
      <dgm:prSet presAssocID="{2A30E153-617B-430A-AA0A-57C64CA4F697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D83F590-269D-4675-88F8-9096EE883DF1}" type="pres">
      <dgm:prSet presAssocID="{73318DE2-C009-4384-805E-E53784103B5F}" presName="centerShape" presStyleLbl="node0" presStyleIdx="0" presStyleCnt="1"/>
      <dgm:spPr/>
    </dgm:pt>
    <dgm:pt modelId="{1D1F09AB-DB18-4EED-8D1E-665F98C0F7AF}" type="pres">
      <dgm:prSet presAssocID="{82B0EC87-7905-4871-993C-4FEA419F3261}" presName="parTrans" presStyleLbl="sibTrans2D1" presStyleIdx="0" presStyleCnt="3"/>
      <dgm:spPr/>
    </dgm:pt>
    <dgm:pt modelId="{97DB780B-F865-4BA4-997B-8253742233E6}" type="pres">
      <dgm:prSet presAssocID="{82B0EC87-7905-4871-993C-4FEA419F3261}" presName="connectorText" presStyleLbl="sibTrans2D1" presStyleIdx="0" presStyleCnt="3"/>
      <dgm:spPr/>
    </dgm:pt>
    <dgm:pt modelId="{F3FD883B-437D-42F3-BAD0-A9851A5AFFB0}" type="pres">
      <dgm:prSet presAssocID="{B018FC5A-3AFB-45CC-88FA-E36CDA844ED8}" presName="node" presStyleLbl="node1" presStyleIdx="0" presStyleCnt="3">
        <dgm:presLayoutVars>
          <dgm:bulletEnabled val="1"/>
        </dgm:presLayoutVars>
      </dgm:prSet>
      <dgm:spPr/>
    </dgm:pt>
    <dgm:pt modelId="{31C35C5C-EAB2-4131-B951-B4269A976FC1}" type="pres">
      <dgm:prSet presAssocID="{5A414015-49E9-4250-B6F1-F9548162F93B}" presName="parTrans" presStyleLbl="sibTrans2D1" presStyleIdx="1" presStyleCnt="3"/>
      <dgm:spPr/>
    </dgm:pt>
    <dgm:pt modelId="{BB77A631-4688-4EAE-A2CA-7837C6C72189}" type="pres">
      <dgm:prSet presAssocID="{5A414015-49E9-4250-B6F1-F9548162F93B}" presName="connectorText" presStyleLbl="sibTrans2D1" presStyleIdx="1" presStyleCnt="3"/>
      <dgm:spPr/>
    </dgm:pt>
    <dgm:pt modelId="{2711BE1F-A506-4EE6-A794-8ED4FD5FDE75}" type="pres">
      <dgm:prSet presAssocID="{84F137C4-5C0E-4EAE-B32D-57913CAE3003}" presName="node" presStyleLbl="node1" presStyleIdx="1" presStyleCnt="3">
        <dgm:presLayoutVars>
          <dgm:bulletEnabled val="1"/>
        </dgm:presLayoutVars>
      </dgm:prSet>
      <dgm:spPr/>
    </dgm:pt>
    <dgm:pt modelId="{27E4DE1F-107B-4F31-A8DF-0445DEBFFF2A}" type="pres">
      <dgm:prSet presAssocID="{CEF0C60B-09D0-49DD-AC21-B6B219448459}" presName="parTrans" presStyleLbl="sibTrans2D1" presStyleIdx="2" presStyleCnt="3"/>
      <dgm:spPr/>
    </dgm:pt>
    <dgm:pt modelId="{913E88F1-783D-4574-951F-74636E92EE09}" type="pres">
      <dgm:prSet presAssocID="{CEF0C60B-09D0-49DD-AC21-B6B219448459}" presName="connectorText" presStyleLbl="sibTrans2D1" presStyleIdx="2" presStyleCnt="3"/>
      <dgm:spPr/>
    </dgm:pt>
    <dgm:pt modelId="{D41FFC53-6770-40C2-80D0-74C18D003530}" type="pres">
      <dgm:prSet presAssocID="{EDAC0927-5091-4898-9146-F55909EE4AAD}" presName="node" presStyleLbl="node1" presStyleIdx="2" presStyleCnt="3">
        <dgm:presLayoutVars>
          <dgm:bulletEnabled val="1"/>
        </dgm:presLayoutVars>
      </dgm:prSet>
      <dgm:spPr/>
    </dgm:pt>
  </dgm:ptLst>
  <dgm:cxnLst>
    <dgm:cxn modelId="{9942590C-0DCD-45F6-8303-0A35682C3B14}" type="presOf" srcId="{EDAC0927-5091-4898-9146-F55909EE4AAD}" destId="{D41FFC53-6770-40C2-80D0-74C18D003530}" srcOrd="0" destOrd="0" presId="urn:microsoft.com/office/officeart/2005/8/layout/radial5"/>
    <dgm:cxn modelId="{4CAAA90C-45B2-4AEC-A09B-A919544A52C9}" type="presOf" srcId="{82B0EC87-7905-4871-993C-4FEA419F3261}" destId="{97DB780B-F865-4BA4-997B-8253742233E6}" srcOrd="1" destOrd="0" presId="urn:microsoft.com/office/officeart/2005/8/layout/radial5"/>
    <dgm:cxn modelId="{B607090D-3E61-4270-B4DB-7FE4449A1618}" type="presOf" srcId="{82B0EC87-7905-4871-993C-4FEA419F3261}" destId="{1D1F09AB-DB18-4EED-8D1E-665F98C0F7AF}" srcOrd="0" destOrd="0" presId="urn:microsoft.com/office/officeart/2005/8/layout/radial5"/>
    <dgm:cxn modelId="{00D9900D-77C3-4E96-8BBD-C50122B932A0}" type="presOf" srcId="{73318DE2-C009-4384-805E-E53784103B5F}" destId="{8D83F590-269D-4675-88F8-9096EE883DF1}" srcOrd="0" destOrd="0" presId="urn:microsoft.com/office/officeart/2005/8/layout/radial5"/>
    <dgm:cxn modelId="{6599CA2A-9E3E-4BB9-9852-561E7F50F888}" type="presOf" srcId="{CEF0C60B-09D0-49DD-AC21-B6B219448459}" destId="{27E4DE1F-107B-4F31-A8DF-0445DEBFFF2A}" srcOrd="0" destOrd="0" presId="urn:microsoft.com/office/officeart/2005/8/layout/radial5"/>
    <dgm:cxn modelId="{307AF05B-11A0-4F75-8DD5-9471C53210B7}" type="presOf" srcId="{B018FC5A-3AFB-45CC-88FA-E36CDA844ED8}" destId="{F3FD883B-437D-42F3-BAD0-A9851A5AFFB0}" srcOrd="0" destOrd="0" presId="urn:microsoft.com/office/officeart/2005/8/layout/radial5"/>
    <dgm:cxn modelId="{1BD69463-B915-4A64-8B2B-6804CDB85E45}" type="presOf" srcId="{5A414015-49E9-4250-B6F1-F9548162F93B}" destId="{31C35C5C-EAB2-4131-B951-B4269A976FC1}" srcOrd="0" destOrd="0" presId="urn:microsoft.com/office/officeart/2005/8/layout/radial5"/>
    <dgm:cxn modelId="{52EBE969-3FD3-4AF0-AE34-4CB3FFE6B559}" type="presOf" srcId="{CEF0C60B-09D0-49DD-AC21-B6B219448459}" destId="{913E88F1-783D-4574-951F-74636E92EE09}" srcOrd="1" destOrd="0" presId="urn:microsoft.com/office/officeart/2005/8/layout/radial5"/>
    <dgm:cxn modelId="{937AE372-F86E-4033-9DA4-C11AEACBDBC0}" srcId="{73318DE2-C009-4384-805E-E53784103B5F}" destId="{EDAC0927-5091-4898-9146-F55909EE4AAD}" srcOrd="2" destOrd="0" parTransId="{CEF0C60B-09D0-49DD-AC21-B6B219448459}" sibTransId="{652D42EB-6222-46D1-96A3-123EBE910E4D}"/>
    <dgm:cxn modelId="{A778A273-D862-45DB-96EE-1F4CF494913D}" type="presOf" srcId="{2A30E153-617B-430A-AA0A-57C64CA4F697}" destId="{B896315A-648F-4C65-9B05-59876FC89616}" srcOrd="0" destOrd="0" presId="urn:microsoft.com/office/officeart/2005/8/layout/radial5"/>
    <dgm:cxn modelId="{71A12CCD-3870-4CAE-937F-38E02A133EAA}" srcId="{2A30E153-617B-430A-AA0A-57C64CA4F697}" destId="{73318DE2-C009-4384-805E-E53784103B5F}" srcOrd="0" destOrd="0" parTransId="{A06EC171-2ECB-4BEC-B3FC-B00856840E08}" sibTransId="{D047CF74-AD73-443E-9705-809DBCA6BD04}"/>
    <dgm:cxn modelId="{37FFE1D0-16A6-4C56-95FA-E7786F0AFBC8}" type="presOf" srcId="{5A414015-49E9-4250-B6F1-F9548162F93B}" destId="{BB77A631-4688-4EAE-A2CA-7837C6C72189}" srcOrd="1" destOrd="0" presId="urn:microsoft.com/office/officeart/2005/8/layout/radial5"/>
    <dgm:cxn modelId="{66795FD5-0259-4E63-AF83-4E94BD2C7A43}" srcId="{73318DE2-C009-4384-805E-E53784103B5F}" destId="{B018FC5A-3AFB-45CC-88FA-E36CDA844ED8}" srcOrd="0" destOrd="0" parTransId="{82B0EC87-7905-4871-993C-4FEA419F3261}" sibTransId="{35B5CEEA-B1C5-4C7A-AA9C-DAD108ED51AA}"/>
    <dgm:cxn modelId="{6E3274E2-BEF5-4C05-8D94-90C91325D2A2}" type="presOf" srcId="{84F137C4-5C0E-4EAE-B32D-57913CAE3003}" destId="{2711BE1F-A506-4EE6-A794-8ED4FD5FDE75}" srcOrd="0" destOrd="0" presId="urn:microsoft.com/office/officeart/2005/8/layout/radial5"/>
    <dgm:cxn modelId="{AB3E09F1-5BBE-429E-9787-FA0122428688}" srcId="{73318DE2-C009-4384-805E-E53784103B5F}" destId="{84F137C4-5C0E-4EAE-B32D-57913CAE3003}" srcOrd="1" destOrd="0" parTransId="{5A414015-49E9-4250-B6F1-F9548162F93B}" sibTransId="{06844931-5E29-4619-A023-10D561054D61}"/>
    <dgm:cxn modelId="{89E42A7C-3724-4EB5-BEC0-38A8C0D42446}" type="presParOf" srcId="{B896315A-648F-4C65-9B05-59876FC89616}" destId="{8D83F590-269D-4675-88F8-9096EE883DF1}" srcOrd="0" destOrd="0" presId="urn:microsoft.com/office/officeart/2005/8/layout/radial5"/>
    <dgm:cxn modelId="{1AA8A37F-1235-47B1-8B7D-BF91EFB441A4}" type="presParOf" srcId="{B896315A-648F-4C65-9B05-59876FC89616}" destId="{1D1F09AB-DB18-4EED-8D1E-665F98C0F7AF}" srcOrd="1" destOrd="0" presId="urn:microsoft.com/office/officeart/2005/8/layout/radial5"/>
    <dgm:cxn modelId="{AEB668E3-C824-42A9-AD6D-F44C8914CB3B}" type="presParOf" srcId="{1D1F09AB-DB18-4EED-8D1E-665F98C0F7AF}" destId="{97DB780B-F865-4BA4-997B-8253742233E6}" srcOrd="0" destOrd="0" presId="urn:microsoft.com/office/officeart/2005/8/layout/radial5"/>
    <dgm:cxn modelId="{AB37A699-5A5A-4DD7-ADDA-D72D12360A21}" type="presParOf" srcId="{B896315A-648F-4C65-9B05-59876FC89616}" destId="{F3FD883B-437D-42F3-BAD0-A9851A5AFFB0}" srcOrd="2" destOrd="0" presId="urn:microsoft.com/office/officeart/2005/8/layout/radial5"/>
    <dgm:cxn modelId="{A7C95C8F-3189-4450-8FE4-2A16BB418215}" type="presParOf" srcId="{B896315A-648F-4C65-9B05-59876FC89616}" destId="{31C35C5C-EAB2-4131-B951-B4269A976FC1}" srcOrd="3" destOrd="0" presId="urn:microsoft.com/office/officeart/2005/8/layout/radial5"/>
    <dgm:cxn modelId="{33FDB64E-FC96-4043-8D13-99790AB573D5}" type="presParOf" srcId="{31C35C5C-EAB2-4131-B951-B4269A976FC1}" destId="{BB77A631-4688-4EAE-A2CA-7837C6C72189}" srcOrd="0" destOrd="0" presId="urn:microsoft.com/office/officeart/2005/8/layout/radial5"/>
    <dgm:cxn modelId="{BE5C5CB3-D984-4464-A580-1C283B037C9B}" type="presParOf" srcId="{B896315A-648F-4C65-9B05-59876FC89616}" destId="{2711BE1F-A506-4EE6-A794-8ED4FD5FDE75}" srcOrd="4" destOrd="0" presId="urn:microsoft.com/office/officeart/2005/8/layout/radial5"/>
    <dgm:cxn modelId="{E6D826CB-6675-463D-83AE-7933FF56FD29}" type="presParOf" srcId="{B896315A-648F-4C65-9B05-59876FC89616}" destId="{27E4DE1F-107B-4F31-A8DF-0445DEBFFF2A}" srcOrd="5" destOrd="0" presId="urn:microsoft.com/office/officeart/2005/8/layout/radial5"/>
    <dgm:cxn modelId="{25EB72FD-9221-456C-A05A-D84D22A5C5ED}" type="presParOf" srcId="{27E4DE1F-107B-4F31-A8DF-0445DEBFFF2A}" destId="{913E88F1-783D-4574-951F-74636E92EE09}" srcOrd="0" destOrd="0" presId="urn:microsoft.com/office/officeart/2005/8/layout/radial5"/>
    <dgm:cxn modelId="{944B1F1F-7501-4368-9DA1-ABFEE0EE270F}" type="presParOf" srcId="{B896315A-648F-4C65-9B05-59876FC89616}" destId="{D41FFC53-6770-40C2-80D0-74C18D003530}" srcOrd="6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562BE9B-050A-4438-8F13-0806836A570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D021032-4FDD-4F6C-928D-FEC100A9C971}">
      <dgm:prSet/>
      <dgm:spPr/>
      <dgm:t>
        <a:bodyPr/>
        <a:lstStyle/>
        <a:p>
          <a:r>
            <a:rPr lang="en-US"/>
            <a:t>Home-care services can support older people with personal activities while allowing them to remain in familiar surroundings (NICE, 2015).</a:t>
          </a:r>
        </a:p>
      </dgm:t>
    </dgm:pt>
    <dgm:pt modelId="{0D8280BB-5B0E-44BD-95ED-933129AB8221}" type="parTrans" cxnId="{9C0F2572-D2B8-442D-9992-AFFAF94723DA}">
      <dgm:prSet/>
      <dgm:spPr/>
      <dgm:t>
        <a:bodyPr/>
        <a:lstStyle/>
        <a:p>
          <a:endParaRPr lang="en-US"/>
        </a:p>
      </dgm:t>
    </dgm:pt>
    <dgm:pt modelId="{524B0392-FAD5-4E81-AAA6-712916443620}" type="sibTrans" cxnId="{9C0F2572-D2B8-442D-9992-AFFAF94723DA}">
      <dgm:prSet/>
      <dgm:spPr/>
      <dgm:t>
        <a:bodyPr/>
        <a:lstStyle/>
        <a:p>
          <a:endParaRPr lang="en-US"/>
        </a:p>
      </dgm:t>
    </dgm:pt>
    <dgm:pt modelId="{5683530A-6388-4EE8-8F20-308C33850117}">
      <dgm:prSet/>
      <dgm:spPr/>
      <dgm:t>
        <a:bodyPr/>
        <a:lstStyle/>
        <a:p>
          <a:r>
            <a:rPr lang="en-US"/>
            <a:t>Residential care offers an alternative setting where ongoing assistance may be more suitable for some individuals (NICE, 2018).</a:t>
          </a:r>
        </a:p>
      </dgm:t>
    </dgm:pt>
    <dgm:pt modelId="{DD79E9B3-4AF5-42CC-8A56-2DB79616F092}" type="parTrans" cxnId="{C120F58B-9661-46C3-9778-74521058F4B8}">
      <dgm:prSet/>
      <dgm:spPr/>
      <dgm:t>
        <a:bodyPr/>
        <a:lstStyle/>
        <a:p>
          <a:endParaRPr lang="en-US"/>
        </a:p>
      </dgm:t>
    </dgm:pt>
    <dgm:pt modelId="{D4411364-CB78-48AB-8DC3-CB3D3C797DC0}" type="sibTrans" cxnId="{C120F58B-9661-46C3-9778-74521058F4B8}">
      <dgm:prSet/>
      <dgm:spPr/>
      <dgm:t>
        <a:bodyPr/>
        <a:lstStyle/>
        <a:p>
          <a:endParaRPr lang="en-US"/>
        </a:p>
      </dgm:t>
    </dgm:pt>
    <dgm:pt modelId="{BFB314A4-CA35-4AE3-829C-1C9B035027A9}">
      <dgm:prSet/>
      <dgm:spPr/>
      <dgm:t>
        <a:bodyPr/>
        <a:lstStyle/>
        <a:p>
          <a:r>
            <a:rPr lang="en-US"/>
            <a:t>Community and coordinated services may provide additional support, particularly when individuals have needs spanning several professionals (NICE, 2015).</a:t>
          </a:r>
        </a:p>
      </dgm:t>
    </dgm:pt>
    <dgm:pt modelId="{CF1AE2D2-4054-4215-9255-A8BF07B5FD29}" type="parTrans" cxnId="{37B653AD-A9E7-4988-9473-30A1A5F85261}">
      <dgm:prSet/>
      <dgm:spPr/>
      <dgm:t>
        <a:bodyPr/>
        <a:lstStyle/>
        <a:p>
          <a:endParaRPr lang="en-US"/>
        </a:p>
      </dgm:t>
    </dgm:pt>
    <dgm:pt modelId="{B9C91E77-6485-41D8-A30F-51556DE51E48}" type="sibTrans" cxnId="{37B653AD-A9E7-4988-9473-30A1A5F85261}">
      <dgm:prSet/>
      <dgm:spPr/>
      <dgm:t>
        <a:bodyPr/>
        <a:lstStyle/>
        <a:p>
          <a:endParaRPr lang="en-US"/>
        </a:p>
      </dgm:t>
    </dgm:pt>
    <dgm:pt modelId="{9A3BE20D-AD18-49D2-BBCA-C214867D2BA0}">
      <dgm:prSet/>
      <dgm:spPr/>
      <dgm:t>
        <a:bodyPr/>
        <a:lstStyle/>
        <a:p>
          <a:r>
            <a:rPr lang="en-US"/>
            <a:t>However, service effectiveness depends partly on whether support reflects individual goals rather than standardised routines (NICE, 2015).</a:t>
          </a:r>
        </a:p>
      </dgm:t>
    </dgm:pt>
    <dgm:pt modelId="{2A612137-4168-416D-8B1E-646F0E7D1E2C}" type="parTrans" cxnId="{FD963165-F941-4F4B-B9CB-CDE87BF20BCA}">
      <dgm:prSet/>
      <dgm:spPr/>
      <dgm:t>
        <a:bodyPr/>
        <a:lstStyle/>
        <a:p>
          <a:endParaRPr lang="en-US"/>
        </a:p>
      </dgm:t>
    </dgm:pt>
    <dgm:pt modelId="{6489E8B3-78EF-4E78-B9CE-57E998E3CF24}" type="sibTrans" cxnId="{FD963165-F941-4F4B-B9CB-CDE87BF20BCA}">
      <dgm:prSet/>
      <dgm:spPr/>
      <dgm:t>
        <a:bodyPr/>
        <a:lstStyle/>
        <a:p>
          <a:endParaRPr lang="en-US"/>
        </a:p>
      </dgm:t>
    </dgm:pt>
    <dgm:pt modelId="{37E8D39B-E014-4C26-AC39-6DCD118340C0}" type="pres">
      <dgm:prSet presAssocID="{3562BE9B-050A-4438-8F13-0806836A5705}" presName="Name0" presStyleCnt="0">
        <dgm:presLayoutVars>
          <dgm:dir/>
          <dgm:resizeHandles val="exact"/>
        </dgm:presLayoutVars>
      </dgm:prSet>
      <dgm:spPr/>
    </dgm:pt>
    <dgm:pt modelId="{498C776F-0221-4266-924E-7C6E8C31CA0D}" type="pres">
      <dgm:prSet presAssocID="{5D021032-4FDD-4F6C-928D-FEC100A9C971}" presName="node" presStyleLbl="node1" presStyleIdx="0" presStyleCnt="4">
        <dgm:presLayoutVars>
          <dgm:bulletEnabled val="1"/>
        </dgm:presLayoutVars>
      </dgm:prSet>
      <dgm:spPr/>
    </dgm:pt>
    <dgm:pt modelId="{8A2989FB-5D22-40EA-B655-05928C858469}" type="pres">
      <dgm:prSet presAssocID="{524B0392-FAD5-4E81-AAA6-712916443620}" presName="sibTrans" presStyleLbl="sibTrans2D1" presStyleIdx="0" presStyleCnt="3"/>
      <dgm:spPr/>
    </dgm:pt>
    <dgm:pt modelId="{2634A487-7C0C-4820-B1D4-A5F0E75CD18E}" type="pres">
      <dgm:prSet presAssocID="{524B0392-FAD5-4E81-AAA6-712916443620}" presName="connectorText" presStyleLbl="sibTrans2D1" presStyleIdx="0" presStyleCnt="3"/>
      <dgm:spPr/>
    </dgm:pt>
    <dgm:pt modelId="{49FB9EA2-5CF4-4B34-B249-485321103A27}" type="pres">
      <dgm:prSet presAssocID="{5683530A-6388-4EE8-8F20-308C33850117}" presName="node" presStyleLbl="node1" presStyleIdx="1" presStyleCnt="4">
        <dgm:presLayoutVars>
          <dgm:bulletEnabled val="1"/>
        </dgm:presLayoutVars>
      </dgm:prSet>
      <dgm:spPr/>
    </dgm:pt>
    <dgm:pt modelId="{DBC73B0E-77DD-4031-BA36-62D8B2700B0A}" type="pres">
      <dgm:prSet presAssocID="{D4411364-CB78-48AB-8DC3-CB3D3C797DC0}" presName="sibTrans" presStyleLbl="sibTrans2D1" presStyleIdx="1" presStyleCnt="3"/>
      <dgm:spPr/>
    </dgm:pt>
    <dgm:pt modelId="{7092C936-7A60-4487-8A4A-607BE4A5FE3E}" type="pres">
      <dgm:prSet presAssocID="{D4411364-CB78-48AB-8DC3-CB3D3C797DC0}" presName="connectorText" presStyleLbl="sibTrans2D1" presStyleIdx="1" presStyleCnt="3"/>
      <dgm:spPr/>
    </dgm:pt>
    <dgm:pt modelId="{398C4358-0AF6-44EB-B327-22E49C419D99}" type="pres">
      <dgm:prSet presAssocID="{BFB314A4-CA35-4AE3-829C-1C9B035027A9}" presName="node" presStyleLbl="node1" presStyleIdx="2" presStyleCnt="4">
        <dgm:presLayoutVars>
          <dgm:bulletEnabled val="1"/>
        </dgm:presLayoutVars>
      </dgm:prSet>
      <dgm:spPr/>
    </dgm:pt>
    <dgm:pt modelId="{213932BD-CEAC-460E-8460-3CE5C00559AE}" type="pres">
      <dgm:prSet presAssocID="{B9C91E77-6485-41D8-A30F-51556DE51E48}" presName="sibTrans" presStyleLbl="sibTrans2D1" presStyleIdx="2" presStyleCnt="3"/>
      <dgm:spPr/>
    </dgm:pt>
    <dgm:pt modelId="{8342CC0D-9F81-45DC-9C82-550C7B59A2FE}" type="pres">
      <dgm:prSet presAssocID="{B9C91E77-6485-41D8-A30F-51556DE51E48}" presName="connectorText" presStyleLbl="sibTrans2D1" presStyleIdx="2" presStyleCnt="3"/>
      <dgm:spPr/>
    </dgm:pt>
    <dgm:pt modelId="{90AA303A-A638-41BE-83FF-75F5A40276E5}" type="pres">
      <dgm:prSet presAssocID="{9A3BE20D-AD18-49D2-BBCA-C214867D2BA0}" presName="node" presStyleLbl="node1" presStyleIdx="3" presStyleCnt="4">
        <dgm:presLayoutVars>
          <dgm:bulletEnabled val="1"/>
        </dgm:presLayoutVars>
      </dgm:prSet>
      <dgm:spPr/>
    </dgm:pt>
  </dgm:ptLst>
  <dgm:cxnLst>
    <dgm:cxn modelId="{61EEE40E-87B6-4016-B1F0-D4B8A434C73B}" type="presOf" srcId="{9A3BE20D-AD18-49D2-BBCA-C214867D2BA0}" destId="{90AA303A-A638-41BE-83FF-75F5A40276E5}" srcOrd="0" destOrd="0" presId="urn:microsoft.com/office/officeart/2005/8/layout/process1"/>
    <dgm:cxn modelId="{B8F5802F-A6F6-4F67-A890-A27695331CF3}" type="presOf" srcId="{5683530A-6388-4EE8-8F20-308C33850117}" destId="{49FB9EA2-5CF4-4B34-B249-485321103A27}" srcOrd="0" destOrd="0" presId="urn:microsoft.com/office/officeart/2005/8/layout/process1"/>
    <dgm:cxn modelId="{F73B973F-69FB-4015-8687-EE4C16FB9C6F}" type="presOf" srcId="{D4411364-CB78-48AB-8DC3-CB3D3C797DC0}" destId="{DBC73B0E-77DD-4031-BA36-62D8B2700B0A}" srcOrd="0" destOrd="0" presId="urn:microsoft.com/office/officeart/2005/8/layout/process1"/>
    <dgm:cxn modelId="{D4D7A961-4C2A-4326-85D0-8D62387639D1}" type="presOf" srcId="{524B0392-FAD5-4E81-AAA6-712916443620}" destId="{2634A487-7C0C-4820-B1D4-A5F0E75CD18E}" srcOrd="1" destOrd="0" presId="urn:microsoft.com/office/officeart/2005/8/layout/process1"/>
    <dgm:cxn modelId="{FD963165-F941-4F4B-B9CB-CDE87BF20BCA}" srcId="{3562BE9B-050A-4438-8F13-0806836A5705}" destId="{9A3BE20D-AD18-49D2-BBCA-C214867D2BA0}" srcOrd="3" destOrd="0" parTransId="{2A612137-4168-416D-8B1E-646F0E7D1E2C}" sibTransId="{6489E8B3-78EF-4E78-B9CE-57E998E3CF24}"/>
    <dgm:cxn modelId="{B0313465-B78C-4ABB-9066-CB808674CEF5}" type="presOf" srcId="{D4411364-CB78-48AB-8DC3-CB3D3C797DC0}" destId="{7092C936-7A60-4487-8A4A-607BE4A5FE3E}" srcOrd="1" destOrd="0" presId="urn:microsoft.com/office/officeart/2005/8/layout/process1"/>
    <dgm:cxn modelId="{9C0F2572-D2B8-442D-9992-AFFAF94723DA}" srcId="{3562BE9B-050A-4438-8F13-0806836A5705}" destId="{5D021032-4FDD-4F6C-928D-FEC100A9C971}" srcOrd="0" destOrd="0" parTransId="{0D8280BB-5B0E-44BD-95ED-933129AB8221}" sibTransId="{524B0392-FAD5-4E81-AAA6-712916443620}"/>
    <dgm:cxn modelId="{4AF57A81-06C1-4BBF-A4BB-5257D8023F19}" type="presOf" srcId="{B9C91E77-6485-41D8-A30F-51556DE51E48}" destId="{8342CC0D-9F81-45DC-9C82-550C7B59A2FE}" srcOrd="1" destOrd="0" presId="urn:microsoft.com/office/officeart/2005/8/layout/process1"/>
    <dgm:cxn modelId="{7CE94A83-B1F0-4033-BC5F-9518C2B1A10B}" type="presOf" srcId="{BFB314A4-CA35-4AE3-829C-1C9B035027A9}" destId="{398C4358-0AF6-44EB-B327-22E49C419D99}" srcOrd="0" destOrd="0" presId="urn:microsoft.com/office/officeart/2005/8/layout/process1"/>
    <dgm:cxn modelId="{C120F58B-9661-46C3-9778-74521058F4B8}" srcId="{3562BE9B-050A-4438-8F13-0806836A5705}" destId="{5683530A-6388-4EE8-8F20-308C33850117}" srcOrd="1" destOrd="0" parTransId="{DD79E9B3-4AF5-42CC-8A56-2DB79616F092}" sibTransId="{D4411364-CB78-48AB-8DC3-CB3D3C797DC0}"/>
    <dgm:cxn modelId="{37B653AD-A9E7-4988-9473-30A1A5F85261}" srcId="{3562BE9B-050A-4438-8F13-0806836A5705}" destId="{BFB314A4-CA35-4AE3-829C-1C9B035027A9}" srcOrd="2" destOrd="0" parTransId="{CF1AE2D2-4054-4215-9255-A8BF07B5FD29}" sibTransId="{B9C91E77-6485-41D8-A30F-51556DE51E48}"/>
    <dgm:cxn modelId="{03ABF9B2-247E-4602-BA60-FA1C368823C5}" type="presOf" srcId="{5D021032-4FDD-4F6C-928D-FEC100A9C971}" destId="{498C776F-0221-4266-924E-7C6E8C31CA0D}" srcOrd="0" destOrd="0" presId="urn:microsoft.com/office/officeart/2005/8/layout/process1"/>
    <dgm:cxn modelId="{42C1A6B7-B0B1-4CC4-BD79-3560673708E0}" type="presOf" srcId="{3562BE9B-050A-4438-8F13-0806836A5705}" destId="{37E8D39B-E014-4C26-AC39-6DCD118340C0}" srcOrd="0" destOrd="0" presId="urn:microsoft.com/office/officeart/2005/8/layout/process1"/>
    <dgm:cxn modelId="{B43791EE-4E6D-4E21-9EB3-43934E01113D}" type="presOf" srcId="{524B0392-FAD5-4E81-AAA6-712916443620}" destId="{8A2989FB-5D22-40EA-B655-05928C858469}" srcOrd="0" destOrd="0" presId="urn:microsoft.com/office/officeart/2005/8/layout/process1"/>
    <dgm:cxn modelId="{150B5CFA-B196-410E-9FE9-214D0524D367}" type="presOf" srcId="{B9C91E77-6485-41D8-A30F-51556DE51E48}" destId="{213932BD-CEAC-460E-8460-3CE5C00559AE}" srcOrd="0" destOrd="0" presId="urn:microsoft.com/office/officeart/2005/8/layout/process1"/>
    <dgm:cxn modelId="{31D98DB4-01A1-4A23-BD0F-9A20F713C6F5}" type="presParOf" srcId="{37E8D39B-E014-4C26-AC39-6DCD118340C0}" destId="{498C776F-0221-4266-924E-7C6E8C31CA0D}" srcOrd="0" destOrd="0" presId="urn:microsoft.com/office/officeart/2005/8/layout/process1"/>
    <dgm:cxn modelId="{7AE5DF0F-55BC-49C3-8D37-1B5A9721950B}" type="presParOf" srcId="{37E8D39B-E014-4C26-AC39-6DCD118340C0}" destId="{8A2989FB-5D22-40EA-B655-05928C858469}" srcOrd="1" destOrd="0" presId="urn:microsoft.com/office/officeart/2005/8/layout/process1"/>
    <dgm:cxn modelId="{4594C114-735C-49F3-8DDC-8A11D55CB02D}" type="presParOf" srcId="{8A2989FB-5D22-40EA-B655-05928C858469}" destId="{2634A487-7C0C-4820-B1D4-A5F0E75CD18E}" srcOrd="0" destOrd="0" presId="urn:microsoft.com/office/officeart/2005/8/layout/process1"/>
    <dgm:cxn modelId="{E5E75876-BDE4-454A-A1AA-5573328E78B5}" type="presParOf" srcId="{37E8D39B-E014-4C26-AC39-6DCD118340C0}" destId="{49FB9EA2-5CF4-4B34-B249-485321103A27}" srcOrd="2" destOrd="0" presId="urn:microsoft.com/office/officeart/2005/8/layout/process1"/>
    <dgm:cxn modelId="{53A94C0B-90CE-4E65-9D48-A02B9CC42B15}" type="presParOf" srcId="{37E8D39B-E014-4C26-AC39-6DCD118340C0}" destId="{DBC73B0E-77DD-4031-BA36-62D8B2700B0A}" srcOrd="3" destOrd="0" presId="urn:microsoft.com/office/officeart/2005/8/layout/process1"/>
    <dgm:cxn modelId="{D6DC987D-DAD2-4DE2-81B5-A89E454707DC}" type="presParOf" srcId="{DBC73B0E-77DD-4031-BA36-62D8B2700B0A}" destId="{7092C936-7A60-4487-8A4A-607BE4A5FE3E}" srcOrd="0" destOrd="0" presId="urn:microsoft.com/office/officeart/2005/8/layout/process1"/>
    <dgm:cxn modelId="{1426DA8A-9391-4B52-812D-FEC7D0F4BADF}" type="presParOf" srcId="{37E8D39B-E014-4C26-AC39-6DCD118340C0}" destId="{398C4358-0AF6-44EB-B327-22E49C419D99}" srcOrd="4" destOrd="0" presId="urn:microsoft.com/office/officeart/2005/8/layout/process1"/>
    <dgm:cxn modelId="{580F3287-8E0A-4D58-8E30-71132039A1F7}" type="presParOf" srcId="{37E8D39B-E014-4C26-AC39-6DCD118340C0}" destId="{213932BD-CEAC-460E-8460-3CE5C00559AE}" srcOrd="5" destOrd="0" presId="urn:microsoft.com/office/officeart/2005/8/layout/process1"/>
    <dgm:cxn modelId="{BEE45B2A-C8E4-46DC-8F7E-DC343934C474}" type="presParOf" srcId="{213932BD-CEAC-460E-8460-3CE5C00559AE}" destId="{8342CC0D-9F81-45DC-9C82-550C7B59A2FE}" srcOrd="0" destOrd="0" presId="urn:microsoft.com/office/officeart/2005/8/layout/process1"/>
    <dgm:cxn modelId="{C574BB32-16A9-4B42-B0A2-14727658B5B2}" type="presParOf" srcId="{37E8D39B-E014-4C26-AC39-6DCD118340C0}" destId="{90AA303A-A638-41BE-83FF-75F5A40276E5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D27A612-6A7F-4D83-A0DC-FB0ED0D9D94E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28C4BD-A12C-41F2-A14D-1AD535CEB40A}">
      <dgm:prSet/>
      <dgm:spPr/>
      <dgm:t>
        <a:bodyPr/>
        <a:lstStyle/>
        <a:p>
          <a:r>
            <a:rPr lang="en-US"/>
            <a:t>NICE (2015) recommends continuity of care, suggesting that familiar care workers may better understand individual preferences and changing needs.</a:t>
          </a:r>
        </a:p>
      </dgm:t>
    </dgm:pt>
    <dgm:pt modelId="{C7A5B783-2418-49E4-B323-029E666D3199}" type="parTrans" cxnId="{D148CFE1-3510-4FCD-93A3-DDC6E1D8B76E}">
      <dgm:prSet/>
      <dgm:spPr/>
      <dgm:t>
        <a:bodyPr/>
        <a:lstStyle/>
        <a:p>
          <a:endParaRPr lang="en-US"/>
        </a:p>
      </dgm:t>
    </dgm:pt>
    <dgm:pt modelId="{9F9775FA-EB30-4FF2-A8B4-91DF277874FB}" type="sibTrans" cxnId="{D148CFE1-3510-4FCD-93A3-DDC6E1D8B76E}">
      <dgm:prSet/>
      <dgm:spPr/>
      <dgm:t>
        <a:bodyPr/>
        <a:lstStyle/>
        <a:p>
          <a:endParaRPr lang="en-US"/>
        </a:p>
      </dgm:t>
    </dgm:pt>
    <dgm:pt modelId="{AF1D938F-3174-4173-930F-05F0D294DD08}">
      <dgm:prSet/>
      <dgm:spPr/>
      <dgm:t>
        <a:bodyPr/>
        <a:lstStyle/>
        <a:p>
          <a:r>
            <a:rPr lang="en-US"/>
            <a:t>However, CQC (2025) identifies continuing home-care capacity problems, particularly where workforce shortages limit the availability of suitable services.</a:t>
          </a:r>
        </a:p>
      </dgm:t>
    </dgm:pt>
    <dgm:pt modelId="{D1BE7157-5D08-4990-8695-A11EC84489AF}" type="parTrans" cxnId="{49925E24-DC47-43E4-A7CA-B2BDD12526E3}">
      <dgm:prSet/>
      <dgm:spPr/>
      <dgm:t>
        <a:bodyPr/>
        <a:lstStyle/>
        <a:p>
          <a:endParaRPr lang="en-US"/>
        </a:p>
      </dgm:t>
    </dgm:pt>
    <dgm:pt modelId="{C782C091-14F4-4480-8980-3CD13C977C07}" type="sibTrans" cxnId="{49925E24-DC47-43E4-A7CA-B2BDD12526E3}">
      <dgm:prSet/>
      <dgm:spPr/>
      <dgm:t>
        <a:bodyPr/>
        <a:lstStyle/>
        <a:p>
          <a:endParaRPr lang="en-US"/>
        </a:p>
      </dgm:t>
    </dgm:pt>
    <dgm:pt modelId="{1BDC5A45-1416-4E47-98E3-0B484B361709}">
      <dgm:prSet/>
      <dgm:spPr/>
      <dgm:t>
        <a:bodyPr/>
        <a:lstStyle/>
        <a:p>
          <a:r>
            <a:rPr lang="en-US"/>
            <a:t>Home-based care may preserve familiar routines, although its effectiveness appears partly dependent on reliable and coordinated support (NICE, 2015).</a:t>
          </a:r>
        </a:p>
      </dgm:t>
    </dgm:pt>
    <dgm:pt modelId="{6FF02FFC-EAF4-4B04-B2D6-41A18E73E374}" type="parTrans" cxnId="{C1C1617F-BEE3-4921-8B68-BB7795BEFE23}">
      <dgm:prSet/>
      <dgm:spPr/>
      <dgm:t>
        <a:bodyPr/>
        <a:lstStyle/>
        <a:p>
          <a:endParaRPr lang="en-US"/>
        </a:p>
      </dgm:t>
    </dgm:pt>
    <dgm:pt modelId="{A8E12228-6BE9-411D-B75F-BD88EFF7F3B1}" type="sibTrans" cxnId="{C1C1617F-BEE3-4921-8B68-BB7795BEFE23}">
      <dgm:prSet/>
      <dgm:spPr/>
      <dgm:t>
        <a:bodyPr/>
        <a:lstStyle/>
        <a:p>
          <a:endParaRPr lang="en-US"/>
        </a:p>
      </dgm:t>
    </dgm:pt>
    <dgm:pt modelId="{95ED562A-3561-45F6-9AA4-47EE46DD5EE4}">
      <dgm:prSet/>
      <dgm:spPr/>
      <dgm:t>
        <a:bodyPr/>
        <a:lstStyle/>
        <a:p>
          <a:r>
            <a:rPr lang="en-US"/>
            <a:t>Consequently, evaluations should consider personal outcomes alongside service availability, rather than assuming that remaining at home always represents the best option (NICE, 2015).</a:t>
          </a:r>
        </a:p>
      </dgm:t>
    </dgm:pt>
    <dgm:pt modelId="{D81D7E4E-995A-4F91-9E15-5B0DEEAFEC0A}" type="parTrans" cxnId="{75FE6B27-A696-44C9-ACE1-E53423F74B19}">
      <dgm:prSet/>
      <dgm:spPr/>
      <dgm:t>
        <a:bodyPr/>
        <a:lstStyle/>
        <a:p>
          <a:endParaRPr lang="en-US"/>
        </a:p>
      </dgm:t>
    </dgm:pt>
    <dgm:pt modelId="{00F3D068-B8B2-4817-B147-27387D952534}" type="sibTrans" cxnId="{75FE6B27-A696-44C9-ACE1-E53423F74B19}">
      <dgm:prSet/>
      <dgm:spPr/>
      <dgm:t>
        <a:bodyPr/>
        <a:lstStyle/>
        <a:p>
          <a:endParaRPr lang="en-US"/>
        </a:p>
      </dgm:t>
    </dgm:pt>
    <dgm:pt modelId="{382D6471-7667-4F69-8FB0-16391A4712B4}" type="pres">
      <dgm:prSet presAssocID="{CD27A612-6A7F-4D83-A0DC-FB0ED0D9D94E}" presName="Name0" presStyleCnt="0">
        <dgm:presLayoutVars>
          <dgm:chMax val="7"/>
          <dgm:chPref val="7"/>
          <dgm:dir/>
        </dgm:presLayoutVars>
      </dgm:prSet>
      <dgm:spPr/>
    </dgm:pt>
    <dgm:pt modelId="{E4417A31-94A5-4879-9D47-08EC3FC63957}" type="pres">
      <dgm:prSet presAssocID="{CD27A612-6A7F-4D83-A0DC-FB0ED0D9D94E}" presName="Name1" presStyleCnt="0"/>
      <dgm:spPr/>
    </dgm:pt>
    <dgm:pt modelId="{C147BBD1-068E-493B-980E-02B8C1E04BC9}" type="pres">
      <dgm:prSet presAssocID="{CD27A612-6A7F-4D83-A0DC-FB0ED0D9D94E}" presName="cycle" presStyleCnt="0"/>
      <dgm:spPr/>
    </dgm:pt>
    <dgm:pt modelId="{BC00ED13-AC1C-401A-ABEC-A5ECB918DFC2}" type="pres">
      <dgm:prSet presAssocID="{CD27A612-6A7F-4D83-A0DC-FB0ED0D9D94E}" presName="srcNode" presStyleLbl="node1" presStyleIdx="0" presStyleCnt="4"/>
      <dgm:spPr/>
    </dgm:pt>
    <dgm:pt modelId="{D6CB14CF-404E-4C60-A78F-663054280F43}" type="pres">
      <dgm:prSet presAssocID="{CD27A612-6A7F-4D83-A0DC-FB0ED0D9D94E}" presName="conn" presStyleLbl="parChTrans1D2" presStyleIdx="0" presStyleCnt="1"/>
      <dgm:spPr/>
    </dgm:pt>
    <dgm:pt modelId="{F194EDA7-2BC4-4435-B45E-B40498957E67}" type="pres">
      <dgm:prSet presAssocID="{CD27A612-6A7F-4D83-A0DC-FB0ED0D9D94E}" presName="extraNode" presStyleLbl="node1" presStyleIdx="0" presStyleCnt="4"/>
      <dgm:spPr/>
    </dgm:pt>
    <dgm:pt modelId="{1326698F-88FE-4546-AB78-182E9D80E0C7}" type="pres">
      <dgm:prSet presAssocID="{CD27A612-6A7F-4D83-A0DC-FB0ED0D9D94E}" presName="dstNode" presStyleLbl="node1" presStyleIdx="0" presStyleCnt="4"/>
      <dgm:spPr/>
    </dgm:pt>
    <dgm:pt modelId="{4252EE0A-769C-4027-BC38-419551425FE7}" type="pres">
      <dgm:prSet presAssocID="{8A28C4BD-A12C-41F2-A14D-1AD535CEB40A}" presName="text_1" presStyleLbl="node1" presStyleIdx="0" presStyleCnt="4">
        <dgm:presLayoutVars>
          <dgm:bulletEnabled val="1"/>
        </dgm:presLayoutVars>
      </dgm:prSet>
      <dgm:spPr/>
    </dgm:pt>
    <dgm:pt modelId="{C4092809-BA08-41DF-8230-7BC8554EF0E2}" type="pres">
      <dgm:prSet presAssocID="{8A28C4BD-A12C-41F2-A14D-1AD535CEB40A}" presName="accent_1" presStyleCnt="0"/>
      <dgm:spPr/>
    </dgm:pt>
    <dgm:pt modelId="{C290A567-141D-4D2B-BCA2-A4AD0EC4DD7B}" type="pres">
      <dgm:prSet presAssocID="{8A28C4BD-A12C-41F2-A14D-1AD535CEB40A}" presName="accentRepeatNode" presStyleLbl="solidFgAcc1" presStyleIdx="0" presStyleCnt="4"/>
      <dgm:spPr/>
    </dgm:pt>
    <dgm:pt modelId="{C14F8D8E-190C-4C6F-841B-7514204136E9}" type="pres">
      <dgm:prSet presAssocID="{AF1D938F-3174-4173-930F-05F0D294DD08}" presName="text_2" presStyleLbl="node1" presStyleIdx="1" presStyleCnt="4">
        <dgm:presLayoutVars>
          <dgm:bulletEnabled val="1"/>
        </dgm:presLayoutVars>
      </dgm:prSet>
      <dgm:spPr/>
    </dgm:pt>
    <dgm:pt modelId="{F38125D2-3292-4840-8173-2B34A474023A}" type="pres">
      <dgm:prSet presAssocID="{AF1D938F-3174-4173-930F-05F0D294DD08}" presName="accent_2" presStyleCnt="0"/>
      <dgm:spPr/>
    </dgm:pt>
    <dgm:pt modelId="{352D7941-1A82-4DC4-9F14-F40B8D24C492}" type="pres">
      <dgm:prSet presAssocID="{AF1D938F-3174-4173-930F-05F0D294DD08}" presName="accentRepeatNode" presStyleLbl="solidFgAcc1" presStyleIdx="1" presStyleCnt="4"/>
      <dgm:spPr/>
    </dgm:pt>
    <dgm:pt modelId="{C93ED19F-53FA-446B-8B51-094129B02C3A}" type="pres">
      <dgm:prSet presAssocID="{1BDC5A45-1416-4E47-98E3-0B484B361709}" presName="text_3" presStyleLbl="node1" presStyleIdx="2" presStyleCnt="4">
        <dgm:presLayoutVars>
          <dgm:bulletEnabled val="1"/>
        </dgm:presLayoutVars>
      </dgm:prSet>
      <dgm:spPr/>
    </dgm:pt>
    <dgm:pt modelId="{4489533D-314D-4EDC-B6A4-8CF0EEA2D6E3}" type="pres">
      <dgm:prSet presAssocID="{1BDC5A45-1416-4E47-98E3-0B484B361709}" presName="accent_3" presStyleCnt="0"/>
      <dgm:spPr/>
    </dgm:pt>
    <dgm:pt modelId="{1B845181-290B-4ACC-904F-1D43F3B8566B}" type="pres">
      <dgm:prSet presAssocID="{1BDC5A45-1416-4E47-98E3-0B484B361709}" presName="accentRepeatNode" presStyleLbl="solidFgAcc1" presStyleIdx="2" presStyleCnt="4"/>
      <dgm:spPr/>
    </dgm:pt>
    <dgm:pt modelId="{F999C41B-BD49-4BD2-BE4C-70152FFDEEED}" type="pres">
      <dgm:prSet presAssocID="{95ED562A-3561-45F6-9AA4-47EE46DD5EE4}" presName="text_4" presStyleLbl="node1" presStyleIdx="3" presStyleCnt="4">
        <dgm:presLayoutVars>
          <dgm:bulletEnabled val="1"/>
        </dgm:presLayoutVars>
      </dgm:prSet>
      <dgm:spPr/>
    </dgm:pt>
    <dgm:pt modelId="{7C9596F2-1130-4C47-8025-0AB8FE6F157D}" type="pres">
      <dgm:prSet presAssocID="{95ED562A-3561-45F6-9AA4-47EE46DD5EE4}" presName="accent_4" presStyleCnt="0"/>
      <dgm:spPr/>
    </dgm:pt>
    <dgm:pt modelId="{DBBB21C2-F8F2-435E-A563-F20A05D5619C}" type="pres">
      <dgm:prSet presAssocID="{95ED562A-3561-45F6-9AA4-47EE46DD5EE4}" presName="accentRepeatNode" presStyleLbl="solidFgAcc1" presStyleIdx="3" presStyleCnt="4"/>
      <dgm:spPr/>
    </dgm:pt>
  </dgm:ptLst>
  <dgm:cxnLst>
    <dgm:cxn modelId="{352CD509-0F20-4FC3-8182-938E81A9DDDE}" type="presOf" srcId="{9F9775FA-EB30-4FF2-A8B4-91DF277874FB}" destId="{D6CB14CF-404E-4C60-A78F-663054280F43}" srcOrd="0" destOrd="0" presId="urn:microsoft.com/office/officeart/2008/layout/VerticalCurvedList"/>
    <dgm:cxn modelId="{49925E24-DC47-43E4-A7CA-B2BDD12526E3}" srcId="{CD27A612-6A7F-4D83-A0DC-FB0ED0D9D94E}" destId="{AF1D938F-3174-4173-930F-05F0D294DD08}" srcOrd="1" destOrd="0" parTransId="{D1BE7157-5D08-4990-8695-A11EC84489AF}" sibTransId="{C782C091-14F4-4480-8980-3CD13C977C07}"/>
    <dgm:cxn modelId="{75FE6B27-A696-44C9-ACE1-E53423F74B19}" srcId="{CD27A612-6A7F-4D83-A0DC-FB0ED0D9D94E}" destId="{95ED562A-3561-45F6-9AA4-47EE46DD5EE4}" srcOrd="3" destOrd="0" parTransId="{D81D7E4E-995A-4F91-9E15-5B0DEEAFEC0A}" sibTransId="{00F3D068-B8B2-4817-B147-27387D952534}"/>
    <dgm:cxn modelId="{BF9E2529-1227-4AAE-9933-682B26B0A30D}" type="presOf" srcId="{95ED562A-3561-45F6-9AA4-47EE46DD5EE4}" destId="{F999C41B-BD49-4BD2-BE4C-70152FFDEEED}" srcOrd="0" destOrd="0" presId="urn:microsoft.com/office/officeart/2008/layout/VerticalCurvedList"/>
    <dgm:cxn modelId="{C1C1617F-BEE3-4921-8B68-BB7795BEFE23}" srcId="{CD27A612-6A7F-4D83-A0DC-FB0ED0D9D94E}" destId="{1BDC5A45-1416-4E47-98E3-0B484B361709}" srcOrd="2" destOrd="0" parTransId="{6FF02FFC-EAF4-4B04-B2D6-41A18E73E374}" sibTransId="{A8E12228-6BE9-411D-B75F-BD88EFF7F3B1}"/>
    <dgm:cxn modelId="{95A2D284-0395-4107-AFC1-DD50731CF39B}" type="presOf" srcId="{AF1D938F-3174-4173-930F-05F0D294DD08}" destId="{C14F8D8E-190C-4C6F-841B-7514204136E9}" srcOrd="0" destOrd="0" presId="urn:microsoft.com/office/officeart/2008/layout/VerticalCurvedList"/>
    <dgm:cxn modelId="{A19DB88D-6B48-4A6A-95E7-A09209C1A9C8}" type="presOf" srcId="{8A28C4BD-A12C-41F2-A14D-1AD535CEB40A}" destId="{4252EE0A-769C-4027-BC38-419551425FE7}" srcOrd="0" destOrd="0" presId="urn:microsoft.com/office/officeart/2008/layout/VerticalCurvedList"/>
    <dgm:cxn modelId="{D4D9F9B0-EA53-4F11-B963-68E6BE2D1340}" type="presOf" srcId="{1BDC5A45-1416-4E47-98E3-0B484B361709}" destId="{C93ED19F-53FA-446B-8B51-094129B02C3A}" srcOrd="0" destOrd="0" presId="urn:microsoft.com/office/officeart/2008/layout/VerticalCurvedList"/>
    <dgm:cxn modelId="{D43077D2-15F0-4C2E-B320-7F998719038B}" type="presOf" srcId="{CD27A612-6A7F-4D83-A0DC-FB0ED0D9D94E}" destId="{382D6471-7667-4F69-8FB0-16391A4712B4}" srcOrd="0" destOrd="0" presId="urn:microsoft.com/office/officeart/2008/layout/VerticalCurvedList"/>
    <dgm:cxn modelId="{D148CFE1-3510-4FCD-93A3-DDC6E1D8B76E}" srcId="{CD27A612-6A7F-4D83-A0DC-FB0ED0D9D94E}" destId="{8A28C4BD-A12C-41F2-A14D-1AD535CEB40A}" srcOrd="0" destOrd="0" parTransId="{C7A5B783-2418-49E4-B323-029E666D3199}" sibTransId="{9F9775FA-EB30-4FF2-A8B4-91DF277874FB}"/>
    <dgm:cxn modelId="{92621EEF-DABB-46BF-B72D-4BEEAF3FE9E1}" type="presParOf" srcId="{382D6471-7667-4F69-8FB0-16391A4712B4}" destId="{E4417A31-94A5-4879-9D47-08EC3FC63957}" srcOrd="0" destOrd="0" presId="urn:microsoft.com/office/officeart/2008/layout/VerticalCurvedList"/>
    <dgm:cxn modelId="{E473CC1D-6FEF-4A12-9994-CED28C0F2D74}" type="presParOf" srcId="{E4417A31-94A5-4879-9D47-08EC3FC63957}" destId="{C147BBD1-068E-493B-980E-02B8C1E04BC9}" srcOrd="0" destOrd="0" presId="urn:microsoft.com/office/officeart/2008/layout/VerticalCurvedList"/>
    <dgm:cxn modelId="{6BAA6AD2-C187-4885-9C10-27A2224743A9}" type="presParOf" srcId="{C147BBD1-068E-493B-980E-02B8C1E04BC9}" destId="{BC00ED13-AC1C-401A-ABEC-A5ECB918DFC2}" srcOrd="0" destOrd="0" presId="urn:microsoft.com/office/officeart/2008/layout/VerticalCurvedList"/>
    <dgm:cxn modelId="{E75B2E39-714A-4440-A8B6-89B2D280D4F9}" type="presParOf" srcId="{C147BBD1-068E-493B-980E-02B8C1E04BC9}" destId="{D6CB14CF-404E-4C60-A78F-663054280F43}" srcOrd="1" destOrd="0" presId="urn:microsoft.com/office/officeart/2008/layout/VerticalCurvedList"/>
    <dgm:cxn modelId="{41C3B990-9988-4F2B-B188-5BC373C343AE}" type="presParOf" srcId="{C147BBD1-068E-493B-980E-02B8C1E04BC9}" destId="{F194EDA7-2BC4-4435-B45E-B40498957E67}" srcOrd="2" destOrd="0" presId="urn:microsoft.com/office/officeart/2008/layout/VerticalCurvedList"/>
    <dgm:cxn modelId="{009ED9D1-117F-47A2-9740-5DECFF813F63}" type="presParOf" srcId="{C147BBD1-068E-493B-980E-02B8C1E04BC9}" destId="{1326698F-88FE-4546-AB78-182E9D80E0C7}" srcOrd="3" destOrd="0" presId="urn:microsoft.com/office/officeart/2008/layout/VerticalCurvedList"/>
    <dgm:cxn modelId="{938F9168-CAF9-4ABC-A4B1-ECE6914DF825}" type="presParOf" srcId="{E4417A31-94A5-4879-9D47-08EC3FC63957}" destId="{4252EE0A-769C-4027-BC38-419551425FE7}" srcOrd="1" destOrd="0" presId="urn:microsoft.com/office/officeart/2008/layout/VerticalCurvedList"/>
    <dgm:cxn modelId="{235C3676-FD30-46CC-8A3B-60F18B6A71A3}" type="presParOf" srcId="{E4417A31-94A5-4879-9D47-08EC3FC63957}" destId="{C4092809-BA08-41DF-8230-7BC8554EF0E2}" srcOrd="2" destOrd="0" presId="urn:microsoft.com/office/officeart/2008/layout/VerticalCurvedList"/>
    <dgm:cxn modelId="{C8A35BF3-8AE0-42EF-A089-EE28619CF165}" type="presParOf" srcId="{C4092809-BA08-41DF-8230-7BC8554EF0E2}" destId="{C290A567-141D-4D2B-BCA2-A4AD0EC4DD7B}" srcOrd="0" destOrd="0" presId="urn:microsoft.com/office/officeart/2008/layout/VerticalCurvedList"/>
    <dgm:cxn modelId="{14B05315-A7D4-4A2C-89FE-D09B7CEC9786}" type="presParOf" srcId="{E4417A31-94A5-4879-9D47-08EC3FC63957}" destId="{C14F8D8E-190C-4C6F-841B-7514204136E9}" srcOrd="3" destOrd="0" presId="urn:microsoft.com/office/officeart/2008/layout/VerticalCurvedList"/>
    <dgm:cxn modelId="{4EBA7E17-6C5C-43B1-96E8-58CB30C75BCA}" type="presParOf" srcId="{E4417A31-94A5-4879-9D47-08EC3FC63957}" destId="{F38125D2-3292-4840-8173-2B34A474023A}" srcOrd="4" destOrd="0" presId="urn:microsoft.com/office/officeart/2008/layout/VerticalCurvedList"/>
    <dgm:cxn modelId="{AAF0AF21-FEA6-4A67-8936-AD466131C363}" type="presParOf" srcId="{F38125D2-3292-4840-8173-2B34A474023A}" destId="{352D7941-1A82-4DC4-9F14-F40B8D24C492}" srcOrd="0" destOrd="0" presId="urn:microsoft.com/office/officeart/2008/layout/VerticalCurvedList"/>
    <dgm:cxn modelId="{7BE98992-CA5E-48FD-B9D3-567BDE8C8B0F}" type="presParOf" srcId="{E4417A31-94A5-4879-9D47-08EC3FC63957}" destId="{C93ED19F-53FA-446B-8B51-094129B02C3A}" srcOrd="5" destOrd="0" presId="urn:microsoft.com/office/officeart/2008/layout/VerticalCurvedList"/>
    <dgm:cxn modelId="{CAFA3BD9-4D29-40C3-AD1A-B7BCD25C5ACA}" type="presParOf" srcId="{E4417A31-94A5-4879-9D47-08EC3FC63957}" destId="{4489533D-314D-4EDC-B6A4-8CF0EEA2D6E3}" srcOrd="6" destOrd="0" presId="urn:microsoft.com/office/officeart/2008/layout/VerticalCurvedList"/>
    <dgm:cxn modelId="{1E5C592D-1FCB-4A53-8AE3-FFC83D8CDBE0}" type="presParOf" srcId="{4489533D-314D-4EDC-B6A4-8CF0EEA2D6E3}" destId="{1B845181-290B-4ACC-904F-1D43F3B8566B}" srcOrd="0" destOrd="0" presId="urn:microsoft.com/office/officeart/2008/layout/VerticalCurvedList"/>
    <dgm:cxn modelId="{9C480A78-BB8B-49F5-A429-78376C75D4DF}" type="presParOf" srcId="{E4417A31-94A5-4879-9D47-08EC3FC63957}" destId="{F999C41B-BD49-4BD2-BE4C-70152FFDEEED}" srcOrd="7" destOrd="0" presId="urn:microsoft.com/office/officeart/2008/layout/VerticalCurvedList"/>
    <dgm:cxn modelId="{54554319-C121-45B0-8637-4E3AAB81AD34}" type="presParOf" srcId="{E4417A31-94A5-4879-9D47-08EC3FC63957}" destId="{7C9596F2-1130-4C47-8025-0AB8FE6F157D}" srcOrd="8" destOrd="0" presId="urn:microsoft.com/office/officeart/2008/layout/VerticalCurvedList"/>
    <dgm:cxn modelId="{8DEC4B85-CC53-4B25-BF3D-19779C5A2EE5}" type="presParOf" srcId="{7C9596F2-1130-4C47-8025-0AB8FE6F157D}" destId="{DBBB21C2-F8F2-435E-A563-F20A05D5619C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AA6C8BF-DFB7-40C6-957D-C537AAD2B7A2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258B348-B992-4A06-B3C1-FCF35649B633}">
      <dgm:prSet/>
      <dgm:spPr/>
      <dgm:t>
        <a:bodyPr/>
        <a:lstStyle/>
        <a:p>
          <a:r>
            <a:rPr lang="en-US"/>
            <a:t>SCIE (2013) describes Mrs F, aged 88, whose dementia and a serious household fire raised concerns about independent living.</a:t>
          </a:r>
        </a:p>
      </dgm:t>
    </dgm:pt>
    <dgm:pt modelId="{E3D85F42-A775-4DFA-8D1C-5504F8ABAC03}" type="parTrans" cxnId="{6AF4E634-5276-4945-BAD4-DFFE39D7266A}">
      <dgm:prSet/>
      <dgm:spPr/>
      <dgm:t>
        <a:bodyPr/>
        <a:lstStyle/>
        <a:p>
          <a:endParaRPr lang="en-US"/>
        </a:p>
      </dgm:t>
    </dgm:pt>
    <dgm:pt modelId="{7FDAF7DA-3D9A-4BD0-84AA-33948F8E8966}" type="sibTrans" cxnId="{6AF4E634-5276-4945-BAD4-DFFE39D7266A}">
      <dgm:prSet/>
      <dgm:spPr/>
      <dgm:t>
        <a:bodyPr/>
        <a:lstStyle/>
        <a:p>
          <a:endParaRPr lang="en-US"/>
        </a:p>
      </dgm:t>
    </dgm:pt>
    <dgm:pt modelId="{BC02BE55-35CA-4CD7-8DA9-0C9F9A114D3B}">
      <dgm:prSet/>
      <dgm:spPr/>
      <dgm:t>
        <a:bodyPr/>
        <a:lstStyle/>
        <a:p>
          <a:r>
            <a:rPr lang="en-US"/>
            <a:t>A best-interests assessment supported temporary restrictions while professionals considered safer care arrangements and Mrs F's preferences (SCIE, 2013).</a:t>
          </a:r>
        </a:p>
      </dgm:t>
    </dgm:pt>
    <dgm:pt modelId="{07B1B225-9B5F-4961-871A-B39F5A671323}" type="parTrans" cxnId="{E2A8B36F-07F1-4157-8FA5-71600E2F80C7}">
      <dgm:prSet/>
      <dgm:spPr/>
      <dgm:t>
        <a:bodyPr/>
        <a:lstStyle/>
        <a:p>
          <a:endParaRPr lang="en-US"/>
        </a:p>
      </dgm:t>
    </dgm:pt>
    <dgm:pt modelId="{6AA803A9-D9B7-4B11-B631-C932404D8A57}" type="sibTrans" cxnId="{E2A8B36F-07F1-4157-8FA5-71600E2F80C7}">
      <dgm:prSet/>
      <dgm:spPr/>
      <dgm:t>
        <a:bodyPr/>
        <a:lstStyle/>
        <a:p>
          <a:endParaRPr lang="en-US"/>
        </a:p>
      </dgm:t>
    </dgm:pt>
    <dgm:pt modelId="{260BEC25-9CBC-4461-AB0D-17C93CD84A5E}">
      <dgm:prSet/>
      <dgm:spPr/>
      <dgm:t>
        <a:bodyPr/>
        <a:lstStyle/>
        <a:p>
          <a:r>
            <a:rPr lang="en-US"/>
            <a:t>Following a supported return home, Mrs F subsequently requested residential care, indicating that her preferences changed with experience (SCIE, 2013).</a:t>
          </a:r>
        </a:p>
      </dgm:t>
    </dgm:pt>
    <dgm:pt modelId="{706A295D-ECB3-404F-97FC-AD1B16B5AC8A}" type="parTrans" cxnId="{90D10E88-D951-4C9F-BB46-2DD047788FD6}">
      <dgm:prSet/>
      <dgm:spPr/>
      <dgm:t>
        <a:bodyPr/>
        <a:lstStyle/>
        <a:p>
          <a:endParaRPr lang="en-US"/>
        </a:p>
      </dgm:t>
    </dgm:pt>
    <dgm:pt modelId="{A2C1F49F-48B4-4427-9A2D-1AB0C82CBAA8}" type="sibTrans" cxnId="{90D10E88-D951-4C9F-BB46-2DD047788FD6}">
      <dgm:prSet/>
      <dgm:spPr/>
      <dgm:t>
        <a:bodyPr/>
        <a:lstStyle/>
        <a:p>
          <a:endParaRPr lang="en-US"/>
        </a:p>
      </dgm:t>
    </dgm:pt>
    <dgm:pt modelId="{F9B3DF5C-B25E-4E3A-A791-66659E6595FA}">
      <dgm:prSet/>
      <dgm:spPr/>
      <dgm:t>
        <a:bodyPr/>
        <a:lstStyle/>
        <a:p>
          <a:r>
            <a:rPr lang="en-US"/>
            <a:t>The case illustrates how empowerment may involve reviewing decisions and considering individual wishes alongside identified risks (SCIE, 2013).</a:t>
          </a:r>
        </a:p>
      </dgm:t>
    </dgm:pt>
    <dgm:pt modelId="{347DE575-7D2C-4195-B1A9-FA9F3F725CE2}" type="parTrans" cxnId="{10FE8D34-F733-4930-9DAD-80514B86E98C}">
      <dgm:prSet/>
      <dgm:spPr/>
      <dgm:t>
        <a:bodyPr/>
        <a:lstStyle/>
        <a:p>
          <a:endParaRPr lang="en-US"/>
        </a:p>
      </dgm:t>
    </dgm:pt>
    <dgm:pt modelId="{9FBCF27A-FA44-436A-87BD-4C8E4B445B21}" type="sibTrans" cxnId="{10FE8D34-F733-4930-9DAD-80514B86E98C}">
      <dgm:prSet/>
      <dgm:spPr/>
      <dgm:t>
        <a:bodyPr/>
        <a:lstStyle/>
        <a:p>
          <a:endParaRPr lang="en-US"/>
        </a:p>
      </dgm:t>
    </dgm:pt>
    <dgm:pt modelId="{C374D96A-95CA-4E00-B471-8C6400300F5B}" type="pres">
      <dgm:prSet presAssocID="{DAA6C8BF-DFB7-40C6-957D-C537AAD2B7A2}" presName="Name0" presStyleCnt="0">
        <dgm:presLayoutVars>
          <dgm:chMax val="7"/>
          <dgm:chPref val="7"/>
          <dgm:dir/>
        </dgm:presLayoutVars>
      </dgm:prSet>
      <dgm:spPr/>
    </dgm:pt>
    <dgm:pt modelId="{089E9F73-835A-4991-A98B-2A7D31C8843C}" type="pres">
      <dgm:prSet presAssocID="{DAA6C8BF-DFB7-40C6-957D-C537AAD2B7A2}" presName="Name1" presStyleCnt="0"/>
      <dgm:spPr/>
    </dgm:pt>
    <dgm:pt modelId="{D82816EE-1652-40E4-A8E7-D94B43FEFC6E}" type="pres">
      <dgm:prSet presAssocID="{DAA6C8BF-DFB7-40C6-957D-C537AAD2B7A2}" presName="cycle" presStyleCnt="0"/>
      <dgm:spPr/>
    </dgm:pt>
    <dgm:pt modelId="{DCA35602-F768-4804-8673-17EF6689E988}" type="pres">
      <dgm:prSet presAssocID="{DAA6C8BF-DFB7-40C6-957D-C537AAD2B7A2}" presName="srcNode" presStyleLbl="node1" presStyleIdx="0" presStyleCnt="4"/>
      <dgm:spPr/>
    </dgm:pt>
    <dgm:pt modelId="{5DB97DB6-57E3-41AE-BA31-6BC3F8D7AACD}" type="pres">
      <dgm:prSet presAssocID="{DAA6C8BF-DFB7-40C6-957D-C537AAD2B7A2}" presName="conn" presStyleLbl="parChTrans1D2" presStyleIdx="0" presStyleCnt="1"/>
      <dgm:spPr/>
    </dgm:pt>
    <dgm:pt modelId="{05F0E308-5942-43C2-A10E-5EEDE402CCC3}" type="pres">
      <dgm:prSet presAssocID="{DAA6C8BF-DFB7-40C6-957D-C537AAD2B7A2}" presName="extraNode" presStyleLbl="node1" presStyleIdx="0" presStyleCnt="4"/>
      <dgm:spPr/>
    </dgm:pt>
    <dgm:pt modelId="{AE26B49C-09B0-432D-8A6A-AE6D20101D7F}" type="pres">
      <dgm:prSet presAssocID="{DAA6C8BF-DFB7-40C6-957D-C537AAD2B7A2}" presName="dstNode" presStyleLbl="node1" presStyleIdx="0" presStyleCnt="4"/>
      <dgm:spPr/>
    </dgm:pt>
    <dgm:pt modelId="{4456CB19-DB45-456F-8898-509285893FCE}" type="pres">
      <dgm:prSet presAssocID="{1258B348-B992-4A06-B3C1-FCF35649B633}" presName="text_1" presStyleLbl="node1" presStyleIdx="0" presStyleCnt="4">
        <dgm:presLayoutVars>
          <dgm:bulletEnabled val="1"/>
        </dgm:presLayoutVars>
      </dgm:prSet>
      <dgm:spPr/>
    </dgm:pt>
    <dgm:pt modelId="{E5909F30-5898-4FFF-854E-73164AE74F8A}" type="pres">
      <dgm:prSet presAssocID="{1258B348-B992-4A06-B3C1-FCF35649B633}" presName="accent_1" presStyleCnt="0"/>
      <dgm:spPr/>
    </dgm:pt>
    <dgm:pt modelId="{5E3B3F9B-AF94-4F38-BCEC-AE2F0ABA85E9}" type="pres">
      <dgm:prSet presAssocID="{1258B348-B992-4A06-B3C1-FCF35649B633}" presName="accentRepeatNode" presStyleLbl="solidFgAcc1" presStyleIdx="0" presStyleCnt="4"/>
      <dgm:spPr/>
    </dgm:pt>
    <dgm:pt modelId="{5BBF5026-272B-4A9F-8536-714404D14903}" type="pres">
      <dgm:prSet presAssocID="{BC02BE55-35CA-4CD7-8DA9-0C9F9A114D3B}" presName="text_2" presStyleLbl="node1" presStyleIdx="1" presStyleCnt="4">
        <dgm:presLayoutVars>
          <dgm:bulletEnabled val="1"/>
        </dgm:presLayoutVars>
      </dgm:prSet>
      <dgm:spPr/>
    </dgm:pt>
    <dgm:pt modelId="{2DDF156E-B7E0-4D5F-8C61-7B872727791F}" type="pres">
      <dgm:prSet presAssocID="{BC02BE55-35CA-4CD7-8DA9-0C9F9A114D3B}" presName="accent_2" presStyleCnt="0"/>
      <dgm:spPr/>
    </dgm:pt>
    <dgm:pt modelId="{D904D779-CB6D-498B-A222-B9D5ACE46AAB}" type="pres">
      <dgm:prSet presAssocID="{BC02BE55-35CA-4CD7-8DA9-0C9F9A114D3B}" presName="accentRepeatNode" presStyleLbl="solidFgAcc1" presStyleIdx="1" presStyleCnt="4"/>
      <dgm:spPr/>
    </dgm:pt>
    <dgm:pt modelId="{61549969-0F6C-47D2-ACC9-CCAA6BED92A1}" type="pres">
      <dgm:prSet presAssocID="{260BEC25-9CBC-4461-AB0D-17C93CD84A5E}" presName="text_3" presStyleLbl="node1" presStyleIdx="2" presStyleCnt="4">
        <dgm:presLayoutVars>
          <dgm:bulletEnabled val="1"/>
        </dgm:presLayoutVars>
      </dgm:prSet>
      <dgm:spPr/>
    </dgm:pt>
    <dgm:pt modelId="{CECAB2C6-D661-468B-974E-0CDC64FF6B24}" type="pres">
      <dgm:prSet presAssocID="{260BEC25-9CBC-4461-AB0D-17C93CD84A5E}" presName="accent_3" presStyleCnt="0"/>
      <dgm:spPr/>
    </dgm:pt>
    <dgm:pt modelId="{90067D43-3E0C-44CB-93D8-F01C04991F2A}" type="pres">
      <dgm:prSet presAssocID="{260BEC25-9CBC-4461-AB0D-17C93CD84A5E}" presName="accentRepeatNode" presStyleLbl="solidFgAcc1" presStyleIdx="2" presStyleCnt="4"/>
      <dgm:spPr/>
    </dgm:pt>
    <dgm:pt modelId="{328646A8-D7F1-4FCD-BA4C-CB504E4BE258}" type="pres">
      <dgm:prSet presAssocID="{F9B3DF5C-B25E-4E3A-A791-66659E6595FA}" presName="text_4" presStyleLbl="node1" presStyleIdx="3" presStyleCnt="4">
        <dgm:presLayoutVars>
          <dgm:bulletEnabled val="1"/>
        </dgm:presLayoutVars>
      </dgm:prSet>
      <dgm:spPr/>
    </dgm:pt>
    <dgm:pt modelId="{F468AD62-5F5B-4503-8E98-BAFAA2821A82}" type="pres">
      <dgm:prSet presAssocID="{F9B3DF5C-B25E-4E3A-A791-66659E6595FA}" presName="accent_4" presStyleCnt="0"/>
      <dgm:spPr/>
    </dgm:pt>
    <dgm:pt modelId="{9BE8584A-2B2A-40CC-8D72-0D4D65E5D7DD}" type="pres">
      <dgm:prSet presAssocID="{F9B3DF5C-B25E-4E3A-A791-66659E6595FA}" presName="accentRepeatNode" presStyleLbl="solidFgAcc1" presStyleIdx="3" presStyleCnt="4"/>
      <dgm:spPr/>
    </dgm:pt>
  </dgm:ptLst>
  <dgm:cxnLst>
    <dgm:cxn modelId="{10FE8D34-F733-4930-9DAD-80514B86E98C}" srcId="{DAA6C8BF-DFB7-40C6-957D-C537AAD2B7A2}" destId="{F9B3DF5C-B25E-4E3A-A791-66659E6595FA}" srcOrd="3" destOrd="0" parTransId="{347DE575-7D2C-4195-B1A9-FA9F3F725CE2}" sibTransId="{9FBCF27A-FA44-436A-87BD-4C8E4B445B21}"/>
    <dgm:cxn modelId="{6AF4E634-5276-4945-BAD4-DFFE39D7266A}" srcId="{DAA6C8BF-DFB7-40C6-957D-C537AAD2B7A2}" destId="{1258B348-B992-4A06-B3C1-FCF35649B633}" srcOrd="0" destOrd="0" parTransId="{E3D85F42-A775-4DFA-8D1C-5504F8ABAC03}" sibTransId="{7FDAF7DA-3D9A-4BD0-84AA-33948F8E8966}"/>
    <dgm:cxn modelId="{E2A8B36F-07F1-4157-8FA5-71600E2F80C7}" srcId="{DAA6C8BF-DFB7-40C6-957D-C537AAD2B7A2}" destId="{BC02BE55-35CA-4CD7-8DA9-0C9F9A114D3B}" srcOrd="1" destOrd="0" parTransId="{07B1B225-9B5F-4961-871A-B39F5A671323}" sibTransId="{6AA803A9-D9B7-4B11-B631-C932404D8A57}"/>
    <dgm:cxn modelId="{6B25BF71-3E7B-400E-9077-D8C0D620B79D}" type="presOf" srcId="{BC02BE55-35CA-4CD7-8DA9-0C9F9A114D3B}" destId="{5BBF5026-272B-4A9F-8536-714404D14903}" srcOrd="0" destOrd="0" presId="urn:microsoft.com/office/officeart/2008/layout/VerticalCurvedList"/>
    <dgm:cxn modelId="{DBADCF72-4B14-4E29-8DA8-073C791D9B49}" type="presOf" srcId="{F9B3DF5C-B25E-4E3A-A791-66659E6595FA}" destId="{328646A8-D7F1-4FCD-BA4C-CB504E4BE258}" srcOrd="0" destOrd="0" presId="urn:microsoft.com/office/officeart/2008/layout/VerticalCurvedList"/>
    <dgm:cxn modelId="{90D10E88-D951-4C9F-BB46-2DD047788FD6}" srcId="{DAA6C8BF-DFB7-40C6-957D-C537AAD2B7A2}" destId="{260BEC25-9CBC-4461-AB0D-17C93CD84A5E}" srcOrd="2" destOrd="0" parTransId="{706A295D-ECB3-404F-97FC-AD1B16B5AC8A}" sibTransId="{A2C1F49F-48B4-4427-9A2D-1AB0C82CBAA8}"/>
    <dgm:cxn modelId="{960C18C3-1EB9-4222-BDF7-2F19FA51C436}" type="presOf" srcId="{7FDAF7DA-3D9A-4BD0-84AA-33948F8E8966}" destId="{5DB97DB6-57E3-41AE-BA31-6BC3F8D7AACD}" srcOrd="0" destOrd="0" presId="urn:microsoft.com/office/officeart/2008/layout/VerticalCurvedList"/>
    <dgm:cxn modelId="{E9FCDFD1-0C18-4EB1-AB71-FBFDB55D48D5}" type="presOf" srcId="{DAA6C8BF-DFB7-40C6-957D-C537AAD2B7A2}" destId="{C374D96A-95CA-4E00-B471-8C6400300F5B}" srcOrd="0" destOrd="0" presId="urn:microsoft.com/office/officeart/2008/layout/VerticalCurvedList"/>
    <dgm:cxn modelId="{21DAE3EF-508F-4422-B1CD-6294345B0B28}" type="presOf" srcId="{1258B348-B992-4A06-B3C1-FCF35649B633}" destId="{4456CB19-DB45-456F-8898-509285893FCE}" srcOrd="0" destOrd="0" presId="urn:microsoft.com/office/officeart/2008/layout/VerticalCurvedList"/>
    <dgm:cxn modelId="{C402DBF8-92DB-44E5-80A2-3F3D2C61026E}" type="presOf" srcId="{260BEC25-9CBC-4461-AB0D-17C93CD84A5E}" destId="{61549969-0F6C-47D2-ACC9-CCAA6BED92A1}" srcOrd="0" destOrd="0" presId="urn:microsoft.com/office/officeart/2008/layout/VerticalCurvedList"/>
    <dgm:cxn modelId="{96C0FE24-854F-4C77-890A-09CDB00B0389}" type="presParOf" srcId="{C374D96A-95CA-4E00-B471-8C6400300F5B}" destId="{089E9F73-835A-4991-A98B-2A7D31C8843C}" srcOrd="0" destOrd="0" presId="urn:microsoft.com/office/officeart/2008/layout/VerticalCurvedList"/>
    <dgm:cxn modelId="{CD34D1D2-2F2D-4758-80BB-9A850757AE29}" type="presParOf" srcId="{089E9F73-835A-4991-A98B-2A7D31C8843C}" destId="{D82816EE-1652-40E4-A8E7-D94B43FEFC6E}" srcOrd="0" destOrd="0" presId="urn:microsoft.com/office/officeart/2008/layout/VerticalCurvedList"/>
    <dgm:cxn modelId="{C46BCADB-5DF0-4D56-BE81-01DC58EB5184}" type="presParOf" srcId="{D82816EE-1652-40E4-A8E7-D94B43FEFC6E}" destId="{DCA35602-F768-4804-8673-17EF6689E988}" srcOrd="0" destOrd="0" presId="urn:microsoft.com/office/officeart/2008/layout/VerticalCurvedList"/>
    <dgm:cxn modelId="{71D4028C-69FE-4971-A564-B6F33BD972BF}" type="presParOf" srcId="{D82816EE-1652-40E4-A8E7-D94B43FEFC6E}" destId="{5DB97DB6-57E3-41AE-BA31-6BC3F8D7AACD}" srcOrd="1" destOrd="0" presId="urn:microsoft.com/office/officeart/2008/layout/VerticalCurvedList"/>
    <dgm:cxn modelId="{54F8C99C-C3DB-4776-9467-67C19D4D1B02}" type="presParOf" srcId="{D82816EE-1652-40E4-A8E7-D94B43FEFC6E}" destId="{05F0E308-5942-43C2-A10E-5EEDE402CCC3}" srcOrd="2" destOrd="0" presId="urn:microsoft.com/office/officeart/2008/layout/VerticalCurvedList"/>
    <dgm:cxn modelId="{41100BFC-A0CB-4271-BA23-690FF2076C9A}" type="presParOf" srcId="{D82816EE-1652-40E4-A8E7-D94B43FEFC6E}" destId="{AE26B49C-09B0-432D-8A6A-AE6D20101D7F}" srcOrd="3" destOrd="0" presId="urn:microsoft.com/office/officeart/2008/layout/VerticalCurvedList"/>
    <dgm:cxn modelId="{12BE7EA6-DA32-48DC-B805-C4F2893ECCD8}" type="presParOf" srcId="{089E9F73-835A-4991-A98B-2A7D31C8843C}" destId="{4456CB19-DB45-456F-8898-509285893FCE}" srcOrd="1" destOrd="0" presId="urn:microsoft.com/office/officeart/2008/layout/VerticalCurvedList"/>
    <dgm:cxn modelId="{6A0D657E-2A41-4415-976E-A5BC7F9EDFD8}" type="presParOf" srcId="{089E9F73-835A-4991-A98B-2A7D31C8843C}" destId="{E5909F30-5898-4FFF-854E-73164AE74F8A}" srcOrd="2" destOrd="0" presId="urn:microsoft.com/office/officeart/2008/layout/VerticalCurvedList"/>
    <dgm:cxn modelId="{691F907C-F739-43F8-9F77-1C14D64C1EF7}" type="presParOf" srcId="{E5909F30-5898-4FFF-854E-73164AE74F8A}" destId="{5E3B3F9B-AF94-4F38-BCEC-AE2F0ABA85E9}" srcOrd="0" destOrd="0" presId="urn:microsoft.com/office/officeart/2008/layout/VerticalCurvedList"/>
    <dgm:cxn modelId="{D3F15FE5-699B-4096-9FAA-4759F4F83997}" type="presParOf" srcId="{089E9F73-835A-4991-A98B-2A7D31C8843C}" destId="{5BBF5026-272B-4A9F-8536-714404D14903}" srcOrd="3" destOrd="0" presId="urn:microsoft.com/office/officeart/2008/layout/VerticalCurvedList"/>
    <dgm:cxn modelId="{E2B48EA8-657F-4F73-80E0-F11947DAF51C}" type="presParOf" srcId="{089E9F73-835A-4991-A98B-2A7D31C8843C}" destId="{2DDF156E-B7E0-4D5F-8C61-7B872727791F}" srcOrd="4" destOrd="0" presId="urn:microsoft.com/office/officeart/2008/layout/VerticalCurvedList"/>
    <dgm:cxn modelId="{F94D2336-8913-4A63-A58A-129F4BEF2F56}" type="presParOf" srcId="{2DDF156E-B7E0-4D5F-8C61-7B872727791F}" destId="{D904D779-CB6D-498B-A222-B9D5ACE46AAB}" srcOrd="0" destOrd="0" presId="urn:microsoft.com/office/officeart/2008/layout/VerticalCurvedList"/>
    <dgm:cxn modelId="{F72C13A2-2670-4AFA-905E-E8BD8861A93C}" type="presParOf" srcId="{089E9F73-835A-4991-A98B-2A7D31C8843C}" destId="{61549969-0F6C-47D2-ACC9-CCAA6BED92A1}" srcOrd="5" destOrd="0" presId="urn:microsoft.com/office/officeart/2008/layout/VerticalCurvedList"/>
    <dgm:cxn modelId="{9D4D1607-D45C-4019-885E-40866906A86B}" type="presParOf" srcId="{089E9F73-835A-4991-A98B-2A7D31C8843C}" destId="{CECAB2C6-D661-468B-974E-0CDC64FF6B24}" srcOrd="6" destOrd="0" presId="urn:microsoft.com/office/officeart/2008/layout/VerticalCurvedList"/>
    <dgm:cxn modelId="{FB372E58-CA54-40BD-A2C3-B7E55203BD0A}" type="presParOf" srcId="{CECAB2C6-D661-468B-974E-0CDC64FF6B24}" destId="{90067D43-3E0C-44CB-93D8-F01C04991F2A}" srcOrd="0" destOrd="0" presId="urn:microsoft.com/office/officeart/2008/layout/VerticalCurvedList"/>
    <dgm:cxn modelId="{AC39E4A1-1C90-43DB-A5A9-1FD4E9F02384}" type="presParOf" srcId="{089E9F73-835A-4991-A98B-2A7D31C8843C}" destId="{328646A8-D7F1-4FCD-BA4C-CB504E4BE258}" srcOrd="7" destOrd="0" presId="urn:microsoft.com/office/officeart/2008/layout/VerticalCurvedList"/>
    <dgm:cxn modelId="{23B29296-F2E6-48F3-AF18-B5D4710DCCA3}" type="presParOf" srcId="{089E9F73-835A-4991-A98B-2A7D31C8843C}" destId="{F468AD62-5F5B-4503-8E98-BAFAA2821A82}" srcOrd="8" destOrd="0" presId="urn:microsoft.com/office/officeart/2008/layout/VerticalCurvedList"/>
    <dgm:cxn modelId="{94694C24-F699-41C8-8E49-8C5CE47293D6}" type="presParOf" srcId="{F468AD62-5F5B-4503-8E98-BAFAA2821A82}" destId="{9BE8584A-2B2A-40CC-8D72-0D4D65E5D7DD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3AF9D47-217E-4A0B-9C01-CAB405D04846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551062F-E93A-44DA-B3F2-A819A05612AE}">
      <dgm:prSet/>
      <dgm:spPr/>
      <dgm:t>
        <a:bodyPr/>
        <a:lstStyle/>
        <a:p>
          <a:r>
            <a:rPr lang="en-US"/>
            <a:t>The Mental Capacity Act 2005 supports decision-making rights while recognising circumstances where best-interests decisions may become necessary.</a:t>
          </a:r>
        </a:p>
      </dgm:t>
    </dgm:pt>
    <dgm:pt modelId="{AF827068-766F-4C38-97D8-47B1AF2C31B0}" type="parTrans" cxnId="{1CD22460-71AD-46C6-85B5-5AD08B31E019}">
      <dgm:prSet/>
      <dgm:spPr/>
      <dgm:t>
        <a:bodyPr/>
        <a:lstStyle/>
        <a:p>
          <a:endParaRPr lang="en-US"/>
        </a:p>
      </dgm:t>
    </dgm:pt>
    <dgm:pt modelId="{ABA82A3A-AC05-49F0-A0ED-A5F7542F33B8}" type="sibTrans" cxnId="{1CD22460-71AD-46C6-85B5-5AD08B31E019}">
      <dgm:prSet/>
      <dgm:spPr/>
      <dgm:t>
        <a:bodyPr/>
        <a:lstStyle/>
        <a:p>
          <a:endParaRPr lang="en-US"/>
        </a:p>
      </dgm:t>
    </dgm:pt>
    <dgm:pt modelId="{F5850A93-61FD-41AE-B773-5D60F5CAD39C}">
      <dgm:prSet/>
      <dgm:spPr/>
      <dgm:t>
        <a:bodyPr/>
        <a:lstStyle/>
        <a:p>
          <a:r>
            <a:rPr lang="en-US"/>
            <a:t>Safeguarding responses should consider the least restrictive available approach rather than relying on protection alone (Mental Capacity Act, 2005).</a:t>
          </a:r>
        </a:p>
      </dgm:t>
    </dgm:pt>
    <dgm:pt modelId="{B7209F97-7276-456C-AFEC-57D7C2DD1AB8}" type="parTrans" cxnId="{E727A531-345C-4A0A-B758-B21E9F40F50A}">
      <dgm:prSet/>
      <dgm:spPr/>
      <dgm:t>
        <a:bodyPr/>
        <a:lstStyle/>
        <a:p>
          <a:endParaRPr lang="en-US"/>
        </a:p>
      </dgm:t>
    </dgm:pt>
    <dgm:pt modelId="{E77FA3BC-E16D-44D2-8474-589EA8CC6B49}" type="sibTrans" cxnId="{E727A531-345C-4A0A-B758-B21E9F40F50A}">
      <dgm:prSet/>
      <dgm:spPr/>
      <dgm:t>
        <a:bodyPr/>
        <a:lstStyle/>
        <a:p>
          <a:endParaRPr lang="en-US"/>
        </a:p>
      </dgm:t>
    </dgm:pt>
    <dgm:pt modelId="{50F2C4F2-70C1-47C0-82D3-9A117B5860DB}">
      <dgm:prSet/>
      <dgm:spPr/>
      <dgm:t>
        <a:bodyPr/>
        <a:lstStyle/>
        <a:p>
          <a:r>
            <a:rPr lang="en-US"/>
            <a:t>Mrs F's case demonstrates how professional assessments and changing personal preferences can influence care arrangements (SCIE, 2013).</a:t>
          </a:r>
        </a:p>
      </dgm:t>
    </dgm:pt>
    <dgm:pt modelId="{A8C0B1FB-E307-44D7-B211-D76F02C2C557}" type="parTrans" cxnId="{BD206D84-420C-4A4A-BF2A-4B6A114675AF}">
      <dgm:prSet/>
      <dgm:spPr/>
      <dgm:t>
        <a:bodyPr/>
        <a:lstStyle/>
        <a:p>
          <a:endParaRPr lang="en-US"/>
        </a:p>
      </dgm:t>
    </dgm:pt>
    <dgm:pt modelId="{6855279C-BE0A-4789-9FB9-D98EDEE0A50C}" type="sibTrans" cxnId="{BD206D84-420C-4A4A-BF2A-4B6A114675AF}">
      <dgm:prSet/>
      <dgm:spPr/>
      <dgm:t>
        <a:bodyPr/>
        <a:lstStyle/>
        <a:p>
          <a:endParaRPr lang="en-US"/>
        </a:p>
      </dgm:t>
    </dgm:pt>
    <dgm:pt modelId="{DE64F32F-A802-48EC-9E78-67F01174FE0C}">
      <dgm:prSet/>
      <dgm:spPr/>
      <dgm:t>
        <a:bodyPr/>
        <a:lstStyle/>
        <a:p>
          <a:r>
            <a:rPr lang="en-US"/>
            <a:t>Appropriate safeguarding may therefore require continuing dialogue between practitioners and the person receiving care (SCIE, 2013; NICE, 2018).</a:t>
          </a:r>
        </a:p>
      </dgm:t>
    </dgm:pt>
    <dgm:pt modelId="{A06CA28F-F90B-4740-A810-6455E8D4F028}" type="parTrans" cxnId="{351C1FC8-E8FE-4BD3-8A12-7DD7790EB648}">
      <dgm:prSet/>
      <dgm:spPr/>
      <dgm:t>
        <a:bodyPr/>
        <a:lstStyle/>
        <a:p>
          <a:endParaRPr lang="en-US"/>
        </a:p>
      </dgm:t>
    </dgm:pt>
    <dgm:pt modelId="{1BD4454A-3E1A-48CC-831E-2791263F95F1}" type="sibTrans" cxnId="{351C1FC8-E8FE-4BD3-8A12-7DD7790EB648}">
      <dgm:prSet/>
      <dgm:spPr/>
      <dgm:t>
        <a:bodyPr/>
        <a:lstStyle/>
        <a:p>
          <a:endParaRPr lang="en-US"/>
        </a:p>
      </dgm:t>
    </dgm:pt>
    <dgm:pt modelId="{0BD2E9AB-A184-44DB-AF8C-6C87A06BBB44}" type="pres">
      <dgm:prSet presAssocID="{03AF9D47-217E-4A0B-9C01-CAB405D04846}" presName="Name0" presStyleCnt="0">
        <dgm:presLayoutVars>
          <dgm:chMax val="7"/>
          <dgm:chPref val="7"/>
          <dgm:dir/>
        </dgm:presLayoutVars>
      </dgm:prSet>
      <dgm:spPr/>
    </dgm:pt>
    <dgm:pt modelId="{DA272D03-FAEA-46CE-BE5F-086CD935B7B8}" type="pres">
      <dgm:prSet presAssocID="{03AF9D47-217E-4A0B-9C01-CAB405D04846}" presName="Name1" presStyleCnt="0"/>
      <dgm:spPr/>
    </dgm:pt>
    <dgm:pt modelId="{9E8A134F-9EC8-4707-8FB7-FFF27D7434DF}" type="pres">
      <dgm:prSet presAssocID="{03AF9D47-217E-4A0B-9C01-CAB405D04846}" presName="cycle" presStyleCnt="0"/>
      <dgm:spPr/>
    </dgm:pt>
    <dgm:pt modelId="{8F2AD20F-7F1D-42AA-84DE-6798C446AC07}" type="pres">
      <dgm:prSet presAssocID="{03AF9D47-217E-4A0B-9C01-CAB405D04846}" presName="srcNode" presStyleLbl="node1" presStyleIdx="0" presStyleCnt="4"/>
      <dgm:spPr/>
    </dgm:pt>
    <dgm:pt modelId="{2AB29DDD-A210-4E51-9116-7D81B370F627}" type="pres">
      <dgm:prSet presAssocID="{03AF9D47-217E-4A0B-9C01-CAB405D04846}" presName="conn" presStyleLbl="parChTrans1D2" presStyleIdx="0" presStyleCnt="1"/>
      <dgm:spPr/>
    </dgm:pt>
    <dgm:pt modelId="{AF8681A2-22B4-4206-803B-0A816B2696CA}" type="pres">
      <dgm:prSet presAssocID="{03AF9D47-217E-4A0B-9C01-CAB405D04846}" presName="extraNode" presStyleLbl="node1" presStyleIdx="0" presStyleCnt="4"/>
      <dgm:spPr/>
    </dgm:pt>
    <dgm:pt modelId="{1A1A0DE1-B734-4BD2-AFA0-D75896FF27CA}" type="pres">
      <dgm:prSet presAssocID="{03AF9D47-217E-4A0B-9C01-CAB405D04846}" presName="dstNode" presStyleLbl="node1" presStyleIdx="0" presStyleCnt="4"/>
      <dgm:spPr/>
    </dgm:pt>
    <dgm:pt modelId="{6C4C56B8-E96A-4450-9A51-81A5FAAC7071}" type="pres">
      <dgm:prSet presAssocID="{E551062F-E93A-44DA-B3F2-A819A05612AE}" presName="text_1" presStyleLbl="node1" presStyleIdx="0" presStyleCnt="4">
        <dgm:presLayoutVars>
          <dgm:bulletEnabled val="1"/>
        </dgm:presLayoutVars>
      </dgm:prSet>
      <dgm:spPr/>
    </dgm:pt>
    <dgm:pt modelId="{15EF83A9-127C-429E-BE6D-40671451B2CA}" type="pres">
      <dgm:prSet presAssocID="{E551062F-E93A-44DA-B3F2-A819A05612AE}" presName="accent_1" presStyleCnt="0"/>
      <dgm:spPr/>
    </dgm:pt>
    <dgm:pt modelId="{03ADF399-8A32-4BD9-A0DF-21060FB65195}" type="pres">
      <dgm:prSet presAssocID="{E551062F-E93A-44DA-B3F2-A819A05612AE}" presName="accentRepeatNode" presStyleLbl="solidFgAcc1" presStyleIdx="0" presStyleCnt="4"/>
      <dgm:spPr/>
    </dgm:pt>
    <dgm:pt modelId="{F9E31E96-575E-4C1A-BDAE-0D558E231A52}" type="pres">
      <dgm:prSet presAssocID="{F5850A93-61FD-41AE-B773-5D60F5CAD39C}" presName="text_2" presStyleLbl="node1" presStyleIdx="1" presStyleCnt="4">
        <dgm:presLayoutVars>
          <dgm:bulletEnabled val="1"/>
        </dgm:presLayoutVars>
      </dgm:prSet>
      <dgm:spPr/>
    </dgm:pt>
    <dgm:pt modelId="{8810636F-F49E-474F-9B1F-2556E39C472E}" type="pres">
      <dgm:prSet presAssocID="{F5850A93-61FD-41AE-B773-5D60F5CAD39C}" presName="accent_2" presStyleCnt="0"/>
      <dgm:spPr/>
    </dgm:pt>
    <dgm:pt modelId="{2BE1E752-1F91-4A25-9503-47E23290EB9B}" type="pres">
      <dgm:prSet presAssocID="{F5850A93-61FD-41AE-B773-5D60F5CAD39C}" presName="accentRepeatNode" presStyleLbl="solidFgAcc1" presStyleIdx="1" presStyleCnt="4"/>
      <dgm:spPr/>
    </dgm:pt>
    <dgm:pt modelId="{BC26C75F-0014-4B06-9DCD-19BABD739123}" type="pres">
      <dgm:prSet presAssocID="{50F2C4F2-70C1-47C0-82D3-9A117B5860DB}" presName="text_3" presStyleLbl="node1" presStyleIdx="2" presStyleCnt="4">
        <dgm:presLayoutVars>
          <dgm:bulletEnabled val="1"/>
        </dgm:presLayoutVars>
      </dgm:prSet>
      <dgm:spPr/>
    </dgm:pt>
    <dgm:pt modelId="{93AF8110-5122-42D6-9E89-EC9CDB17EF2F}" type="pres">
      <dgm:prSet presAssocID="{50F2C4F2-70C1-47C0-82D3-9A117B5860DB}" presName="accent_3" presStyleCnt="0"/>
      <dgm:spPr/>
    </dgm:pt>
    <dgm:pt modelId="{447C59E3-76AD-462A-B5AE-07EDA4AACB38}" type="pres">
      <dgm:prSet presAssocID="{50F2C4F2-70C1-47C0-82D3-9A117B5860DB}" presName="accentRepeatNode" presStyleLbl="solidFgAcc1" presStyleIdx="2" presStyleCnt="4"/>
      <dgm:spPr/>
    </dgm:pt>
    <dgm:pt modelId="{74EC68DA-BCDF-4865-A7E0-7A547B9B6281}" type="pres">
      <dgm:prSet presAssocID="{DE64F32F-A802-48EC-9E78-67F01174FE0C}" presName="text_4" presStyleLbl="node1" presStyleIdx="3" presStyleCnt="4">
        <dgm:presLayoutVars>
          <dgm:bulletEnabled val="1"/>
        </dgm:presLayoutVars>
      </dgm:prSet>
      <dgm:spPr/>
    </dgm:pt>
    <dgm:pt modelId="{A99DB215-0920-45F2-89AB-2AC7EDC38823}" type="pres">
      <dgm:prSet presAssocID="{DE64F32F-A802-48EC-9E78-67F01174FE0C}" presName="accent_4" presStyleCnt="0"/>
      <dgm:spPr/>
    </dgm:pt>
    <dgm:pt modelId="{3694A2E7-EC43-44B8-8465-A2B6C1D29566}" type="pres">
      <dgm:prSet presAssocID="{DE64F32F-A802-48EC-9E78-67F01174FE0C}" presName="accentRepeatNode" presStyleLbl="solidFgAcc1" presStyleIdx="3" presStyleCnt="4"/>
      <dgm:spPr/>
    </dgm:pt>
  </dgm:ptLst>
  <dgm:cxnLst>
    <dgm:cxn modelId="{E2587216-569B-4B04-9DF6-D58A14ED2569}" type="presOf" srcId="{F5850A93-61FD-41AE-B773-5D60F5CAD39C}" destId="{F9E31E96-575E-4C1A-BDAE-0D558E231A52}" srcOrd="0" destOrd="0" presId="urn:microsoft.com/office/officeart/2008/layout/VerticalCurvedList"/>
    <dgm:cxn modelId="{1E003C24-737A-4B10-A64E-04DE6B0DD626}" type="presOf" srcId="{ABA82A3A-AC05-49F0-A0ED-A5F7542F33B8}" destId="{2AB29DDD-A210-4E51-9116-7D81B370F627}" srcOrd="0" destOrd="0" presId="urn:microsoft.com/office/officeart/2008/layout/VerticalCurvedList"/>
    <dgm:cxn modelId="{E727A531-345C-4A0A-B758-B21E9F40F50A}" srcId="{03AF9D47-217E-4A0B-9C01-CAB405D04846}" destId="{F5850A93-61FD-41AE-B773-5D60F5CAD39C}" srcOrd="1" destOrd="0" parTransId="{B7209F97-7276-456C-AFEC-57D7C2DD1AB8}" sibTransId="{E77FA3BC-E16D-44D2-8474-589EA8CC6B49}"/>
    <dgm:cxn modelId="{1CD22460-71AD-46C6-85B5-5AD08B31E019}" srcId="{03AF9D47-217E-4A0B-9C01-CAB405D04846}" destId="{E551062F-E93A-44DA-B3F2-A819A05612AE}" srcOrd="0" destOrd="0" parTransId="{AF827068-766F-4C38-97D8-47B1AF2C31B0}" sibTransId="{ABA82A3A-AC05-49F0-A0ED-A5F7542F33B8}"/>
    <dgm:cxn modelId="{441EA86D-8063-474F-845F-6FDD103CCF1F}" type="presOf" srcId="{50F2C4F2-70C1-47C0-82D3-9A117B5860DB}" destId="{BC26C75F-0014-4B06-9DCD-19BABD739123}" srcOrd="0" destOrd="0" presId="urn:microsoft.com/office/officeart/2008/layout/VerticalCurvedList"/>
    <dgm:cxn modelId="{ECCC237C-617D-4733-90AE-C88B5C4F7055}" type="presOf" srcId="{E551062F-E93A-44DA-B3F2-A819A05612AE}" destId="{6C4C56B8-E96A-4450-9A51-81A5FAAC7071}" srcOrd="0" destOrd="0" presId="urn:microsoft.com/office/officeart/2008/layout/VerticalCurvedList"/>
    <dgm:cxn modelId="{BD206D84-420C-4A4A-BF2A-4B6A114675AF}" srcId="{03AF9D47-217E-4A0B-9C01-CAB405D04846}" destId="{50F2C4F2-70C1-47C0-82D3-9A117B5860DB}" srcOrd="2" destOrd="0" parTransId="{A8C0B1FB-E307-44D7-B211-D76F02C2C557}" sibTransId="{6855279C-BE0A-4789-9FB9-D98EDEE0A50C}"/>
    <dgm:cxn modelId="{761C149A-9AD6-4A2E-A821-2D7568133AA2}" type="presOf" srcId="{DE64F32F-A802-48EC-9E78-67F01174FE0C}" destId="{74EC68DA-BCDF-4865-A7E0-7A547B9B6281}" srcOrd="0" destOrd="0" presId="urn:microsoft.com/office/officeart/2008/layout/VerticalCurvedList"/>
    <dgm:cxn modelId="{576B44A8-AEF3-4F16-8F1A-BF9789BF09D3}" type="presOf" srcId="{03AF9D47-217E-4A0B-9C01-CAB405D04846}" destId="{0BD2E9AB-A184-44DB-AF8C-6C87A06BBB44}" srcOrd="0" destOrd="0" presId="urn:microsoft.com/office/officeart/2008/layout/VerticalCurvedList"/>
    <dgm:cxn modelId="{351C1FC8-E8FE-4BD3-8A12-7DD7790EB648}" srcId="{03AF9D47-217E-4A0B-9C01-CAB405D04846}" destId="{DE64F32F-A802-48EC-9E78-67F01174FE0C}" srcOrd="3" destOrd="0" parTransId="{A06CA28F-F90B-4740-A810-6455E8D4F028}" sibTransId="{1BD4454A-3E1A-48CC-831E-2791263F95F1}"/>
    <dgm:cxn modelId="{EC4FA667-EDEB-432F-94F8-FAAEC96E0D65}" type="presParOf" srcId="{0BD2E9AB-A184-44DB-AF8C-6C87A06BBB44}" destId="{DA272D03-FAEA-46CE-BE5F-086CD935B7B8}" srcOrd="0" destOrd="0" presId="urn:microsoft.com/office/officeart/2008/layout/VerticalCurvedList"/>
    <dgm:cxn modelId="{18F8A878-8899-4241-AE16-A34D018A27C2}" type="presParOf" srcId="{DA272D03-FAEA-46CE-BE5F-086CD935B7B8}" destId="{9E8A134F-9EC8-4707-8FB7-FFF27D7434DF}" srcOrd="0" destOrd="0" presId="urn:microsoft.com/office/officeart/2008/layout/VerticalCurvedList"/>
    <dgm:cxn modelId="{F55B1318-FBA2-40C1-AE4C-EBFA56472233}" type="presParOf" srcId="{9E8A134F-9EC8-4707-8FB7-FFF27D7434DF}" destId="{8F2AD20F-7F1D-42AA-84DE-6798C446AC07}" srcOrd="0" destOrd="0" presId="urn:microsoft.com/office/officeart/2008/layout/VerticalCurvedList"/>
    <dgm:cxn modelId="{09C4962C-6B26-4186-B27F-E8285982C75F}" type="presParOf" srcId="{9E8A134F-9EC8-4707-8FB7-FFF27D7434DF}" destId="{2AB29DDD-A210-4E51-9116-7D81B370F627}" srcOrd="1" destOrd="0" presId="urn:microsoft.com/office/officeart/2008/layout/VerticalCurvedList"/>
    <dgm:cxn modelId="{C32D7FDC-261A-410F-9758-7109F03E818D}" type="presParOf" srcId="{9E8A134F-9EC8-4707-8FB7-FFF27D7434DF}" destId="{AF8681A2-22B4-4206-803B-0A816B2696CA}" srcOrd="2" destOrd="0" presId="urn:microsoft.com/office/officeart/2008/layout/VerticalCurvedList"/>
    <dgm:cxn modelId="{16A1517A-CD46-4180-BB52-115E33567E96}" type="presParOf" srcId="{9E8A134F-9EC8-4707-8FB7-FFF27D7434DF}" destId="{1A1A0DE1-B734-4BD2-AFA0-D75896FF27CA}" srcOrd="3" destOrd="0" presId="urn:microsoft.com/office/officeart/2008/layout/VerticalCurvedList"/>
    <dgm:cxn modelId="{0FAB4E93-B642-4E30-9560-C0ECDF75A4EF}" type="presParOf" srcId="{DA272D03-FAEA-46CE-BE5F-086CD935B7B8}" destId="{6C4C56B8-E96A-4450-9A51-81A5FAAC7071}" srcOrd="1" destOrd="0" presId="urn:microsoft.com/office/officeart/2008/layout/VerticalCurvedList"/>
    <dgm:cxn modelId="{BC4968CD-4226-4CD3-97EC-1CC561EB2E17}" type="presParOf" srcId="{DA272D03-FAEA-46CE-BE5F-086CD935B7B8}" destId="{15EF83A9-127C-429E-BE6D-40671451B2CA}" srcOrd="2" destOrd="0" presId="urn:microsoft.com/office/officeart/2008/layout/VerticalCurvedList"/>
    <dgm:cxn modelId="{5130BE6B-5737-493C-85D9-B2C1AE21528F}" type="presParOf" srcId="{15EF83A9-127C-429E-BE6D-40671451B2CA}" destId="{03ADF399-8A32-4BD9-A0DF-21060FB65195}" srcOrd="0" destOrd="0" presId="urn:microsoft.com/office/officeart/2008/layout/VerticalCurvedList"/>
    <dgm:cxn modelId="{FAB66B9E-5D5A-4E94-920D-82099147B887}" type="presParOf" srcId="{DA272D03-FAEA-46CE-BE5F-086CD935B7B8}" destId="{F9E31E96-575E-4C1A-BDAE-0D558E231A52}" srcOrd="3" destOrd="0" presId="urn:microsoft.com/office/officeart/2008/layout/VerticalCurvedList"/>
    <dgm:cxn modelId="{33D74340-EE82-40B0-93C1-0B71B1920EF3}" type="presParOf" srcId="{DA272D03-FAEA-46CE-BE5F-086CD935B7B8}" destId="{8810636F-F49E-474F-9B1F-2556E39C472E}" srcOrd="4" destOrd="0" presId="urn:microsoft.com/office/officeart/2008/layout/VerticalCurvedList"/>
    <dgm:cxn modelId="{08A6050B-6EEF-4784-88D5-76040B2DCBB0}" type="presParOf" srcId="{8810636F-F49E-474F-9B1F-2556E39C472E}" destId="{2BE1E752-1F91-4A25-9503-47E23290EB9B}" srcOrd="0" destOrd="0" presId="urn:microsoft.com/office/officeart/2008/layout/VerticalCurvedList"/>
    <dgm:cxn modelId="{B3800CED-439C-4FC3-9794-7C03580FECEE}" type="presParOf" srcId="{DA272D03-FAEA-46CE-BE5F-086CD935B7B8}" destId="{BC26C75F-0014-4B06-9DCD-19BABD739123}" srcOrd="5" destOrd="0" presId="urn:microsoft.com/office/officeart/2008/layout/VerticalCurvedList"/>
    <dgm:cxn modelId="{A0DEB92E-B52E-4B43-B732-1C5EFE975E41}" type="presParOf" srcId="{DA272D03-FAEA-46CE-BE5F-086CD935B7B8}" destId="{93AF8110-5122-42D6-9E89-EC9CDB17EF2F}" srcOrd="6" destOrd="0" presId="urn:microsoft.com/office/officeart/2008/layout/VerticalCurvedList"/>
    <dgm:cxn modelId="{DB6CE843-8EF4-4BB7-9658-D099D1F86124}" type="presParOf" srcId="{93AF8110-5122-42D6-9E89-EC9CDB17EF2F}" destId="{447C59E3-76AD-462A-B5AE-07EDA4AACB38}" srcOrd="0" destOrd="0" presId="urn:microsoft.com/office/officeart/2008/layout/VerticalCurvedList"/>
    <dgm:cxn modelId="{573AF605-524A-4F1E-9169-6D1C4640C3B9}" type="presParOf" srcId="{DA272D03-FAEA-46CE-BE5F-086CD935B7B8}" destId="{74EC68DA-BCDF-4865-A7E0-7A547B9B6281}" srcOrd="7" destOrd="0" presId="urn:microsoft.com/office/officeart/2008/layout/VerticalCurvedList"/>
    <dgm:cxn modelId="{A0AA3000-AFD8-4E7D-9F1E-B18233E1F957}" type="presParOf" srcId="{DA272D03-FAEA-46CE-BE5F-086CD935B7B8}" destId="{A99DB215-0920-45F2-89AB-2AC7EDC38823}" srcOrd="8" destOrd="0" presId="urn:microsoft.com/office/officeart/2008/layout/VerticalCurvedList"/>
    <dgm:cxn modelId="{AF26CC87-3BF5-464C-B106-C8BA56B2107D}" type="presParOf" srcId="{A99DB215-0920-45F2-89AB-2AC7EDC38823}" destId="{3694A2E7-EC43-44B8-8465-A2B6C1D29566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677E8F3-0BEB-4D9D-B6FC-482C8114015A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9EEDB0-BE1E-4323-8D7C-9D191CE25B86}">
      <dgm:prSet phldrT="[Text]" phldr="0"/>
      <dgm:spPr/>
      <dgm:t>
        <a:bodyPr/>
        <a:lstStyle/>
        <a:p>
          <a:r>
            <a:rPr lang="en-US"/>
            <a:t>Needs Assessment</a:t>
          </a:r>
        </a:p>
      </dgm:t>
    </dgm:pt>
    <dgm:pt modelId="{C3A79C78-5251-4D18-AB8D-77E3684CD250}" type="parTrans" cxnId="{5C790CAD-BF7E-4FAF-9863-9C5DF5186E9E}">
      <dgm:prSet/>
      <dgm:spPr/>
      <dgm:t>
        <a:bodyPr/>
        <a:lstStyle/>
        <a:p>
          <a:endParaRPr lang="en-US"/>
        </a:p>
      </dgm:t>
    </dgm:pt>
    <dgm:pt modelId="{56C96706-7FB6-43B2-9DC0-941C0CD7D818}" type="sibTrans" cxnId="{5C790CAD-BF7E-4FAF-9863-9C5DF5186E9E}">
      <dgm:prSet/>
      <dgm:spPr/>
      <dgm:t>
        <a:bodyPr/>
        <a:lstStyle/>
        <a:p>
          <a:endParaRPr lang="en-US"/>
        </a:p>
      </dgm:t>
    </dgm:pt>
    <dgm:pt modelId="{D0C8217F-18C6-4AA0-A67A-52CB86F6D168}">
      <dgm:prSet phldrT="[Text]" phldr="0"/>
      <dgm:spPr/>
      <dgm:t>
        <a:bodyPr/>
        <a:lstStyle/>
        <a:p>
          <a:r>
            <a:rPr lang="en-US"/>
            <a:t>Accessible Design</a:t>
          </a:r>
        </a:p>
      </dgm:t>
    </dgm:pt>
    <dgm:pt modelId="{2CC559FF-4F1F-40F9-A609-68EB8352BFE6}" type="parTrans" cxnId="{6B2ADA72-4CA6-4CF2-A5C7-8B343CBBD8B2}">
      <dgm:prSet/>
      <dgm:spPr/>
      <dgm:t>
        <a:bodyPr/>
        <a:lstStyle/>
        <a:p>
          <a:endParaRPr lang="en-US"/>
        </a:p>
      </dgm:t>
    </dgm:pt>
    <dgm:pt modelId="{9154CC48-B742-4E95-963B-F35147A22600}" type="sibTrans" cxnId="{6B2ADA72-4CA6-4CF2-A5C7-8B343CBBD8B2}">
      <dgm:prSet/>
      <dgm:spPr/>
      <dgm:t>
        <a:bodyPr/>
        <a:lstStyle/>
        <a:p>
          <a:endParaRPr lang="en-US"/>
        </a:p>
      </dgm:t>
    </dgm:pt>
    <dgm:pt modelId="{AA4B0D90-1B76-4830-B161-7830B858CA72}">
      <dgm:prSet phldrT="[Text]" phldr="0"/>
      <dgm:spPr/>
      <dgm:t>
        <a:bodyPr/>
        <a:lstStyle/>
        <a:p>
          <a:r>
            <a:rPr lang="en-US"/>
            <a:t>Supported Implementation</a:t>
          </a:r>
        </a:p>
      </dgm:t>
    </dgm:pt>
    <dgm:pt modelId="{7B609D9A-582E-432E-A398-01F255A718CE}" type="parTrans" cxnId="{BE5E4998-F091-4EDC-AF01-E61EAF8DB3A3}">
      <dgm:prSet/>
      <dgm:spPr/>
      <dgm:t>
        <a:bodyPr/>
        <a:lstStyle/>
        <a:p>
          <a:endParaRPr lang="en-US"/>
        </a:p>
      </dgm:t>
    </dgm:pt>
    <dgm:pt modelId="{D1F269EA-E776-494D-B046-54F37FC7B352}" type="sibTrans" cxnId="{BE5E4998-F091-4EDC-AF01-E61EAF8DB3A3}">
      <dgm:prSet/>
      <dgm:spPr/>
      <dgm:t>
        <a:bodyPr/>
        <a:lstStyle/>
        <a:p>
          <a:endParaRPr lang="en-US"/>
        </a:p>
      </dgm:t>
    </dgm:pt>
    <dgm:pt modelId="{687F2426-0EFA-4255-878C-65FB665752C1}">
      <dgm:prSet phldrT="[Text]" phldr="0"/>
      <dgm:spPr/>
      <dgm:t>
        <a:bodyPr/>
        <a:lstStyle/>
        <a:p>
          <a:r>
            <a:rPr lang="en-US"/>
            <a:t>Outcome Review</a:t>
          </a:r>
        </a:p>
      </dgm:t>
    </dgm:pt>
    <dgm:pt modelId="{28CD5E83-50D0-47EB-9CBA-FCA3AD775439}" type="parTrans" cxnId="{52DD602C-23DB-44F5-BEF3-3FD829E852A6}">
      <dgm:prSet/>
      <dgm:spPr/>
      <dgm:t>
        <a:bodyPr/>
        <a:lstStyle/>
        <a:p>
          <a:endParaRPr lang="en-US"/>
        </a:p>
      </dgm:t>
    </dgm:pt>
    <dgm:pt modelId="{AC05044A-CF40-434E-BFD1-9A71F9CC2699}" type="sibTrans" cxnId="{52DD602C-23DB-44F5-BEF3-3FD829E852A6}">
      <dgm:prSet/>
      <dgm:spPr/>
      <dgm:t>
        <a:bodyPr/>
        <a:lstStyle/>
        <a:p>
          <a:endParaRPr lang="en-US"/>
        </a:p>
      </dgm:t>
    </dgm:pt>
    <dgm:pt modelId="{FB1D69B2-5A1F-46C1-8F56-F59BBD8D59A7}" type="pres">
      <dgm:prSet presAssocID="{F677E8F3-0BEB-4D9D-B6FC-482C8114015A}" presName="cycle" presStyleCnt="0">
        <dgm:presLayoutVars>
          <dgm:dir/>
          <dgm:resizeHandles val="exact"/>
        </dgm:presLayoutVars>
      </dgm:prSet>
      <dgm:spPr/>
    </dgm:pt>
    <dgm:pt modelId="{7E15F0ED-DD73-43FB-96CC-E573D123E208}" type="pres">
      <dgm:prSet presAssocID="{3B9EEDB0-BE1E-4323-8D7C-9D191CE25B86}" presName="node" presStyleLbl="node1" presStyleIdx="0" presStyleCnt="4">
        <dgm:presLayoutVars>
          <dgm:bulletEnabled val="1"/>
        </dgm:presLayoutVars>
      </dgm:prSet>
      <dgm:spPr/>
    </dgm:pt>
    <dgm:pt modelId="{3E472C1C-076A-4FE3-B81E-D73C1BDFB144}" type="pres">
      <dgm:prSet presAssocID="{56C96706-7FB6-43B2-9DC0-941C0CD7D818}" presName="sibTrans" presStyleLbl="sibTrans2D1" presStyleIdx="0" presStyleCnt="4"/>
      <dgm:spPr/>
    </dgm:pt>
    <dgm:pt modelId="{7848153F-EC40-4E11-9172-8D92B48035A1}" type="pres">
      <dgm:prSet presAssocID="{56C96706-7FB6-43B2-9DC0-941C0CD7D818}" presName="connectorText" presStyleLbl="sibTrans2D1" presStyleIdx="0" presStyleCnt="4"/>
      <dgm:spPr/>
    </dgm:pt>
    <dgm:pt modelId="{126404E6-F3E4-480E-A3C7-EF001E1AA2E4}" type="pres">
      <dgm:prSet presAssocID="{D0C8217F-18C6-4AA0-A67A-52CB86F6D168}" presName="node" presStyleLbl="node1" presStyleIdx="1" presStyleCnt="4">
        <dgm:presLayoutVars>
          <dgm:bulletEnabled val="1"/>
        </dgm:presLayoutVars>
      </dgm:prSet>
      <dgm:spPr/>
    </dgm:pt>
    <dgm:pt modelId="{195922A0-63F6-4B83-B6DA-50BD3A0CFC58}" type="pres">
      <dgm:prSet presAssocID="{9154CC48-B742-4E95-963B-F35147A22600}" presName="sibTrans" presStyleLbl="sibTrans2D1" presStyleIdx="1" presStyleCnt="4"/>
      <dgm:spPr/>
    </dgm:pt>
    <dgm:pt modelId="{3EF2B675-C186-4EBA-B5A3-930253240ED2}" type="pres">
      <dgm:prSet presAssocID="{9154CC48-B742-4E95-963B-F35147A22600}" presName="connectorText" presStyleLbl="sibTrans2D1" presStyleIdx="1" presStyleCnt="4"/>
      <dgm:spPr/>
    </dgm:pt>
    <dgm:pt modelId="{75D7D1C0-5DCD-4169-8ACC-03379C941B85}" type="pres">
      <dgm:prSet presAssocID="{AA4B0D90-1B76-4830-B161-7830B858CA72}" presName="node" presStyleLbl="node1" presStyleIdx="2" presStyleCnt="4">
        <dgm:presLayoutVars>
          <dgm:bulletEnabled val="1"/>
        </dgm:presLayoutVars>
      </dgm:prSet>
      <dgm:spPr/>
    </dgm:pt>
    <dgm:pt modelId="{37D8B263-D388-4D3E-9B01-E9B801A86016}" type="pres">
      <dgm:prSet presAssocID="{D1F269EA-E776-494D-B046-54F37FC7B352}" presName="sibTrans" presStyleLbl="sibTrans2D1" presStyleIdx="2" presStyleCnt="4"/>
      <dgm:spPr/>
    </dgm:pt>
    <dgm:pt modelId="{FCD7DE94-56EA-44DE-B517-789AEE33CB05}" type="pres">
      <dgm:prSet presAssocID="{D1F269EA-E776-494D-B046-54F37FC7B352}" presName="connectorText" presStyleLbl="sibTrans2D1" presStyleIdx="2" presStyleCnt="4"/>
      <dgm:spPr/>
    </dgm:pt>
    <dgm:pt modelId="{8DAE1339-287F-4CBD-88FD-E80074A70E3F}" type="pres">
      <dgm:prSet presAssocID="{687F2426-0EFA-4255-878C-65FB665752C1}" presName="node" presStyleLbl="node1" presStyleIdx="3" presStyleCnt="4">
        <dgm:presLayoutVars>
          <dgm:bulletEnabled val="1"/>
        </dgm:presLayoutVars>
      </dgm:prSet>
      <dgm:spPr/>
    </dgm:pt>
    <dgm:pt modelId="{4A27396D-FE16-4528-A4F4-D169CD798170}" type="pres">
      <dgm:prSet presAssocID="{AC05044A-CF40-434E-BFD1-9A71F9CC2699}" presName="sibTrans" presStyleLbl="sibTrans2D1" presStyleIdx="3" presStyleCnt="4"/>
      <dgm:spPr/>
    </dgm:pt>
    <dgm:pt modelId="{D17BE12E-07FB-430B-9654-A3A4DA2FE9D8}" type="pres">
      <dgm:prSet presAssocID="{AC05044A-CF40-434E-BFD1-9A71F9CC2699}" presName="connectorText" presStyleLbl="sibTrans2D1" presStyleIdx="3" presStyleCnt="4"/>
      <dgm:spPr/>
    </dgm:pt>
  </dgm:ptLst>
  <dgm:cxnLst>
    <dgm:cxn modelId="{CEF7771E-A594-4C42-B2FB-95EB56E47866}" type="presOf" srcId="{D1F269EA-E776-494D-B046-54F37FC7B352}" destId="{FCD7DE94-56EA-44DE-B517-789AEE33CB05}" srcOrd="1" destOrd="0" presId="urn:microsoft.com/office/officeart/2005/8/layout/cycle2"/>
    <dgm:cxn modelId="{52DD602C-23DB-44F5-BEF3-3FD829E852A6}" srcId="{F677E8F3-0BEB-4D9D-B6FC-482C8114015A}" destId="{687F2426-0EFA-4255-878C-65FB665752C1}" srcOrd="3" destOrd="0" parTransId="{28CD5E83-50D0-47EB-9CBA-FCA3AD775439}" sibTransId="{AC05044A-CF40-434E-BFD1-9A71F9CC2699}"/>
    <dgm:cxn modelId="{F940182F-2276-416B-93AE-5D6292197D01}" type="presOf" srcId="{9154CC48-B742-4E95-963B-F35147A22600}" destId="{195922A0-63F6-4B83-B6DA-50BD3A0CFC58}" srcOrd="0" destOrd="0" presId="urn:microsoft.com/office/officeart/2005/8/layout/cycle2"/>
    <dgm:cxn modelId="{1FE22470-C91C-4820-9538-7FA26835BEC9}" type="presOf" srcId="{3B9EEDB0-BE1E-4323-8D7C-9D191CE25B86}" destId="{7E15F0ED-DD73-43FB-96CC-E573D123E208}" srcOrd="0" destOrd="0" presId="urn:microsoft.com/office/officeart/2005/8/layout/cycle2"/>
    <dgm:cxn modelId="{6B2ADA72-4CA6-4CF2-A5C7-8B343CBBD8B2}" srcId="{F677E8F3-0BEB-4D9D-B6FC-482C8114015A}" destId="{D0C8217F-18C6-4AA0-A67A-52CB86F6D168}" srcOrd="1" destOrd="0" parTransId="{2CC559FF-4F1F-40F9-A609-68EB8352BFE6}" sibTransId="{9154CC48-B742-4E95-963B-F35147A22600}"/>
    <dgm:cxn modelId="{9EA49878-B79E-457E-BAE2-04815EA60E31}" type="presOf" srcId="{AC05044A-CF40-434E-BFD1-9A71F9CC2699}" destId="{4A27396D-FE16-4528-A4F4-D169CD798170}" srcOrd="0" destOrd="0" presId="urn:microsoft.com/office/officeart/2005/8/layout/cycle2"/>
    <dgm:cxn modelId="{40E2B858-CB0E-440B-A3F2-73670BDBDCCF}" type="presOf" srcId="{56C96706-7FB6-43B2-9DC0-941C0CD7D818}" destId="{7848153F-EC40-4E11-9172-8D92B48035A1}" srcOrd="1" destOrd="0" presId="urn:microsoft.com/office/officeart/2005/8/layout/cycle2"/>
    <dgm:cxn modelId="{7352FC7F-E7B4-4D42-BFCD-807459854C89}" type="presOf" srcId="{D1F269EA-E776-494D-B046-54F37FC7B352}" destId="{37D8B263-D388-4D3E-9B01-E9B801A86016}" srcOrd="0" destOrd="0" presId="urn:microsoft.com/office/officeart/2005/8/layout/cycle2"/>
    <dgm:cxn modelId="{674EE780-6AC5-4F55-BFB7-411451BD6719}" type="presOf" srcId="{9154CC48-B742-4E95-963B-F35147A22600}" destId="{3EF2B675-C186-4EBA-B5A3-930253240ED2}" srcOrd="1" destOrd="0" presId="urn:microsoft.com/office/officeart/2005/8/layout/cycle2"/>
    <dgm:cxn modelId="{C6078F85-9257-430E-AC7A-36B8A2EDB72A}" type="presOf" srcId="{F677E8F3-0BEB-4D9D-B6FC-482C8114015A}" destId="{FB1D69B2-5A1F-46C1-8F56-F59BBD8D59A7}" srcOrd="0" destOrd="0" presId="urn:microsoft.com/office/officeart/2005/8/layout/cycle2"/>
    <dgm:cxn modelId="{6870DD8F-2DC8-4BBA-9909-5C9F54DC40D6}" type="presOf" srcId="{D0C8217F-18C6-4AA0-A67A-52CB86F6D168}" destId="{126404E6-F3E4-480E-A3C7-EF001E1AA2E4}" srcOrd="0" destOrd="0" presId="urn:microsoft.com/office/officeart/2005/8/layout/cycle2"/>
    <dgm:cxn modelId="{BE5E4998-F091-4EDC-AF01-E61EAF8DB3A3}" srcId="{F677E8F3-0BEB-4D9D-B6FC-482C8114015A}" destId="{AA4B0D90-1B76-4830-B161-7830B858CA72}" srcOrd="2" destOrd="0" parTransId="{7B609D9A-582E-432E-A398-01F255A718CE}" sibTransId="{D1F269EA-E776-494D-B046-54F37FC7B352}"/>
    <dgm:cxn modelId="{5C790CAD-BF7E-4FAF-9863-9C5DF5186E9E}" srcId="{F677E8F3-0BEB-4D9D-B6FC-482C8114015A}" destId="{3B9EEDB0-BE1E-4323-8D7C-9D191CE25B86}" srcOrd="0" destOrd="0" parTransId="{C3A79C78-5251-4D18-AB8D-77E3684CD250}" sibTransId="{56C96706-7FB6-43B2-9DC0-941C0CD7D818}"/>
    <dgm:cxn modelId="{9AC609B9-ECD5-4934-8FA9-74621AC2C15D}" type="presOf" srcId="{56C96706-7FB6-43B2-9DC0-941C0CD7D818}" destId="{3E472C1C-076A-4FE3-B81E-D73C1BDFB144}" srcOrd="0" destOrd="0" presId="urn:microsoft.com/office/officeart/2005/8/layout/cycle2"/>
    <dgm:cxn modelId="{10F2CADC-FF86-43AD-925B-CE03CF53D784}" type="presOf" srcId="{687F2426-0EFA-4255-878C-65FB665752C1}" destId="{8DAE1339-287F-4CBD-88FD-E80074A70E3F}" srcOrd="0" destOrd="0" presId="urn:microsoft.com/office/officeart/2005/8/layout/cycle2"/>
    <dgm:cxn modelId="{9C2277E5-43E3-42F5-ACD1-E3B9A551113A}" type="presOf" srcId="{AA4B0D90-1B76-4830-B161-7830B858CA72}" destId="{75D7D1C0-5DCD-4169-8ACC-03379C941B85}" srcOrd="0" destOrd="0" presId="urn:microsoft.com/office/officeart/2005/8/layout/cycle2"/>
    <dgm:cxn modelId="{7017A2F1-A8C5-4FBD-98F0-1DF9A2D5A31E}" type="presOf" srcId="{AC05044A-CF40-434E-BFD1-9A71F9CC2699}" destId="{D17BE12E-07FB-430B-9654-A3A4DA2FE9D8}" srcOrd="1" destOrd="0" presId="urn:microsoft.com/office/officeart/2005/8/layout/cycle2"/>
    <dgm:cxn modelId="{8F0E97F7-AE76-4159-895F-4CB7FAC5A34D}" type="presParOf" srcId="{FB1D69B2-5A1F-46C1-8F56-F59BBD8D59A7}" destId="{7E15F0ED-DD73-43FB-96CC-E573D123E208}" srcOrd="0" destOrd="0" presId="urn:microsoft.com/office/officeart/2005/8/layout/cycle2"/>
    <dgm:cxn modelId="{ACC8C0C1-E457-40DE-A4AF-F433852866EA}" type="presParOf" srcId="{FB1D69B2-5A1F-46C1-8F56-F59BBD8D59A7}" destId="{3E472C1C-076A-4FE3-B81E-D73C1BDFB144}" srcOrd="1" destOrd="0" presId="urn:microsoft.com/office/officeart/2005/8/layout/cycle2"/>
    <dgm:cxn modelId="{8E3DB10A-9F50-4378-965D-601F39BF8CA6}" type="presParOf" srcId="{3E472C1C-076A-4FE3-B81E-D73C1BDFB144}" destId="{7848153F-EC40-4E11-9172-8D92B48035A1}" srcOrd="0" destOrd="0" presId="urn:microsoft.com/office/officeart/2005/8/layout/cycle2"/>
    <dgm:cxn modelId="{0FA4EE1C-8B7A-4C92-B33F-A3FF8BEDECAE}" type="presParOf" srcId="{FB1D69B2-5A1F-46C1-8F56-F59BBD8D59A7}" destId="{126404E6-F3E4-480E-A3C7-EF001E1AA2E4}" srcOrd="2" destOrd="0" presId="urn:microsoft.com/office/officeart/2005/8/layout/cycle2"/>
    <dgm:cxn modelId="{350B6803-840A-4A8C-87AB-98D52FFBFB4B}" type="presParOf" srcId="{FB1D69B2-5A1F-46C1-8F56-F59BBD8D59A7}" destId="{195922A0-63F6-4B83-B6DA-50BD3A0CFC58}" srcOrd="3" destOrd="0" presId="urn:microsoft.com/office/officeart/2005/8/layout/cycle2"/>
    <dgm:cxn modelId="{18461D6D-7CE6-46DA-B3F8-F077BA69519E}" type="presParOf" srcId="{195922A0-63F6-4B83-B6DA-50BD3A0CFC58}" destId="{3EF2B675-C186-4EBA-B5A3-930253240ED2}" srcOrd="0" destOrd="0" presId="urn:microsoft.com/office/officeart/2005/8/layout/cycle2"/>
    <dgm:cxn modelId="{531953F9-DEB0-4A97-A4F4-DF452543BDA6}" type="presParOf" srcId="{FB1D69B2-5A1F-46C1-8F56-F59BBD8D59A7}" destId="{75D7D1C0-5DCD-4169-8ACC-03379C941B85}" srcOrd="4" destOrd="0" presId="urn:microsoft.com/office/officeart/2005/8/layout/cycle2"/>
    <dgm:cxn modelId="{ED13713A-32AD-4561-BAF5-CB5947B745F5}" type="presParOf" srcId="{FB1D69B2-5A1F-46C1-8F56-F59BBD8D59A7}" destId="{37D8B263-D388-4D3E-9B01-E9B801A86016}" srcOrd="5" destOrd="0" presId="urn:microsoft.com/office/officeart/2005/8/layout/cycle2"/>
    <dgm:cxn modelId="{81DD3EE0-847D-4D94-ABEB-CDEEE3EE8237}" type="presParOf" srcId="{37D8B263-D388-4D3E-9B01-E9B801A86016}" destId="{FCD7DE94-56EA-44DE-B517-789AEE33CB05}" srcOrd="0" destOrd="0" presId="urn:microsoft.com/office/officeart/2005/8/layout/cycle2"/>
    <dgm:cxn modelId="{4C66BA5A-D573-4980-BA5B-0F9F79527085}" type="presParOf" srcId="{FB1D69B2-5A1F-46C1-8F56-F59BBD8D59A7}" destId="{8DAE1339-287F-4CBD-88FD-E80074A70E3F}" srcOrd="6" destOrd="0" presId="urn:microsoft.com/office/officeart/2005/8/layout/cycle2"/>
    <dgm:cxn modelId="{B9CCE0C4-86DC-44CB-B012-67D7E1F29E01}" type="presParOf" srcId="{FB1D69B2-5A1F-46C1-8F56-F59BBD8D59A7}" destId="{4A27396D-FE16-4528-A4F4-D169CD798170}" srcOrd="7" destOrd="0" presId="urn:microsoft.com/office/officeart/2005/8/layout/cycle2"/>
    <dgm:cxn modelId="{7AD23411-29BD-4E87-827D-F16B80AA3480}" type="presParOf" srcId="{4A27396D-FE16-4528-A4F4-D169CD798170}" destId="{D17BE12E-07FB-430B-9654-A3A4DA2FE9D8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72B48F-D019-4AE3-A7C2-9AE6C7665BDF}">
      <dsp:nvSpPr>
        <dsp:cNvPr id="0" name=""/>
        <dsp:cNvSpPr/>
      </dsp:nvSpPr>
      <dsp:spPr>
        <a:xfrm>
          <a:off x="-4548356" y="-697417"/>
          <a:ext cx="5418195" cy="5418195"/>
        </a:xfrm>
        <a:prstGeom prst="blockArc">
          <a:avLst>
            <a:gd name="adj1" fmla="val 18900000"/>
            <a:gd name="adj2" fmla="val 2700000"/>
            <a:gd name="adj3" fmla="val 399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BE17A9-256A-4E9E-A77B-DAEEB53AEE93}">
      <dsp:nvSpPr>
        <dsp:cNvPr id="0" name=""/>
        <dsp:cNvSpPr/>
      </dsp:nvSpPr>
      <dsp:spPr>
        <a:xfrm>
          <a:off x="455617" y="309315"/>
          <a:ext cx="9209909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Healthy ageing involves maintaining functional ability and wellbeing, rather than simply avoiding illness or disability (WHO, n.d.).</a:t>
          </a:r>
        </a:p>
      </dsp:txBody>
      <dsp:txXfrm>
        <a:off x="455617" y="309315"/>
        <a:ext cx="9209909" cy="618953"/>
      </dsp:txXfrm>
    </dsp:sp>
    <dsp:sp modelId="{7B4FC583-F313-4633-9535-967E0434995F}">
      <dsp:nvSpPr>
        <dsp:cNvPr id="0" name=""/>
        <dsp:cNvSpPr/>
      </dsp:nvSpPr>
      <dsp:spPr>
        <a:xfrm>
          <a:off x="68771" y="231946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9D1487-EAE3-4014-8279-9D41D7DC4D8B}">
      <dsp:nvSpPr>
        <dsp:cNvPr id="0" name=""/>
        <dsp:cNvSpPr/>
      </dsp:nvSpPr>
      <dsp:spPr>
        <a:xfrm>
          <a:off x="810477" y="1237907"/>
          <a:ext cx="8855049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Independence may depend on both personal capabilities and the support available within an older person's environment (WHO, n.d.).</a:t>
          </a:r>
        </a:p>
      </dsp:txBody>
      <dsp:txXfrm>
        <a:off x="810477" y="1237907"/>
        <a:ext cx="8855049" cy="618953"/>
      </dsp:txXfrm>
    </dsp:sp>
    <dsp:sp modelId="{75D1E799-265A-4659-ABD3-9A32EDC0F904}">
      <dsp:nvSpPr>
        <dsp:cNvPr id="0" name=""/>
        <dsp:cNvSpPr/>
      </dsp:nvSpPr>
      <dsp:spPr>
        <a:xfrm>
          <a:off x="423631" y="1160538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26C88-E92E-4FCA-B4C1-FCD5B8907A4A}">
      <dsp:nvSpPr>
        <dsp:cNvPr id="0" name=""/>
        <dsp:cNvSpPr/>
      </dsp:nvSpPr>
      <dsp:spPr>
        <a:xfrm>
          <a:off x="810477" y="2166498"/>
          <a:ext cx="8855049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effectiveness of UK care provision can therefore be considered through its contribution to meaningful choice and participation (NICE, 2015).</a:t>
          </a:r>
        </a:p>
      </dsp:txBody>
      <dsp:txXfrm>
        <a:off x="810477" y="2166498"/>
        <a:ext cx="8855049" cy="618953"/>
      </dsp:txXfrm>
    </dsp:sp>
    <dsp:sp modelId="{92247C25-C6BE-42AA-B638-F2FA08CB40E0}">
      <dsp:nvSpPr>
        <dsp:cNvPr id="0" name=""/>
        <dsp:cNvSpPr/>
      </dsp:nvSpPr>
      <dsp:spPr>
        <a:xfrm>
          <a:off x="423631" y="2089129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A3301F-8AAA-4C06-8ED8-574214387238}">
      <dsp:nvSpPr>
        <dsp:cNvPr id="0" name=""/>
        <dsp:cNvSpPr/>
      </dsp:nvSpPr>
      <dsp:spPr>
        <a:xfrm>
          <a:off x="455617" y="3095090"/>
          <a:ext cx="9209909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Technological innovation offers further opportunities for support, although its benefits may differ between individuals (Zhang, Leuk and Teo, 2023).</a:t>
          </a:r>
        </a:p>
      </dsp:txBody>
      <dsp:txXfrm>
        <a:off x="455617" y="3095090"/>
        <a:ext cx="9209909" cy="618953"/>
      </dsp:txXfrm>
    </dsp:sp>
    <dsp:sp modelId="{87D411ED-C57A-456C-B89F-C11133600D16}">
      <dsp:nvSpPr>
        <dsp:cNvPr id="0" name=""/>
        <dsp:cNvSpPr/>
      </dsp:nvSpPr>
      <dsp:spPr>
        <a:xfrm>
          <a:off x="68771" y="3017721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13B061-E51D-42EF-BBE1-4F694BD2ECE6}">
      <dsp:nvSpPr>
        <dsp:cNvPr id="0" name=""/>
        <dsp:cNvSpPr/>
      </dsp:nvSpPr>
      <dsp:spPr>
        <a:xfrm>
          <a:off x="1523277" y="57853"/>
          <a:ext cx="2776962" cy="277696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Biological Factors</a:t>
          </a:r>
        </a:p>
      </dsp:txBody>
      <dsp:txXfrm>
        <a:off x="1893538" y="543821"/>
        <a:ext cx="2036439" cy="1249633"/>
      </dsp:txXfrm>
    </dsp:sp>
    <dsp:sp modelId="{EF120F11-3821-4CB5-93DD-A4BBE2AFAB94}">
      <dsp:nvSpPr>
        <dsp:cNvPr id="0" name=""/>
        <dsp:cNvSpPr/>
      </dsp:nvSpPr>
      <dsp:spPr>
        <a:xfrm>
          <a:off x="2525297" y="1793455"/>
          <a:ext cx="2776962" cy="277696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Social Factors</a:t>
          </a:r>
        </a:p>
      </dsp:txBody>
      <dsp:txXfrm>
        <a:off x="3374585" y="2510837"/>
        <a:ext cx="1666177" cy="1527329"/>
      </dsp:txXfrm>
    </dsp:sp>
    <dsp:sp modelId="{866494A3-C812-49DF-8E91-88F13330E9E7}">
      <dsp:nvSpPr>
        <dsp:cNvPr id="0" name=""/>
        <dsp:cNvSpPr/>
      </dsp:nvSpPr>
      <dsp:spPr>
        <a:xfrm>
          <a:off x="521256" y="1793455"/>
          <a:ext cx="2776962" cy="277696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Psychological Factors</a:t>
          </a:r>
        </a:p>
      </dsp:txBody>
      <dsp:txXfrm>
        <a:off x="782753" y="2510837"/>
        <a:ext cx="1666177" cy="15273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EF553B-87E8-4ABF-86FD-DF02483C066A}">
      <dsp:nvSpPr>
        <dsp:cNvPr id="0" name=""/>
        <dsp:cNvSpPr/>
      </dsp:nvSpPr>
      <dsp:spPr>
        <a:xfrm>
          <a:off x="1441894" y="300864"/>
          <a:ext cx="3744085" cy="3744085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Choice</a:t>
          </a:r>
        </a:p>
      </dsp:txBody>
      <dsp:txXfrm>
        <a:off x="3477518" y="991737"/>
        <a:ext cx="1270314" cy="1248028"/>
      </dsp:txXfrm>
    </dsp:sp>
    <dsp:sp modelId="{00BAFD2B-6EF8-476D-9B40-73C60B0E7EC6}">
      <dsp:nvSpPr>
        <dsp:cNvPr id="0" name=""/>
        <dsp:cNvSpPr/>
      </dsp:nvSpPr>
      <dsp:spPr>
        <a:xfrm>
          <a:off x="1248895" y="412295"/>
          <a:ext cx="3744085" cy="3744085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Independence</a:t>
          </a:r>
        </a:p>
      </dsp:txBody>
      <dsp:txXfrm>
        <a:off x="2274062" y="2774635"/>
        <a:ext cx="1693753" cy="1158883"/>
      </dsp:txXfrm>
    </dsp:sp>
    <dsp:sp modelId="{D00B4034-43C0-41C3-83BA-F15E0CD0A9F2}">
      <dsp:nvSpPr>
        <dsp:cNvPr id="0" name=""/>
        <dsp:cNvSpPr/>
      </dsp:nvSpPr>
      <dsp:spPr>
        <a:xfrm>
          <a:off x="1248895" y="412295"/>
          <a:ext cx="3744085" cy="3744085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err="1"/>
            <a:t>Funcational</a:t>
          </a:r>
          <a:r>
            <a:rPr lang="en-US" sz="2100" kern="1200"/>
            <a:t> Ability</a:t>
          </a:r>
        </a:p>
      </dsp:txBody>
      <dsp:txXfrm>
        <a:off x="1650047" y="1147740"/>
        <a:ext cx="1270314" cy="12480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5D2A6D-2931-484B-88FD-21F17CFD0C82}">
      <dsp:nvSpPr>
        <dsp:cNvPr id="0" name=""/>
        <dsp:cNvSpPr/>
      </dsp:nvSpPr>
      <dsp:spPr>
        <a:xfrm>
          <a:off x="-4548356" y="-697417"/>
          <a:ext cx="5418195" cy="5418195"/>
        </a:xfrm>
        <a:prstGeom prst="blockArc">
          <a:avLst>
            <a:gd name="adj1" fmla="val 18900000"/>
            <a:gd name="adj2" fmla="val 2700000"/>
            <a:gd name="adj3" fmla="val 399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1A777B-4C58-4244-BFA0-90351A187ED7}">
      <dsp:nvSpPr>
        <dsp:cNvPr id="0" name=""/>
        <dsp:cNvSpPr/>
      </dsp:nvSpPr>
      <dsp:spPr>
        <a:xfrm>
          <a:off x="455617" y="309315"/>
          <a:ext cx="9209908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Havighurst's (1961) approach to successful ageing gives importance to continued engagement and meaningful activity in later life.</a:t>
          </a:r>
        </a:p>
      </dsp:txBody>
      <dsp:txXfrm>
        <a:off x="455617" y="309315"/>
        <a:ext cx="9209908" cy="618953"/>
      </dsp:txXfrm>
    </dsp:sp>
    <dsp:sp modelId="{195EBB2D-7643-40F8-87C6-82D2007AC72B}">
      <dsp:nvSpPr>
        <dsp:cNvPr id="0" name=""/>
        <dsp:cNvSpPr/>
      </dsp:nvSpPr>
      <dsp:spPr>
        <a:xfrm>
          <a:off x="68771" y="231946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5E4256-9E1B-4F53-958D-F41E7FD32672}">
      <dsp:nvSpPr>
        <dsp:cNvPr id="0" name=""/>
        <dsp:cNvSpPr/>
      </dsp:nvSpPr>
      <dsp:spPr>
        <a:xfrm>
          <a:off x="810477" y="1237907"/>
          <a:ext cx="8855048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Continuity Theory suggests that familiar behaviours and personal identities may help individuals adapt to ageing (Atchley, 1989).</a:t>
          </a:r>
        </a:p>
      </dsp:txBody>
      <dsp:txXfrm>
        <a:off x="810477" y="1237907"/>
        <a:ext cx="8855048" cy="618953"/>
      </dsp:txXfrm>
    </dsp:sp>
    <dsp:sp modelId="{DB918B1C-D5F7-4536-8D93-43F21B19B4CC}">
      <dsp:nvSpPr>
        <dsp:cNvPr id="0" name=""/>
        <dsp:cNvSpPr/>
      </dsp:nvSpPr>
      <dsp:spPr>
        <a:xfrm>
          <a:off x="423631" y="1160538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8A71F7-25FE-4FF0-AC44-9AF7FFB9FA4F}">
      <dsp:nvSpPr>
        <dsp:cNvPr id="0" name=""/>
        <dsp:cNvSpPr/>
      </dsp:nvSpPr>
      <dsp:spPr>
        <a:xfrm>
          <a:off x="810477" y="2166498"/>
          <a:ext cx="8855048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However, participation-focused approaches may overlook differences in health, resources and individual preferences (Havighurst, 1961; WHO, n.d.).</a:t>
          </a:r>
        </a:p>
      </dsp:txBody>
      <dsp:txXfrm>
        <a:off x="810477" y="2166498"/>
        <a:ext cx="8855048" cy="618953"/>
      </dsp:txXfrm>
    </dsp:sp>
    <dsp:sp modelId="{16FD418E-80F0-463C-BE35-2377A23F7E79}">
      <dsp:nvSpPr>
        <dsp:cNvPr id="0" name=""/>
        <dsp:cNvSpPr/>
      </dsp:nvSpPr>
      <dsp:spPr>
        <a:xfrm>
          <a:off x="423631" y="2089129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A2B33F-040D-4339-B7EF-4C4E92AF86EC}">
      <dsp:nvSpPr>
        <dsp:cNvPr id="0" name=""/>
        <dsp:cNvSpPr/>
      </dsp:nvSpPr>
      <dsp:spPr>
        <a:xfrm>
          <a:off x="455617" y="3095090"/>
          <a:ext cx="9209908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Both perspectives can inform personalised care, although neither fully explains the circumstances of every older person (Atchley, 1989; NICE, 2018).</a:t>
          </a:r>
        </a:p>
      </dsp:txBody>
      <dsp:txXfrm>
        <a:off x="455617" y="3095090"/>
        <a:ext cx="9209908" cy="618953"/>
      </dsp:txXfrm>
    </dsp:sp>
    <dsp:sp modelId="{868B2D37-BAA8-4009-93D6-420BB655D16C}">
      <dsp:nvSpPr>
        <dsp:cNvPr id="0" name=""/>
        <dsp:cNvSpPr/>
      </dsp:nvSpPr>
      <dsp:spPr>
        <a:xfrm>
          <a:off x="68771" y="3017721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83F590-269D-4675-88F8-9096EE883DF1}">
      <dsp:nvSpPr>
        <dsp:cNvPr id="0" name=""/>
        <dsp:cNvSpPr/>
      </dsp:nvSpPr>
      <dsp:spPr>
        <a:xfrm>
          <a:off x="2468588" y="1705162"/>
          <a:ext cx="1031823" cy="103182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UK Care Policy</a:t>
          </a:r>
        </a:p>
      </dsp:txBody>
      <dsp:txXfrm>
        <a:off x="2619695" y="1856269"/>
        <a:ext cx="729609" cy="729609"/>
      </dsp:txXfrm>
    </dsp:sp>
    <dsp:sp modelId="{1D1F09AB-DB18-4EED-8D1E-665F98C0F7AF}">
      <dsp:nvSpPr>
        <dsp:cNvPr id="0" name=""/>
        <dsp:cNvSpPr/>
      </dsp:nvSpPr>
      <dsp:spPr>
        <a:xfrm rot="16200000">
          <a:off x="2874060" y="1327627"/>
          <a:ext cx="220878" cy="3508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2907192" y="1430923"/>
        <a:ext cx="154615" cy="210492"/>
      </dsp:txXfrm>
    </dsp:sp>
    <dsp:sp modelId="{F3FD883B-437D-42F3-BAD0-A9851A5AFFB0}">
      <dsp:nvSpPr>
        <dsp:cNvPr id="0" name=""/>
        <dsp:cNvSpPr/>
      </dsp:nvSpPr>
      <dsp:spPr>
        <a:xfrm>
          <a:off x="2343640" y="6692"/>
          <a:ext cx="1281718" cy="128171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Wellbeing</a:t>
          </a:r>
        </a:p>
      </dsp:txBody>
      <dsp:txXfrm>
        <a:off x="2531343" y="194395"/>
        <a:ext cx="906312" cy="906312"/>
      </dsp:txXfrm>
    </dsp:sp>
    <dsp:sp modelId="{31C35C5C-EAB2-4131-B951-B4269A976FC1}">
      <dsp:nvSpPr>
        <dsp:cNvPr id="0" name=""/>
        <dsp:cNvSpPr/>
      </dsp:nvSpPr>
      <dsp:spPr>
        <a:xfrm rot="1800000">
          <a:off x="3495898" y="2404682"/>
          <a:ext cx="220878" cy="3508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3500337" y="2458280"/>
        <a:ext cx="154615" cy="210492"/>
      </dsp:txXfrm>
    </dsp:sp>
    <dsp:sp modelId="{2711BE1F-A506-4EE6-A794-8ED4FD5FDE75}">
      <dsp:nvSpPr>
        <dsp:cNvPr id="0" name=""/>
        <dsp:cNvSpPr/>
      </dsp:nvSpPr>
      <dsp:spPr>
        <a:xfrm>
          <a:off x="3706350" y="2366975"/>
          <a:ext cx="1281718" cy="128171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err="1"/>
            <a:t>Propotionate</a:t>
          </a:r>
          <a:r>
            <a:rPr lang="en-US" sz="1300" kern="1200"/>
            <a:t> Protection</a:t>
          </a:r>
        </a:p>
      </dsp:txBody>
      <dsp:txXfrm>
        <a:off x="3894053" y="2554678"/>
        <a:ext cx="906312" cy="906312"/>
      </dsp:txXfrm>
    </dsp:sp>
    <dsp:sp modelId="{27E4DE1F-107B-4F31-A8DF-0445DEBFFF2A}">
      <dsp:nvSpPr>
        <dsp:cNvPr id="0" name=""/>
        <dsp:cNvSpPr/>
      </dsp:nvSpPr>
      <dsp:spPr>
        <a:xfrm rot="9000000">
          <a:off x="2252223" y="2404682"/>
          <a:ext cx="220878" cy="3508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2314047" y="2458280"/>
        <a:ext cx="154615" cy="210492"/>
      </dsp:txXfrm>
    </dsp:sp>
    <dsp:sp modelId="{D41FFC53-6770-40C2-80D0-74C18D003530}">
      <dsp:nvSpPr>
        <dsp:cNvPr id="0" name=""/>
        <dsp:cNvSpPr/>
      </dsp:nvSpPr>
      <dsp:spPr>
        <a:xfrm>
          <a:off x="980930" y="2366975"/>
          <a:ext cx="1281718" cy="128171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Decision Making Rights</a:t>
          </a:r>
        </a:p>
      </dsp:txBody>
      <dsp:txXfrm>
        <a:off x="1168633" y="2554678"/>
        <a:ext cx="906312" cy="9063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8C776F-0221-4266-924E-7C6E8C31CA0D}">
      <dsp:nvSpPr>
        <dsp:cNvPr id="0" name=""/>
        <dsp:cNvSpPr/>
      </dsp:nvSpPr>
      <dsp:spPr>
        <a:xfrm>
          <a:off x="4271" y="722596"/>
          <a:ext cx="1867601" cy="25781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Home-care services can support older people with personal activities while allowing them to remain in familiar surroundings (NICE, 2015).</a:t>
          </a:r>
        </a:p>
      </dsp:txBody>
      <dsp:txXfrm>
        <a:off x="58971" y="777296"/>
        <a:ext cx="1758201" cy="2468766"/>
      </dsp:txXfrm>
    </dsp:sp>
    <dsp:sp modelId="{8A2989FB-5D22-40EA-B655-05928C858469}">
      <dsp:nvSpPr>
        <dsp:cNvPr id="0" name=""/>
        <dsp:cNvSpPr/>
      </dsp:nvSpPr>
      <dsp:spPr>
        <a:xfrm>
          <a:off x="2058633" y="1780097"/>
          <a:ext cx="395931" cy="46316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058633" y="1872730"/>
        <a:ext cx="277152" cy="277899"/>
      </dsp:txXfrm>
    </dsp:sp>
    <dsp:sp modelId="{49FB9EA2-5CF4-4B34-B249-485321103A27}">
      <dsp:nvSpPr>
        <dsp:cNvPr id="0" name=""/>
        <dsp:cNvSpPr/>
      </dsp:nvSpPr>
      <dsp:spPr>
        <a:xfrm>
          <a:off x="2618914" y="722596"/>
          <a:ext cx="1867601" cy="25781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Residential care offers an alternative setting where ongoing assistance may be more suitable for some individuals (NICE, 2018).</a:t>
          </a:r>
        </a:p>
      </dsp:txBody>
      <dsp:txXfrm>
        <a:off x="2673614" y="777296"/>
        <a:ext cx="1758201" cy="2468766"/>
      </dsp:txXfrm>
    </dsp:sp>
    <dsp:sp modelId="{DBC73B0E-77DD-4031-BA36-62D8B2700B0A}">
      <dsp:nvSpPr>
        <dsp:cNvPr id="0" name=""/>
        <dsp:cNvSpPr/>
      </dsp:nvSpPr>
      <dsp:spPr>
        <a:xfrm>
          <a:off x="4673276" y="1780097"/>
          <a:ext cx="395931" cy="46316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4673276" y="1872730"/>
        <a:ext cx="277152" cy="277899"/>
      </dsp:txXfrm>
    </dsp:sp>
    <dsp:sp modelId="{398C4358-0AF6-44EB-B327-22E49C419D99}">
      <dsp:nvSpPr>
        <dsp:cNvPr id="0" name=""/>
        <dsp:cNvSpPr/>
      </dsp:nvSpPr>
      <dsp:spPr>
        <a:xfrm>
          <a:off x="5233556" y="722596"/>
          <a:ext cx="1867601" cy="25781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Community and coordinated services may provide additional support, particularly when individuals have needs spanning several professionals (NICE, 2015).</a:t>
          </a:r>
        </a:p>
      </dsp:txBody>
      <dsp:txXfrm>
        <a:off x="5288256" y="777296"/>
        <a:ext cx="1758201" cy="2468766"/>
      </dsp:txXfrm>
    </dsp:sp>
    <dsp:sp modelId="{213932BD-CEAC-460E-8460-3CE5C00559AE}">
      <dsp:nvSpPr>
        <dsp:cNvPr id="0" name=""/>
        <dsp:cNvSpPr/>
      </dsp:nvSpPr>
      <dsp:spPr>
        <a:xfrm>
          <a:off x="7287918" y="1780097"/>
          <a:ext cx="395931" cy="46316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7287918" y="1872730"/>
        <a:ext cx="277152" cy="277899"/>
      </dsp:txXfrm>
    </dsp:sp>
    <dsp:sp modelId="{90AA303A-A638-41BE-83FF-75F5A40276E5}">
      <dsp:nvSpPr>
        <dsp:cNvPr id="0" name=""/>
        <dsp:cNvSpPr/>
      </dsp:nvSpPr>
      <dsp:spPr>
        <a:xfrm>
          <a:off x="7848199" y="722596"/>
          <a:ext cx="1867601" cy="25781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However, service effectiveness depends partly on whether support reflects individual goals rather than standardised routines (NICE, 2015).</a:t>
          </a:r>
        </a:p>
      </dsp:txBody>
      <dsp:txXfrm>
        <a:off x="7902899" y="777296"/>
        <a:ext cx="1758201" cy="246876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CB14CF-404E-4C60-A78F-663054280F43}">
      <dsp:nvSpPr>
        <dsp:cNvPr id="0" name=""/>
        <dsp:cNvSpPr/>
      </dsp:nvSpPr>
      <dsp:spPr>
        <a:xfrm>
          <a:off x="-4548356" y="-697417"/>
          <a:ext cx="5418195" cy="5418195"/>
        </a:xfrm>
        <a:prstGeom prst="blockArc">
          <a:avLst>
            <a:gd name="adj1" fmla="val 18900000"/>
            <a:gd name="adj2" fmla="val 2700000"/>
            <a:gd name="adj3" fmla="val 399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52EE0A-769C-4027-BC38-419551425FE7}">
      <dsp:nvSpPr>
        <dsp:cNvPr id="0" name=""/>
        <dsp:cNvSpPr/>
      </dsp:nvSpPr>
      <dsp:spPr>
        <a:xfrm>
          <a:off x="455617" y="309315"/>
          <a:ext cx="9916811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NICE (2015) recommends continuity of care, suggesting that familiar care workers may better understand individual preferences and changing needs.</a:t>
          </a:r>
        </a:p>
      </dsp:txBody>
      <dsp:txXfrm>
        <a:off x="455617" y="309315"/>
        <a:ext cx="9916811" cy="618953"/>
      </dsp:txXfrm>
    </dsp:sp>
    <dsp:sp modelId="{C290A567-141D-4D2B-BCA2-A4AD0EC4DD7B}">
      <dsp:nvSpPr>
        <dsp:cNvPr id="0" name=""/>
        <dsp:cNvSpPr/>
      </dsp:nvSpPr>
      <dsp:spPr>
        <a:xfrm>
          <a:off x="68771" y="231946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4F8D8E-190C-4C6F-841B-7514204136E9}">
      <dsp:nvSpPr>
        <dsp:cNvPr id="0" name=""/>
        <dsp:cNvSpPr/>
      </dsp:nvSpPr>
      <dsp:spPr>
        <a:xfrm>
          <a:off x="810477" y="1237907"/>
          <a:ext cx="9561951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However, CQC (2025) identifies continuing home-care capacity problems, particularly where workforce shortages limit the availability of suitable services.</a:t>
          </a:r>
        </a:p>
      </dsp:txBody>
      <dsp:txXfrm>
        <a:off x="810477" y="1237907"/>
        <a:ext cx="9561951" cy="618953"/>
      </dsp:txXfrm>
    </dsp:sp>
    <dsp:sp modelId="{352D7941-1A82-4DC4-9F14-F40B8D24C492}">
      <dsp:nvSpPr>
        <dsp:cNvPr id="0" name=""/>
        <dsp:cNvSpPr/>
      </dsp:nvSpPr>
      <dsp:spPr>
        <a:xfrm>
          <a:off x="423631" y="1160538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3ED19F-53FA-446B-8B51-094129B02C3A}">
      <dsp:nvSpPr>
        <dsp:cNvPr id="0" name=""/>
        <dsp:cNvSpPr/>
      </dsp:nvSpPr>
      <dsp:spPr>
        <a:xfrm>
          <a:off x="810477" y="2166498"/>
          <a:ext cx="9561951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Home-based care may preserve familiar routines, although its effectiveness appears partly dependent on reliable and coordinated support (NICE, 2015).</a:t>
          </a:r>
        </a:p>
      </dsp:txBody>
      <dsp:txXfrm>
        <a:off x="810477" y="2166498"/>
        <a:ext cx="9561951" cy="618953"/>
      </dsp:txXfrm>
    </dsp:sp>
    <dsp:sp modelId="{1B845181-290B-4ACC-904F-1D43F3B8566B}">
      <dsp:nvSpPr>
        <dsp:cNvPr id="0" name=""/>
        <dsp:cNvSpPr/>
      </dsp:nvSpPr>
      <dsp:spPr>
        <a:xfrm>
          <a:off x="423631" y="2089129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99C41B-BD49-4BD2-BE4C-70152FFDEEED}">
      <dsp:nvSpPr>
        <dsp:cNvPr id="0" name=""/>
        <dsp:cNvSpPr/>
      </dsp:nvSpPr>
      <dsp:spPr>
        <a:xfrm>
          <a:off x="455617" y="3095090"/>
          <a:ext cx="9916811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Consequently, evaluations should consider personal outcomes alongside service availability, rather than assuming that remaining at home always represents the best option (NICE, 2015).</a:t>
          </a:r>
        </a:p>
      </dsp:txBody>
      <dsp:txXfrm>
        <a:off x="455617" y="3095090"/>
        <a:ext cx="9916811" cy="618953"/>
      </dsp:txXfrm>
    </dsp:sp>
    <dsp:sp modelId="{DBBB21C2-F8F2-435E-A563-F20A05D5619C}">
      <dsp:nvSpPr>
        <dsp:cNvPr id="0" name=""/>
        <dsp:cNvSpPr/>
      </dsp:nvSpPr>
      <dsp:spPr>
        <a:xfrm>
          <a:off x="68771" y="3017721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B97DB6-57E3-41AE-BA31-6BC3F8D7AACD}">
      <dsp:nvSpPr>
        <dsp:cNvPr id="0" name=""/>
        <dsp:cNvSpPr/>
      </dsp:nvSpPr>
      <dsp:spPr>
        <a:xfrm>
          <a:off x="-4548356" y="-697417"/>
          <a:ext cx="5418195" cy="5418195"/>
        </a:xfrm>
        <a:prstGeom prst="blockArc">
          <a:avLst>
            <a:gd name="adj1" fmla="val 18900000"/>
            <a:gd name="adj2" fmla="val 2700000"/>
            <a:gd name="adj3" fmla="val 399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56CB19-DB45-456F-8898-509285893FCE}">
      <dsp:nvSpPr>
        <dsp:cNvPr id="0" name=""/>
        <dsp:cNvSpPr/>
      </dsp:nvSpPr>
      <dsp:spPr>
        <a:xfrm>
          <a:off x="455617" y="309315"/>
          <a:ext cx="9209908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SCIE (2013) describes Mrs F, aged 88, whose dementia and a serious household fire raised concerns about independent living.</a:t>
          </a:r>
        </a:p>
      </dsp:txBody>
      <dsp:txXfrm>
        <a:off x="455617" y="309315"/>
        <a:ext cx="9209908" cy="618953"/>
      </dsp:txXfrm>
    </dsp:sp>
    <dsp:sp modelId="{5E3B3F9B-AF94-4F38-BCEC-AE2F0ABA85E9}">
      <dsp:nvSpPr>
        <dsp:cNvPr id="0" name=""/>
        <dsp:cNvSpPr/>
      </dsp:nvSpPr>
      <dsp:spPr>
        <a:xfrm>
          <a:off x="68771" y="231946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F5026-272B-4A9F-8536-714404D14903}">
      <dsp:nvSpPr>
        <dsp:cNvPr id="0" name=""/>
        <dsp:cNvSpPr/>
      </dsp:nvSpPr>
      <dsp:spPr>
        <a:xfrm>
          <a:off x="810477" y="1237907"/>
          <a:ext cx="8855048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 best-interests assessment supported temporary restrictions while professionals considered safer care arrangements and Mrs F's preferences (SCIE, 2013).</a:t>
          </a:r>
        </a:p>
      </dsp:txBody>
      <dsp:txXfrm>
        <a:off x="810477" y="1237907"/>
        <a:ext cx="8855048" cy="618953"/>
      </dsp:txXfrm>
    </dsp:sp>
    <dsp:sp modelId="{D904D779-CB6D-498B-A222-B9D5ACE46AAB}">
      <dsp:nvSpPr>
        <dsp:cNvPr id="0" name=""/>
        <dsp:cNvSpPr/>
      </dsp:nvSpPr>
      <dsp:spPr>
        <a:xfrm>
          <a:off x="423631" y="1160538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549969-0F6C-47D2-ACC9-CCAA6BED92A1}">
      <dsp:nvSpPr>
        <dsp:cNvPr id="0" name=""/>
        <dsp:cNvSpPr/>
      </dsp:nvSpPr>
      <dsp:spPr>
        <a:xfrm>
          <a:off x="810477" y="2166498"/>
          <a:ext cx="8855048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Following a supported return home, Mrs F subsequently requested residential care, indicating that her preferences changed with experience (SCIE, 2013).</a:t>
          </a:r>
        </a:p>
      </dsp:txBody>
      <dsp:txXfrm>
        <a:off x="810477" y="2166498"/>
        <a:ext cx="8855048" cy="618953"/>
      </dsp:txXfrm>
    </dsp:sp>
    <dsp:sp modelId="{90067D43-3E0C-44CB-93D8-F01C04991F2A}">
      <dsp:nvSpPr>
        <dsp:cNvPr id="0" name=""/>
        <dsp:cNvSpPr/>
      </dsp:nvSpPr>
      <dsp:spPr>
        <a:xfrm>
          <a:off x="423631" y="2089129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8646A8-D7F1-4FCD-BA4C-CB504E4BE258}">
      <dsp:nvSpPr>
        <dsp:cNvPr id="0" name=""/>
        <dsp:cNvSpPr/>
      </dsp:nvSpPr>
      <dsp:spPr>
        <a:xfrm>
          <a:off x="455617" y="3095090"/>
          <a:ext cx="9209908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case illustrates how empowerment may involve reviewing decisions and considering individual wishes alongside identified risks (SCIE, 2013).</a:t>
          </a:r>
        </a:p>
      </dsp:txBody>
      <dsp:txXfrm>
        <a:off x="455617" y="3095090"/>
        <a:ext cx="9209908" cy="618953"/>
      </dsp:txXfrm>
    </dsp:sp>
    <dsp:sp modelId="{9BE8584A-2B2A-40CC-8D72-0D4D65E5D7DD}">
      <dsp:nvSpPr>
        <dsp:cNvPr id="0" name=""/>
        <dsp:cNvSpPr/>
      </dsp:nvSpPr>
      <dsp:spPr>
        <a:xfrm>
          <a:off x="68771" y="3017721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B29DDD-A210-4E51-9116-7D81B370F627}">
      <dsp:nvSpPr>
        <dsp:cNvPr id="0" name=""/>
        <dsp:cNvSpPr/>
      </dsp:nvSpPr>
      <dsp:spPr>
        <a:xfrm>
          <a:off x="-4548356" y="-697417"/>
          <a:ext cx="5418195" cy="5418195"/>
        </a:xfrm>
        <a:prstGeom prst="blockArc">
          <a:avLst>
            <a:gd name="adj1" fmla="val 18900000"/>
            <a:gd name="adj2" fmla="val 2700000"/>
            <a:gd name="adj3" fmla="val 399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4C56B8-E96A-4450-9A51-81A5FAAC7071}">
      <dsp:nvSpPr>
        <dsp:cNvPr id="0" name=""/>
        <dsp:cNvSpPr/>
      </dsp:nvSpPr>
      <dsp:spPr>
        <a:xfrm>
          <a:off x="455617" y="309315"/>
          <a:ext cx="9635457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Mental Capacity Act 2005 supports decision-making rights while recognising circumstances where best-interests decisions may become necessary.</a:t>
          </a:r>
        </a:p>
      </dsp:txBody>
      <dsp:txXfrm>
        <a:off x="455617" y="309315"/>
        <a:ext cx="9635457" cy="618953"/>
      </dsp:txXfrm>
    </dsp:sp>
    <dsp:sp modelId="{03ADF399-8A32-4BD9-A0DF-21060FB65195}">
      <dsp:nvSpPr>
        <dsp:cNvPr id="0" name=""/>
        <dsp:cNvSpPr/>
      </dsp:nvSpPr>
      <dsp:spPr>
        <a:xfrm>
          <a:off x="68771" y="231946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E31E96-575E-4C1A-BDAE-0D558E231A52}">
      <dsp:nvSpPr>
        <dsp:cNvPr id="0" name=""/>
        <dsp:cNvSpPr/>
      </dsp:nvSpPr>
      <dsp:spPr>
        <a:xfrm>
          <a:off x="810477" y="1237907"/>
          <a:ext cx="9280597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Safeguarding responses should consider the least restrictive available approach rather than relying on protection alone (Mental Capacity Act, 2005).</a:t>
          </a:r>
        </a:p>
      </dsp:txBody>
      <dsp:txXfrm>
        <a:off x="810477" y="1237907"/>
        <a:ext cx="9280597" cy="618953"/>
      </dsp:txXfrm>
    </dsp:sp>
    <dsp:sp modelId="{2BE1E752-1F91-4A25-9503-47E23290EB9B}">
      <dsp:nvSpPr>
        <dsp:cNvPr id="0" name=""/>
        <dsp:cNvSpPr/>
      </dsp:nvSpPr>
      <dsp:spPr>
        <a:xfrm>
          <a:off x="423631" y="1160538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26C75F-0014-4B06-9DCD-19BABD739123}">
      <dsp:nvSpPr>
        <dsp:cNvPr id="0" name=""/>
        <dsp:cNvSpPr/>
      </dsp:nvSpPr>
      <dsp:spPr>
        <a:xfrm>
          <a:off x="810477" y="2166498"/>
          <a:ext cx="9280597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Mrs F's case demonstrates how professional assessments and changing personal preferences can influence care arrangements (SCIE, 2013).</a:t>
          </a:r>
        </a:p>
      </dsp:txBody>
      <dsp:txXfrm>
        <a:off x="810477" y="2166498"/>
        <a:ext cx="9280597" cy="618953"/>
      </dsp:txXfrm>
    </dsp:sp>
    <dsp:sp modelId="{447C59E3-76AD-462A-B5AE-07EDA4AACB38}">
      <dsp:nvSpPr>
        <dsp:cNvPr id="0" name=""/>
        <dsp:cNvSpPr/>
      </dsp:nvSpPr>
      <dsp:spPr>
        <a:xfrm>
          <a:off x="423631" y="2089129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EC68DA-BCDF-4865-A7E0-7A547B9B6281}">
      <dsp:nvSpPr>
        <dsp:cNvPr id="0" name=""/>
        <dsp:cNvSpPr/>
      </dsp:nvSpPr>
      <dsp:spPr>
        <a:xfrm>
          <a:off x="455617" y="3095090"/>
          <a:ext cx="9635457" cy="61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1295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Appropriate safeguarding may therefore require continuing dialogue between practitioners and the person receiving care (SCIE, 2013; NICE, 2018).</a:t>
          </a:r>
        </a:p>
      </dsp:txBody>
      <dsp:txXfrm>
        <a:off x="455617" y="3095090"/>
        <a:ext cx="9635457" cy="618953"/>
      </dsp:txXfrm>
    </dsp:sp>
    <dsp:sp modelId="{3694A2E7-EC43-44B8-8465-A2B6C1D29566}">
      <dsp:nvSpPr>
        <dsp:cNvPr id="0" name=""/>
        <dsp:cNvSpPr/>
      </dsp:nvSpPr>
      <dsp:spPr>
        <a:xfrm>
          <a:off x="68771" y="3017721"/>
          <a:ext cx="773692" cy="77369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15F0ED-DD73-43FB-96CC-E573D123E208}">
      <dsp:nvSpPr>
        <dsp:cNvPr id="0" name=""/>
        <dsp:cNvSpPr/>
      </dsp:nvSpPr>
      <dsp:spPr>
        <a:xfrm>
          <a:off x="2084594" y="429"/>
          <a:ext cx="1335968" cy="13359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Needs Assessment</a:t>
          </a:r>
        </a:p>
      </dsp:txBody>
      <dsp:txXfrm>
        <a:off x="2280242" y="196077"/>
        <a:ext cx="944672" cy="944672"/>
      </dsp:txXfrm>
    </dsp:sp>
    <dsp:sp modelId="{3E472C1C-076A-4FE3-B81E-D73C1BDFB144}">
      <dsp:nvSpPr>
        <dsp:cNvPr id="0" name=""/>
        <dsp:cNvSpPr/>
      </dsp:nvSpPr>
      <dsp:spPr>
        <a:xfrm rot="2700000">
          <a:off x="3277226" y="1145466"/>
          <a:ext cx="355698" cy="4508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3292853" y="1197917"/>
        <a:ext cx="248989" cy="270533"/>
      </dsp:txXfrm>
    </dsp:sp>
    <dsp:sp modelId="{126404E6-F3E4-480E-A3C7-EF001E1AA2E4}">
      <dsp:nvSpPr>
        <dsp:cNvPr id="0" name=""/>
        <dsp:cNvSpPr/>
      </dsp:nvSpPr>
      <dsp:spPr>
        <a:xfrm>
          <a:off x="3503826" y="1419661"/>
          <a:ext cx="1335968" cy="13359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Accessible Design</a:t>
          </a:r>
        </a:p>
      </dsp:txBody>
      <dsp:txXfrm>
        <a:off x="3699474" y="1615309"/>
        <a:ext cx="944672" cy="944672"/>
      </dsp:txXfrm>
    </dsp:sp>
    <dsp:sp modelId="{195922A0-63F6-4B83-B6DA-50BD3A0CFC58}">
      <dsp:nvSpPr>
        <dsp:cNvPr id="0" name=""/>
        <dsp:cNvSpPr/>
      </dsp:nvSpPr>
      <dsp:spPr>
        <a:xfrm rot="8100000">
          <a:off x="3291463" y="2564698"/>
          <a:ext cx="355698" cy="4508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3382545" y="2617149"/>
        <a:ext cx="248989" cy="270533"/>
      </dsp:txXfrm>
    </dsp:sp>
    <dsp:sp modelId="{75D7D1C0-5DCD-4169-8ACC-03379C941B85}">
      <dsp:nvSpPr>
        <dsp:cNvPr id="0" name=""/>
        <dsp:cNvSpPr/>
      </dsp:nvSpPr>
      <dsp:spPr>
        <a:xfrm>
          <a:off x="2084594" y="2838893"/>
          <a:ext cx="1335968" cy="13359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Supported Implementation</a:t>
          </a:r>
        </a:p>
      </dsp:txBody>
      <dsp:txXfrm>
        <a:off x="2280242" y="3034541"/>
        <a:ext cx="944672" cy="944672"/>
      </dsp:txXfrm>
    </dsp:sp>
    <dsp:sp modelId="{37D8B263-D388-4D3E-9B01-E9B801A86016}">
      <dsp:nvSpPr>
        <dsp:cNvPr id="0" name=""/>
        <dsp:cNvSpPr/>
      </dsp:nvSpPr>
      <dsp:spPr>
        <a:xfrm rot="13500000">
          <a:off x="1872231" y="2578935"/>
          <a:ext cx="355698" cy="4508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1963313" y="2706840"/>
        <a:ext cx="248989" cy="270533"/>
      </dsp:txXfrm>
    </dsp:sp>
    <dsp:sp modelId="{8DAE1339-287F-4CBD-88FD-E80074A70E3F}">
      <dsp:nvSpPr>
        <dsp:cNvPr id="0" name=""/>
        <dsp:cNvSpPr/>
      </dsp:nvSpPr>
      <dsp:spPr>
        <a:xfrm>
          <a:off x="665362" y="1419661"/>
          <a:ext cx="1335968" cy="13359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Outcome Review</a:t>
          </a:r>
        </a:p>
      </dsp:txBody>
      <dsp:txXfrm>
        <a:off x="861010" y="1615309"/>
        <a:ext cx="944672" cy="944672"/>
      </dsp:txXfrm>
    </dsp:sp>
    <dsp:sp modelId="{4A27396D-FE16-4528-A4F4-D169CD798170}">
      <dsp:nvSpPr>
        <dsp:cNvPr id="0" name=""/>
        <dsp:cNvSpPr/>
      </dsp:nvSpPr>
      <dsp:spPr>
        <a:xfrm rot="18900000">
          <a:off x="1857995" y="1159703"/>
          <a:ext cx="355698" cy="4508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1873622" y="1287608"/>
        <a:ext cx="248989" cy="2705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0D2CE88-56B9-4A34-A82E-C254060146FD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8FDC9-0143-4FA8-A924-E3FC9A0DEC72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2285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2CE88-56B9-4A34-A82E-C254060146FD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8FDC9-0143-4FA8-A924-E3FC9A0DEC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454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2CE88-56B9-4A34-A82E-C254060146FD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8FDC9-0143-4FA8-A924-E3FC9A0DEC72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3884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2CE88-56B9-4A34-A82E-C254060146FD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8FDC9-0143-4FA8-A924-E3FC9A0DEC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25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2CE88-56B9-4A34-A82E-C254060146FD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8FDC9-0143-4FA8-A924-E3FC9A0DEC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650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2CE88-56B9-4A34-A82E-C254060146FD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8FDC9-0143-4FA8-A924-E3FC9A0DEC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476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2CE88-56B9-4A34-A82E-C254060146FD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8FDC9-0143-4FA8-A924-E3FC9A0DEC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09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2CE88-56B9-4A34-A82E-C254060146FD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8FDC9-0143-4FA8-A924-E3FC9A0DEC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614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2CE88-56B9-4A34-A82E-C254060146FD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8FDC9-0143-4FA8-A924-E3FC9A0DEC72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4383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2CE88-56B9-4A34-A82E-C254060146FD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8FDC9-0143-4FA8-A924-E3FC9A0DEC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657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2CE88-56B9-4A34-A82E-C254060146FD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8FDC9-0143-4FA8-A924-E3FC9A0DEC72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113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0D2CE88-56B9-4A34-A82E-C254060146FD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988FDC9-0143-4FA8-A924-E3FC9A0DEC72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1290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1.xml"/><Relationship Id="rId4" Type="http://schemas.openxmlformats.org/officeDocument/2006/relationships/video" Target="../media/media2.mp4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9.mp4"/><Relationship Id="rId1" Type="http://schemas.microsoft.com/office/2007/relationships/media" Target="../media/media19.mp4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14/23/contents" TargetMode="External"/><Relationship Id="rId13" Type="http://schemas.openxmlformats.org/officeDocument/2006/relationships/hyperlink" Target="https://www.nice.org.uk/guidance/ng21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1186/s12889-024-18036-5" TargetMode="External"/><Relationship Id="rId12" Type="http://schemas.openxmlformats.org/officeDocument/2006/relationships/hyperlink" Target="https://www.legislation.gov.uk/ukpga/2005/9/contents" TargetMode="External"/><Relationship Id="rId2" Type="http://schemas.openxmlformats.org/officeDocument/2006/relationships/video" Target="../media/media20.mp4"/><Relationship Id="rId1" Type="http://schemas.microsoft.com/office/2007/relationships/media" Target="../media/media20.mp4"/><Relationship Id="rId6" Type="http://schemas.openxmlformats.org/officeDocument/2006/relationships/hyperlink" Target="https://www.bmcare.co.uk/resources/blog/what-makes-good-activities-and-engagement-in-a-care-home/" TargetMode="External"/><Relationship Id="rId11" Type="http://schemas.openxmlformats.org/officeDocument/2006/relationships/hyperlink" Target="https://doi.org/10.1093/geront/1.1.8" TargetMode="External"/><Relationship Id="rId5" Type="http://schemas.openxmlformats.org/officeDocument/2006/relationships/hyperlink" Target="https://doi.org/10.1093/geront/29.2.183" TargetMode="External"/><Relationship Id="rId10" Type="http://schemas.openxmlformats.org/officeDocument/2006/relationships/hyperlink" Target="https://www.gov.uk/government/publications/care-act-statutory-guidance/care-and-support-statutory-guidance" TargetMode="External"/><Relationship Id="rId4" Type="http://schemas.openxmlformats.org/officeDocument/2006/relationships/hyperlink" Target="https://www.ageuk.org.uk/siteassets/documents/reports-and-publications/reports-and-briefings/loneliness/you-are-not-alone-in-feeling-lonely---parliamentary-briefing-.pdf" TargetMode="External"/><Relationship Id="rId9" Type="http://schemas.openxmlformats.org/officeDocument/2006/relationships/hyperlink" Target="https://www.cqc.org.uk/publications/major-report/state-care/2024-2025" TargetMode="External"/><Relationship Id="rId1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accessgroup.com/en-gb/blog/hsc-tec-elderly-care-home-monitoring-system/" TargetMode="External"/><Relationship Id="rId3" Type="http://schemas.openxmlformats.org/officeDocument/2006/relationships/hyperlink" Target="https://www.ofcom.org.uk/siteassets/resources/documents/research-and-data/media-literacy-research/adults/adults-media-use-and-attitudes-2026/adults-media-use-and-attitudes-2026-report.pdf?v=415430" TargetMode="External"/><Relationship Id="rId7" Type="http://schemas.openxmlformats.org/officeDocument/2006/relationships/hyperlink" Target="https://lpslaw.co.uk/resources/General/SCIE_DOLS.pdf" TargetMode="External"/><Relationship Id="rId2" Type="http://schemas.openxmlformats.org/officeDocument/2006/relationships/hyperlink" Target="https://www.nice.org.uk/guidance/ng9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killsforcare.org.uk/news-and-events/news/adult-social-care-vacancy-rate-falls-to-lowest-level-in-a-decade-as-workforce-grows" TargetMode="External"/><Relationship Id="rId11" Type="http://schemas.openxmlformats.org/officeDocument/2006/relationships/image" Target="../media/image26.svg"/><Relationship Id="rId5" Type="http://schemas.openxmlformats.org/officeDocument/2006/relationships/hyperlink" Target="https://www.skillsforcare.org.uk/Adult-Social-Care-Workforce-Data/workforceintelligence/resources/Reports/National/The-state-of-the-adult-social-care-sector-and-workforce-in-England-2025.pdf" TargetMode="External"/><Relationship Id="rId10" Type="http://schemas.openxmlformats.org/officeDocument/2006/relationships/hyperlink" Target="https://doi.org/10.2196/40460" TargetMode="External"/><Relationship Id="rId4" Type="http://schemas.openxmlformats.org/officeDocument/2006/relationships/hyperlink" Target="https://www.ons.gov.uk/peoplepopulationandcommunity/populationandmigration/populationestimates/bulletins/annualmidyearpopulationestimates/mid2025" TargetMode="External"/><Relationship Id="rId9" Type="http://schemas.openxmlformats.org/officeDocument/2006/relationships/hyperlink" Target="https://www.who.int/health-topics/age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43038-8964-5FC3-4397-F5492093C5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5796116" cy="1463040"/>
          </a:xfrm>
        </p:spPr>
        <p:txBody>
          <a:bodyPr>
            <a:noAutofit/>
          </a:bodyPr>
          <a:lstStyle/>
          <a:p>
            <a:r>
              <a:rPr lang="en-US" sz="2800" dirty="0"/>
              <a:t>Empowering Older People in the UK: A Critical Evaluation of Care, Independence and Technological Innovation</a:t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7C15C7-FE2C-C81F-634B-C969250E6F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7671" y="4792989"/>
            <a:ext cx="3200400" cy="1463040"/>
          </a:xfrm>
        </p:spPr>
        <p:txBody>
          <a:bodyPr/>
          <a:lstStyle/>
          <a:p>
            <a:r>
              <a:rPr lang="en-US" dirty="0"/>
              <a:t>Empowering the Older Person</a:t>
            </a:r>
          </a:p>
          <a:p>
            <a:r>
              <a:rPr lang="en-US" dirty="0"/>
              <a:t>BMHP6027 </a:t>
            </a:r>
          </a:p>
          <a:p>
            <a:r>
              <a:rPr lang="en-US" dirty="0"/>
              <a:t>Student Name: Bushra Aslam</a:t>
            </a:r>
          </a:p>
          <a:p>
            <a:r>
              <a:rPr lang="en-US" dirty="0"/>
              <a:t>Student ID: 2018406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D6DE7833-04AB-5323-43B1-B66241EAE83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193EC1D5-DF8D-5363-958F-E9E10FC07515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5" y="4718304"/>
            <a:ext cx="2057400" cy="2057400"/>
          </a:xfrm>
          <a:prstGeom prst="diamond">
            <a:avLst/>
          </a:prstGeom>
          <a:ln>
            <a:noFill/>
          </a:ln>
          <a:effectLst>
            <a:outerShdw blurRad="190500" algn="tl" rotWithShape="0">
              <a:srgbClr val="000000">
                <a:alpha val="3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55658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348"/>
    </mc:Choice>
    <mc:Fallback xmlns="">
      <p:transition spd="slow" advTm="23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A295D-1349-474F-2FDB-34E9703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Introduction: Understanding empowerment in later life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BEB6A33-93D8-4D82-228D-94524514C4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4713430"/>
              </p:ext>
            </p:extLst>
          </p:nvPr>
        </p:nvGraphicFramePr>
        <p:xfrm>
          <a:off x="1235964" y="2249424"/>
          <a:ext cx="9720072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1E658A1A-3E5F-039A-4437-CC94887CFAC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19567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212"/>
    </mc:Choice>
    <mc:Fallback xmlns="">
      <p:transition spd="slow" advTm="752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06957-7BF9-F75B-89FF-F220060C5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Ageing population and growing care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A18D5-3094-66D8-2BEF-1D34FDB17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4912438" cy="402336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/>
              <a:t>ONS (2026) reports continued population ageing, with the number aged 65 and over increasing across all four UK nations.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Between mid-2024 and mid-2025, England's population aged 65 and over increased by approximately 2% (ONS, 2026).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These changes may influence future service planning, although population growth alone cannot establish individual care requirements (ONS, 2026).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The central concern is therefore whether services can respond to differing needs while preserving independence (WHO, n.d.).</a:t>
            </a:r>
          </a:p>
          <a:p>
            <a:pPr>
              <a:buFont typeface="Wingdings" panose="05000000000000000000" pitchFamily="2" charset="2"/>
              <a:buChar char="q"/>
            </a:pP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EC7B5A-673A-77EC-1F22-102D2389DB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2595" y="2038629"/>
            <a:ext cx="4351605" cy="45181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21912F-0E07-4778-A855-FAB1C7DF6811}"/>
              </a:ext>
            </a:extLst>
          </p:cNvPr>
          <p:cNvSpPr txBox="1"/>
          <p:nvPr/>
        </p:nvSpPr>
        <p:spPr>
          <a:xfrm>
            <a:off x="6701379" y="6400800"/>
            <a:ext cx="609834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50"/>
              <a:t>Figure 1. Age structure of the UK population, mid-2011 to mid-2025.</a:t>
            </a:r>
          </a:p>
          <a:p>
            <a:r>
              <a:rPr lang="en-US" sz="1050"/>
              <a:t>Source: Office for National Statistics (ONS, 2026), Figure 5.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3B65745D-5514-9FE4-B37B-358E5FC0ED8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8128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57"/>
    </mc:Choice>
    <mc:Fallback xmlns="">
      <p:transition spd="slow" advTm="54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B4BB5-8C1D-CFB8-C750-DEF3CD093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Biopsychosocial needs of older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E8186C-1DFE-789F-9111-11FE6F39D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7998" y="2249424"/>
            <a:ext cx="4856166" cy="402336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/>
              <a:t>Physical conditions may affect everyday functioning, but their effects also depend on environmental support and accessibility (WHO, n.d.).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Psychological wellbeing can be influenced by whether older people retain meaningful choice over their daily routines (NICE, 2015).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Age UK (2024) estimated that approximately 7% of UK adults aged 65 and over often experienced loneliness.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These findings suggest that care assessments should consider social relationships alongside physical and psychological needs (Age UK, 2024; WHO, n.d.).</a:t>
            </a:r>
          </a:p>
          <a:p>
            <a:pPr>
              <a:buFont typeface="Wingdings" panose="05000000000000000000" pitchFamily="2" charset="2"/>
              <a:buChar char="q"/>
            </a:pPr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97FAC7F-88D2-794F-C5F0-E8D65DB812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1614651"/>
              </p:ext>
            </p:extLst>
          </p:nvPr>
        </p:nvGraphicFramePr>
        <p:xfrm>
          <a:off x="5866735" y="1644513"/>
          <a:ext cx="5823517" cy="46282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F394767-D64A-7427-E32D-3DFF065A048E}"/>
              </a:ext>
            </a:extLst>
          </p:cNvPr>
          <p:cNvSpPr txBox="1"/>
          <p:nvPr/>
        </p:nvSpPr>
        <p:spPr>
          <a:xfrm>
            <a:off x="6196819" y="6272784"/>
            <a:ext cx="609834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/>
              <a:t>Figure 2. Interaction of biological, psychological and social factors influencing older people's wellbeing.</a:t>
            </a:r>
          </a:p>
          <a:p>
            <a:r>
              <a:rPr lang="en-US" sz="1000"/>
              <a:t>Source: Author's own illustration, informed by WHO (n.d.) and NICE (2015).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F7EE1A28-70F1-BA0F-0F1F-D3626A5ADA8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58608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941"/>
    </mc:Choice>
    <mc:Fallback xmlns="">
      <p:transition spd="slow" advTm="759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93F66-83DD-C42E-294B-3B61ABD65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Empowerment, independence and functional 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8E7B4-917B-1381-552E-70E1C3F30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4673287" cy="402336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/>
              <a:t>The Care Act 2014 places individual wellbeing and involvement in care decisions within local authorities' responsibilities in England.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Maintaining independence may involve appropriate support rather than expecting older people to manage every activity alone (WHO, n.d.).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NICE (2015) recommends identifying what individuals can and wish to do, instead of focusing solely on their limitations.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Empowerment may therefore be better assessed through personal control and meaningful outcomes than service provision alone (NICE, 2015).</a:t>
            </a:r>
          </a:p>
          <a:p>
            <a:pPr>
              <a:buFont typeface="Wingdings" panose="05000000000000000000" pitchFamily="2" charset="2"/>
              <a:buChar char="q"/>
            </a:pPr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822D162-A0AC-AF59-D0A8-D19AC098D1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7638380"/>
              </p:ext>
            </p:extLst>
          </p:nvPr>
        </p:nvGraphicFramePr>
        <p:xfrm>
          <a:off x="5253502" y="1581816"/>
          <a:ext cx="6434876" cy="44572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43CE22E0-4EED-5062-8367-FB6942B88974}"/>
              </a:ext>
            </a:extLst>
          </p:cNvPr>
          <p:cNvSpPr txBox="1"/>
          <p:nvPr/>
        </p:nvSpPr>
        <p:spPr>
          <a:xfrm>
            <a:off x="5931056" y="5897212"/>
            <a:ext cx="6098344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/>
              <a:t>Figure 3. Relationship between personal choice, independence and functional ability in older people's care.</a:t>
            </a:r>
          </a:p>
          <a:p>
            <a:r>
              <a:rPr lang="en-US" sz="1000"/>
              <a:t>Source: Author's own illustration, informed by the Care Act 2014 and WHO (n.d.).</a:t>
            </a:r>
          </a:p>
          <a:p>
            <a:endParaRPr lang="en-US" sz="1000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1AB13BF4-5CC8-3E7A-9568-EA6A422E1D3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7787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416"/>
    </mc:Choice>
    <mc:Fallback xmlns="">
      <p:transition spd="slow" advTm="764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7C5C9-DC5E-EF68-EEA0-DFB2FA7B6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Theories of ageing: Activity and Continuity Theory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15C22B1-4A32-7DC4-611F-4C32A7442A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4952078"/>
              </p:ext>
            </p:extLst>
          </p:nvPr>
        </p:nvGraphicFramePr>
        <p:xfrm>
          <a:off x="1024128" y="2286000"/>
          <a:ext cx="9720071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92C39219-BE2C-CD28-FE1A-4FB2BFBBE12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08668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505"/>
    </mc:Choice>
    <mc:Fallback xmlns="">
      <p:transition spd="slow" advTm="525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30066-63F8-38B0-FDF0-3ADDCE870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UK care policy, rights and empowerment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5D1FC-47B2-3A2E-C7EF-7FDE52BB9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5348537" cy="402336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/>
              <a:t>Section 1 of the Care Act 2014 </a:t>
            </a:r>
            <a:r>
              <a:rPr lang="en-US" err="1"/>
              <a:t>recognises</a:t>
            </a:r>
            <a:r>
              <a:rPr lang="en-US"/>
              <a:t> personal dignity, wellbeing and control over daily life within England's care framework.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The Mental Capacity Act 2005 presumes decision-making capacity unless there is evidence establishing otherwise (Mental Capacity Act, 2005).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Its principles also </a:t>
            </a:r>
            <a:r>
              <a:rPr lang="en-US" err="1"/>
              <a:t>recognise</a:t>
            </a:r>
            <a:r>
              <a:rPr lang="en-US"/>
              <a:t> that an unwise decision does not, by itself, establish a lack of capacity (Mental Capacity Act, 2005).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However, applying these principles may require careful assessment where safety concerns and personal preferences conflict (NICE, 2015).</a:t>
            </a:r>
          </a:p>
          <a:p>
            <a:pPr>
              <a:buFont typeface="Wingdings" panose="05000000000000000000" pitchFamily="2" charset="2"/>
              <a:buChar char="q"/>
            </a:pPr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D1ABAF6-AC94-5367-A4F1-8D07D0AF37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17696173"/>
              </p:ext>
            </p:extLst>
          </p:nvPr>
        </p:nvGraphicFramePr>
        <p:xfrm>
          <a:off x="5886548" y="2084832"/>
          <a:ext cx="5969000" cy="3655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B582574-A686-F1E4-BF09-95325E53E061}"/>
              </a:ext>
            </a:extLst>
          </p:cNvPr>
          <p:cNvSpPr txBox="1"/>
          <p:nvPr/>
        </p:nvSpPr>
        <p:spPr>
          <a:xfrm>
            <a:off x="5821876" y="5941387"/>
            <a:ext cx="658446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00"/>
              <a:t>Figure 4. Relationship between wellbeing, decision-making rights and proportionate protection in older people's care.</a:t>
            </a:r>
          </a:p>
          <a:p>
            <a:pPr algn="ctr"/>
            <a:r>
              <a:rPr lang="en-US" sz="1000"/>
              <a:t>Source: Author's own illustration, informed by the Care Act 2014 and Mental Capacity Act 2005.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32A7DDFA-1E42-53A5-224A-78E8A25F401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58595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509"/>
    </mc:Choice>
    <mc:Fallback xmlns="">
      <p:transition spd="slow" advTm="49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C7444-088F-595B-5B98-29B0E4091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Current care and support provision in England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1FC15F5-66D3-8F38-FC46-056DB272C1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8096386"/>
              </p:ext>
            </p:extLst>
          </p:nvPr>
        </p:nvGraphicFramePr>
        <p:xfrm>
          <a:off x="1024128" y="2286000"/>
          <a:ext cx="9720073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364BAEFE-593D-3F7F-33F2-F168F748FEC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26744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993"/>
    </mc:Choice>
    <mc:Fallback xmlns="">
      <p:transition spd="slow" advTm="73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26B1A-DAA0-D826-55F0-6598D98C1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Critical evaluation of domiciliary care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4106194-11CC-462E-504F-DD4865BD0A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33035"/>
              </p:ext>
            </p:extLst>
          </p:nvPr>
        </p:nvGraphicFramePr>
        <p:xfrm>
          <a:off x="1024128" y="2286000"/>
          <a:ext cx="10426974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679C3EA6-F842-6C39-A601-A732114F3A3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71213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974"/>
    </mc:Choice>
    <mc:Fallback xmlns="">
      <p:transition spd="slow" advTm="889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FFA80-6CCA-7565-7840-26313F211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Critical evaluation of residential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33D5E-CAC4-0F1C-79C9-E9AD3607A2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4462272" cy="4023360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/>
              <a:t>Residential care may offer more continuous support where an older person's needs are difficult to meet through home-care arrangements (NICE, 2018).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NICE (2018) encourages </a:t>
            </a:r>
            <a:r>
              <a:rPr lang="en-US" err="1"/>
              <a:t>personalised</a:t>
            </a:r>
            <a:r>
              <a:rPr lang="en-US"/>
              <a:t> activities for people with dementia, </a:t>
            </a:r>
            <a:r>
              <a:rPr lang="en-US" err="1"/>
              <a:t>recognising</a:t>
            </a:r>
            <a:r>
              <a:rPr lang="en-US"/>
              <a:t> the importance of individual interests and wellbeing.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Nevertheless, routines within residential settings may require flexibility to preserve residents' preferences and meaningful involvement in decisions (NICE, 2018).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The suitability of residential care should therefore be considered alongside individual needs, relationships and desired outcomes (NICE, 2018).</a:t>
            </a:r>
          </a:p>
          <a:p>
            <a:pPr>
              <a:buFont typeface="Wingdings" panose="05000000000000000000" pitchFamily="2" charset="2"/>
              <a:buChar char="q"/>
            </a:pPr>
            <a:endParaRPr lang="en-US"/>
          </a:p>
        </p:txBody>
      </p:sp>
      <p:pic>
        <p:nvPicPr>
          <p:cNvPr id="1026" name="Picture 2" descr="The Importance of Care Home Activities | B&amp;M Care Homes">
            <a:extLst>
              <a:ext uri="{FF2B5EF4-FFF2-40B4-BE49-F238E27FC236}">
                <a16:creationId xmlns:a16="http://schemas.microsoft.com/office/drawing/2014/main" id="{9DE938C6-7E3F-DD87-3759-B83CBC6727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810" y="2286000"/>
            <a:ext cx="6036012" cy="3355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36583E-CB48-E9FA-15C0-0CBBACC45DB5}"/>
              </a:ext>
            </a:extLst>
          </p:cNvPr>
          <p:cNvSpPr txBox="1"/>
          <p:nvPr/>
        </p:nvSpPr>
        <p:spPr>
          <a:xfrm>
            <a:off x="5602810" y="5781234"/>
            <a:ext cx="609834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00"/>
              <a:t>Figure 5. Older people participating in a group physical activity session in a residential care setting.</a:t>
            </a:r>
          </a:p>
          <a:p>
            <a:pPr algn="ctr"/>
            <a:r>
              <a:rPr lang="en-US" sz="1000"/>
              <a:t>Source: B&amp;M Care (2023).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DF7ED050-D87C-1CCD-4565-C7948E511EC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73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912"/>
    </mc:Choice>
    <mc:Fallback xmlns="">
      <p:transition spd="slow" advTm="579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0C393-0EFD-33F2-8070-2A3473992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Workforce challenges and service accessibility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77026-76CD-F321-F783-E70C57108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4940574" cy="402336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/>
              <a:t>Skills for Care (2025) estimated approximately 111,000 vacant adult social care posts in England during 2024/25.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Its 2025 report recorded a 7.0% sector vacancy rate, compared with 2.4% across the wider UK economy.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More recent estimates suggest improvement, with vacancies falling to approximately 96,000 in 2025/26 (Skills for Care, 2026).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Although recruitment pressures have eased, remaining shortages may still affect service continuity and older people's access to support (Skills for Care, 2026).</a:t>
            </a:r>
          </a:p>
          <a:p>
            <a:pPr>
              <a:buFont typeface="Wingdings" panose="05000000000000000000" pitchFamily="2" charset="2"/>
              <a:buChar char="q"/>
            </a:pP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1B64B4-3763-18FC-CBA7-30B1DA6A5D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4703" y="2286000"/>
            <a:ext cx="6010275" cy="33813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7BEE23-2ACF-907E-72E4-BCA679682AD3}"/>
              </a:ext>
            </a:extLst>
          </p:cNvPr>
          <p:cNvSpPr txBox="1"/>
          <p:nvPr/>
        </p:nvSpPr>
        <p:spPr>
          <a:xfrm>
            <a:off x="5493362" y="5995785"/>
            <a:ext cx="6952956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000"/>
              <a:t>Figure 6. Comparison of vacancy rates across adult social care, the NHS and other UK employment sectors in 2024/25.</a:t>
            </a:r>
          </a:p>
          <a:p>
            <a:pPr algn="ctr"/>
            <a:r>
              <a:rPr lang="en-US" sz="1000"/>
              <a:t>Source: Skills for Care (2025), Chart 23, p. 59.</a:t>
            </a:r>
          </a:p>
          <a:p>
            <a:pPr algn="ctr">
              <a:buNone/>
            </a:pPr>
            <a:endParaRPr lang="en-US" sz="1000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1FBB3934-4928-655B-6750-438C427891C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60341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78"/>
    </mc:Choice>
    <mc:Fallback xmlns="">
      <p:transition spd="slow" advTm="63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87DB8-C6CD-5A20-9D08-21AA9BF90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Technological innovation: Telecare and telehealth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BFA90-D41C-0BA5-D722-9497864D5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4917126" cy="402336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/>
              <a:t>Zhang, Leuk and Teo (2023) found that telehealth showed promising results across several areas of older people's healthcare.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Remote consultations and monitoring may improve access to support, particularly when regular travel to appointments is challenging (Zhang, Leuk and Teo, 2023).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However, the review identified limitations in evidence quality and </a:t>
            </a:r>
            <a:r>
              <a:rPr lang="en-US" err="1"/>
              <a:t>generalisability</a:t>
            </a:r>
            <a:r>
              <a:rPr lang="en-US"/>
              <a:t>, making wider claims about effectiveness uncertain.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Technology may consequently be most appropriate when integrated with individual care plans and continued professional support (NICE, 2015).</a:t>
            </a:r>
          </a:p>
          <a:p>
            <a:pPr>
              <a:buFont typeface="Wingdings" panose="05000000000000000000" pitchFamily="2" charset="2"/>
              <a:buChar char="q"/>
            </a:pPr>
            <a:endParaRPr lang="en-US"/>
          </a:p>
        </p:txBody>
      </p:sp>
      <p:pic>
        <p:nvPicPr>
          <p:cNvPr id="2050" name="Picture 2" descr="TEC - Care Home Monitoring Systems">
            <a:extLst>
              <a:ext uri="{FF2B5EF4-FFF2-40B4-BE49-F238E27FC236}">
                <a16:creationId xmlns:a16="http://schemas.microsoft.com/office/drawing/2014/main" id="{38A06216-6CC6-11EB-E447-8220447528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0746" y="2286000"/>
            <a:ext cx="5236442" cy="3485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2777CF-0D16-EB87-0226-F27AEFAE50AA}"/>
              </a:ext>
            </a:extLst>
          </p:cNvPr>
          <p:cNvSpPr txBox="1"/>
          <p:nvPr/>
        </p:nvSpPr>
        <p:spPr>
          <a:xfrm>
            <a:off x="5884164" y="5909250"/>
            <a:ext cx="609834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00"/>
              <a:t>Figure 7. An older person participating in a remote healthcare consultation using digital technology.</a:t>
            </a:r>
          </a:p>
          <a:p>
            <a:pPr algn="ctr"/>
            <a:r>
              <a:rPr lang="en-US" sz="1000"/>
              <a:t>Source: The Access Group (n.d.).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D3BD46B7-AF07-151D-F85B-CB4D4B0583A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19359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149"/>
    </mc:Choice>
    <mc:Fallback xmlns="">
      <p:transition spd="slow" advTm="63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9B114-0F39-FBC1-0816-1BD498C8E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Digital exclusion and limitations of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F0849-B47E-44A4-3921-B91ABAAA71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5376672" cy="4023360"/>
          </a:xfrm>
        </p:spPr>
        <p:txBody>
          <a:bodyPr>
            <a:normAutofit fontScale="92500" lnSpcReduction="20000"/>
          </a:bodyPr>
          <a:lstStyle/>
          <a:p>
            <a:pPr lvl="0">
              <a:buFont typeface="Wingdings" panose="05000000000000000000" pitchFamily="2" charset="2"/>
              <a:buChar char="q"/>
            </a:pPr>
            <a:r>
              <a:rPr lang="en-US"/>
              <a:t>Ofcom (2026) reports that 6% of UK adults lack home internet access, with older people disproportionately represented.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/>
              <a:t>Adults aged 75 and over account for 66% of those without home internet, indicating an important access inequality (Ofcom, 2026).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err="1"/>
              <a:t>Bertolazzi</a:t>
            </a:r>
            <a:r>
              <a:rPr lang="en-US"/>
              <a:t>, Quaglia and </a:t>
            </a:r>
            <a:r>
              <a:rPr lang="en-US" err="1"/>
              <a:t>Bongelli</a:t>
            </a:r>
            <a:r>
              <a:rPr lang="en-US"/>
              <a:t> (2024) also identified usability and socioeconomic factors affecting health-technology adoption among older adults.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/>
              <a:t>These findings suggest that technological provision may require accessible design and </a:t>
            </a:r>
            <a:r>
              <a:rPr lang="en-US" err="1"/>
              <a:t>individualised</a:t>
            </a:r>
            <a:r>
              <a:rPr lang="en-US"/>
              <a:t> training to support meaningful participation (</a:t>
            </a:r>
            <a:r>
              <a:rPr lang="en-US" err="1"/>
              <a:t>Bertolazzi</a:t>
            </a:r>
            <a:r>
              <a:rPr lang="en-US"/>
              <a:t>, Quaglia and </a:t>
            </a:r>
            <a:r>
              <a:rPr lang="en-US" err="1"/>
              <a:t>Bongelli</a:t>
            </a:r>
            <a:r>
              <a:rPr lang="en-US"/>
              <a:t>, 2024).</a:t>
            </a:r>
          </a:p>
          <a:p>
            <a:pPr>
              <a:buFont typeface="Wingdings" panose="05000000000000000000" pitchFamily="2" charset="2"/>
              <a:buChar char="q"/>
            </a:pP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FEF4B0-8DEB-CD84-316E-13C5A042A0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7346" y="1213485"/>
            <a:ext cx="4200525" cy="50958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054667-488E-E535-39C4-C82D0A91D19A}"/>
              </a:ext>
            </a:extLst>
          </p:cNvPr>
          <p:cNvSpPr txBox="1"/>
          <p:nvPr/>
        </p:nvSpPr>
        <p:spPr>
          <a:xfrm>
            <a:off x="6096000" y="6380518"/>
            <a:ext cx="609834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000"/>
              <a:t>Figure 8. Differences in the demographic characteristics of UK adults with and without home internet access.</a:t>
            </a:r>
          </a:p>
          <a:p>
            <a:pPr algn="ctr"/>
            <a:r>
              <a:rPr lang="en-US" sz="1000"/>
              <a:t>Source: Ofcom (2026), p. 42.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8E97E135-474F-503F-D2A4-F2C3DCAD55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47422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146"/>
    </mc:Choice>
    <mc:Fallback xmlns="">
      <p:transition spd="slow" advTm="38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59558-0887-F2CF-E7C0-72E6072E5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Case study: </a:t>
            </a:r>
            <a:r>
              <a:rPr lang="en-US" err="1"/>
              <a:t>Mrs</a:t>
            </a:r>
            <a:r>
              <a:rPr lang="en-US"/>
              <a:t> F, dementia and independence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F5563DD-7CA0-9D64-4676-93848D0814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4118808"/>
              </p:ext>
            </p:extLst>
          </p:nvPr>
        </p:nvGraphicFramePr>
        <p:xfrm>
          <a:off x="1447800" y="2084832"/>
          <a:ext cx="9720071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853B8F53-6A5B-A9CE-7C49-EE568C2F32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12104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917"/>
    </mc:Choice>
    <mc:Fallback xmlns="">
      <p:transition spd="slow" advTm="239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82053-64B0-11A4-BEA9-1CA68B7A0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Safeguarding and the balance between safety and choice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4EEB2A2-08C5-3C27-46BD-E463B1D9AD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6256218"/>
              </p:ext>
            </p:extLst>
          </p:nvPr>
        </p:nvGraphicFramePr>
        <p:xfrm>
          <a:off x="1024128" y="2286000"/>
          <a:ext cx="1014562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D2B9C619-E42C-5DFC-5601-25F7C9E488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61944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748"/>
    </mc:Choice>
    <mc:Fallback xmlns="">
      <p:transition spd="slow" advTm="417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54438-8911-29D2-A483-BFC4D34C9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Recommendations for improving care provision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9C7D2-A719-3CAE-02C9-7308D63CB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5573619" cy="402336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/>
              <a:t>CQC's (2025) findings suggest that addressing home-care capacity could improve access where local service availability remains limited.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Greater staffing continuity may support more </a:t>
            </a:r>
            <a:r>
              <a:rPr lang="en-US" err="1"/>
              <a:t>personalised</a:t>
            </a:r>
            <a:r>
              <a:rPr lang="en-US"/>
              <a:t> relationships, consistent with NICE's recommendations for home-based care (NICE, 2015).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Coordinated assessment and care planning could reduce fragmentation when several professionals contribute to an individual's support (NICE, 2015).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Improvements should be evaluated against older people's reported outcomes, rather than assuming that expanded provision automatically increases empowerment (NICE, 2015).</a:t>
            </a:r>
          </a:p>
          <a:p>
            <a:pPr>
              <a:buFont typeface="Wingdings" panose="05000000000000000000" pitchFamily="2" charset="2"/>
              <a:buChar char="q"/>
            </a:pPr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8AB3CAF-C22B-5BE6-994B-0AE1D66B5B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0071767"/>
              </p:ext>
            </p:extLst>
          </p:nvPr>
        </p:nvGraphicFramePr>
        <p:xfrm>
          <a:off x="6963507" y="2560321"/>
          <a:ext cx="4459458" cy="3207434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486486">
                  <a:extLst>
                    <a:ext uri="{9D8B030D-6E8A-4147-A177-3AD203B41FA5}">
                      <a16:colId xmlns:a16="http://schemas.microsoft.com/office/drawing/2014/main" val="948769867"/>
                    </a:ext>
                  </a:extLst>
                </a:gridCol>
                <a:gridCol w="1486486">
                  <a:extLst>
                    <a:ext uri="{9D8B030D-6E8A-4147-A177-3AD203B41FA5}">
                      <a16:colId xmlns:a16="http://schemas.microsoft.com/office/drawing/2014/main" val="3291044169"/>
                    </a:ext>
                  </a:extLst>
                </a:gridCol>
                <a:gridCol w="1486486">
                  <a:extLst>
                    <a:ext uri="{9D8B030D-6E8A-4147-A177-3AD203B41FA5}">
                      <a16:colId xmlns:a16="http://schemas.microsoft.com/office/drawing/2014/main" val="1811413784"/>
                    </a:ext>
                  </a:extLst>
                </a:gridCol>
              </a:tblGrid>
              <a:tr h="741150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US" sz="2000" b="1" u="none" strike="noStrike">
                          <a:effectLst/>
                        </a:rPr>
                        <a:t>Identified issue</a:t>
                      </a:r>
                      <a:endParaRPr lang="en-US" sz="20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US" sz="2000" b="1" u="none" strike="noStrike">
                          <a:effectLst/>
                        </a:rPr>
                        <a:t>Improvement area</a:t>
                      </a:r>
                      <a:endParaRPr lang="en-US" sz="20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US" sz="2000" b="1" u="none" strike="noStrike">
                          <a:effectLst/>
                        </a:rPr>
                        <a:t>Outcome to evaluate</a:t>
                      </a:r>
                      <a:endParaRPr lang="en-US" sz="20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0932528"/>
                  </a:ext>
                </a:extLst>
              </a:tr>
              <a:tr h="74115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Workforce continuity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Consistent care teams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800" u="none" strike="noStrike" err="1">
                          <a:effectLst/>
                        </a:rPr>
                        <a:t>Personalised</a:t>
                      </a:r>
                      <a:r>
                        <a:rPr lang="en-US" sz="1800" u="none" strike="noStrike">
                          <a:effectLst/>
                        </a:rPr>
                        <a:t> support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939353553"/>
                  </a:ext>
                </a:extLst>
              </a:tr>
              <a:tr h="74115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Fragmented services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Coordinated planning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Continuity of care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684238094"/>
                  </a:ext>
                </a:extLst>
              </a:tr>
              <a:tr h="98398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Uneven service availability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Local capacity planning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US" sz="1800" u="none" strike="noStrike">
                          <a:effectLst/>
                        </a:rPr>
                        <a:t>Access to support</a:t>
                      </a:r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535428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6B39ECB-EAD8-7108-F475-BDB93EE86C04}"/>
              </a:ext>
            </a:extLst>
          </p:cNvPr>
          <p:cNvSpPr txBox="1"/>
          <p:nvPr/>
        </p:nvSpPr>
        <p:spPr>
          <a:xfrm>
            <a:off x="6839244" y="6043189"/>
            <a:ext cx="609834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000"/>
              <a:t>Table 1. Proposed improvements to care provision and their potential outcomes for older people.</a:t>
            </a:r>
          </a:p>
          <a:p>
            <a:pPr>
              <a:buNone/>
            </a:pPr>
            <a:endParaRPr lang="en-US" sz="1000"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C89A38B4-8AB6-11E8-52DA-5EC499714F3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36987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707"/>
    </mc:Choice>
    <mc:Fallback xmlns="">
      <p:transition spd="slow" advTm="337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46DFB-20B4-8D9F-4BF0-1FC714052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Recommendations for inclusive care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7E1CE-7082-8130-0362-BEEEEB9B1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4750660" cy="4023360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err="1"/>
              <a:t>Bertolazzi</a:t>
            </a:r>
            <a:r>
              <a:rPr lang="en-US"/>
              <a:t>, Quaglia and </a:t>
            </a:r>
            <a:r>
              <a:rPr lang="en-US" err="1"/>
              <a:t>Bongelli</a:t>
            </a:r>
            <a:r>
              <a:rPr lang="en-US"/>
              <a:t> (2024) suggest that technology adoption is influenced by several interacting personal and service-related factors.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Accessible interfaces and appropriate training may help address some barriers experienced by older technology users (</a:t>
            </a:r>
            <a:r>
              <a:rPr lang="en-US" err="1"/>
              <a:t>Bertolazzi</a:t>
            </a:r>
            <a:r>
              <a:rPr lang="en-US"/>
              <a:t>, Quaglia and </a:t>
            </a:r>
            <a:r>
              <a:rPr lang="en-US" err="1"/>
              <a:t>Bongelli</a:t>
            </a:r>
            <a:r>
              <a:rPr lang="en-US"/>
              <a:t>, 2024).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NICE (2015) recommends that telecare arrangements respect individual preferences and do not replace personal contact against the person's wishes.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Regular evaluation could therefore consider usability, consent and perceived independence alongside service efficiency (NICE, 2015; Zhang, Leuk and Teo, 2023).</a:t>
            </a:r>
          </a:p>
          <a:p>
            <a:pPr>
              <a:buFont typeface="Wingdings" panose="05000000000000000000" pitchFamily="2" charset="2"/>
              <a:buChar char="q"/>
            </a:pPr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C0BA010-F3B3-0D5C-F056-411660C2CD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06185420"/>
              </p:ext>
            </p:extLst>
          </p:nvPr>
        </p:nvGraphicFramePr>
        <p:xfrm>
          <a:off x="6194474" y="1705004"/>
          <a:ext cx="5505157" cy="4175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84DDF3B-2ECE-5007-C071-EFEE1E4DE4D1}"/>
              </a:ext>
            </a:extLst>
          </p:cNvPr>
          <p:cNvSpPr txBox="1"/>
          <p:nvPr/>
        </p:nvSpPr>
        <p:spPr>
          <a:xfrm>
            <a:off x="6194474" y="6101611"/>
            <a:ext cx="6098344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050"/>
              <a:t>Figure 9. Proposed four-stage approach to implementing inclusive care technologies for older people.</a:t>
            </a:r>
          </a:p>
          <a:p>
            <a:pPr algn="ctr">
              <a:buNone/>
            </a:pPr>
            <a:r>
              <a:rPr lang="en-US" sz="1050"/>
              <a:t>Source: Author's own illustration, informed by </a:t>
            </a:r>
            <a:r>
              <a:rPr lang="en-US" sz="1050" err="1"/>
              <a:t>Bertolazzi</a:t>
            </a:r>
            <a:r>
              <a:rPr lang="en-US" sz="1050"/>
              <a:t>, Quaglia and </a:t>
            </a:r>
            <a:r>
              <a:rPr lang="en-US" sz="1050" err="1"/>
              <a:t>Bongelli</a:t>
            </a:r>
            <a:r>
              <a:rPr lang="en-US" sz="1050"/>
              <a:t> (2024) and NICE (2015).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48872085-CAF4-C40C-F568-6F826485828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76019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324"/>
    </mc:Choice>
    <mc:Fallback xmlns="">
      <p:transition spd="slow" advTm="143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017A9-681B-0879-4F73-66E2C30C4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794CF-8BE2-A889-CEF8-CA5AED4DE4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/>
              <a:t>WHO's understanding of healthy ageing suggests that independence is influenced by both personal abilities and supportive environments.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Evidence from UK care services indicates potential benefits alongside continuing concerns about staffing, access and continuity (CQC, 2025).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Telehealth may complement existing provision, although the evidence does not establish equal benefits across all older populations (Zhang, Leuk and Teo, 2023).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A balanced approach would therefore </a:t>
            </a:r>
            <a:r>
              <a:rPr lang="en-US" err="1"/>
              <a:t>prioritise</a:t>
            </a:r>
            <a:r>
              <a:rPr lang="en-US"/>
              <a:t> individual preferences, appropriate safeguards and accessible support when considering future improvements (NICE, 2015).</a:t>
            </a:r>
          </a:p>
          <a:p>
            <a:pPr>
              <a:buFont typeface="Wingdings" panose="05000000000000000000" pitchFamily="2" charset="2"/>
              <a:buChar char="q"/>
            </a:pPr>
            <a:endParaRPr lang="en-US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8BE8B805-252D-B399-DAE9-F5654B2531A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17208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66"/>
    </mc:Choice>
    <mc:Fallback xmlns="">
      <p:transition spd="slow" advTm="492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6B838-EEE8-859D-671F-4778BE144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16FB5-F6C7-5863-9B59-656B57179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/>
              <a:t>Age UK (2024) Parliamentary briefing: Loneliness in later life. Available at: </a:t>
            </a:r>
            <a:r>
              <a:rPr lang="en-US" u="sng">
                <a:hlinkClick r:id="rId4"/>
              </a:rPr>
              <a:t>https://www.ageuk.org.uk/siteassets/documents/reports-and-publications/reports-and-briefings/loneliness/you-are-not-alone-in-feeling-lonely---parliamentary-briefing-.pdf</a:t>
            </a:r>
            <a:r>
              <a:rPr lang="en-US"/>
              <a:t> (Accessed: 15 October 2026).</a:t>
            </a:r>
          </a:p>
          <a:p>
            <a:r>
              <a:rPr lang="en-US"/>
              <a:t>Atchley, R.C. (1989) ‘A continuity theory of normal aging’, The Gerontologist, 29(2), pp. 183–190.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5"/>
              </a:rPr>
              <a:t>https://doi.org/10.1093/geront/29.2.183</a:t>
            </a:r>
            <a:r>
              <a:rPr lang="en-US"/>
              <a:t>.</a:t>
            </a:r>
          </a:p>
          <a:p>
            <a:r>
              <a:rPr lang="en-US"/>
              <a:t>B&amp;M Care (2023) What makes good activities and engagement in a care home? Available at: </a:t>
            </a:r>
            <a:r>
              <a:rPr lang="en-US" u="sng">
                <a:hlinkClick r:id="rId6"/>
              </a:rPr>
              <a:t>https://www.bmcare.co.uk/resources/blog/what-makes-good-activities-and-engagement-in-a-care-home/</a:t>
            </a:r>
            <a:r>
              <a:rPr lang="en-US"/>
              <a:t> (Accessed: 15 October 2026).</a:t>
            </a:r>
          </a:p>
          <a:p>
            <a:r>
              <a:rPr lang="en-US" err="1"/>
              <a:t>Bertolazzi</a:t>
            </a:r>
            <a:r>
              <a:rPr lang="en-US"/>
              <a:t>, A., Quaglia, V. and </a:t>
            </a:r>
            <a:r>
              <a:rPr lang="en-US" err="1"/>
              <a:t>Bongelli</a:t>
            </a:r>
            <a:r>
              <a:rPr lang="en-US"/>
              <a:t>, R. (2024) ‘Barriers and facilitators to health technology adoption by older adults with chronic diseases: an integrative systematic review’, BMC Public Health, 24, article 506.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7"/>
              </a:rPr>
              <a:t>https://doi.org/10.1186/s12889-024-18036-5</a:t>
            </a:r>
            <a:r>
              <a:rPr lang="en-US"/>
              <a:t>.</a:t>
            </a:r>
          </a:p>
          <a:p>
            <a:r>
              <a:rPr lang="en-US"/>
              <a:t>Care Act 2014, c. 23. Available at: </a:t>
            </a:r>
            <a:r>
              <a:rPr lang="en-US" u="sng">
                <a:hlinkClick r:id="rId8"/>
              </a:rPr>
              <a:t>https://www.legislation.gov.uk/ukpga/2014/23/contents</a:t>
            </a:r>
            <a:r>
              <a:rPr lang="en-US"/>
              <a:t> (Accessed: 15 October 2026).</a:t>
            </a:r>
          </a:p>
          <a:p>
            <a:r>
              <a:rPr lang="en-US"/>
              <a:t>Care Quality Commission (CQC) (2025) The state of health care and adult social care in England 2024/25. Available at: </a:t>
            </a:r>
            <a:r>
              <a:rPr lang="en-US" u="sng">
                <a:hlinkClick r:id="rId9"/>
              </a:rPr>
              <a:t>https://www.cqc.org.uk/publications/major-report/state-care/2024-2025</a:t>
            </a:r>
            <a:r>
              <a:rPr lang="en-US"/>
              <a:t> (Accessed: 15 October 2026).</a:t>
            </a:r>
          </a:p>
          <a:p>
            <a:r>
              <a:rPr lang="en-US"/>
              <a:t>Department of Health and Social Care (DHSC) (2025) Care and support statutory guidance. Available at: </a:t>
            </a:r>
            <a:r>
              <a:rPr lang="en-US" u="sng">
                <a:hlinkClick r:id="rId10"/>
              </a:rPr>
              <a:t>https://www.gov.uk/government/publications/care-act-statutory-guidance/care-and-support-statutory-guidance</a:t>
            </a:r>
            <a:r>
              <a:rPr lang="en-US"/>
              <a:t> (Accessed: 15 October 2026).</a:t>
            </a:r>
          </a:p>
          <a:p>
            <a:r>
              <a:rPr lang="en-US"/>
              <a:t>Havighurst, R.J. (1961) ‘Successful aging’, The Gerontologist, 1(1), pp. 8–13.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11"/>
              </a:rPr>
              <a:t>https://doi.org/10.1093/geront/1.1.8</a:t>
            </a:r>
            <a:r>
              <a:rPr lang="en-US"/>
              <a:t>.</a:t>
            </a:r>
          </a:p>
          <a:p>
            <a:r>
              <a:rPr lang="en-US"/>
              <a:t>Mental Capacity Act 2005, c. 9. Available at: </a:t>
            </a:r>
            <a:r>
              <a:rPr lang="en-US" u="sng">
                <a:hlinkClick r:id="rId12"/>
              </a:rPr>
              <a:t>https://www.legislation.gov.uk/ukpga/2005/9/contents</a:t>
            </a:r>
            <a:r>
              <a:rPr lang="en-US"/>
              <a:t> (Accessed: 15 October 2026).</a:t>
            </a:r>
          </a:p>
          <a:p>
            <a:r>
              <a:rPr lang="en-US"/>
              <a:t>National Institute for Health and Care Excellence (NICE) (2015) Home care: delivering personal care and practical support to older people living in their own homes. NICE guideline NG21. Available at: </a:t>
            </a:r>
            <a:r>
              <a:rPr lang="en-US" u="sng">
                <a:hlinkClick r:id="rId13"/>
              </a:rPr>
              <a:t>https://www.nice.org.uk/guidance/ng21</a:t>
            </a:r>
            <a:r>
              <a:rPr lang="en-US"/>
              <a:t> (Accessed: 15 October 2026).</a:t>
            </a:r>
          </a:p>
          <a:p>
            <a:endParaRPr lang="en-US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3D1EEE8B-EA65-7239-EBD0-61547096C4F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25498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23"/>
    </mc:Choice>
    <mc:Fallback xmlns="">
      <p:transition spd="slow" advTm="87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79E135-B050-F4CC-ACAA-4AE1FCB1F9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9E281-2DCC-FB37-6B23-9AC19E101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79C53-EA11-A2E4-78F8-3ED052E78A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/>
              <a:t>National Institute for Health and Care Excellence (NICE) (2018) Dementia: assessment, management and support for people living with dementia and their carers. NICE guideline NG97. Available at: </a:t>
            </a:r>
            <a:r>
              <a:rPr lang="en-US" u="sng">
                <a:hlinkClick r:id="rId2"/>
              </a:rPr>
              <a:t>https://www.nice.org.uk/guidance/ng97</a:t>
            </a:r>
            <a:r>
              <a:rPr lang="en-US"/>
              <a:t> (Accessed: 15 October 2026).</a:t>
            </a:r>
          </a:p>
          <a:p>
            <a:r>
              <a:rPr lang="en-US"/>
              <a:t>Ofcom (2026) Adults' media use and attitudes 2026 report. Available at: </a:t>
            </a:r>
            <a:r>
              <a:rPr lang="en-US" u="sng">
                <a:hlinkClick r:id="rId3"/>
              </a:rPr>
              <a:t>https://www.ofcom.org.uk/siteassets/resources/documents/research-and-data/media-literacy-research/adults/adults-media-use-and-attitudes-2026/adults-media-use-and-attitudes-2026-report.pdf?v=415430</a:t>
            </a:r>
            <a:r>
              <a:rPr lang="en-US"/>
              <a:t> (Accessed: 15 October 2026).</a:t>
            </a:r>
          </a:p>
          <a:p>
            <a:r>
              <a:rPr lang="en-US"/>
              <a:t>Office for National Statistics (ONS) (2026) Population estimates for the UK, England, Wales, Scotland and Northern Ireland: mid-2025. Available at: </a:t>
            </a:r>
            <a:r>
              <a:rPr lang="en-US" u="sng">
                <a:hlinkClick r:id="rId4"/>
              </a:rPr>
              <a:t>https://www.ons.gov.uk/peoplepopulationandcommunity/populationandmigration/populationestimates/bulletins/annualmidyearpopulationestimates/mid2025</a:t>
            </a:r>
            <a:r>
              <a:rPr lang="en-US"/>
              <a:t> (Accessed: 15 October 2026).</a:t>
            </a:r>
          </a:p>
          <a:p>
            <a:r>
              <a:rPr lang="en-US"/>
              <a:t>Skills for Care (2025) The state of the adult social care sector and workforce in England, 2025. Leeds: Skills for Care. Available at: </a:t>
            </a:r>
            <a:r>
              <a:rPr lang="en-US" u="sng">
                <a:hlinkClick r:id="rId5"/>
              </a:rPr>
              <a:t>https://www.skillsforcare.org.uk/Adult-Social-Care-Workforce-Data/workforceintelligence/resources/Reports/National/The-state-of-the-adult-social-care-sector-and-workforce-in-England-2025.pdf</a:t>
            </a:r>
            <a:r>
              <a:rPr lang="en-US"/>
              <a:t> (Accessed: 15 October 2026).</a:t>
            </a:r>
          </a:p>
          <a:p>
            <a:r>
              <a:rPr lang="en-US"/>
              <a:t>Skills for Care (2026) Adult social care vacancy rate falls to lowest level in a decade as workforce grows. Available at: </a:t>
            </a:r>
            <a:r>
              <a:rPr lang="en-US" u="sng">
                <a:hlinkClick r:id="rId6"/>
              </a:rPr>
              <a:t>https://www.skillsforcare.org.uk/news-and-events/news/adult-social-care-vacancy-rate-falls-to-lowest-level-in-a-decade-as-workforce-grows</a:t>
            </a:r>
            <a:r>
              <a:rPr lang="en-US"/>
              <a:t> (Accessed: 15 October 2026).</a:t>
            </a:r>
          </a:p>
          <a:p>
            <a:r>
              <a:rPr lang="en-US"/>
              <a:t>Social Care Institute for Excellence (SCIE) (2013) Deprivation of Liberty Safeguards: putting them into practice. SCIE Report 66. London: Social Care Institute for Excellence. Available at: </a:t>
            </a:r>
            <a:r>
              <a:rPr lang="en-US" u="sng">
                <a:hlinkClick r:id="rId7"/>
              </a:rPr>
              <a:t>https://lpslaw.co.uk/resources/General/SCIE_DOLS.pdf</a:t>
            </a:r>
            <a:r>
              <a:rPr lang="en-US"/>
              <a:t> (Accessed: 15 October 2026).</a:t>
            </a:r>
          </a:p>
          <a:p>
            <a:r>
              <a:rPr lang="en-US"/>
              <a:t>The Access Group (n.d.) Elderly care home monitoring system [provisional webpage title]. Available at: </a:t>
            </a:r>
            <a:r>
              <a:rPr lang="en-US" u="sng">
                <a:hlinkClick r:id="rId8"/>
              </a:rPr>
              <a:t>https://www.theaccessgroup.com/en-gb/blog/hsc-tec-elderly-care-home-monitoring-system/</a:t>
            </a:r>
            <a:r>
              <a:rPr lang="en-US"/>
              <a:t> (Accessed: 15 October 2026).</a:t>
            </a:r>
          </a:p>
          <a:p>
            <a:r>
              <a:rPr lang="en-US"/>
              <a:t>World Health Organization (WHO) (n.d.) Ageing. Available at: </a:t>
            </a:r>
            <a:r>
              <a:rPr lang="en-US" u="sng">
                <a:hlinkClick r:id="rId9"/>
              </a:rPr>
              <a:t>https://www.who.int/health-topics/ageing/</a:t>
            </a:r>
            <a:r>
              <a:rPr lang="en-US"/>
              <a:t> (Accessed: 15 October 2026).</a:t>
            </a:r>
          </a:p>
          <a:p>
            <a:r>
              <a:rPr lang="en-US"/>
              <a:t>Zhang, Y., Leuk, J.S.-P. and Teo, W.-P. (2023) ‘Domains, feasibility, effectiveness, cost, and acceptability of telehealth in aging care: scoping review of systematic reviews’, JMIR Aging, 6, e40460.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10"/>
              </a:rPr>
              <a:t>https://doi.org/10.2196/40460</a:t>
            </a:r>
            <a:r>
              <a:rPr lang="en-US"/>
              <a:t>.</a:t>
            </a:r>
          </a:p>
        </p:txBody>
      </p:sp>
      <p:pic>
        <p:nvPicPr>
          <p:cNvPr id="4" name="Camera 3">
            <a:extLst>
              <a:ext uri="{FF2B5EF4-FFF2-40B4-BE49-F238E27FC236}">
                <a16:creationId xmlns:a16="http://schemas.microsoft.com/office/drawing/2014/main" id="{046654EB-6031-38C6-294A-6069CE7A6DA3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9396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</TotalTime>
  <Words>2942</Words>
  <Application>Microsoft Office PowerPoint</Application>
  <PresentationFormat>Widescreen</PresentationFormat>
  <Paragraphs>156</Paragraphs>
  <Slides>20</Slides>
  <Notes>0</Notes>
  <HiddenSlides>0</HiddenSlides>
  <MMClips>20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Calibri</vt:lpstr>
      <vt:lpstr>Tw Cen MT</vt:lpstr>
      <vt:lpstr>Tw Cen MT Condensed</vt:lpstr>
      <vt:lpstr>Wingdings</vt:lpstr>
      <vt:lpstr>Wingdings 3</vt:lpstr>
      <vt:lpstr>Integral</vt:lpstr>
      <vt:lpstr>Empowering Older People in the UK: A Critical Evaluation of Care, Independence and Technological Innovation </vt:lpstr>
      <vt:lpstr>Introduction: Understanding empowerment in later life</vt:lpstr>
      <vt:lpstr>Ageing population and growing care needs</vt:lpstr>
      <vt:lpstr>Biopsychosocial needs of older people</vt:lpstr>
      <vt:lpstr>Empowerment, independence and functional ability</vt:lpstr>
      <vt:lpstr>Theories of ageing: Activity and Continuity Theory</vt:lpstr>
      <vt:lpstr>UK care policy, rights and empowerment</vt:lpstr>
      <vt:lpstr>Current care and support provision in England</vt:lpstr>
      <vt:lpstr>Critical evaluation of domiciliary care</vt:lpstr>
      <vt:lpstr>Critical evaluation of residential care</vt:lpstr>
      <vt:lpstr>Workforce challenges and service accessibility</vt:lpstr>
      <vt:lpstr>Technological innovation: Telecare and telehealth</vt:lpstr>
      <vt:lpstr>Digital exclusion and limitations of technology</vt:lpstr>
      <vt:lpstr>Case study: Mrs F, dementia and independence</vt:lpstr>
      <vt:lpstr>Safeguarding and the balance between safety and choice</vt:lpstr>
      <vt:lpstr>Recommendations for improving care provision</vt:lpstr>
      <vt:lpstr>Recommendations for inclusive care technology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Empowering Older People in the UK: A Critical Evaluation of Care, Independence and Technological Innovation</dc:title>
  <dc:creator>User</dc:creator>
  <cp:lastModifiedBy>Bushra Aslam</cp:lastModifiedBy>
  <cp:revision>3</cp:revision>
  <dcterms:created xsi:type="dcterms:W3CDTF">2026-10-15T14:20:58Z</dcterms:created>
  <dcterms:modified xsi:type="dcterms:W3CDTF">2026-10-19T21:38:46Z</dcterms:modified>
</cp:coreProperties>
</file>