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2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6FF2EF-F578-9940-BC1C-017F6D1CD501}" v="25" dt="2023-05-03T11:46:45.6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/>
    <p:restoredTop sz="94719"/>
  </p:normalViewPr>
  <p:slideViewPr>
    <p:cSldViewPr snapToGrid="0" snapToObjects="1" showGuides="1">
      <p:cViewPr>
        <p:scale>
          <a:sx n="50" d="100"/>
          <a:sy n="50" d="100"/>
        </p:scale>
        <p:origin x="408" y="144"/>
      </p:cViewPr>
      <p:guideLst>
        <p:guide orient="horz" pos="10368"/>
        <p:guide pos="132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82CB4-0CF6-B34C-AEB6-1DB09CB690CD}" type="datetimeFigureOut">
              <a:rPr lang="en-US" smtClean="0"/>
              <a:t>5/3/23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34BC3-B695-584F-9962-46DA3F1F3D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324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934BC3-B695-584F-9962-46DA3F1F3D4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20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  <a:prstGeom prst="rect">
            <a:avLst/>
          </a:prstGeo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  <a:prstGeom prst="rect">
            <a:avLst/>
          </a:prstGeo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  <a:prstGeom prst="rect">
            <a:avLst/>
          </a:prstGeo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  <a:prstGeom prst="rect">
            <a:avLst/>
          </a:prstGeo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  <a:prstGeom prst="rect">
            <a:avLst/>
          </a:prstGeo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  <a:prstGeom prst="rect">
            <a:avLst/>
          </a:prstGeo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  <a:prstGeom prst="rect">
            <a:avLst/>
          </a:prstGeo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  <a:prstGeom prst="rect">
            <a:avLst/>
          </a:prstGeo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2FC28162-1CBF-1F44-9454-05FFA1C45712}" type="datetimeFigureOut">
              <a:rPr lang="en-US" smtClean="0"/>
              <a:pPr/>
              <a:t>4/28/23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/>
          <a:lstStyle/>
          <a:p>
            <a:fld id="{B845230D-444C-6042-A8AB-03B947151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 Diagonal Corner Rectangle 47"/>
          <p:cNvSpPr/>
          <p:nvPr/>
        </p:nvSpPr>
        <p:spPr>
          <a:xfrm>
            <a:off x="1030876" y="6249720"/>
            <a:ext cx="13447124" cy="17288847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101638" y="515214"/>
            <a:ext cx="30380648" cy="495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77" tIns="91439" rIns="182877" bIns="91439">
            <a:prstTxWarp prst="textNoShape">
              <a:avLst/>
            </a:prstTxWarp>
            <a:spAutoFit/>
          </a:bodyPr>
          <a:lstStyle/>
          <a:p>
            <a:pPr defTabSz="5751513" eaLnBrk="0" hangingPunct="0">
              <a:lnSpc>
                <a:spcPts val="9000"/>
              </a:lnSpc>
            </a:pPr>
            <a:r>
              <a:rPr lang="en-US" sz="8000" b="1" cap="all" dirty="0"/>
              <a:t>The effect of carbohydrate mouth-rinse on resistance training performance.</a:t>
            </a:r>
          </a:p>
          <a:p>
            <a:pPr defTabSz="5751513" eaLnBrk="0" hangingPunct="0"/>
            <a:r>
              <a:rPr lang="en-US" sz="6300" dirty="0">
                <a:ea typeface="Times New Roman" pitchFamily="-65" charset="0"/>
                <a:cs typeface="Times New Roman" pitchFamily="-65" charset="0"/>
              </a:rPr>
              <a:t>Geraint Forster, University of Wales Trinity Saint David</a:t>
            </a:r>
            <a:endParaRPr lang="en-US" sz="6300" baseline="30000" dirty="0">
              <a:ea typeface="Arial" pitchFamily="-65" charset="0"/>
              <a:cs typeface="Arial" pitchFamily="-65" charset="0"/>
            </a:endParaRPr>
          </a:p>
          <a:p>
            <a:pPr defTabSz="5751513" eaLnBrk="0" hangingPunct="0"/>
            <a:endParaRPr lang="en-US" sz="5700" dirty="0">
              <a:ea typeface="Arial" pitchFamily="-65" charset="0"/>
              <a:cs typeface="Arial" pitchFamily="-65" charset="0"/>
            </a:endParaRPr>
          </a:p>
          <a:p>
            <a:pPr defTabSz="5751513" eaLnBrk="0" hangingPunct="0"/>
            <a:endParaRPr lang="en-US" sz="4000" dirty="0">
              <a:ea typeface="Arial" pitchFamily="-65" charset="0"/>
              <a:cs typeface="Arial" pitchFamily="-65" charset="0"/>
            </a:endParaRPr>
          </a:p>
        </p:txBody>
      </p:sp>
      <p:sp>
        <p:nvSpPr>
          <p:cNvPr id="56" name="Round Diagonal Corner Rectangle 55"/>
          <p:cNvSpPr/>
          <p:nvPr/>
        </p:nvSpPr>
        <p:spPr>
          <a:xfrm>
            <a:off x="1030876" y="4678350"/>
            <a:ext cx="13447124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1030875" y="4819455"/>
            <a:ext cx="13447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59" name="Round Diagonal Corner Rectangle 58"/>
          <p:cNvSpPr/>
          <p:nvPr/>
        </p:nvSpPr>
        <p:spPr>
          <a:xfrm>
            <a:off x="1190862" y="26668680"/>
            <a:ext cx="13469701" cy="4875571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ound Diagonal Corner Rectangle 61"/>
          <p:cNvSpPr/>
          <p:nvPr/>
        </p:nvSpPr>
        <p:spPr>
          <a:xfrm>
            <a:off x="1202150" y="25080444"/>
            <a:ext cx="13458413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1190862" y="25294874"/>
            <a:ext cx="12755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OBJECTIVES</a:t>
            </a:r>
          </a:p>
        </p:txBody>
      </p:sp>
      <p:sp>
        <p:nvSpPr>
          <p:cNvPr id="64" name="Round Diagonal Corner Rectangle 63"/>
          <p:cNvSpPr/>
          <p:nvPr/>
        </p:nvSpPr>
        <p:spPr>
          <a:xfrm>
            <a:off x="15015295" y="6249720"/>
            <a:ext cx="12867493" cy="17338198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ound Diagonal Corner Rectangle 68"/>
          <p:cNvSpPr/>
          <p:nvPr/>
        </p:nvSpPr>
        <p:spPr>
          <a:xfrm>
            <a:off x="15027470" y="4654208"/>
            <a:ext cx="12774578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TextBox 69"/>
          <p:cNvSpPr txBox="1"/>
          <p:nvPr/>
        </p:nvSpPr>
        <p:spPr>
          <a:xfrm>
            <a:off x="15915734" y="4843170"/>
            <a:ext cx="11019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METHODS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29988" y="26905862"/>
            <a:ext cx="108331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4000" dirty="0">
                <a:cs typeface="Georgia"/>
              </a:rPr>
              <a:t>To determine if CHO mouth-rinse increased resistance training performance in comparison to a placebo (PLA) mouth-rinse. 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000" dirty="0">
                <a:cs typeface="Georgia"/>
              </a:rPr>
              <a:t>To determine if CHO mouth-rinse affected physiological and perceptual measures in comparison to a PLA mouth-rinse during a resistance training session.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5553698" y="6563662"/>
            <a:ext cx="12248350" cy="1732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cs typeface="Georgia"/>
              </a:rPr>
              <a:t>With institutional ethical approval, a double-blind, placebo-controlled, crossover design study was conducted in a counter-balanced manner involving 12 (4 female) recreational resistance training participants (age 28 ±10.8 </a:t>
            </a:r>
            <a:r>
              <a:rPr lang="en-US" sz="4000" dirty="0" err="1">
                <a:cs typeface="Georgia"/>
              </a:rPr>
              <a:t>yrs</a:t>
            </a:r>
            <a:r>
              <a:rPr lang="en-US" sz="4000" dirty="0">
                <a:cs typeface="Georgia"/>
              </a:rPr>
              <a:t>, height 174 ±9.7 cm, body mass 75.5 ±10.9 kg).</a:t>
            </a:r>
          </a:p>
          <a:p>
            <a:r>
              <a:rPr lang="en-US" sz="4000" dirty="0">
                <a:cs typeface="Georgia"/>
              </a:rPr>
              <a:t>An initial </a:t>
            </a:r>
            <a:r>
              <a:rPr lang="en-US" sz="4000" dirty="0" err="1">
                <a:cs typeface="Georgia"/>
              </a:rPr>
              <a:t>familiarisation</a:t>
            </a:r>
            <a:r>
              <a:rPr lang="en-US" sz="4000" dirty="0">
                <a:cs typeface="Georgia"/>
              </a:rPr>
              <a:t> session involved determining the 10RM load for each individual for the six resistance exercises illustrated in figure 1.</a:t>
            </a:r>
          </a:p>
          <a:p>
            <a:r>
              <a:rPr lang="en-US" sz="4000" dirty="0">
                <a:cs typeface="Georgia"/>
              </a:rPr>
              <a:t>Participants were then randomly allocated into two groups and attended the facility on two separate occasions 7 days apart, having not consumed any food for at least 2 hours prior.</a:t>
            </a:r>
          </a:p>
          <a:p>
            <a:r>
              <a:rPr lang="en-US" sz="4000" dirty="0">
                <a:cs typeface="Georgia"/>
              </a:rPr>
              <a:t>On each occasion, following a standardized warm-up,  participants were given a 25ml mouth rinse of either CHO or PLA and then performed a workout involving 3 continuous circuits (fig 1) performing each exercise to momentary muscular failure, 90 seconds apart. The primary outcome was total repetitions performed in the session, with secondary measures as follows: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cs typeface="Georgia"/>
              </a:rPr>
              <a:t>Heart Rate on final rep of each set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cs typeface="Georgia"/>
              </a:rPr>
              <a:t>RPE for each set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cs typeface="Georgia"/>
              </a:rPr>
              <a:t>Post-session blood lactate (</a:t>
            </a:r>
            <a:r>
              <a:rPr lang="en-US" sz="4000" dirty="0" err="1">
                <a:cs typeface="Georgia"/>
              </a:rPr>
              <a:t>BLa</a:t>
            </a:r>
            <a:r>
              <a:rPr lang="en-US" sz="4000" dirty="0">
                <a:cs typeface="Georgia"/>
              </a:rPr>
              <a:t>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cs typeface="Georgia"/>
              </a:rPr>
              <a:t>Post-session Felt Arousal Scale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cs typeface="Georgia"/>
              </a:rPr>
              <a:t>Post-session Feeling Scale</a:t>
            </a:r>
          </a:p>
          <a:p>
            <a:r>
              <a:rPr lang="en-US" sz="4000" dirty="0">
                <a:cs typeface="Georgia"/>
              </a:rPr>
              <a:t>A paired-samples t-test was performed on all outcomes to determine any difference between CHO and PLA conditions using a 95% confidence interval (p&lt;0.05)</a:t>
            </a:r>
          </a:p>
        </p:txBody>
      </p:sp>
      <p:sp>
        <p:nvSpPr>
          <p:cNvPr id="75" name="Round Diagonal Corner Rectangle 74"/>
          <p:cNvSpPr/>
          <p:nvPr/>
        </p:nvSpPr>
        <p:spPr>
          <a:xfrm>
            <a:off x="28837648" y="4604299"/>
            <a:ext cx="14249913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Box 75"/>
          <p:cNvSpPr txBox="1"/>
          <p:nvPr/>
        </p:nvSpPr>
        <p:spPr>
          <a:xfrm>
            <a:off x="30612005" y="4819455"/>
            <a:ext cx="10840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RESULTS</a:t>
            </a:r>
          </a:p>
        </p:txBody>
      </p:sp>
      <p:sp>
        <p:nvSpPr>
          <p:cNvPr id="113" name="Round Diagonal Corner Rectangle 112"/>
          <p:cNvSpPr/>
          <p:nvPr/>
        </p:nvSpPr>
        <p:spPr>
          <a:xfrm>
            <a:off x="28795420" y="23035457"/>
            <a:ext cx="14214035" cy="3542962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4000" dirty="0"/>
          </a:p>
        </p:txBody>
      </p:sp>
      <p:sp>
        <p:nvSpPr>
          <p:cNvPr id="114" name="Round Diagonal Corner Rectangle 113"/>
          <p:cNvSpPr/>
          <p:nvPr/>
        </p:nvSpPr>
        <p:spPr>
          <a:xfrm>
            <a:off x="28837648" y="21429854"/>
            <a:ext cx="14171808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29207165" y="21533693"/>
            <a:ext cx="13550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30743359" y="23538567"/>
            <a:ext cx="11579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Georgia"/>
                <a:cs typeface="Georgia"/>
              </a:rPr>
              <a:t>.</a:t>
            </a:r>
          </a:p>
        </p:txBody>
      </p:sp>
      <p:pic>
        <p:nvPicPr>
          <p:cNvPr id="2" name="Picture 1" descr="A picture containing text, antenna&#10;&#10;Description automatically generated">
            <a:extLst>
              <a:ext uri="{FF2B5EF4-FFF2-40B4-BE49-F238E27FC236}">
                <a16:creationId xmlns:a16="http://schemas.microsoft.com/office/drawing/2014/main" id="{74AEDF1E-3675-99D6-542A-528074C0D3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2" t="6061" r="10872"/>
          <a:stretch/>
        </p:blipFill>
        <p:spPr>
          <a:xfrm>
            <a:off x="28966940" y="14395124"/>
            <a:ext cx="4385246" cy="5360432"/>
          </a:xfrm>
          <a:prstGeom prst="rect">
            <a:avLst/>
          </a:prstGeom>
        </p:spPr>
      </p:pic>
      <p:pic>
        <p:nvPicPr>
          <p:cNvPr id="3" name="Picture 2" descr="A picture containing text, antenna&#10;&#10;Description automatically generated">
            <a:extLst>
              <a:ext uri="{FF2B5EF4-FFF2-40B4-BE49-F238E27FC236}">
                <a16:creationId xmlns:a16="http://schemas.microsoft.com/office/drawing/2014/main" id="{6B713415-2856-2D01-66F3-A4C07085FD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0" t="3909" r="21379" b="2322"/>
          <a:stretch/>
        </p:blipFill>
        <p:spPr>
          <a:xfrm>
            <a:off x="34043733" y="14535811"/>
            <a:ext cx="3976577" cy="50944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6060D2-74E6-5ED4-812E-2582583198A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0" t="1091" r="13431" b="4482"/>
          <a:stretch/>
        </p:blipFill>
        <p:spPr>
          <a:xfrm>
            <a:off x="38711857" y="14477836"/>
            <a:ext cx="3699964" cy="5094413"/>
          </a:xfrm>
          <a:prstGeom prst="rect">
            <a:avLst/>
          </a:prstGeom>
        </p:spPr>
      </p:pic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1BACC400-8002-C3DA-FDC1-171EDF25B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110231"/>
              </p:ext>
            </p:extLst>
          </p:nvPr>
        </p:nvGraphicFramePr>
        <p:xfrm>
          <a:off x="28837648" y="10099389"/>
          <a:ext cx="14171808" cy="3542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544">
                  <a:extLst>
                    <a:ext uri="{9D8B030D-6E8A-4147-A177-3AD203B41FA5}">
                      <a16:colId xmlns:a16="http://schemas.microsoft.com/office/drawing/2014/main" val="3764757995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2859911340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3355268354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3305892008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429949001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146645601"/>
                    </a:ext>
                  </a:extLst>
                </a:gridCol>
                <a:gridCol w="2024544">
                  <a:extLst>
                    <a:ext uri="{9D8B030D-6E8A-4147-A177-3AD203B41FA5}">
                      <a16:colId xmlns:a16="http://schemas.microsoft.com/office/drawing/2014/main" val="742694674"/>
                    </a:ext>
                  </a:extLst>
                </a:gridCol>
              </a:tblGrid>
              <a:tr h="1061531"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Reps (n)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Mean HR (bpm)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Mean RPE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(1-10)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BLa</a:t>
                      </a: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(mmol</a:t>
                      </a:r>
                      <a:r>
                        <a:rPr lang="en-GB" sz="3600" b="0" kern="100" baseline="300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GB" sz="3600" b="0" kern="100" baseline="300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FAS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(1-6)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FS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tabLst>
                          <a:tab pos="2553335" algn="l"/>
                        </a:tabLst>
                      </a:pPr>
                      <a:r>
                        <a:rPr lang="en-GB" sz="3600" b="0" kern="1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(-5 ­- +5)</a:t>
                      </a:r>
                      <a:endParaRPr lang="en-GB" sz="36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2730023"/>
                  </a:ext>
                </a:extLst>
              </a:tr>
              <a:tr h="948521">
                <a:tc>
                  <a:txBody>
                    <a:bodyPr/>
                    <a:lstStyle/>
                    <a:p>
                      <a:r>
                        <a:rPr lang="en-US" sz="3600" b="1" dirty="0"/>
                        <a:t>PLA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b="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212 (±27)</a:t>
                      </a:r>
                      <a:endParaRPr lang="en-GB" sz="32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161 (±16)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9.3 (±0.4)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17.9 (±3.6)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4.6 (±1)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 (±2.7)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6859214"/>
                  </a:ext>
                </a:extLst>
              </a:tr>
              <a:tr h="948521">
                <a:tc>
                  <a:txBody>
                    <a:bodyPr/>
                    <a:lstStyle/>
                    <a:p>
                      <a:r>
                        <a:rPr lang="en-US" sz="3600" b="1" dirty="0"/>
                        <a:t>CHO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b="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208 (±31)</a:t>
                      </a:r>
                      <a:endParaRPr lang="en-GB" sz="3200" b="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 (±16)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9.4 (±0.4)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18.4 (±3.6)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4.7 (±0.9)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553335" algn="l"/>
                        </a:tabLst>
                      </a:pPr>
                      <a:r>
                        <a:rPr lang="en-GB" sz="32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-0.3 (±2.5)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584023"/>
                  </a:ext>
                </a:extLst>
              </a:tr>
            </a:tbl>
          </a:graphicData>
        </a:graphic>
      </p:graphicFrame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75EF799A-6A0E-85FF-F3B8-1EA0F291DE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377" y="661951"/>
            <a:ext cx="9772078" cy="31971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F5B0BC-EDBB-798F-F86C-EF913789A70C}"/>
              </a:ext>
            </a:extLst>
          </p:cNvPr>
          <p:cNvSpPr txBox="1"/>
          <p:nvPr/>
        </p:nvSpPr>
        <p:spPr>
          <a:xfrm>
            <a:off x="28932788" y="9480245"/>
            <a:ext cx="14122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Table 1: Mean (±SD) results of all  outcome variables for CHO and PLA</a:t>
            </a:r>
            <a:r>
              <a:rPr lang="en-US" sz="2800" dirty="0"/>
              <a:t>.</a:t>
            </a:r>
          </a:p>
        </p:txBody>
      </p:sp>
      <p:sp>
        <p:nvSpPr>
          <p:cNvPr id="12" name="Round Diagonal Corner Rectangle 112">
            <a:extLst>
              <a:ext uri="{FF2B5EF4-FFF2-40B4-BE49-F238E27FC236}">
                <a16:creationId xmlns:a16="http://schemas.microsoft.com/office/drawing/2014/main" id="{A05C6DAA-537D-DF3F-B1D8-00FE7D95ABC1}"/>
              </a:ext>
            </a:extLst>
          </p:cNvPr>
          <p:cNvSpPr/>
          <p:nvPr/>
        </p:nvSpPr>
        <p:spPr>
          <a:xfrm>
            <a:off x="28840814" y="6200727"/>
            <a:ext cx="14214035" cy="3009267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E39736-74D3-3B7A-1802-EC7A6ACA4188}"/>
              </a:ext>
            </a:extLst>
          </p:cNvPr>
          <p:cNvSpPr txBox="1"/>
          <p:nvPr/>
        </p:nvSpPr>
        <p:spPr>
          <a:xfrm>
            <a:off x="29345860" y="19755556"/>
            <a:ext cx="42104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Figure 2: Individual differences in total reps between conditions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49D4F2-3206-9835-4124-808F9764B15C}"/>
              </a:ext>
            </a:extLst>
          </p:cNvPr>
          <p:cNvSpPr txBox="1"/>
          <p:nvPr/>
        </p:nvSpPr>
        <p:spPr>
          <a:xfrm>
            <a:off x="34449488" y="19755556"/>
            <a:ext cx="39765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Figure 3: Individual differences in mean HR between conditions</a:t>
            </a:r>
          </a:p>
          <a:p>
            <a:endParaRPr lang="en-US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A3A16A3-8393-7FFA-20C5-4C4D16F4A5A7}"/>
              </a:ext>
            </a:extLst>
          </p:cNvPr>
          <p:cNvSpPr txBox="1"/>
          <p:nvPr/>
        </p:nvSpPr>
        <p:spPr>
          <a:xfrm>
            <a:off x="39058503" y="19666319"/>
            <a:ext cx="43852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Figure 4: Individual differences in blood lactate between conditions</a:t>
            </a:r>
          </a:p>
          <a:p>
            <a:endParaRPr lang="en-US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6429B7D-903A-6A18-7190-1D0451C6D155}"/>
              </a:ext>
            </a:extLst>
          </p:cNvPr>
          <p:cNvSpPr txBox="1"/>
          <p:nvPr/>
        </p:nvSpPr>
        <p:spPr>
          <a:xfrm>
            <a:off x="1399808" y="6586762"/>
            <a:ext cx="12923941" cy="1671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The prevalence of morbid obesity in Wales is projected to increase from 3% to 11% between 2015 and 2035 (</a:t>
            </a:r>
            <a:r>
              <a:rPr lang="en-US" sz="4000" dirty="0" err="1">
                <a:solidFill>
                  <a:schemeClr val="tx1"/>
                </a:solidFill>
              </a:rPr>
              <a:t>Keaver</a:t>
            </a:r>
            <a:r>
              <a:rPr lang="en-US" sz="4000" dirty="0">
                <a:solidFill>
                  <a:schemeClr val="tx1"/>
                </a:solidFill>
              </a:rPr>
              <a:t> et al., 2020). Interventions to combat obesity generally involve creating a caloric deficit. Chronic periods of caloric deficit tend to result in a loss of bone and muscle mass (Wherry et al., 2021). </a:t>
            </a:r>
          </a:p>
          <a:p>
            <a:endParaRPr lang="en-US" sz="4000" dirty="0">
              <a:solidFill>
                <a:schemeClr val="tx1"/>
              </a:solidFill>
            </a:endParaRPr>
          </a:p>
          <a:p>
            <a:r>
              <a:rPr lang="en-US" sz="4000" dirty="0">
                <a:solidFill>
                  <a:schemeClr val="tx1"/>
                </a:solidFill>
              </a:rPr>
              <a:t>Maintaining muscle mass during periods of weight loss is important both for health and for maintaining a lower weight in the long-term. Resistance training is the most effective method of maintaining or increasing muscle mass (Wherry et al., 2021).</a:t>
            </a:r>
          </a:p>
          <a:p>
            <a:endParaRPr lang="en-US" sz="4000" dirty="0">
              <a:solidFill>
                <a:schemeClr val="tx1"/>
              </a:solidFill>
            </a:endParaRPr>
          </a:p>
          <a:p>
            <a:r>
              <a:rPr lang="en-US" sz="4000" dirty="0">
                <a:solidFill>
                  <a:schemeClr val="tx1"/>
                </a:solidFill>
              </a:rPr>
              <a:t>Periods of energy deficit can increase fatigue and perception of effort, potentially reducing exercise performance and volume.</a:t>
            </a:r>
          </a:p>
          <a:p>
            <a:endParaRPr lang="en-US" sz="4000" dirty="0">
              <a:solidFill>
                <a:schemeClr val="tx1"/>
              </a:solidFill>
            </a:endParaRPr>
          </a:p>
          <a:p>
            <a:r>
              <a:rPr lang="en-US" sz="4000" dirty="0">
                <a:solidFill>
                  <a:schemeClr val="tx1"/>
                </a:solidFill>
              </a:rPr>
              <a:t>Studies in endurance exercise have demonstrated that rinsing a carbohydrate (CHO) solution in the mouth without ingesting it can increase exercise performance without increasing caloric intake (</a:t>
            </a:r>
            <a:r>
              <a:rPr lang="en-US" sz="4000" dirty="0" err="1">
                <a:solidFill>
                  <a:schemeClr val="tx1"/>
                </a:solidFill>
              </a:rPr>
              <a:t>Jeukendrup</a:t>
            </a:r>
            <a:r>
              <a:rPr lang="en-US" sz="4000" dirty="0">
                <a:solidFill>
                  <a:schemeClr val="tx1"/>
                </a:solidFill>
              </a:rPr>
              <a:t> and Chambers, 2010). Some recent studies have suggested that CHO mouth-rinse may also enhance resistance training performance, however results have been equivocal. A meta-analysis by Rodrigues Oliveira-Silva et al. (2022) concluded that more research needed to be performed in this area.</a:t>
            </a:r>
          </a:p>
          <a:p>
            <a:endParaRPr lang="en-US" sz="4000" dirty="0"/>
          </a:p>
        </p:txBody>
      </p:sp>
      <p:pic>
        <p:nvPicPr>
          <p:cNvPr id="20" name="Picture 19" descr="A picture containing text, circle, screenshot, font&#10;&#10;Description automatically generated">
            <a:extLst>
              <a:ext uri="{FF2B5EF4-FFF2-40B4-BE49-F238E27FC236}">
                <a16:creationId xmlns:a16="http://schemas.microsoft.com/office/drawing/2014/main" id="{E6AF2C7A-9B1D-A0A6-FE94-89DC0C0A50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02083" y="24002499"/>
            <a:ext cx="7230260" cy="678030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E3863B6-82C3-4771-4CB2-6BF3128F3BC9}"/>
              </a:ext>
            </a:extLst>
          </p:cNvPr>
          <p:cNvSpPr txBox="1"/>
          <p:nvPr/>
        </p:nvSpPr>
        <p:spPr>
          <a:xfrm>
            <a:off x="17077696" y="30959485"/>
            <a:ext cx="9538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Figure 1: Sequence of exercises in resistance training circuit.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843A9E4-427B-B134-DF43-9C1C093EED83}"/>
              </a:ext>
            </a:extLst>
          </p:cNvPr>
          <p:cNvSpPr txBox="1"/>
          <p:nvPr/>
        </p:nvSpPr>
        <p:spPr>
          <a:xfrm>
            <a:off x="29207165" y="6615726"/>
            <a:ext cx="131153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No significant difference (p&gt;0.05) was found between CHO and PLA conditions for any of the outcome variables. Table 1 shows mean values for each outcome variable. Figures 2-4 illustrate the range of individual variation.</a:t>
            </a:r>
          </a:p>
          <a:p>
            <a:endParaRPr lang="en-US" sz="4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4B6FDA-C2CF-7E9F-FEB3-A6D29BAD6A2D}"/>
              </a:ext>
            </a:extLst>
          </p:cNvPr>
          <p:cNvSpPr txBox="1"/>
          <p:nvPr/>
        </p:nvSpPr>
        <p:spPr>
          <a:xfrm>
            <a:off x="29345860" y="23334973"/>
            <a:ext cx="129767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Findings from this study suggest that a CHO mouth rinse had no effect on resistance training performance or a range of physiological and perceptual outcomes in comparison to a PLA mouth-rinse. </a:t>
            </a:r>
          </a:p>
        </p:txBody>
      </p:sp>
      <p:sp>
        <p:nvSpPr>
          <p:cNvPr id="24" name="Round Diagonal Corner Rectangle 113">
            <a:extLst>
              <a:ext uri="{FF2B5EF4-FFF2-40B4-BE49-F238E27FC236}">
                <a16:creationId xmlns:a16="http://schemas.microsoft.com/office/drawing/2014/main" id="{E77EB802-05D7-B837-DFF0-71B1860B350D}"/>
              </a:ext>
            </a:extLst>
          </p:cNvPr>
          <p:cNvSpPr/>
          <p:nvPr/>
        </p:nvSpPr>
        <p:spPr>
          <a:xfrm>
            <a:off x="28837648" y="26668680"/>
            <a:ext cx="14171807" cy="1558614"/>
          </a:xfrm>
          <a:prstGeom prst="round2DiagRect">
            <a:avLst/>
          </a:prstGeom>
          <a:ln>
            <a:noFill/>
          </a:ln>
          <a:effectLst>
            <a:outerShdw blurRad="40000" dist="58039" dir="504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 Diagonal Corner Rectangle 112">
            <a:extLst>
              <a:ext uri="{FF2B5EF4-FFF2-40B4-BE49-F238E27FC236}">
                <a16:creationId xmlns:a16="http://schemas.microsoft.com/office/drawing/2014/main" id="{BBABDCF3-7F04-9D56-5C84-1E0C7D26E214}"/>
              </a:ext>
            </a:extLst>
          </p:cNvPr>
          <p:cNvSpPr/>
          <p:nvPr/>
        </p:nvSpPr>
        <p:spPr>
          <a:xfrm>
            <a:off x="28837648" y="28180264"/>
            <a:ext cx="14171807" cy="3363987"/>
          </a:xfrm>
          <a:prstGeom prst="round2DiagRect">
            <a:avLst>
              <a:gd name="adj1" fmla="val 0"/>
              <a:gd name="adj2" fmla="val 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4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721BE83-3B42-FC55-B8D1-3D4C8C32F863}"/>
              </a:ext>
            </a:extLst>
          </p:cNvPr>
          <p:cNvSpPr txBox="1"/>
          <p:nvPr/>
        </p:nvSpPr>
        <p:spPr>
          <a:xfrm>
            <a:off x="29870400" y="26786960"/>
            <a:ext cx="115816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267A262-3E83-6D55-26B4-232CAA354D1B}"/>
              </a:ext>
            </a:extLst>
          </p:cNvPr>
          <p:cNvSpPr txBox="1"/>
          <p:nvPr/>
        </p:nvSpPr>
        <p:spPr>
          <a:xfrm>
            <a:off x="29345860" y="28314101"/>
            <a:ext cx="1335447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Jeukendrup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A.E. and Chambers, E.S. (2010) 'Oral carbohydrate sensing and exercise performance', </a:t>
            </a:r>
            <a:r>
              <a:rPr lang="en-GB" sz="20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Current Opinion in Clinical Nutrition &amp; Metabolic Care, 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13(4), pp. 447-451.</a:t>
            </a:r>
          </a:p>
          <a:p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Keaver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L., Xu, B., Jaccard, A. and Webber, L. (2020) 'Morbid obesity in the UK: A modelling projection study to 2035', </a:t>
            </a:r>
            <a:r>
              <a:rPr lang="en-GB" sz="20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Scandinavian Journal of Public Health, 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48(4), pp. 422-427.</a:t>
            </a:r>
            <a:endParaRPr lang="en-GB" sz="2000" dirty="0">
              <a:effectLst/>
              <a:latin typeface="Times New Roman" panose="02020603050405020304" pitchFamily="18" charset="0"/>
              <a:ea typeface="DengXian" panose="02010600030101010101" pitchFamily="2" charset="-122"/>
            </a:endParaRPr>
          </a:p>
          <a:p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Rodrigues Oliveira-Silva, I.G., dos Santos, M.P.P., </a:t>
            </a:r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Learsi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da Silva Santos Alves, Sara </a:t>
            </a:r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Kely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Lima-Silva, A.E., Araujo, </a:t>
            </a:r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G.G.d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. and </a:t>
            </a:r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Ataide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-Silva, T. (2022) 'Effect of carbohydrate mouth rinse on muscle strength and muscular endurance: A systematic review with meta-analysis', </a:t>
            </a:r>
            <a:r>
              <a:rPr lang="en-GB" sz="20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Critical reviews in food science and nutrition, 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pp. 1-12.</a:t>
            </a:r>
            <a:endParaRPr lang="en-GB" sz="2000" dirty="0">
              <a:effectLst/>
              <a:latin typeface="Times New Roman" panose="02020603050405020304" pitchFamily="18" charset="0"/>
              <a:ea typeface="DengXian" panose="02010600030101010101" pitchFamily="2" charset="-122"/>
            </a:endParaRPr>
          </a:p>
          <a:p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Wherry, S.J., Miller, R.M., </a:t>
            </a:r>
            <a:r>
              <a:rPr lang="en-GB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Jeong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S.H. and Beavers, K.M. (2021) 'The ability of exercise to mitigate caloric restriction-induced bone loss in older adults: a structured review of RCTs and narrative review of exercise-induced changes in bone biomarkers', </a:t>
            </a:r>
            <a:r>
              <a:rPr lang="en-GB" sz="20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Nutrients, </a:t>
            </a:r>
            <a:r>
              <a:rPr lang="en-GB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13(4), pp. 1250.</a:t>
            </a:r>
            <a:endParaRPr lang="en-GB" sz="2000" dirty="0">
              <a:effectLst/>
              <a:latin typeface="Times New Roman" panose="02020603050405020304" pitchFamily="18" charset="0"/>
              <a:ea typeface="DengXian" panose="02010600030101010101" pitchFamily="2" charset="-122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DengXian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19198</TotalTime>
  <Words>931</Words>
  <Application>Microsoft Macintosh PowerPoint</Application>
  <PresentationFormat>Custom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Georgia</vt:lpstr>
      <vt:lpstr>Times New Roman</vt:lpstr>
      <vt:lpstr>Office Theme</vt:lpstr>
      <vt:lpstr>PowerPoint Presentation</vt:lpstr>
    </vt:vector>
  </TitlesOfParts>
  <Company>Unlimited Software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Vicki Pollack</dc:creator>
  <cp:lastModifiedBy>Geraint Forster</cp:lastModifiedBy>
  <cp:revision>15</cp:revision>
  <dcterms:created xsi:type="dcterms:W3CDTF">2012-10-29T19:18:59Z</dcterms:created>
  <dcterms:modified xsi:type="dcterms:W3CDTF">2023-05-11T14:34:12Z</dcterms:modified>
</cp:coreProperties>
</file>