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62" r:id="rId2"/>
    <p:sldId id="260" r:id="rId3"/>
    <p:sldId id="257" r:id="rId4"/>
    <p:sldId id="258" r:id="rId5"/>
    <p:sldId id="259" r:id="rId6"/>
    <p:sldId id="25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963"/>
    <p:restoredTop sz="94631"/>
  </p:normalViewPr>
  <p:slideViewPr>
    <p:cSldViewPr snapToGrid="0" snapToObjects="1">
      <p:cViewPr>
        <p:scale>
          <a:sx n="63" d="100"/>
          <a:sy n="63" d="100"/>
        </p:scale>
        <p:origin x="1176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C740E-D828-2346-8813-9DCE6DC96988}" type="datetimeFigureOut">
              <a:rPr lang="en-US" smtClean="0"/>
              <a:t>12/10/17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A54554-11F0-7549-B7FF-56D7FB8C69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23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A54554-11F0-7549-B7FF-56D7FB8C69A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564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476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219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464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589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554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004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49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041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010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514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D95C5-A4A9-154B-A03C-0E2F4D25DD2F}" type="datetimeFigureOut">
              <a:rPr lang="en-US" smtClean="0"/>
              <a:t>12/9/17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DE9E0-9458-9D48-9DBF-1CB045C8FE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341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tiff"/><Relationship Id="rId5" Type="http://schemas.openxmlformats.org/officeDocument/2006/relationships/image" Target="../media/image3.tiff"/><Relationship Id="rId6" Type="http://schemas.openxmlformats.org/officeDocument/2006/relationships/image" Target="../media/image4.tiff"/><Relationship Id="rId7" Type="http://schemas.openxmlformats.org/officeDocument/2006/relationships/image" Target="../media/image5.tiff"/><Relationship Id="rId8" Type="http://schemas.openxmlformats.org/officeDocument/2006/relationships/image" Target="../media/image6.tiff"/><Relationship Id="rId9" Type="http://schemas.openxmlformats.org/officeDocument/2006/relationships/image" Target="../media/image7.tiff"/><Relationship Id="rId10" Type="http://schemas.openxmlformats.org/officeDocument/2006/relationships/image" Target="../media/image8.tiff"/><Relationship Id="rId11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7680" y="528320"/>
            <a:ext cx="11176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u="sng" dirty="0" err="1" smtClean="0">
                <a:solidFill>
                  <a:schemeClr val="accent5">
                    <a:lumMod val="75000"/>
                  </a:schemeClr>
                </a:solidFill>
              </a:rPr>
              <a:t>PEPRN.com</a:t>
            </a:r>
            <a:r>
              <a:rPr lang="en-US" sz="4400" b="1" u="sng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mr-IN" sz="4400" b="1" u="sng" dirty="0" smtClean="0">
                <a:solidFill>
                  <a:schemeClr val="accent5">
                    <a:lumMod val="75000"/>
                  </a:schemeClr>
                </a:solidFill>
              </a:rPr>
              <a:t>–</a:t>
            </a:r>
            <a:r>
              <a:rPr lang="en-US" sz="4400" b="1" u="sng" dirty="0" smtClean="0">
                <a:solidFill>
                  <a:schemeClr val="accent5">
                    <a:lumMod val="75000"/>
                  </a:schemeClr>
                </a:solidFill>
              </a:rPr>
              <a:t> 2010 </a:t>
            </a:r>
            <a:r>
              <a:rPr lang="mr-IN" sz="4400" b="1" u="sng" dirty="0" smtClean="0">
                <a:solidFill>
                  <a:schemeClr val="accent5">
                    <a:lumMod val="75000"/>
                  </a:schemeClr>
                </a:solidFill>
              </a:rPr>
              <a:t>–</a:t>
            </a:r>
            <a:r>
              <a:rPr lang="en-US" sz="4400" b="1" u="sng" dirty="0" smtClean="0">
                <a:solidFill>
                  <a:schemeClr val="accent5">
                    <a:lumMod val="75000"/>
                  </a:schemeClr>
                </a:solidFill>
              </a:rPr>
              <a:t> June </a:t>
            </a:r>
            <a:r>
              <a:rPr lang="mr-IN" sz="4400" b="1" u="sng" dirty="0" smtClean="0">
                <a:solidFill>
                  <a:schemeClr val="accent5">
                    <a:lumMod val="75000"/>
                  </a:schemeClr>
                </a:solidFill>
              </a:rPr>
              <a:t>–</a:t>
            </a:r>
            <a:r>
              <a:rPr lang="en-US" sz="4400" b="1" u="sng" dirty="0" smtClean="0">
                <a:solidFill>
                  <a:schemeClr val="accent5">
                    <a:lumMod val="75000"/>
                  </a:schemeClr>
                </a:solidFill>
              </a:rPr>
              <a:t> “Is it time for an anti-ablest pedagogy?”</a:t>
            </a:r>
            <a:endParaRPr lang="en-US" sz="4400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17600" y="4225794"/>
            <a:ext cx="4795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</a:rPr>
              <a:t>What would be gained?</a:t>
            </a:r>
            <a:endParaRPr lang="en-US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268720" y="4225794"/>
            <a:ext cx="4348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smtClean="0">
                <a:solidFill>
                  <a:schemeClr val="accent6">
                    <a:lumMod val="75000"/>
                  </a:schemeClr>
                </a:solidFill>
              </a:rPr>
              <a:t>What would be lost?</a:t>
            </a:r>
            <a:endParaRPr lang="en-US" sz="36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15360" y="2194559"/>
            <a:ext cx="5506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What are your thoughts?</a:t>
            </a:r>
            <a:endParaRPr lang="en-US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68320" y="2800250"/>
            <a:ext cx="1564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smtClean="0">
                <a:solidFill>
                  <a:schemeClr val="accent2">
                    <a:lumMod val="75000"/>
                  </a:schemeClr>
                </a:solidFill>
              </a:rPr>
              <a:t>+ / - </a:t>
            </a:r>
            <a:endParaRPr lang="en-US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547360" y="2840890"/>
            <a:ext cx="4632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accent2">
                    <a:lumMod val="75000"/>
                  </a:schemeClr>
                </a:solidFill>
              </a:rPr>
              <a:t>Reread Casey’s questions, note any points that come to mind.</a:t>
            </a:r>
            <a:endParaRPr lang="en-US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11120" y="5359637"/>
            <a:ext cx="73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>
                    <a:lumMod val="75000"/>
                  </a:schemeClr>
                </a:solidFill>
              </a:rPr>
              <a:t>What impacts opinions </a:t>
            </a:r>
            <a:r>
              <a:rPr lang="en-US" sz="3600" b="1" smtClean="0">
                <a:solidFill>
                  <a:schemeClr val="accent2">
                    <a:lumMod val="75000"/>
                  </a:schemeClr>
                </a:solidFill>
              </a:rPr>
              <a:t>on this topic?</a:t>
            </a:r>
            <a:endParaRPr lang="en-US" sz="3600" b="1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96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3438" y="4855504"/>
            <a:ext cx="3626032" cy="17517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6701" t="24721" r="7407" b="12186"/>
          <a:stretch/>
        </p:blipFill>
        <p:spPr>
          <a:xfrm>
            <a:off x="4425808" y="4986371"/>
            <a:ext cx="3183262" cy="17514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4940" y="453250"/>
            <a:ext cx="3439444" cy="214684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01" y="4433926"/>
            <a:ext cx="3727239" cy="217328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5448" y="2811728"/>
            <a:ext cx="3003744" cy="20024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51678" y="289687"/>
            <a:ext cx="3771900" cy="2159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3200" y="2977035"/>
            <a:ext cx="3668478" cy="187846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4672" y="502548"/>
            <a:ext cx="2954558" cy="173327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1"/>
          <a:srcRect l="18060" r="12709"/>
          <a:stretch/>
        </p:blipFill>
        <p:spPr>
          <a:xfrm>
            <a:off x="393031" y="2655041"/>
            <a:ext cx="3037840" cy="1526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13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smtClean="0"/>
              <a:t>Kirk (2010 &amp; 2013) Casey (2010, 2014,2017)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5041873"/>
            <a:ext cx="9931400" cy="7461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Both found that </a:t>
            </a:r>
            <a:r>
              <a:rPr lang="en-US" dirty="0" smtClean="0"/>
              <a:t>most if not all pupils achieving learning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00480" y="1690688"/>
            <a:ext cx="258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smtClean="0">
                <a:solidFill>
                  <a:srgbClr val="7030A0"/>
                </a:solidFill>
              </a:rPr>
              <a:t>Present day PE</a:t>
            </a:r>
            <a:endParaRPr lang="en-US" sz="2800" b="1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19440" y="1690688"/>
            <a:ext cx="196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smtClean="0">
                <a:solidFill>
                  <a:srgbClr val="7030A0"/>
                </a:solidFill>
              </a:rPr>
              <a:t>Future PE</a:t>
            </a:r>
            <a:endParaRPr lang="en-US" sz="2800" b="1" dirty="0">
              <a:solidFill>
                <a:srgbClr val="7030A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38200" y="2213908"/>
            <a:ext cx="4729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sz="2000" dirty="0" smtClean="0"/>
              <a:t>Is it fit for purpose in the 21st century?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sz="2000" dirty="0" smtClean="0"/>
              <a:t>“Introductory units that are taught over and over again” (Kirk, 2013)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7068820" y="2213908"/>
            <a:ext cx="4729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sz="2000" dirty="0" smtClean="0"/>
              <a:t>According to Kirk (2013) three future phases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2694940" y="3437125"/>
            <a:ext cx="6802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7030A0"/>
                </a:solidFill>
              </a:rPr>
              <a:t>MBP </a:t>
            </a:r>
            <a:r>
              <a:rPr lang="mr-IN" sz="2800" b="1" dirty="0" smtClean="0"/>
              <a:t>–</a:t>
            </a:r>
            <a:r>
              <a:rPr lang="en-US" sz="2800" b="1" dirty="0" smtClean="0"/>
              <a:t> </a:t>
            </a:r>
            <a:r>
              <a:rPr lang="en-US" sz="2800" dirty="0" smtClean="0"/>
              <a:t>the way to give PE long-term future</a:t>
            </a:r>
            <a:r>
              <a:rPr lang="en-US" sz="2800" dirty="0" smtClean="0">
                <a:solidFill>
                  <a:srgbClr val="7030A0"/>
                </a:solidFill>
              </a:rPr>
              <a:t> </a:t>
            </a:r>
            <a:endParaRPr lang="en-US" sz="2800" dirty="0">
              <a:solidFill>
                <a:srgbClr val="7030A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77900" y="4391419"/>
            <a:ext cx="4081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smtClean="0"/>
              <a:t>Sport Education (Hastie, 2011)</a:t>
            </a:r>
            <a:endParaRPr lang="en-US" sz="2400" b="1"/>
          </a:p>
        </p:txBody>
      </p:sp>
      <p:sp>
        <p:nvSpPr>
          <p:cNvPr id="10" name="TextBox 9"/>
          <p:cNvSpPr txBox="1"/>
          <p:nvPr/>
        </p:nvSpPr>
        <p:spPr>
          <a:xfrm>
            <a:off x="7482840" y="4376385"/>
            <a:ext cx="4081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/>
              <a:t>TGfU</a:t>
            </a:r>
            <a:r>
              <a:rPr lang="en-US" sz="2400" b="1" dirty="0" smtClean="0"/>
              <a:t> (Harvey et al., 2010)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090213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638643" y="2875514"/>
            <a:ext cx="1395505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smtClean="0"/>
              <a:t>TGfU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369206" y="2093518"/>
            <a:ext cx="3572873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Sports Education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747033" y="1882809"/>
            <a:ext cx="2949665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Inquiry Model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5450656" y="696912"/>
            <a:ext cx="4771209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smtClean="0"/>
              <a:t>Cooperative Learning</a:t>
            </a:r>
            <a:endParaRPr lang="en-US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8629289" y="3884587"/>
            <a:ext cx="2647184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Peer Teaching</a:t>
            </a:r>
            <a:endParaRPr lang="en-US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489336" y="487365"/>
            <a:ext cx="421676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err="1" smtClean="0"/>
              <a:t>Personalised</a:t>
            </a:r>
            <a:r>
              <a:rPr lang="en-US" sz="3600" dirty="0" smtClean="0"/>
              <a:t> System for Instruction</a:t>
            </a:r>
            <a:endParaRPr lang="en-US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3942079" y="4855749"/>
            <a:ext cx="4409532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Movement education</a:t>
            </a:r>
            <a:endParaRPr lang="en-US" sz="3600" dirty="0"/>
          </a:p>
        </p:txBody>
      </p:sp>
      <p:sp>
        <p:nvSpPr>
          <p:cNvPr id="10" name="TextBox 9"/>
          <p:cNvSpPr txBox="1"/>
          <p:nvPr/>
        </p:nvSpPr>
        <p:spPr>
          <a:xfrm>
            <a:off x="256903" y="4323877"/>
            <a:ext cx="3407498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Personal-social responsibility</a:t>
            </a:r>
            <a:endParaRPr lang="en-US" sz="3600" dirty="0"/>
          </a:p>
        </p:txBody>
      </p:sp>
      <p:sp>
        <p:nvSpPr>
          <p:cNvPr id="11" name="TextBox 10"/>
          <p:cNvSpPr txBox="1"/>
          <p:nvPr/>
        </p:nvSpPr>
        <p:spPr>
          <a:xfrm>
            <a:off x="1323585" y="3224047"/>
            <a:ext cx="1274133" cy="64633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HBPE</a:t>
            </a:r>
            <a:endParaRPr lang="en-US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6799784" y="5745067"/>
            <a:ext cx="5091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Hybridization (Casey, 2017)</a:t>
            </a:r>
            <a:endParaRPr lang="en-US" sz="2800" dirty="0"/>
          </a:p>
        </p:txBody>
      </p:sp>
      <p:sp>
        <p:nvSpPr>
          <p:cNvPr id="13" name="TextBox 12"/>
          <p:cNvSpPr txBox="1"/>
          <p:nvPr/>
        </p:nvSpPr>
        <p:spPr>
          <a:xfrm>
            <a:off x="489336" y="5755525"/>
            <a:ext cx="6310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 [individual/philosophy] aims of PE  </a:t>
            </a:r>
            <a:endParaRPr lang="en-US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4080918" y="2346884"/>
            <a:ext cx="44095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</a:rPr>
              <a:t>Motivation</a:t>
            </a:r>
          </a:p>
          <a:p>
            <a:pPr algn="ctr"/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</a:rPr>
              <a:t>Competence</a:t>
            </a:r>
          </a:p>
          <a:p>
            <a:pPr algn="ctr"/>
            <a:r>
              <a:rPr lang="en-US" sz="3600" b="1" dirty="0" smtClean="0">
                <a:solidFill>
                  <a:schemeClr val="accent5">
                    <a:lumMod val="75000"/>
                  </a:schemeClr>
                </a:solidFill>
              </a:rPr>
              <a:t>Engagement</a:t>
            </a:r>
          </a:p>
        </p:txBody>
      </p:sp>
    </p:spTree>
    <p:extLst>
      <p:ext uri="{BB962C8B-B14F-4D97-AF65-F5344CB8AC3E}">
        <p14:creationId xmlns:p14="http://schemas.microsoft.com/office/powerpoint/2010/main" val="97373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6240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“Young </a:t>
            </a:r>
            <a:r>
              <a:rPr lang="en-US" dirty="0"/>
              <a:t>peoples perceptions on what they can and cant do play a critical mediating role in both the level and quality of their engagement in physical </a:t>
            </a:r>
            <a:r>
              <a:rPr lang="en-US" dirty="0" smtClean="0"/>
              <a:t>activity” (Kirk, 2013).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280" y="3495040"/>
            <a:ext cx="8387080" cy="2214880"/>
          </a:xfrm>
        </p:spPr>
        <p:txBody>
          <a:bodyPr>
            <a:noAutofit/>
          </a:bodyPr>
          <a:lstStyle/>
          <a:p>
            <a:pPr lvl="1"/>
            <a:r>
              <a:rPr lang="en-GB" sz="3200" smtClean="0"/>
              <a:t>2013 </a:t>
            </a:r>
            <a:r>
              <a:rPr lang="en-GB" sz="3200" dirty="0" smtClean="0"/>
              <a:t>- June </a:t>
            </a:r>
            <a:r>
              <a:rPr lang="mr-IN" sz="3200" dirty="0" smtClean="0"/>
              <a:t>–</a:t>
            </a:r>
            <a:r>
              <a:rPr lang="en-GB" sz="3200" dirty="0" smtClean="0"/>
              <a:t> “Knowing about something</a:t>
            </a:r>
            <a:r>
              <a:rPr lang="mr-IN" sz="3200" dirty="0" smtClean="0"/>
              <a:t>…</a:t>
            </a:r>
            <a:r>
              <a:rPr lang="en-GB" sz="3200" dirty="0" smtClean="0"/>
              <a:t>”</a:t>
            </a:r>
          </a:p>
          <a:p>
            <a:pPr lvl="1"/>
            <a:r>
              <a:rPr lang="en-GB" sz="3200" dirty="0" smtClean="0"/>
              <a:t>2013 </a:t>
            </a:r>
            <a:r>
              <a:rPr lang="mr-IN" sz="3200" dirty="0" smtClean="0"/>
              <a:t>–</a:t>
            </a:r>
            <a:r>
              <a:rPr lang="en-GB" sz="3200" dirty="0" smtClean="0"/>
              <a:t> July </a:t>
            </a:r>
            <a:r>
              <a:rPr lang="mr-IN" sz="3200" dirty="0" smtClean="0"/>
              <a:t>–</a:t>
            </a:r>
            <a:r>
              <a:rPr lang="en-GB" sz="3200" dirty="0" smtClean="0"/>
              <a:t> “Ability is a fixed concept</a:t>
            </a:r>
            <a:r>
              <a:rPr lang="mr-IN" sz="3200" dirty="0" smtClean="0"/>
              <a:t>…</a:t>
            </a:r>
            <a:r>
              <a:rPr lang="en-GB" sz="3200" dirty="0" smtClean="0"/>
              <a:t>”</a:t>
            </a:r>
          </a:p>
          <a:p>
            <a:pPr lvl="1"/>
            <a:r>
              <a:rPr lang="en-GB" sz="3200" dirty="0" smtClean="0"/>
              <a:t>2014 </a:t>
            </a:r>
            <a:r>
              <a:rPr lang="mr-IN" sz="3200" dirty="0" smtClean="0"/>
              <a:t>–</a:t>
            </a:r>
            <a:r>
              <a:rPr lang="en-GB" sz="3200" dirty="0" smtClean="0"/>
              <a:t> July </a:t>
            </a:r>
            <a:r>
              <a:rPr lang="mr-IN" sz="3200" dirty="0" smtClean="0"/>
              <a:t>–</a:t>
            </a:r>
            <a:r>
              <a:rPr lang="en-GB" sz="3200" dirty="0" smtClean="0"/>
              <a:t> Teaching ’the </a:t>
            </a:r>
            <a:r>
              <a:rPr lang="en-GB" sz="3200" dirty="0" err="1" smtClean="0"/>
              <a:t>unteachables</a:t>
            </a:r>
            <a:r>
              <a:rPr lang="en-GB" sz="3200" dirty="0" smtClean="0"/>
              <a:t>’</a:t>
            </a:r>
          </a:p>
          <a:p>
            <a:pPr lvl="1"/>
            <a:r>
              <a:rPr lang="en-GB" sz="3200" dirty="0" smtClean="0"/>
              <a:t>2013 </a:t>
            </a:r>
            <a:r>
              <a:rPr lang="mr-IN" sz="3200" dirty="0" smtClean="0"/>
              <a:t>–</a:t>
            </a:r>
            <a:r>
              <a:rPr lang="en-GB" sz="3200" dirty="0" smtClean="0"/>
              <a:t> August </a:t>
            </a:r>
            <a:r>
              <a:rPr lang="mr-IN" sz="3200" dirty="0" smtClean="0"/>
              <a:t>–</a:t>
            </a:r>
            <a:r>
              <a:rPr lang="en-GB" sz="3200" dirty="0" smtClean="0"/>
              <a:t> Being ‘normal’ in PE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4078" y="4602480"/>
            <a:ext cx="3626032" cy="1751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29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0860" y="2333335"/>
            <a:ext cx="4616565" cy="16645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94271" y="611538"/>
            <a:ext cx="30686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Areas of Learning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Specific Strategies used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Importance of learning in that area</a:t>
            </a:r>
            <a:endParaRPr lang="en-US" dirty="0"/>
          </a:p>
        </p:txBody>
      </p:sp>
      <p:sp>
        <p:nvSpPr>
          <p:cNvPr id="6" name="Oval 5"/>
          <p:cNvSpPr/>
          <p:nvPr/>
        </p:nvSpPr>
        <p:spPr>
          <a:xfrm>
            <a:off x="5492825" y="2511923"/>
            <a:ext cx="2038662" cy="41972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Arrow Connector 7"/>
          <p:cNvCxnSpPr>
            <a:stCxn id="6" idx="7"/>
          </p:cNvCxnSpPr>
          <p:nvPr/>
        </p:nvCxnSpPr>
        <p:spPr>
          <a:xfrm flipV="1">
            <a:off x="7232932" y="959413"/>
            <a:ext cx="1287905" cy="161397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1"/>
          </p:cNvCxnSpPr>
          <p:nvPr/>
        </p:nvCxnSpPr>
        <p:spPr>
          <a:xfrm flipH="1" flipV="1">
            <a:off x="5175001" y="1057877"/>
            <a:ext cx="616379" cy="151551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633871" y="218278"/>
            <a:ext cx="35169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Teaching and Learning strategies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Personalised learning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Teaching styles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Encourage learning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Specific T&amp;L for inclusion</a:t>
            </a:r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7578005" y="2450546"/>
            <a:ext cx="942832" cy="35957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8408545" y="2357796"/>
            <a:ext cx="867112" cy="166339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9323663" y="2138664"/>
            <a:ext cx="1915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teacher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Philosophy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Beliefs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Attitudes</a:t>
            </a:r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4003625" y="3709690"/>
            <a:ext cx="1383243" cy="37785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Arrow Connector 20"/>
          <p:cNvCxnSpPr/>
          <p:nvPr/>
        </p:nvCxnSpPr>
        <p:spPr>
          <a:xfrm flipH="1" flipV="1">
            <a:off x="3435393" y="3439543"/>
            <a:ext cx="689834" cy="371119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484684" y="2559582"/>
            <a:ext cx="3139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Challenges faced by pupils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Barriers </a:t>
            </a:r>
            <a:r>
              <a:rPr lang="en-GB" sz="1200" dirty="0"/>
              <a:t>(</a:t>
            </a:r>
            <a:r>
              <a:rPr lang="en-US" sz="1200" dirty="0" smtClean="0"/>
              <a:t>sedentary lifestyle)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Impairment and Disabilities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T&amp;L issues of support</a:t>
            </a:r>
          </a:p>
        </p:txBody>
      </p:sp>
      <p:sp>
        <p:nvSpPr>
          <p:cNvPr id="24" name="Oval 23"/>
          <p:cNvSpPr/>
          <p:nvPr/>
        </p:nvSpPr>
        <p:spPr>
          <a:xfrm>
            <a:off x="5995851" y="3709690"/>
            <a:ext cx="1909306" cy="40544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7328263" y="4115133"/>
            <a:ext cx="721158" cy="52051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6218300" y="4591298"/>
            <a:ext cx="4128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Importance of physical literacy for </a:t>
            </a:r>
            <a:r>
              <a:rPr lang="en-GB" u="sng" dirty="0" smtClean="0"/>
              <a:t>all</a:t>
            </a:r>
            <a:endParaRPr lang="en-US" u="sng" dirty="0" smtClean="0"/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88" b="68660"/>
          <a:stretch/>
        </p:blipFill>
        <p:spPr>
          <a:xfrm>
            <a:off x="986518" y="5322057"/>
            <a:ext cx="1765300" cy="1158309"/>
          </a:xfrm>
          <a:prstGeom prst="rect">
            <a:avLst/>
          </a:prstGeom>
        </p:spPr>
      </p:pic>
      <p:cxnSp>
        <p:nvCxnSpPr>
          <p:cNvPr id="37" name="Straight Arrow Connector 36"/>
          <p:cNvCxnSpPr/>
          <p:nvPr/>
        </p:nvCxnSpPr>
        <p:spPr>
          <a:xfrm>
            <a:off x="1869168" y="3846807"/>
            <a:ext cx="75660" cy="13883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2751818" y="1702756"/>
            <a:ext cx="1235540" cy="36193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07" t="32455" r="607" b="22465"/>
          <a:stretch/>
        </p:blipFill>
        <p:spPr>
          <a:xfrm>
            <a:off x="5071687" y="4988596"/>
            <a:ext cx="1765300" cy="1620233"/>
          </a:xfrm>
          <a:prstGeom prst="rect">
            <a:avLst/>
          </a:prstGeom>
        </p:spPr>
      </p:pic>
      <p:cxnSp>
        <p:nvCxnSpPr>
          <p:cNvPr id="44" name="Straight Arrow Connector 43"/>
          <p:cNvCxnSpPr/>
          <p:nvPr/>
        </p:nvCxnSpPr>
        <p:spPr>
          <a:xfrm flipH="1">
            <a:off x="6966993" y="4960630"/>
            <a:ext cx="395572" cy="8469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>
            <a:off x="6985849" y="1818484"/>
            <a:ext cx="2470269" cy="4556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2452664" y="3810662"/>
            <a:ext cx="2516709" cy="19969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" t="77269" r="6" b="191"/>
          <a:stretch/>
        </p:blipFill>
        <p:spPr>
          <a:xfrm>
            <a:off x="9153640" y="5540000"/>
            <a:ext cx="1765300" cy="810117"/>
          </a:xfrm>
          <a:prstGeom prst="rect">
            <a:avLst/>
          </a:prstGeom>
        </p:spPr>
      </p:pic>
      <p:cxnSp>
        <p:nvCxnSpPr>
          <p:cNvPr id="52" name="Straight Arrow Connector 51"/>
          <p:cNvCxnSpPr/>
          <p:nvPr/>
        </p:nvCxnSpPr>
        <p:spPr>
          <a:xfrm flipH="1">
            <a:off x="9529107" y="1793927"/>
            <a:ext cx="12613" cy="35901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5574275" y="1528354"/>
            <a:ext cx="3506377" cy="42004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55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2" grpId="0"/>
      <p:bldP spid="13" grpId="0" animBg="1"/>
      <p:bldP spid="17" grpId="0"/>
      <p:bldP spid="20" grpId="0" animBg="1"/>
      <p:bldP spid="23" grpId="0"/>
      <p:bldP spid="24" grpId="0" animBg="1"/>
      <p:bldP spid="3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2780</TotalTime>
  <Words>301</Words>
  <Application>Microsoft Macintosh PowerPoint</Application>
  <PresentationFormat>Widescreen</PresentationFormat>
  <Paragraphs>54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Calibri</vt:lpstr>
      <vt:lpstr>Calibri Light</vt:lpstr>
      <vt:lpstr>Mangal</vt:lpstr>
      <vt:lpstr>Arial</vt:lpstr>
      <vt:lpstr>Office Theme</vt:lpstr>
      <vt:lpstr>PowerPoint Presentation</vt:lpstr>
      <vt:lpstr>PowerPoint Presentation</vt:lpstr>
      <vt:lpstr>Kirk (2010 &amp; 2013) Casey (2010, 2014,2017)</vt:lpstr>
      <vt:lpstr>PowerPoint Presentation</vt:lpstr>
      <vt:lpstr>“Young peoples perceptions on what they can and cant do play a critical mediating role in both the level and quality of their engagement in physical activity” (Kirk, 2013). 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(1402312)</dc:creator>
  <cp:lastModifiedBy>Kate Piper (1402312)</cp:lastModifiedBy>
  <cp:revision>33</cp:revision>
  <dcterms:created xsi:type="dcterms:W3CDTF">2017-12-05T15:52:15Z</dcterms:created>
  <dcterms:modified xsi:type="dcterms:W3CDTF">2017-12-11T10:02:43Z</dcterms:modified>
</cp:coreProperties>
</file>