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15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2C2AC-F355-4534-B864-0D145A22511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BC50B-360E-4866-8A6F-0FFAE2E53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40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129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3782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0392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60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701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2766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3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081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1025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4844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2862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26F7F-5090-4DAF-B6DF-928F125FEA57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1A54564-5F91-467B-ACE7-76FC91A36F47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8688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conditions/hypothermia/" TargetMode="External"/><Relationship Id="rId2" Type="http://schemas.openxmlformats.org/officeDocument/2006/relationships/hyperlink" Target="http://www.nhs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hs.uk/conditions/fever-in-adul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D090-7C80-6B02-FDA9-86C92FDD47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National Early Warning Score</a:t>
            </a:r>
            <a:br>
              <a:rPr lang="en-GB" dirty="0"/>
            </a:br>
            <a:r>
              <a:rPr lang="en-GB" dirty="0"/>
              <a:t>(NEWS)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B5F9BC-6587-1C7A-F667-88AC689BF3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The aim of NEWS was to improve patient outcomes with acute illness or deterioration and the impact on outcomes.</a:t>
            </a:r>
          </a:p>
          <a:p>
            <a:r>
              <a:rPr lang="en-GB" dirty="0"/>
              <a:t>(Williams, 2022)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DE6962-93E0-A5EB-2643-E62317F44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24" y="2646828"/>
            <a:ext cx="4611413" cy="69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870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A2178-79F2-6075-429C-6C1359ADE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FB395-1985-852E-64E4-0EC044A157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Explore the function of a NEWS chart.</a:t>
            </a:r>
          </a:p>
          <a:p>
            <a:r>
              <a:rPr lang="en-GB" dirty="0"/>
              <a:t>Examine each section of the NEWS chart and consider any contributing factors which could affect scoring. </a:t>
            </a:r>
          </a:p>
          <a:p>
            <a:r>
              <a:rPr lang="en-GB" dirty="0"/>
              <a:t>Discuss what actions are required after a score is calculated.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8351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50A15-4C9F-A2C2-1458-B4B5CFD70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1A396E-4438-AAD8-446F-DEED3A77A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Successfully be able to input information into a NEWS chart and calculate a score. </a:t>
            </a:r>
          </a:p>
          <a:p>
            <a:r>
              <a:rPr lang="en-GB" dirty="0"/>
              <a:t>Be able to understand that there are contributing factors that can affect a NEWS score.</a:t>
            </a:r>
          </a:p>
          <a:p>
            <a:r>
              <a:rPr lang="en-GB" dirty="0"/>
              <a:t>Demonstrate what are the next steps, once you have calculated a score and where to find the information. </a:t>
            </a:r>
          </a:p>
        </p:txBody>
      </p:sp>
    </p:spTree>
    <p:extLst>
      <p:ext uri="{BB962C8B-B14F-4D97-AF65-F5344CB8AC3E}">
        <p14:creationId xmlns:p14="http://schemas.microsoft.com/office/powerpoint/2010/main" val="1261462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70451-F80F-75A4-40C4-970924959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007" y="152422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Respiratory Rate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76AA0-3DEF-013F-BCCA-40DFDA75EB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2845" y="1834586"/>
            <a:ext cx="10515600" cy="89240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400" dirty="0"/>
              <a:t>‘</a:t>
            </a:r>
            <a:r>
              <a:rPr lang="en-GB" sz="2200" dirty="0"/>
              <a:t>The normal respiratory rates are 12 to 20 respirations per minute for a resting adult.’ </a:t>
            </a:r>
          </a:p>
          <a:p>
            <a:pPr marL="0" indent="0" algn="ctr">
              <a:buNone/>
            </a:pPr>
            <a:r>
              <a:rPr lang="en-GB" sz="1700" dirty="0"/>
              <a:t>(Rodríguez-</a:t>
            </a:r>
            <a:r>
              <a:rPr lang="en-GB" sz="1700" dirty="0" err="1"/>
              <a:t>Molinero</a:t>
            </a:r>
            <a:r>
              <a:rPr lang="en-GB" sz="1700" dirty="0"/>
              <a:t> A et al. 2013)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C4D0B9-B996-42DE-B0E6-99D4F68A16AB}"/>
              </a:ext>
            </a:extLst>
          </p:cNvPr>
          <p:cNvSpPr txBox="1"/>
          <p:nvPr/>
        </p:nvSpPr>
        <p:spPr>
          <a:xfrm>
            <a:off x="831554" y="2782512"/>
            <a:ext cx="241643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What can affect this? 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0A9202-8F76-B31C-7852-1AB97032420A}"/>
              </a:ext>
            </a:extLst>
          </p:cNvPr>
          <p:cNvSpPr txBox="1"/>
          <p:nvPr/>
        </p:nvSpPr>
        <p:spPr>
          <a:xfrm>
            <a:off x="3745270" y="3336510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- Medication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48E356-EBCB-0AC5-7E13-C98EFB0419D8}"/>
              </a:ext>
            </a:extLst>
          </p:cNvPr>
          <p:cNvSpPr txBox="1"/>
          <p:nvPr/>
        </p:nvSpPr>
        <p:spPr>
          <a:xfrm>
            <a:off x="3745270" y="3785335"/>
            <a:ext cx="2416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- Environmental Factors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21325D-8230-973F-9BBE-3888748FC2A3}"/>
              </a:ext>
            </a:extLst>
          </p:cNvPr>
          <p:cNvSpPr txBox="1"/>
          <p:nvPr/>
        </p:nvSpPr>
        <p:spPr>
          <a:xfrm>
            <a:off x="3745270" y="4212386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- Medical Conditions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EE977C-5934-CAD2-3DCF-FB05CE2FA1FF}"/>
              </a:ext>
            </a:extLst>
          </p:cNvPr>
          <p:cNvSpPr txBox="1"/>
          <p:nvPr/>
        </p:nvSpPr>
        <p:spPr>
          <a:xfrm>
            <a:off x="1130188" y="5119459"/>
            <a:ext cx="1411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Let's Score It</a:t>
            </a:r>
            <a:endParaRPr lang="en-GB" sz="2400" u="sn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FB74A2-B0CF-322A-BF04-071F485EE187}"/>
              </a:ext>
            </a:extLst>
          </p:cNvPr>
          <p:cNvSpPr txBox="1"/>
          <p:nvPr/>
        </p:nvSpPr>
        <p:spPr>
          <a:xfrm>
            <a:off x="3684310" y="5607965"/>
            <a:ext cx="2200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- Respiratory Rate: 14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6D1427-6594-DD54-4395-ECD390570FAE}"/>
              </a:ext>
            </a:extLst>
          </p:cNvPr>
          <p:cNvSpPr txBox="1"/>
          <p:nvPr/>
        </p:nvSpPr>
        <p:spPr>
          <a:xfrm>
            <a:off x="8580397" y="3385225"/>
            <a:ext cx="31626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dirty="0"/>
              <a:t>High Respiratory Rate: Tachypnoea. </a:t>
            </a:r>
          </a:p>
          <a:p>
            <a:pPr marL="0" indent="0" algn="ctr">
              <a:buNone/>
            </a:pPr>
            <a:r>
              <a:rPr lang="en-GB" dirty="0"/>
              <a:t>Low Respiratory Rate: Bradypnea.</a:t>
            </a:r>
          </a:p>
          <a:p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F0F9E73-76E4-2B0A-9B72-856DC6685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54" y="880703"/>
            <a:ext cx="10478962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16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8C51F-0139-3FEF-C9E0-42B79404B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7562" y="180806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Oxygen and Saturations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CE53DA-760F-8CDF-B4C2-054BD12B83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050" y="1843095"/>
            <a:ext cx="10515600" cy="8744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800" dirty="0"/>
              <a:t>Normal blood oxygen levels in humans belong to the range of 95–100%.  (Chuiko, G et al 2019)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A4E937-6B64-1D44-9422-0BEADCBF2B35}"/>
              </a:ext>
            </a:extLst>
          </p:cNvPr>
          <p:cNvSpPr txBox="1"/>
          <p:nvPr/>
        </p:nvSpPr>
        <p:spPr>
          <a:xfrm>
            <a:off x="827050" y="2610785"/>
            <a:ext cx="2130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What can affect this?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ECDC66-4029-5C85-D051-18890207948C}"/>
              </a:ext>
            </a:extLst>
          </p:cNvPr>
          <p:cNvSpPr txBox="1"/>
          <p:nvPr/>
        </p:nvSpPr>
        <p:spPr>
          <a:xfrm>
            <a:off x="843651" y="4851633"/>
            <a:ext cx="15196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u="sng" dirty="0"/>
              <a:t>Let's score 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E49F0B-6B1E-17DE-AD96-2DC95ECAFEC7}"/>
              </a:ext>
            </a:extLst>
          </p:cNvPr>
          <p:cNvSpPr txBox="1"/>
          <p:nvPr/>
        </p:nvSpPr>
        <p:spPr>
          <a:xfrm>
            <a:off x="3594746" y="2949084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- Medications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993819-E177-EE4C-2692-F2B0F5D90ADD}"/>
              </a:ext>
            </a:extLst>
          </p:cNvPr>
          <p:cNvSpPr txBox="1"/>
          <p:nvPr/>
        </p:nvSpPr>
        <p:spPr>
          <a:xfrm>
            <a:off x="3595195" y="5424661"/>
            <a:ext cx="34887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 Oxygen Saturations: 97% on Room Air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A32886-3E59-54D2-CDBE-A81129011AD2}"/>
              </a:ext>
            </a:extLst>
          </p:cNvPr>
          <p:cNvSpPr txBox="1"/>
          <p:nvPr/>
        </p:nvSpPr>
        <p:spPr>
          <a:xfrm>
            <a:off x="8088639" y="2610785"/>
            <a:ext cx="28324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Low Oxygen Levels: Hypoxemia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466CE3-00B2-F060-F28A-76ADB72D1697}"/>
              </a:ext>
            </a:extLst>
          </p:cNvPr>
          <p:cNvSpPr txBox="1"/>
          <p:nvPr/>
        </p:nvSpPr>
        <p:spPr>
          <a:xfrm>
            <a:off x="3594746" y="3417982"/>
            <a:ext cx="2416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- Environmental Factors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F195EC-6770-6B7F-5738-F29EE2918D04}"/>
              </a:ext>
            </a:extLst>
          </p:cNvPr>
          <p:cNvSpPr txBox="1"/>
          <p:nvPr/>
        </p:nvSpPr>
        <p:spPr>
          <a:xfrm>
            <a:off x="3594746" y="3886880"/>
            <a:ext cx="2113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 </a:t>
            </a:r>
            <a:r>
              <a:rPr lang="en-GB" dirty="0"/>
              <a:t>Medical Conditions</a:t>
            </a:r>
            <a:endParaRPr lang="en-GB" sz="16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3A2C762-61F8-3D19-5756-2DC010673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762" y="653088"/>
            <a:ext cx="9887075" cy="104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15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6016C-195C-98A1-90D3-21048AD83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94950" y="401484"/>
            <a:ext cx="6211478" cy="1049235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Heart Rate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33A612-D6CA-0566-2994-FA74BFBB6B60}"/>
              </a:ext>
            </a:extLst>
          </p:cNvPr>
          <p:cNvSpPr txBox="1"/>
          <p:nvPr/>
        </p:nvSpPr>
        <p:spPr>
          <a:xfrm>
            <a:off x="1093305" y="2657307"/>
            <a:ext cx="2130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What can affect this?</a:t>
            </a:r>
            <a:endParaRPr lang="en-GB" sz="2400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FE997E-337A-5BC4-C0C5-02189C30C9C7}"/>
              </a:ext>
            </a:extLst>
          </p:cNvPr>
          <p:cNvSpPr txBox="1"/>
          <p:nvPr/>
        </p:nvSpPr>
        <p:spPr>
          <a:xfrm>
            <a:off x="1169003" y="5088917"/>
            <a:ext cx="1387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Let's score 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185269-D185-CBFC-EFBC-6B8B05D4931D}"/>
              </a:ext>
            </a:extLst>
          </p:cNvPr>
          <p:cNvSpPr txBox="1"/>
          <p:nvPr/>
        </p:nvSpPr>
        <p:spPr>
          <a:xfrm>
            <a:off x="3732821" y="3140598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- Medications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9A4F85-A78B-01E3-3573-668E974A3A05}"/>
              </a:ext>
            </a:extLst>
          </p:cNvPr>
          <p:cNvSpPr txBox="1"/>
          <p:nvPr/>
        </p:nvSpPr>
        <p:spPr>
          <a:xfrm>
            <a:off x="3926588" y="5550582"/>
            <a:ext cx="18850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 Heart Rate: 66bpm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2C8D80-BCAC-2CFC-B9F1-13A2113E0EB3}"/>
              </a:ext>
            </a:extLst>
          </p:cNvPr>
          <p:cNvSpPr txBox="1"/>
          <p:nvPr/>
        </p:nvSpPr>
        <p:spPr>
          <a:xfrm>
            <a:off x="8226714" y="2822902"/>
            <a:ext cx="25837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High Heart Rate: Tachycardia</a:t>
            </a:r>
          </a:p>
          <a:p>
            <a:r>
              <a:rPr lang="en-GB" sz="1600" dirty="0"/>
              <a:t>Low Heart Rate: Bradycardia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6F23F8-836C-34DE-4FC5-7C681750D4A5}"/>
              </a:ext>
            </a:extLst>
          </p:cNvPr>
          <p:cNvSpPr txBox="1"/>
          <p:nvPr/>
        </p:nvSpPr>
        <p:spPr>
          <a:xfrm>
            <a:off x="3732821" y="3630099"/>
            <a:ext cx="2416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- Environmental Factors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7755D1-36D4-6769-0583-47689854CE9F}"/>
              </a:ext>
            </a:extLst>
          </p:cNvPr>
          <p:cNvSpPr txBox="1"/>
          <p:nvPr/>
        </p:nvSpPr>
        <p:spPr>
          <a:xfrm>
            <a:off x="3732821" y="4098997"/>
            <a:ext cx="2113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 </a:t>
            </a:r>
            <a:r>
              <a:rPr lang="en-GB" dirty="0"/>
              <a:t>Medical Conditions</a:t>
            </a:r>
            <a:endParaRPr lang="en-GB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FE1BB0-764E-F4C9-C282-DBDB8351F482}"/>
              </a:ext>
            </a:extLst>
          </p:cNvPr>
          <p:cNvSpPr txBox="1"/>
          <p:nvPr/>
        </p:nvSpPr>
        <p:spPr>
          <a:xfrm>
            <a:off x="2556114" y="1874957"/>
            <a:ext cx="7303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 normal resting heart rate should be between 60 to 100 beats per minute, </a:t>
            </a:r>
          </a:p>
          <a:p>
            <a:r>
              <a:rPr lang="en-GB" dirty="0"/>
              <a:t>but it can vary from minute to minute. (British heart foundation, 2021)</a:t>
            </a:r>
          </a:p>
        </p:txBody>
      </p:sp>
      <p:pic>
        <p:nvPicPr>
          <p:cNvPr id="13" name="Picture 12" descr="A red yellow and white striped pattern&#10;&#10;Description automatically generated">
            <a:extLst>
              <a:ext uri="{FF2B5EF4-FFF2-40B4-BE49-F238E27FC236}">
                <a16:creationId xmlns:a16="http://schemas.microsoft.com/office/drawing/2014/main" id="{52E61971-449E-2427-4FFF-ECD66EE52F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945" y="84846"/>
            <a:ext cx="6634600" cy="165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408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EA97F-2A76-4544-71A4-2575FD5DD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305" y="565786"/>
            <a:ext cx="4130021" cy="104923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Blood Pressure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02E45-2F0E-7FD4-CF48-C8ADF747A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6078" y="1881508"/>
            <a:ext cx="9603275" cy="11395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400" dirty="0"/>
              <a:t>NHS (2022) states ‘Blood pressure is measured in millimetres of mercury (mmHg) and is given as 2 figures:</a:t>
            </a:r>
            <a:br>
              <a:rPr lang="en-GB" sz="1400" dirty="0"/>
            </a:br>
            <a:r>
              <a:rPr lang="en-GB" sz="1400" dirty="0"/>
              <a:t>Systolic pressure – the pressure when your heart pushes blood out.</a:t>
            </a:r>
            <a:br>
              <a:rPr lang="en-GB" sz="1400" dirty="0"/>
            </a:br>
            <a:r>
              <a:rPr lang="en-GB" sz="1400" dirty="0"/>
              <a:t>Diastolic pressure – the pressure when your heart rests between beats.</a:t>
            </a:r>
            <a:br>
              <a:rPr lang="en-GB" sz="1400" dirty="0"/>
            </a:br>
            <a:r>
              <a:rPr lang="en-GB" sz="1400" dirty="0"/>
              <a:t>Ideal blood pressure is considered to be 120/80.’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8F19D9-40EE-3CDD-F6C6-2ACD78634C08}"/>
              </a:ext>
            </a:extLst>
          </p:cNvPr>
          <p:cNvSpPr txBox="1"/>
          <p:nvPr/>
        </p:nvSpPr>
        <p:spPr>
          <a:xfrm>
            <a:off x="1139809" y="2869975"/>
            <a:ext cx="2130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What can affect this?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344CD9-A9AB-1345-D710-DCF949165750}"/>
              </a:ext>
            </a:extLst>
          </p:cNvPr>
          <p:cNvSpPr txBox="1"/>
          <p:nvPr/>
        </p:nvSpPr>
        <p:spPr>
          <a:xfrm>
            <a:off x="1131137" y="5120161"/>
            <a:ext cx="1387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Let's score 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25F6DB-F706-ACFD-550E-981A20477482}"/>
              </a:ext>
            </a:extLst>
          </p:cNvPr>
          <p:cNvSpPr txBox="1"/>
          <p:nvPr/>
        </p:nvSpPr>
        <p:spPr>
          <a:xfrm>
            <a:off x="3570385" y="3239307"/>
            <a:ext cx="13019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 Medications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68C56A-97F1-2E5A-11B6-38EC71A7C23E}"/>
              </a:ext>
            </a:extLst>
          </p:cNvPr>
          <p:cNvSpPr txBox="1"/>
          <p:nvPr/>
        </p:nvSpPr>
        <p:spPr>
          <a:xfrm>
            <a:off x="3570385" y="5434418"/>
            <a:ext cx="19693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- Blood Pressure: 131/80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84D97C-D4A0-FB0D-DE5A-1A34A9E986E1}"/>
              </a:ext>
            </a:extLst>
          </p:cNvPr>
          <p:cNvSpPr txBox="1"/>
          <p:nvPr/>
        </p:nvSpPr>
        <p:spPr>
          <a:xfrm>
            <a:off x="8488316" y="3024176"/>
            <a:ext cx="2745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High Blood Pressure: Hypertension</a:t>
            </a:r>
          </a:p>
          <a:p>
            <a:r>
              <a:rPr lang="en-GB" sz="1400" dirty="0"/>
              <a:t>Low Blood Pressure: Hypotension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71B6F27-F753-0F6E-69A4-83AD29F9895E}"/>
              </a:ext>
            </a:extLst>
          </p:cNvPr>
          <p:cNvSpPr txBox="1"/>
          <p:nvPr/>
        </p:nvSpPr>
        <p:spPr>
          <a:xfrm>
            <a:off x="3570385" y="3654326"/>
            <a:ext cx="2157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- </a:t>
            </a:r>
            <a:r>
              <a:rPr lang="en-GB" sz="1600" dirty="0"/>
              <a:t>Environmental Factors</a:t>
            </a:r>
            <a:endParaRPr lang="en-GB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56353-6166-0161-A608-52449296422C}"/>
              </a:ext>
            </a:extLst>
          </p:cNvPr>
          <p:cNvSpPr txBox="1"/>
          <p:nvPr/>
        </p:nvSpPr>
        <p:spPr>
          <a:xfrm>
            <a:off x="3570385" y="4048155"/>
            <a:ext cx="18998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- </a:t>
            </a:r>
            <a:r>
              <a:rPr lang="en-GB" sz="1600" dirty="0"/>
              <a:t>Medical Conditions</a:t>
            </a:r>
            <a:endParaRPr lang="en-GB" sz="1400" dirty="0"/>
          </a:p>
        </p:txBody>
      </p:sp>
      <p:pic>
        <p:nvPicPr>
          <p:cNvPr id="12" name="Picture 11" descr="A red white and yellow grid&#10;&#10;Description automatically generated">
            <a:extLst>
              <a:ext uri="{FF2B5EF4-FFF2-40B4-BE49-F238E27FC236}">
                <a16:creationId xmlns:a16="http://schemas.microsoft.com/office/drawing/2014/main" id="{A3D17142-DE0C-576E-2557-5AA4044A8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357" y="98513"/>
            <a:ext cx="5671790" cy="166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22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157BD-8855-EF6B-C91D-E39B0FD72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479" y="286981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ACVPU</a:t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6EE5D5-793F-0025-DB07-A9623B9E1C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379" y="974855"/>
            <a:ext cx="9604375" cy="72272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30D797-6360-A2CD-4B03-A5EA29458EFD}"/>
              </a:ext>
            </a:extLst>
          </p:cNvPr>
          <p:cNvSpPr txBox="1"/>
          <p:nvPr/>
        </p:nvSpPr>
        <p:spPr>
          <a:xfrm>
            <a:off x="1646010" y="1898266"/>
            <a:ext cx="92278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“The patient’s ACVPU status should be assessed. ACPVU stands for alert, confusion (new), response to voice, painful stimuli, and unconscious”. (</a:t>
            </a:r>
            <a:r>
              <a:rPr lang="en-GB" dirty="0" err="1"/>
              <a:t>Cathala</a:t>
            </a:r>
            <a:r>
              <a:rPr lang="en-GB" dirty="0"/>
              <a:t> X, </a:t>
            </a:r>
            <a:r>
              <a:rPr lang="en-GB" dirty="0" err="1"/>
              <a:t>Moorley</a:t>
            </a:r>
            <a:r>
              <a:rPr lang="en-GB" dirty="0"/>
              <a:t> C. 2020)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6DA68A-2001-2D69-74A6-C7E28AE01F49}"/>
              </a:ext>
            </a:extLst>
          </p:cNvPr>
          <p:cNvSpPr txBox="1"/>
          <p:nvPr/>
        </p:nvSpPr>
        <p:spPr>
          <a:xfrm>
            <a:off x="1180842" y="2770138"/>
            <a:ext cx="2130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What can affect this?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B649B7-2C9D-DA2C-223E-C52B4C311A7D}"/>
              </a:ext>
            </a:extLst>
          </p:cNvPr>
          <p:cNvSpPr txBox="1"/>
          <p:nvPr/>
        </p:nvSpPr>
        <p:spPr>
          <a:xfrm>
            <a:off x="1243979" y="5020324"/>
            <a:ext cx="1387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Let's score it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E64FA3-5ABF-78A6-76D4-BF54E6D5FC1A}"/>
              </a:ext>
            </a:extLst>
          </p:cNvPr>
          <p:cNvSpPr txBox="1"/>
          <p:nvPr/>
        </p:nvSpPr>
        <p:spPr>
          <a:xfrm>
            <a:off x="3683227" y="3139470"/>
            <a:ext cx="13019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 Medications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720BB8-399C-EE57-2918-A2B7F92E4418}"/>
              </a:ext>
            </a:extLst>
          </p:cNvPr>
          <p:cNvSpPr txBox="1"/>
          <p:nvPr/>
        </p:nvSpPr>
        <p:spPr>
          <a:xfrm>
            <a:off x="3683227" y="5334581"/>
            <a:ext cx="12988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Patient is Alert.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595F184-C796-E279-FB5D-219C6E5E726D}"/>
              </a:ext>
            </a:extLst>
          </p:cNvPr>
          <p:cNvSpPr txBox="1"/>
          <p:nvPr/>
        </p:nvSpPr>
        <p:spPr>
          <a:xfrm>
            <a:off x="3683227" y="3554489"/>
            <a:ext cx="2157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- </a:t>
            </a:r>
            <a:r>
              <a:rPr lang="en-GB" sz="1600" dirty="0"/>
              <a:t>Environmental Factors</a:t>
            </a:r>
            <a:endParaRPr lang="en-GB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E1D0E8-5345-3969-8A2D-00C22A0D8C21}"/>
              </a:ext>
            </a:extLst>
          </p:cNvPr>
          <p:cNvSpPr txBox="1"/>
          <p:nvPr/>
        </p:nvSpPr>
        <p:spPr>
          <a:xfrm>
            <a:off x="3683227" y="3948318"/>
            <a:ext cx="18998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- </a:t>
            </a:r>
            <a:r>
              <a:rPr lang="en-GB" sz="1600" dirty="0"/>
              <a:t>Medical Conditions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37865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1BFD5-96E6-F602-CFB4-158566B2B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200512"/>
            <a:ext cx="9603275" cy="1049235"/>
          </a:xfrm>
        </p:spPr>
        <p:txBody>
          <a:bodyPr/>
          <a:lstStyle/>
          <a:p>
            <a:pPr algn="ctr"/>
            <a:r>
              <a:rPr lang="en-GB" dirty="0"/>
              <a:t>Temperature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27BBE3F-4D71-D0AD-76A1-63093A6F18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75" y="817550"/>
            <a:ext cx="9604375" cy="86439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B44093-071E-8F6B-7F1A-C6705C3AFD30}"/>
              </a:ext>
            </a:extLst>
          </p:cNvPr>
          <p:cNvSpPr txBox="1"/>
          <p:nvPr/>
        </p:nvSpPr>
        <p:spPr>
          <a:xfrm>
            <a:off x="1971413" y="1929650"/>
            <a:ext cx="7976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NHS(2023) Defines a fever as above 38C and a low temperature is 35C and below.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1DE645-6001-1D45-8184-7B6692740CF9}"/>
              </a:ext>
            </a:extLst>
          </p:cNvPr>
          <p:cNvSpPr txBox="1"/>
          <p:nvPr/>
        </p:nvSpPr>
        <p:spPr>
          <a:xfrm>
            <a:off x="1033021" y="2546688"/>
            <a:ext cx="2130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What can affect this?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D18377-F59F-5232-01A2-93B651942794}"/>
              </a:ext>
            </a:extLst>
          </p:cNvPr>
          <p:cNvSpPr txBox="1"/>
          <p:nvPr/>
        </p:nvSpPr>
        <p:spPr>
          <a:xfrm>
            <a:off x="1033021" y="4894451"/>
            <a:ext cx="1387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Let's score it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CB6992-98D9-9E2B-94D3-FA84F0C4134C}"/>
              </a:ext>
            </a:extLst>
          </p:cNvPr>
          <p:cNvSpPr txBox="1"/>
          <p:nvPr/>
        </p:nvSpPr>
        <p:spPr>
          <a:xfrm>
            <a:off x="3390759" y="3021986"/>
            <a:ext cx="13019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- Medications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0C9A4D-D52B-956D-9268-FEB2B34A2F7B}"/>
              </a:ext>
            </a:extLst>
          </p:cNvPr>
          <p:cNvSpPr txBox="1"/>
          <p:nvPr/>
        </p:nvSpPr>
        <p:spPr>
          <a:xfrm>
            <a:off x="3483038" y="5191930"/>
            <a:ext cx="17103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- Temperature: 36.4C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6D90D1-5FCA-5356-CD90-C245E6994BCF}"/>
              </a:ext>
            </a:extLst>
          </p:cNvPr>
          <p:cNvSpPr txBox="1"/>
          <p:nvPr/>
        </p:nvSpPr>
        <p:spPr>
          <a:xfrm>
            <a:off x="8308690" y="2806855"/>
            <a:ext cx="2576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High Temperature: Hyperthermia</a:t>
            </a:r>
          </a:p>
          <a:p>
            <a:r>
              <a:rPr lang="en-GB" sz="1400" dirty="0"/>
              <a:t>Low Temperature: Hypothermia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BD5F76-D44B-736F-25E5-FDD9DA2C6E65}"/>
              </a:ext>
            </a:extLst>
          </p:cNvPr>
          <p:cNvSpPr txBox="1"/>
          <p:nvPr/>
        </p:nvSpPr>
        <p:spPr>
          <a:xfrm>
            <a:off x="3390759" y="3437005"/>
            <a:ext cx="2157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- </a:t>
            </a:r>
            <a:r>
              <a:rPr lang="en-GB" sz="1600" dirty="0"/>
              <a:t>Environmental Factors</a:t>
            </a:r>
            <a:endParaRPr lang="en-GB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C9C232-0FEB-1FF4-FBD9-A9787B0FDD94}"/>
              </a:ext>
            </a:extLst>
          </p:cNvPr>
          <p:cNvSpPr txBox="1"/>
          <p:nvPr/>
        </p:nvSpPr>
        <p:spPr>
          <a:xfrm>
            <a:off x="3390759" y="3830834"/>
            <a:ext cx="18998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- </a:t>
            </a:r>
            <a:r>
              <a:rPr lang="en-GB" sz="1600" dirty="0"/>
              <a:t>Medical Conditions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31545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40CE2-B321-2A4B-5C3A-8CC1F5182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9219" y="208901"/>
            <a:ext cx="4001265" cy="1049235"/>
          </a:xfrm>
        </p:spPr>
        <p:txBody>
          <a:bodyPr/>
          <a:lstStyle/>
          <a:p>
            <a:r>
              <a:rPr lang="en-GB" dirty="0"/>
              <a:t>Scoring Guide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D296017-C794-6DAA-E85C-0D9E0376A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78" y="2648012"/>
            <a:ext cx="10507541" cy="895475"/>
          </a:xfrm>
          <a:prstGeom prst="rect">
            <a:avLst/>
          </a:prstGeom>
        </p:spPr>
      </p:pic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DC984EAF-7ADE-AF08-801D-E5035FE05C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66" y="3957675"/>
            <a:ext cx="8421275" cy="129558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A8E5DC1-A23F-44F9-06E3-64FA16026BFB}"/>
              </a:ext>
            </a:extLst>
          </p:cNvPr>
          <p:cNvSpPr txBox="1"/>
          <p:nvPr/>
        </p:nvSpPr>
        <p:spPr>
          <a:xfrm>
            <a:off x="1339431" y="1917698"/>
            <a:ext cx="2712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Let's Add Up</a:t>
            </a:r>
          </a:p>
        </p:txBody>
      </p:sp>
    </p:spTree>
    <p:extLst>
      <p:ext uri="{BB962C8B-B14F-4D97-AF65-F5344CB8AC3E}">
        <p14:creationId xmlns:p14="http://schemas.microsoft.com/office/powerpoint/2010/main" val="192416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D263E-5C79-02AB-37EB-8C755CBC3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6412" y="1198802"/>
            <a:ext cx="9603275" cy="1049235"/>
          </a:xfrm>
        </p:spPr>
        <p:txBody>
          <a:bodyPr/>
          <a:lstStyle/>
          <a:p>
            <a:r>
              <a:rPr lang="en-GB" dirty="0"/>
              <a:t>Parameters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31D3B1-69B7-2A75-FDD7-05ABA1E22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23" y="2159892"/>
            <a:ext cx="10507541" cy="1230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671B18-A4AA-959B-9367-B559FCD3D3D4}"/>
              </a:ext>
            </a:extLst>
          </p:cNvPr>
          <p:cNvSpPr txBox="1"/>
          <p:nvPr/>
        </p:nvSpPr>
        <p:spPr>
          <a:xfrm>
            <a:off x="625151" y="3610946"/>
            <a:ext cx="6838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These are acceptable target ranges for patient with chronic conditions.</a:t>
            </a: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58F9DACC-FC05-AED4-61B3-9E8DD3036239}"/>
              </a:ext>
            </a:extLst>
          </p:cNvPr>
          <p:cNvSpPr/>
          <p:nvPr/>
        </p:nvSpPr>
        <p:spPr>
          <a:xfrm rot="10800000">
            <a:off x="9093666" y="3250219"/>
            <a:ext cx="729842" cy="130868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80F7EB-04BC-FC68-1CC4-412C5001EBBB}"/>
              </a:ext>
            </a:extLst>
          </p:cNvPr>
          <p:cNvSpPr txBox="1"/>
          <p:nvPr/>
        </p:nvSpPr>
        <p:spPr>
          <a:xfrm>
            <a:off x="7121376" y="4594858"/>
            <a:ext cx="4674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They must be signed by a Dr, or they are invalid.</a:t>
            </a:r>
          </a:p>
        </p:txBody>
      </p:sp>
    </p:spTree>
    <p:extLst>
      <p:ext uri="{BB962C8B-B14F-4D97-AF65-F5344CB8AC3E}">
        <p14:creationId xmlns:p14="http://schemas.microsoft.com/office/powerpoint/2010/main" val="807540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A8B1D-F85A-A714-4140-378AAA74F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53A42-23F9-5320-0BB0-AE12ED2B57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8" y="1915064"/>
            <a:ext cx="9603275" cy="345061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You start your shift and begin to conduct your observations.  You come across Mr Jones in bed 2.  You conduct his NEWS.</a:t>
            </a:r>
          </a:p>
          <a:p>
            <a:pPr marL="0" indent="0">
              <a:buNone/>
            </a:pPr>
            <a:r>
              <a:rPr lang="en-GB" dirty="0"/>
              <a:t>He has a Respiratory Rate of 20.</a:t>
            </a:r>
          </a:p>
          <a:p>
            <a:pPr marL="0" indent="0">
              <a:buNone/>
            </a:pPr>
            <a:r>
              <a:rPr lang="en-GB" dirty="0"/>
              <a:t>He is not on any Oxygen and has Saturations of 93%.</a:t>
            </a:r>
          </a:p>
          <a:p>
            <a:pPr marL="0" indent="0">
              <a:buNone/>
            </a:pPr>
            <a:r>
              <a:rPr lang="en-GB" dirty="0"/>
              <a:t>His Heart Rate is 84bpm.</a:t>
            </a:r>
          </a:p>
          <a:p>
            <a:pPr marL="0" indent="0">
              <a:buNone/>
            </a:pPr>
            <a:r>
              <a:rPr lang="en-GB" dirty="0"/>
              <a:t>His Blood Pressure is 104/73.</a:t>
            </a:r>
          </a:p>
          <a:p>
            <a:pPr marL="0" indent="0">
              <a:buNone/>
            </a:pPr>
            <a:r>
              <a:rPr lang="en-GB" dirty="0"/>
              <a:t>He is alert and orientated, showing no signs of confusion.</a:t>
            </a:r>
          </a:p>
          <a:p>
            <a:pPr marL="0" indent="0">
              <a:buNone/>
            </a:pPr>
            <a:r>
              <a:rPr lang="en-GB" dirty="0"/>
              <a:t>And his Temperature is 37.2C</a:t>
            </a:r>
          </a:p>
          <a:p>
            <a:pPr marL="0" indent="0">
              <a:buNone/>
            </a:pPr>
            <a:r>
              <a:rPr lang="en-GB" dirty="0"/>
              <a:t>What is Mr Jones NEWS score and what do we do next?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2253C0-A6E1-92AE-C82E-A6E5804AEDEB}"/>
              </a:ext>
            </a:extLst>
          </p:cNvPr>
          <p:cNvSpPr txBox="1"/>
          <p:nvPr/>
        </p:nvSpPr>
        <p:spPr>
          <a:xfrm>
            <a:off x="8193740" y="3039035"/>
            <a:ext cx="2142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His NEWS is 3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95953F-4AFE-F894-622F-FE80D933F5D7}"/>
              </a:ext>
            </a:extLst>
          </p:cNvPr>
          <p:cNvSpPr txBox="1"/>
          <p:nvPr/>
        </p:nvSpPr>
        <p:spPr>
          <a:xfrm>
            <a:off x="8113058" y="3640370"/>
            <a:ext cx="3269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Minimum 4 hourly Observations.</a:t>
            </a:r>
          </a:p>
          <a:p>
            <a:r>
              <a:rPr lang="en-GB" dirty="0"/>
              <a:t>Complete Sepsis Screen.</a:t>
            </a:r>
          </a:p>
        </p:txBody>
      </p:sp>
    </p:spTree>
    <p:extLst>
      <p:ext uri="{BB962C8B-B14F-4D97-AF65-F5344CB8AC3E}">
        <p14:creationId xmlns:p14="http://schemas.microsoft.com/office/powerpoint/2010/main" val="32427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E226E-A391-2B35-C8EA-FF24A6190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2F30F6-A21E-EA3C-FF6E-C733444B2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000" dirty="0"/>
              <a:t>WILLIAMS, B. (2022) The National Early Warning Score: from concept to NHS implementation, Clinical Medicine, 22(6), pp. 499-505.</a:t>
            </a:r>
          </a:p>
          <a:p>
            <a:pPr marL="0" indent="0">
              <a:buNone/>
            </a:pPr>
            <a:r>
              <a:rPr lang="en-GB" sz="1000" dirty="0"/>
              <a:t>Rodríguez-</a:t>
            </a:r>
            <a:r>
              <a:rPr lang="en-GB" sz="1000" dirty="0" err="1"/>
              <a:t>Molinero</a:t>
            </a:r>
            <a:r>
              <a:rPr lang="en-GB" sz="1000" dirty="0"/>
              <a:t> A, </a:t>
            </a:r>
            <a:r>
              <a:rPr lang="en-GB" sz="1000" dirty="0" err="1"/>
              <a:t>Narvaiza</a:t>
            </a:r>
            <a:r>
              <a:rPr lang="en-GB" sz="1000" dirty="0"/>
              <a:t> L, Ruiz J, </a:t>
            </a:r>
            <a:r>
              <a:rPr lang="en-GB" sz="1000" dirty="0" err="1"/>
              <a:t>Gálvez-Barrón</a:t>
            </a:r>
            <a:r>
              <a:rPr lang="en-GB" sz="1000" dirty="0"/>
              <a:t> C. (2013) Normal respiratory rate and peripheral blood oxygen saturation in the elderly population. J Am </a:t>
            </a:r>
            <a:r>
              <a:rPr lang="en-GB" sz="1000" dirty="0" err="1"/>
              <a:t>Geriatr</a:t>
            </a:r>
            <a:r>
              <a:rPr lang="en-GB" sz="1000" dirty="0"/>
              <a:t> Soc, 61(12), pp. 2238-2240.</a:t>
            </a:r>
          </a:p>
          <a:p>
            <a:pPr marL="0" indent="0">
              <a:buNone/>
            </a:pPr>
            <a:r>
              <a:rPr lang="en-GB" sz="1000" dirty="0"/>
              <a:t>Chuiko, G., </a:t>
            </a:r>
            <a:r>
              <a:rPr lang="en-GB" sz="1000" dirty="0" err="1"/>
              <a:t>Dvornik</a:t>
            </a:r>
            <a:r>
              <a:rPr lang="en-GB" sz="1000" dirty="0"/>
              <a:t>, O., </a:t>
            </a:r>
            <a:r>
              <a:rPr lang="en-GB" sz="1000" dirty="0" err="1"/>
              <a:t>Darnapuk</a:t>
            </a:r>
            <a:r>
              <a:rPr lang="en-GB" sz="1000" dirty="0"/>
              <a:t>, Y. and </a:t>
            </a:r>
            <a:r>
              <a:rPr lang="en-GB" sz="1000" dirty="0" err="1"/>
              <a:t>Krainyk</a:t>
            </a:r>
            <a:r>
              <a:rPr lang="en-GB" sz="1000" dirty="0"/>
              <a:t>, Y. (2019) ‘Oxygen saturation variability: Healthy adults’, International Scientific and Practical Conference on Electronics and Information Technologies, pp. 72-75. </a:t>
            </a:r>
          </a:p>
          <a:p>
            <a:pPr marL="0" indent="0">
              <a:buNone/>
            </a:pPr>
            <a:r>
              <a:rPr lang="en-GB" sz="1000" dirty="0"/>
              <a:t>British Heart Foundation (2021) “What is a normal Pulse rate?,” https://www.bhf.org.uk, 6 May. Available at: https://www.bhf.org.uk/informationsupport/heart-matters-magazine/medical/ask-the-experts/pulse-rate#Heading1 (Accessed: September 19, 2023).</a:t>
            </a:r>
          </a:p>
          <a:p>
            <a:pPr marL="0" indent="0">
              <a:buNone/>
            </a:pPr>
            <a:r>
              <a:rPr lang="en-GB" sz="1000" dirty="0"/>
              <a:t>NHS (2022) “What is blood pressure?” www.nhs.uk, Available at: https://www.nhs.uk/common-health-questions/lifestyle/what-is-blood-pressure/ (Accessed September 19, 2023).</a:t>
            </a:r>
          </a:p>
          <a:p>
            <a:pPr marL="0" indent="0">
              <a:buNone/>
            </a:pPr>
            <a:r>
              <a:rPr lang="en-GB" sz="1000" dirty="0"/>
              <a:t> </a:t>
            </a:r>
            <a:r>
              <a:rPr lang="en-GB" sz="1000" dirty="0" err="1"/>
              <a:t>Cathala</a:t>
            </a:r>
            <a:r>
              <a:rPr lang="en-GB" sz="1000" dirty="0"/>
              <a:t> X, </a:t>
            </a:r>
            <a:r>
              <a:rPr lang="en-GB" sz="1000" dirty="0" err="1"/>
              <a:t>Moorley</a:t>
            </a:r>
            <a:r>
              <a:rPr lang="en-GB" sz="1000" dirty="0"/>
              <a:t> C. (2020) Performing an A-G patient assessment: a practical step-by-step guide. Nursing Times,16 (1), pp.53-55.</a:t>
            </a:r>
          </a:p>
          <a:p>
            <a:pPr marL="0" indent="0">
              <a:buNone/>
            </a:pPr>
            <a:r>
              <a:rPr lang="en-GB" sz="1000" dirty="0"/>
              <a:t>NHS (2023) “Hypothermia” </a:t>
            </a:r>
            <a:r>
              <a:rPr lang="en-GB" sz="1000" dirty="0">
                <a:hlinkClick r:id="rId2"/>
              </a:rPr>
              <a:t>www.nhs.uk</a:t>
            </a:r>
            <a:r>
              <a:rPr lang="en-GB" sz="1000" dirty="0"/>
              <a:t>,  Available at </a:t>
            </a:r>
            <a:r>
              <a:rPr lang="en-GB" sz="1000" dirty="0">
                <a:hlinkClick r:id="rId3"/>
              </a:rPr>
              <a:t>https://www.nhs.uk/conditions/hypothermia/</a:t>
            </a:r>
            <a:r>
              <a:rPr lang="en-GB" sz="1000" dirty="0"/>
              <a:t> (Accessed September 16, 2023)</a:t>
            </a:r>
          </a:p>
          <a:p>
            <a:pPr marL="0" indent="0">
              <a:buNone/>
            </a:pPr>
            <a:r>
              <a:rPr lang="en-GB" sz="1000" dirty="0"/>
              <a:t>NHS (2023) “High temperature (fever) in adults” </a:t>
            </a:r>
            <a:r>
              <a:rPr lang="en-GB" sz="1000" dirty="0">
                <a:hlinkClick r:id="rId2"/>
              </a:rPr>
              <a:t>www.nhs.uk</a:t>
            </a:r>
            <a:r>
              <a:rPr lang="en-GB" sz="1000" dirty="0"/>
              <a:t>, available at </a:t>
            </a:r>
            <a:r>
              <a:rPr lang="en-GB" sz="1000" dirty="0">
                <a:hlinkClick r:id="rId4"/>
              </a:rPr>
              <a:t>https://www.nhs.uk/conditions/fever-in-adults/</a:t>
            </a:r>
            <a:r>
              <a:rPr lang="en-GB" sz="1000" dirty="0"/>
              <a:t> (Accessed September 16, 2023)</a:t>
            </a:r>
            <a:endParaRPr lang="en-GB" sz="900" b="1" i="0" dirty="0">
              <a:solidFill>
                <a:srgbClr val="212B32"/>
              </a:solidFill>
              <a:effectLst/>
              <a:latin typeface="Frutiger W01"/>
            </a:endParaRPr>
          </a:p>
          <a:p>
            <a:pPr marL="0" indent="0">
              <a:buNone/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82233642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444</TotalTime>
  <Words>950</Words>
  <Application>Microsoft Office PowerPoint</Application>
  <PresentationFormat>Widescreen</PresentationFormat>
  <Paragraphs>98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Frutiger W01</vt:lpstr>
      <vt:lpstr>Gill Sans MT</vt:lpstr>
      <vt:lpstr>Gallery</vt:lpstr>
      <vt:lpstr>National Early Warning Score (NEWS)</vt:lpstr>
      <vt:lpstr>Aims</vt:lpstr>
      <vt:lpstr>Learning Outcomes</vt:lpstr>
      <vt:lpstr>Respiratory Rate </vt:lpstr>
      <vt:lpstr>Oxygen and Saturations</vt:lpstr>
      <vt:lpstr>Heart Rate </vt:lpstr>
      <vt:lpstr>Blood Pressure</vt:lpstr>
      <vt:lpstr>ACVPU </vt:lpstr>
      <vt:lpstr>Temperature</vt:lpstr>
      <vt:lpstr>Scoring Guide</vt:lpstr>
      <vt:lpstr>Parameters</vt:lpstr>
      <vt:lpstr>Activity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National Early Warning Score (NEWS)</dc:title>
  <dc:creator>Jack Howard</dc:creator>
  <cp:lastModifiedBy>Jack Howard</cp:lastModifiedBy>
  <cp:revision>18</cp:revision>
  <dcterms:created xsi:type="dcterms:W3CDTF">2023-09-18T17:39:34Z</dcterms:created>
  <dcterms:modified xsi:type="dcterms:W3CDTF">2023-09-19T18:57:43Z</dcterms:modified>
</cp:coreProperties>
</file>