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82" r:id="rId3"/>
    <p:sldId id="294" r:id="rId4"/>
    <p:sldId id="279" r:id="rId5"/>
    <p:sldId id="280" r:id="rId6"/>
    <p:sldId id="295" r:id="rId7"/>
    <p:sldId id="258" r:id="rId8"/>
    <p:sldId id="260" r:id="rId9"/>
    <p:sldId id="261" r:id="rId10"/>
    <p:sldId id="286" r:id="rId11"/>
    <p:sldId id="287" r:id="rId12"/>
    <p:sldId id="268" r:id="rId13"/>
    <p:sldId id="269" r:id="rId14"/>
    <p:sldId id="270" r:id="rId15"/>
    <p:sldId id="271" r:id="rId16"/>
    <p:sldId id="272" r:id="rId17"/>
    <p:sldId id="288" r:id="rId18"/>
    <p:sldId id="293" r:id="rId19"/>
    <p:sldId id="289" r:id="rId20"/>
    <p:sldId id="290" r:id="rId21"/>
    <p:sldId id="291" r:id="rId22"/>
    <p:sldId id="292" r:id="rId23"/>
    <p:sldId id="259" r:id="rId24"/>
    <p:sldId id="296" r:id="rId2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1149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544" y="5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65C5D1A-BF3F-4F34-B913-4A6A60F97325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4DE2505F-EA40-421B-B7A6-FC89B3F5FB83}">
      <dgm:prSet custT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To critically evaluate established leadership theories</a:t>
          </a:r>
          <a:endParaRPr lang="en-US"/>
        </a:p>
      </dgm:t>
    </dgm:pt>
    <dgm:pt modelId="{86285ABF-5DAC-4E09-898D-282003AEA69F}" type="parTrans" cxnId="{CC969A9A-9F4D-45E3-9871-14AE96CE8507}">
      <dgm:prSet/>
      <dgm:spPr/>
      <dgm:t>
        <a:bodyPr/>
        <a:lstStyle/>
        <a:p>
          <a:endParaRPr lang="en-US"/>
        </a:p>
      </dgm:t>
    </dgm:pt>
    <dgm:pt modelId="{3689305D-39C1-4B7B-A0C8-708B6C29A46A}" type="sibTrans" cxnId="{CC969A9A-9F4D-45E3-9871-14AE96CE8507}">
      <dgm:prSet/>
      <dgm:spPr/>
      <dgm:t>
        <a:bodyPr/>
        <a:lstStyle/>
        <a:p>
          <a:endParaRPr lang="en-US"/>
        </a:p>
      </dgm:t>
    </dgm:pt>
    <dgm:pt modelId="{5A97ADEC-C703-4E39-A322-6F7CF334A95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To assess key contemporary challenges in sport leadership</a:t>
          </a:r>
          <a:endParaRPr lang="en-US"/>
        </a:p>
      </dgm:t>
    </dgm:pt>
    <dgm:pt modelId="{478DFF92-552E-4BF7-AFB9-2CC5A5CB3AA3}" type="parTrans" cxnId="{E0B3FDE5-F1E5-40A1-9BB8-C04835ADE2CC}">
      <dgm:prSet/>
      <dgm:spPr/>
      <dgm:t>
        <a:bodyPr/>
        <a:lstStyle/>
        <a:p>
          <a:endParaRPr lang="en-US"/>
        </a:p>
      </dgm:t>
    </dgm:pt>
    <dgm:pt modelId="{B9215CCF-A1E1-4A1F-9D15-C3A38C41EA6E}" type="sibTrans" cxnId="{E0B3FDE5-F1E5-40A1-9BB8-C04835ADE2CC}">
      <dgm:prSet/>
      <dgm:spPr/>
      <dgm:t>
        <a:bodyPr/>
        <a:lstStyle/>
        <a:p>
          <a:endParaRPr lang="en-US"/>
        </a:p>
      </dgm:t>
    </dgm:pt>
    <dgm:pt modelId="{FA7180CB-D44A-4C0D-A882-6B8E367415C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To explain why leadership ultimately matters beyond performance</a:t>
          </a:r>
          <a:endParaRPr lang="en-US" dirty="0"/>
        </a:p>
      </dgm:t>
    </dgm:pt>
    <dgm:pt modelId="{883CF856-A630-4CD0-AEDF-6AC6C711D090}" type="parTrans" cxnId="{D7687CF0-9527-4084-962D-164123D4E72D}">
      <dgm:prSet/>
      <dgm:spPr/>
      <dgm:t>
        <a:bodyPr/>
        <a:lstStyle/>
        <a:p>
          <a:endParaRPr lang="en-US"/>
        </a:p>
      </dgm:t>
    </dgm:pt>
    <dgm:pt modelId="{84F2FF95-5216-49A3-93EF-A11CA054C6C5}" type="sibTrans" cxnId="{D7687CF0-9527-4084-962D-164123D4E72D}">
      <dgm:prSet/>
      <dgm:spPr/>
      <dgm:t>
        <a:bodyPr/>
        <a:lstStyle/>
        <a:p>
          <a:endParaRPr lang="en-US"/>
        </a:p>
      </dgm:t>
    </dgm:pt>
    <dgm:pt modelId="{FBAD0D63-5902-4446-A92E-9CCEB9C5BBB2}" type="pres">
      <dgm:prSet presAssocID="{265C5D1A-BF3F-4F34-B913-4A6A60F97325}" presName="root" presStyleCnt="0">
        <dgm:presLayoutVars>
          <dgm:dir/>
          <dgm:resizeHandles val="exact"/>
        </dgm:presLayoutVars>
      </dgm:prSet>
      <dgm:spPr/>
    </dgm:pt>
    <dgm:pt modelId="{77502388-66CE-4DCE-8513-50B7B93E06E5}" type="pres">
      <dgm:prSet presAssocID="{4DE2505F-EA40-421B-B7A6-FC89B3F5FB83}" presName="compNode" presStyleCnt="0"/>
      <dgm:spPr/>
    </dgm:pt>
    <dgm:pt modelId="{96E681FC-EB16-4474-8802-A75A97A54BE3}" type="pres">
      <dgm:prSet presAssocID="{4DE2505F-EA40-421B-B7A6-FC89B3F5FB83}" presName="iconBgRect" presStyleLbl="bgShp" presStyleIdx="0" presStyleCnt="3"/>
      <dgm:spPr/>
    </dgm:pt>
    <dgm:pt modelId="{9CB62B42-F567-4352-946E-3D64FA2D12AB}" type="pres">
      <dgm:prSet presAssocID="{4DE2505F-EA40-421B-B7A6-FC89B3F5FB8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5BC96FF-BF15-4A72-B2C7-EA3387772597}" type="pres">
      <dgm:prSet presAssocID="{4DE2505F-EA40-421B-B7A6-FC89B3F5FB83}" presName="spaceRect" presStyleCnt="0"/>
      <dgm:spPr/>
    </dgm:pt>
    <dgm:pt modelId="{5D8133DD-21DC-4950-BF48-1BC94145A5DE}" type="pres">
      <dgm:prSet presAssocID="{4DE2505F-EA40-421B-B7A6-FC89B3F5FB83}" presName="textRect" presStyleLbl="revTx" presStyleIdx="0" presStyleCnt="3">
        <dgm:presLayoutVars>
          <dgm:chMax val="1"/>
          <dgm:chPref val="1"/>
        </dgm:presLayoutVars>
      </dgm:prSet>
      <dgm:spPr/>
    </dgm:pt>
    <dgm:pt modelId="{84E2D124-1BDF-495F-954D-5F6BB829D96D}" type="pres">
      <dgm:prSet presAssocID="{3689305D-39C1-4B7B-A0C8-708B6C29A46A}" presName="sibTrans" presStyleCnt="0"/>
      <dgm:spPr/>
    </dgm:pt>
    <dgm:pt modelId="{174EA5CE-49D8-4BB4-AF01-633B27EE095E}" type="pres">
      <dgm:prSet presAssocID="{5A97ADEC-C703-4E39-A322-6F7CF334A95F}" presName="compNode" presStyleCnt="0"/>
      <dgm:spPr/>
    </dgm:pt>
    <dgm:pt modelId="{7D515FEF-27E9-4B8F-A729-F006286F6669}" type="pres">
      <dgm:prSet presAssocID="{5A97ADEC-C703-4E39-A322-6F7CF334A95F}" presName="iconBgRect" presStyleLbl="bgShp" presStyleIdx="1" presStyleCnt="3"/>
      <dgm:spPr/>
    </dgm:pt>
    <dgm:pt modelId="{32A436D5-CE3B-48FF-863C-5838E9564E07}" type="pres">
      <dgm:prSet presAssocID="{5A97ADEC-C703-4E39-A322-6F7CF334A95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otball"/>
        </a:ext>
      </dgm:extLst>
    </dgm:pt>
    <dgm:pt modelId="{886725BF-0565-47C8-BAD8-82C63E2349F0}" type="pres">
      <dgm:prSet presAssocID="{5A97ADEC-C703-4E39-A322-6F7CF334A95F}" presName="spaceRect" presStyleCnt="0"/>
      <dgm:spPr/>
    </dgm:pt>
    <dgm:pt modelId="{8A3591D5-DE81-463D-B743-3C5FC61A1960}" type="pres">
      <dgm:prSet presAssocID="{5A97ADEC-C703-4E39-A322-6F7CF334A95F}" presName="textRect" presStyleLbl="revTx" presStyleIdx="1" presStyleCnt="3">
        <dgm:presLayoutVars>
          <dgm:chMax val="1"/>
          <dgm:chPref val="1"/>
        </dgm:presLayoutVars>
      </dgm:prSet>
      <dgm:spPr/>
    </dgm:pt>
    <dgm:pt modelId="{940D8095-6746-40EF-BF19-A0638E6D610A}" type="pres">
      <dgm:prSet presAssocID="{B9215CCF-A1E1-4A1F-9D15-C3A38C41EA6E}" presName="sibTrans" presStyleCnt="0"/>
      <dgm:spPr/>
    </dgm:pt>
    <dgm:pt modelId="{9F925D7A-059A-4FDD-8E8F-4699AA61DB74}" type="pres">
      <dgm:prSet presAssocID="{FA7180CB-D44A-4C0D-A882-6B8E367415C0}" presName="compNode" presStyleCnt="0"/>
      <dgm:spPr/>
    </dgm:pt>
    <dgm:pt modelId="{82F59EDD-F71F-459E-A5D8-F986B3406F3B}" type="pres">
      <dgm:prSet presAssocID="{FA7180CB-D44A-4C0D-A882-6B8E367415C0}" presName="iconBgRect" presStyleLbl="bgShp" presStyleIdx="2" presStyleCnt="3"/>
      <dgm:spPr/>
    </dgm:pt>
    <dgm:pt modelId="{BC417430-FACC-48FB-A99B-2B3B912D187E}" type="pres">
      <dgm:prSet presAssocID="{FA7180CB-D44A-4C0D-A882-6B8E367415C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53887044-8990-4ED5-8FEC-D8A5E58285EA}" type="pres">
      <dgm:prSet presAssocID="{FA7180CB-D44A-4C0D-A882-6B8E367415C0}" presName="spaceRect" presStyleCnt="0"/>
      <dgm:spPr/>
    </dgm:pt>
    <dgm:pt modelId="{CA716C3F-8209-4A60-B71C-7314E83107C4}" type="pres">
      <dgm:prSet presAssocID="{FA7180CB-D44A-4C0D-A882-6B8E367415C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C0ED035-750A-4806-9F5C-4A7BAE0E8524}" type="presOf" srcId="{FA7180CB-D44A-4C0D-A882-6B8E367415C0}" destId="{CA716C3F-8209-4A60-B71C-7314E83107C4}" srcOrd="0" destOrd="0" presId="urn:microsoft.com/office/officeart/2018/5/layout/IconCircleLabelList"/>
    <dgm:cxn modelId="{EFE7E390-C925-4666-BCA5-A56C805238DB}" type="presOf" srcId="{265C5D1A-BF3F-4F34-B913-4A6A60F97325}" destId="{FBAD0D63-5902-4446-A92E-9CCEB9C5BBB2}" srcOrd="0" destOrd="0" presId="urn:microsoft.com/office/officeart/2018/5/layout/IconCircleLabelList"/>
    <dgm:cxn modelId="{CC969A9A-9F4D-45E3-9871-14AE96CE8507}" srcId="{265C5D1A-BF3F-4F34-B913-4A6A60F97325}" destId="{4DE2505F-EA40-421B-B7A6-FC89B3F5FB83}" srcOrd="0" destOrd="0" parTransId="{86285ABF-5DAC-4E09-898D-282003AEA69F}" sibTransId="{3689305D-39C1-4B7B-A0C8-708B6C29A46A}"/>
    <dgm:cxn modelId="{DBD1F2B6-EBDD-4314-BA93-51BB82E8642F}" type="presOf" srcId="{4DE2505F-EA40-421B-B7A6-FC89B3F5FB83}" destId="{5D8133DD-21DC-4950-BF48-1BC94145A5DE}" srcOrd="0" destOrd="0" presId="urn:microsoft.com/office/officeart/2018/5/layout/IconCircleLabelList"/>
    <dgm:cxn modelId="{65E5F9E4-C48B-493D-8C7F-89B08F993449}" type="presOf" srcId="{5A97ADEC-C703-4E39-A322-6F7CF334A95F}" destId="{8A3591D5-DE81-463D-B743-3C5FC61A1960}" srcOrd="0" destOrd="0" presId="urn:microsoft.com/office/officeart/2018/5/layout/IconCircleLabelList"/>
    <dgm:cxn modelId="{E0B3FDE5-F1E5-40A1-9BB8-C04835ADE2CC}" srcId="{265C5D1A-BF3F-4F34-B913-4A6A60F97325}" destId="{5A97ADEC-C703-4E39-A322-6F7CF334A95F}" srcOrd="1" destOrd="0" parTransId="{478DFF92-552E-4BF7-AFB9-2CC5A5CB3AA3}" sibTransId="{B9215CCF-A1E1-4A1F-9D15-C3A38C41EA6E}"/>
    <dgm:cxn modelId="{D7687CF0-9527-4084-962D-164123D4E72D}" srcId="{265C5D1A-BF3F-4F34-B913-4A6A60F97325}" destId="{FA7180CB-D44A-4C0D-A882-6B8E367415C0}" srcOrd="2" destOrd="0" parTransId="{883CF856-A630-4CD0-AEDF-6AC6C711D090}" sibTransId="{84F2FF95-5216-49A3-93EF-A11CA054C6C5}"/>
    <dgm:cxn modelId="{188D1D74-21EB-4BF7-ACF5-7152A68B84B1}" type="presParOf" srcId="{FBAD0D63-5902-4446-A92E-9CCEB9C5BBB2}" destId="{77502388-66CE-4DCE-8513-50B7B93E06E5}" srcOrd="0" destOrd="0" presId="urn:microsoft.com/office/officeart/2018/5/layout/IconCircleLabelList"/>
    <dgm:cxn modelId="{62972834-240F-423A-9EEA-D1FC3F43495F}" type="presParOf" srcId="{77502388-66CE-4DCE-8513-50B7B93E06E5}" destId="{96E681FC-EB16-4474-8802-A75A97A54BE3}" srcOrd="0" destOrd="0" presId="urn:microsoft.com/office/officeart/2018/5/layout/IconCircleLabelList"/>
    <dgm:cxn modelId="{FC38A4C5-17D3-4A46-98B4-E7D229A647A7}" type="presParOf" srcId="{77502388-66CE-4DCE-8513-50B7B93E06E5}" destId="{9CB62B42-F567-4352-946E-3D64FA2D12AB}" srcOrd="1" destOrd="0" presId="urn:microsoft.com/office/officeart/2018/5/layout/IconCircleLabelList"/>
    <dgm:cxn modelId="{A7A44D78-DC70-41A4-ABCB-8D3D12B8C152}" type="presParOf" srcId="{77502388-66CE-4DCE-8513-50B7B93E06E5}" destId="{05BC96FF-BF15-4A72-B2C7-EA3387772597}" srcOrd="2" destOrd="0" presId="urn:microsoft.com/office/officeart/2018/5/layout/IconCircleLabelList"/>
    <dgm:cxn modelId="{1E955B0D-DFC3-42AD-8A01-8383553AE430}" type="presParOf" srcId="{77502388-66CE-4DCE-8513-50B7B93E06E5}" destId="{5D8133DD-21DC-4950-BF48-1BC94145A5DE}" srcOrd="3" destOrd="0" presId="urn:microsoft.com/office/officeart/2018/5/layout/IconCircleLabelList"/>
    <dgm:cxn modelId="{BB40526F-3062-46F0-A12B-CA7F5372B815}" type="presParOf" srcId="{FBAD0D63-5902-4446-A92E-9CCEB9C5BBB2}" destId="{84E2D124-1BDF-495F-954D-5F6BB829D96D}" srcOrd="1" destOrd="0" presId="urn:microsoft.com/office/officeart/2018/5/layout/IconCircleLabelList"/>
    <dgm:cxn modelId="{3C6BC9FC-53C2-48CE-A34B-B91462A6F1DF}" type="presParOf" srcId="{FBAD0D63-5902-4446-A92E-9CCEB9C5BBB2}" destId="{174EA5CE-49D8-4BB4-AF01-633B27EE095E}" srcOrd="2" destOrd="0" presId="urn:microsoft.com/office/officeart/2018/5/layout/IconCircleLabelList"/>
    <dgm:cxn modelId="{CEAA243D-E782-4378-A394-7AEB44224E4D}" type="presParOf" srcId="{174EA5CE-49D8-4BB4-AF01-633B27EE095E}" destId="{7D515FEF-27E9-4B8F-A729-F006286F6669}" srcOrd="0" destOrd="0" presId="urn:microsoft.com/office/officeart/2018/5/layout/IconCircleLabelList"/>
    <dgm:cxn modelId="{075C0764-771C-4D53-B752-11AD2C24A144}" type="presParOf" srcId="{174EA5CE-49D8-4BB4-AF01-633B27EE095E}" destId="{32A436D5-CE3B-48FF-863C-5838E9564E07}" srcOrd="1" destOrd="0" presId="urn:microsoft.com/office/officeart/2018/5/layout/IconCircleLabelList"/>
    <dgm:cxn modelId="{2D90F364-679F-495F-A164-9A83AE954305}" type="presParOf" srcId="{174EA5CE-49D8-4BB4-AF01-633B27EE095E}" destId="{886725BF-0565-47C8-BAD8-82C63E2349F0}" srcOrd="2" destOrd="0" presId="urn:microsoft.com/office/officeart/2018/5/layout/IconCircleLabelList"/>
    <dgm:cxn modelId="{336C9AD4-A282-4630-9FDE-2FDDF3AD460C}" type="presParOf" srcId="{174EA5CE-49D8-4BB4-AF01-633B27EE095E}" destId="{8A3591D5-DE81-463D-B743-3C5FC61A1960}" srcOrd="3" destOrd="0" presId="urn:microsoft.com/office/officeart/2018/5/layout/IconCircleLabelList"/>
    <dgm:cxn modelId="{E4AE8EA4-7CEB-43CF-8AB9-F35B31486B79}" type="presParOf" srcId="{FBAD0D63-5902-4446-A92E-9CCEB9C5BBB2}" destId="{940D8095-6746-40EF-BF19-A0638E6D610A}" srcOrd="3" destOrd="0" presId="urn:microsoft.com/office/officeart/2018/5/layout/IconCircleLabelList"/>
    <dgm:cxn modelId="{2EE291CD-5B4B-4545-A725-8831ADF75659}" type="presParOf" srcId="{FBAD0D63-5902-4446-A92E-9CCEB9C5BBB2}" destId="{9F925D7A-059A-4FDD-8E8F-4699AA61DB74}" srcOrd="4" destOrd="0" presId="urn:microsoft.com/office/officeart/2018/5/layout/IconCircleLabelList"/>
    <dgm:cxn modelId="{932AB9D4-E44D-43A4-BCA9-17EAF4A6A196}" type="presParOf" srcId="{9F925D7A-059A-4FDD-8E8F-4699AA61DB74}" destId="{82F59EDD-F71F-459E-A5D8-F986B3406F3B}" srcOrd="0" destOrd="0" presId="urn:microsoft.com/office/officeart/2018/5/layout/IconCircleLabelList"/>
    <dgm:cxn modelId="{6313C942-7B7D-4C47-9C9E-2D4CFBF025ED}" type="presParOf" srcId="{9F925D7A-059A-4FDD-8E8F-4699AA61DB74}" destId="{BC417430-FACC-48FB-A99B-2B3B912D187E}" srcOrd="1" destOrd="0" presId="urn:microsoft.com/office/officeart/2018/5/layout/IconCircleLabelList"/>
    <dgm:cxn modelId="{1B17C6DD-FCEF-46DF-A7F2-656051882E10}" type="presParOf" srcId="{9F925D7A-059A-4FDD-8E8F-4699AA61DB74}" destId="{53887044-8990-4ED5-8FEC-D8A5E58285EA}" srcOrd="2" destOrd="0" presId="urn:microsoft.com/office/officeart/2018/5/layout/IconCircleLabelList"/>
    <dgm:cxn modelId="{61ADF4CC-2702-41D9-8FF9-520A5ECAF7A7}" type="presParOf" srcId="{9F925D7A-059A-4FDD-8E8F-4699AA61DB74}" destId="{CA716C3F-8209-4A60-B71C-7314E83107C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9AEDA5E-570A-44C2-8B55-A92EC8AEC650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32DD16B-C56D-4D93-A92A-70E113089291}">
      <dgm:prSet/>
      <dgm:spPr/>
      <dgm:t>
        <a:bodyPr/>
        <a:lstStyle/>
        <a:p>
          <a:r>
            <a:rPr lang="en-GB"/>
            <a:t>Defining leadership in sport</a:t>
          </a:r>
          <a:endParaRPr lang="en-US"/>
        </a:p>
      </dgm:t>
    </dgm:pt>
    <dgm:pt modelId="{FE48B64A-A4E6-44DE-B36C-793385C2E948}" type="parTrans" cxnId="{6B13FEB8-7B59-4879-A177-1B1B7BC0C87A}">
      <dgm:prSet/>
      <dgm:spPr/>
      <dgm:t>
        <a:bodyPr/>
        <a:lstStyle/>
        <a:p>
          <a:endParaRPr lang="en-US"/>
        </a:p>
      </dgm:t>
    </dgm:pt>
    <dgm:pt modelId="{953F075D-1138-495C-A32A-65766BF365E9}" type="sibTrans" cxnId="{6B13FEB8-7B59-4879-A177-1B1B7BC0C87A}">
      <dgm:prSet/>
      <dgm:spPr/>
      <dgm:t>
        <a:bodyPr/>
        <a:lstStyle/>
        <a:p>
          <a:endParaRPr lang="en-US"/>
        </a:p>
      </dgm:t>
    </dgm:pt>
    <dgm:pt modelId="{800C5860-A3E2-4BD0-884E-CCAAF5C133E8}">
      <dgm:prSet/>
      <dgm:spPr/>
      <dgm:t>
        <a:bodyPr/>
        <a:lstStyle/>
        <a:p>
          <a:r>
            <a:rPr lang="en-GB"/>
            <a:t>Evaluation of key leadership theories</a:t>
          </a:r>
          <a:endParaRPr lang="en-US"/>
        </a:p>
      </dgm:t>
    </dgm:pt>
    <dgm:pt modelId="{6CB61BA1-ADFC-44E9-B0B0-8B53AE929CFA}" type="parTrans" cxnId="{CC7FBBA1-2B68-411A-9115-F19592E98E69}">
      <dgm:prSet/>
      <dgm:spPr/>
      <dgm:t>
        <a:bodyPr/>
        <a:lstStyle/>
        <a:p>
          <a:endParaRPr lang="en-US"/>
        </a:p>
      </dgm:t>
    </dgm:pt>
    <dgm:pt modelId="{63B74579-1552-4CF0-A376-0B3BAE11AB3A}" type="sibTrans" cxnId="{CC7FBBA1-2B68-411A-9115-F19592E98E69}">
      <dgm:prSet/>
      <dgm:spPr/>
      <dgm:t>
        <a:bodyPr/>
        <a:lstStyle/>
        <a:p>
          <a:endParaRPr lang="en-US"/>
        </a:p>
      </dgm:t>
    </dgm:pt>
    <dgm:pt modelId="{352EA4DA-95AC-46BC-A125-E478748FD4B4}">
      <dgm:prSet/>
      <dgm:spPr/>
      <dgm:t>
        <a:bodyPr/>
        <a:lstStyle/>
        <a:p>
          <a:r>
            <a:rPr lang="en-GB"/>
            <a:t>Leadership examples in sport</a:t>
          </a:r>
          <a:endParaRPr lang="en-US"/>
        </a:p>
      </dgm:t>
    </dgm:pt>
    <dgm:pt modelId="{BF5ED09C-293B-452A-AAC9-562EC7F22CDB}" type="parTrans" cxnId="{EACBB207-64D7-4271-914F-00E450AF3249}">
      <dgm:prSet/>
      <dgm:spPr/>
      <dgm:t>
        <a:bodyPr/>
        <a:lstStyle/>
        <a:p>
          <a:endParaRPr lang="en-US"/>
        </a:p>
      </dgm:t>
    </dgm:pt>
    <dgm:pt modelId="{C81B96D4-4ADE-417C-9E8A-D54B3EB491C0}" type="sibTrans" cxnId="{EACBB207-64D7-4271-914F-00E450AF3249}">
      <dgm:prSet/>
      <dgm:spPr/>
      <dgm:t>
        <a:bodyPr/>
        <a:lstStyle/>
        <a:p>
          <a:endParaRPr lang="en-US"/>
        </a:p>
      </dgm:t>
    </dgm:pt>
    <dgm:pt modelId="{B72B50D1-74A7-4E73-8DFF-1023FF81AE53}">
      <dgm:prSet/>
      <dgm:spPr/>
      <dgm:t>
        <a:bodyPr/>
        <a:lstStyle/>
        <a:p>
          <a:r>
            <a:rPr lang="en-GB"/>
            <a:t>Practical leadership challenge in elite sport</a:t>
          </a:r>
          <a:endParaRPr lang="en-US"/>
        </a:p>
      </dgm:t>
    </dgm:pt>
    <dgm:pt modelId="{2942A2D9-604E-4DCA-B221-6ABBB394AEC7}" type="parTrans" cxnId="{F0518294-8BEC-44DD-B174-A358361CB649}">
      <dgm:prSet/>
      <dgm:spPr/>
      <dgm:t>
        <a:bodyPr/>
        <a:lstStyle/>
        <a:p>
          <a:endParaRPr lang="en-US"/>
        </a:p>
      </dgm:t>
    </dgm:pt>
    <dgm:pt modelId="{61D951D0-C9AB-4A4C-969E-E9A2B63E6C24}" type="sibTrans" cxnId="{F0518294-8BEC-44DD-B174-A358361CB649}">
      <dgm:prSet/>
      <dgm:spPr/>
      <dgm:t>
        <a:bodyPr/>
        <a:lstStyle/>
        <a:p>
          <a:endParaRPr lang="en-US"/>
        </a:p>
      </dgm:t>
    </dgm:pt>
    <dgm:pt modelId="{32BF8499-9BBA-4F65-AADD-940BB4AF00AF}">
      <dgm:prSet/>
      <dgm:spPr/>
      <dgm:t>
        <a:bodyPr/>
        <a:lstStyle/>
        <a:p>
          <a:r>
            <a:rPr lang="en-GB"/>
            <a:t>Conclusion</a:t>
          </a:r>
          <a:endParaRPr lang="en-US"/>
        </a:p>
      </dgm:t>
    </dgm:pt>
    <dgm:pt modelId="{7A70B25D-0D0A-4B81-B828-E436A38EB9CC}" type="parTrans" cxnId="{FC47DA52-17DD-479F-ABC0-76B1A0359A65}">
      <dgm:prSet/>
      <dgm:spPr/>
      <dgm:t>
        <a:bodyPr/>
        <a:lstStyle/>
        <a:p>
          <a:endParaRPr lang="en-US"/>
        </a:p>
      </dgm:t>
    </dgm:pt>
    <dgm:pt modelId="{D9DCDC28-3E2B-409A-BD49-7ECDDFA49D59}" type="sibTrans" cxnId="{FC47DA52-17DD-479F-ABC0-76B1A0359A65}">
      <dgm:prSet/>
      <dgm:spPr/>
      <dgm:t>
        <a:bodyPr/>
        <a:lstStyle/>
        <a:p>
          <a:endParaRPr lang="en-US"/>
        </a:p>
      </dgm:t>
    </dgm:pt>
    <dgm:pt modelId="{52507371-0E3A-4278-8346-7FCB11A05C6E}" type="pres">
      <dgm:prSet presAssocID="{69AEDA5E-570A-44C2-8B55-A92EC8AEC650}" presName="linear" presStyleCnt="0">
        <dgm:presLayoutVars>
          <dgm:animLvl val="lvl"/>
          <dgm:resizeHandles val="exact"/>
        </dgm:presLayoutVars>
      </dgm:prSet>
      <dgm:spPr/>
    </dgm:pt>
    <dgm:pt modelId="{9A7FB56D-5EC5-4E15-9D3E-5373DC838271}" type="pres">
      <dgm:prSet presAssocID="{132DD16B-C56D-4D93-A92A-70E113089291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578EB380-B3D2-420B-B784-5318B3915808}" type="pres">
      <dgm:prSet presAssocID="{953F075D-1138-495C-A32A-65766BF365E9}" presName="spacer" presStyleCnt="0"/>
      <dgm:spPr/>
    </dgm:pt>
    <dgm:pt modelId="{B9A0FB6C-72E7-46A1-9972-79471179DCD9}" type="pres">
      <dgm:prSet presAssocID="{800C5860-A3E2-4BD0-884E-CCAAF5C133E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1840DD0E-AFCE-4E0D-AA8C-36CE0FD9A430}" type="pres">
      <dgm:prSet presAssocID="{63B74579-1552-4CF0-A376-0B3BAE11AB3A}" presName="spacer" presStyleCnt="0"/>
      <dgm:spPr/>
    </dgm:pt>
    <dgm:pt modelId="{ED3DAD2A-155E-4EC0-B02C-D02C04350E15}" type="pres">
      <dgm:prSet presAssocID="{352EA4DA-95AC-46BC-A125-E478748FD4B4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B1CB7FAF-4B3E-41C9-A93C-6ECF3F9369D7}" type="pres">
      <dgm:prSet presAssocID="{C81B96D4-4ADE-417C-9E8A-D54B3EB491C0}" presName="spacer" presStyleCnt="0"/>
      <dgm:spPr/>
    </dgm:pt>
    <dgm:pt modelId="{98F1DDFC-3E05-4C9B-BE67-1FA2BB099896}" type="pres">
      <dgm:prSet presAssocID="{B72B50D1-74A7-4E73-8DFF-1023FF81AE53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CAF1C435-6DD6-4D18-9D9A-D31D5FD1D8A3}" type="pres">
      <dgm:prSet presAssocID="{61D951D0-C9AB-4A4C-969E-E9A2B63E6C24}" presName="spacer" presStyleCnt="0"/>
      <dgm:spPr/>
    </dgm:pt>
    <dgm:pt modelId="{F520295F-00B7-4B48-A435-1683068121A6}" type="pres">
      <dgm:prSet presAssocID="{32BF8499-9BBA-4F65-AADD-940BB4AF00AF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EACBB207-64D7-4271-914F-00E450AF3249}" srcId="{69AEDA5E-570A-44C2-8B55-A92EC8AEC650}" destId="{352EA4DA-95AC-46BC-A125-E478748FD4B4}" srcOrd="2" destOrd="0" parTransId="{BF5ED09C-293B-452A-AAC9-562EC7F22CDB}" sibTransId="{C81B96D4-4ADE-417C-9E8A-D54B3EB491C0}"/>
    <dgm:cxn modelId="{D048B028-0C5C-454F-92D5-0A5441E5B24F}" type="presOf" srcId="{32BF8499-9BBA-4F65-AADD-940BB4AF00AF}" destId="{F520295F-00B7-4B48-A435-1683068121A6}" srcOrd="0" destOrd="0" presId="urn:microsoft.com/office/officeart/2005/8/layout/vList2"/>
    <dgm:cxn modelId="{FC47DA52-17DD-479F-ABC0-76B1A0359A65}" srcId="{69AEDA5E-570A-44C2-8B55-A92EC8AEC650}" destId="{32BF8499-9BBA-4F65-AADD-940BB4AF00AF}" srcOrd="4" destOrd="0" parTransId="{7A70B25D-0D0A-4B81-B828-E436A38EB9CC}" sibTransId="{D9DCDC28-3E2B-409A-BD49-7ECDDFA49D59}"/>
    <dgm:cxn modelId="{A9E7B075-08FA-4D7B-8533-FB9860F157CE}" type="presOf" srcId="{352EA4DA-95AC-46BC-A125-E478748FD4B4}" destId="{ED3DAD2A-155E-4EC0-B02C-D02C04350E15}" srcOrd="0" destOrd="0" presId="urn:microsoft.com/office/officeart/2005/8/layout/vList2"/>
    <dgm:cxn modelId="{F0518294-8BEC-44DD-B174-A358361CB649}" srcId="{69AEDA5E-570A-44C2-8B55-A92EC8AEC650}" destId="{B72B50D1-74A7-4E73-8DFF-1023FF81AE53}" srcOrd="3" destOrd="0" parTransId="{2942A2D9-604E-4DCA-B221-6ABBB394AEC7}" sibTransId="{61D951D0-C9AB-4A4C-969E-E9A2B63E6C24}"/>
    <dgm:cxn modelId="{CC7FBBA1-2B68-411A-9115-F19592E98E69}" srcId="{69AEDA5E-570A-44C2-8B55-A92EC8AEC650}" destId="{800C5860-A3E2-4BD0-884E-CCAAF5C133E8}" srcOrd="1" destOrd="0" parTransId="{6CB61BA1-ADFC-44E9-B0B0-8B53AE929CFA}" sibTransId="{63B74579-1552-4CF0-A376-0B3BAE11AB3A}"/>
    <dgm:cxn modelId="{631CF0B3-18D0-4F54-AC56-7A610F970667}" type="presOf" srcId="{132DD16B-C56D-4D93-A92A-70E113089291}" destId="{9A7FB56D-5EC5-4E15-9D3E-5373DC838271}" srcOrd="0" destOrd="0" presId="urn:microsoft.com/office/officeart/2005/8/layout/vList2"/>
    <dgm:cxn modelId="{6B13FEB8-7B59-4879-A177-1B1B7BC0C87A}" srcId="{69AEDA5E-570A-44C2-8B55-A92EC8AEC650}" destId="{132DD16B-C56D-4D93-A92A-70E113089291}" srcOrd="0" destOrd="0" parTransId="{FE48B64A-A4E6-44DE-B36C-793385C2E948}" sibTransId="{953F075D-1138-495C-A32A-65766BF365E9}"/>
    <dgm:cxn modelId="{924EE5EA-430E-4222-B425-9E6E2CB33F2C}" type="presOf" srcId="{B72B50D1-74A7-4E73-8DFF-1023FF81AE53}" destId="{98F1DDFC-3E05-4C9B-BE67-1FA2BB099896}" srcOrd="0" destOrd="0" presId="urn:microsoft.com/office/officeart/2005/8/layout/vList2"/>
    <dgm:cxn modelId="{68E56BEE-C729-4B6E-B61E-DE330A45F9B5}" type="presOf" srcId="{800C5860-A3E2-4BD0-884E-CCAAF5C133E8}" destId="{B9A0FB6C-72E7-46A1-9972-79471179DCD9}" srcOrd="0" destOrd="0" presId="urn:microsoft.com/office/officeart/2005/8/layout/vList2"/>
    <dgm:cxn modelId="{99B897F9-07A7-4525-9828-792343762EEE}" type="presOf" srcId="{69AEDA5E-570A-44C2-8B55-A92EC8AEC650}" destId="{52507371-0E3A-4278-8346-7FCB11A05C6E}" srcOrd="0" destOrd="0" presId="urn:microsoft.com/office/officeart/2005/8/layout/vList2"/>
    <dgm:cxn modelId="{F9B8784B-24A1-428D-94C7-CB330CC3EEEE}" type="presParOf" srcId="{52507371-0E3A-4278-8346-7FCB11A05C6E}" destId="{9A7FB56D-5EC5-4E15-9D3E-5373DC838271}" srcOrd="0" destOrd="0" presId="urn:microsoft.com/office/officeart/2005/8/layout/vList2"/>
    <dgm:cxn modelId="{7396FC1E-1A73-4617-AF2F-091E90068304}" type="presParOf" srcId="{52507371-0E3A-4278-8346-7FCB11A05C6E}" destId="{578EB380-B3D2-420B-B784-5318B3915808}" srcOrd="1" destOrd="0" presId="urn:microsoft.com/office/officeart/2005/8/layout/vList2"/>
    <dgm:cxn modelId="{C213684B-CAEC-48DB-8D52-5B6F73236A7B}" type="presParOf" srcId="{52507371-0E3A-4278-8346-7FCB11A05C6E}" destId="{B9A0FB6C-72E7-46A1-9972-79471179DCD9}" srcOrd="2" destOrd="0" presId="urn:microsoft.com/office/officeart/2005/8/layout/vList2"/>
    <dgm:cxn modelId="{71609F8E-D662-4997-847C-57AA540DB205}" type="presParOf" srcId="{52507371-0E3A-4278-8346-7FCB11A05C6E}" destId="{1840DD0E-AFCE-4E0D-AA8C-36CE0FD9A430}" srcOrd="3" destOrd="0" presId="urn:microsoft.com/office/officeart/2005/8/layout/vList2"/>
    <dgm:cxn modelId="{374CF009-857A-422E-954B-EA77A4C713AA}" type="presParOf" srcId="{52507371-0E3A-4278-8346-7FCB11A05C6E}" destId="{ED3DAD2A-155E-4EC0-B02C-D02C04350E15}" srcOrd="4" destOrd="0" presId="urn:microsoft.com/office/officeart/2005/8/layout/vList2"/>
    <dgm:cxn modelId="{84DF9A96-EE05-4097-8D42-3613A817C5A7}" type="presParOf" srcId="{52507371-0E3A-4278-8346-7FCB11A05C6E}" destId="{B1CB7FAF-4B3E-41C9-A93C-6ECF3F9369D7}" srcOrd="5" destOrd="0" presId="urn:microsoft.com/office/officeart/2005/8/layout/vList2"/>
    <dgm:cxn modelId="{F553F694-1CA1-4754-8D49-22170DB42E96}" type="presParOf" srcId="{52507371-0E3A-4278-8346-7FCB11A05C6E}" destId="{98F1DDFC-3E05-4C9B-BE67-1FA2BB099896}" srcOrd="6" destOrd="0" presId="urn:microsoft.com/office/officeart/2005/8/layout/vList2"/>
    <dgm:cxn modelId="{24CF73C3-3502-42EF-9E32-CFEF14AD8833}" type="presParOf" srcId="{52507371-0E3A-4278-8346-7FCB11A05C6E}" destId="{CAF1C435-6DD6-4D18-9D9A-D31D5FD1D8A3}" srcOrd="7" destOrd="0" presId="urn:microsoft.com/office/officeart/2005/8/layout/vList2"/>
    <dgm:cxn modelId="{7E62E184-0C18-40A9-AFBF-2924EE1FD302}" type="presParOf" srcId="{52507371-0E3A-4278-8346-7FCB11A05C6E}" destId="{F520295F-00B7-4B48-A435-1683068121A6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A3EB63C-6A17-498A-AD49-90F742CEAA6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BB700669-411C-4B5E-B2CD-1A63E230050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“Peace of mind attained only through self-satisfaction in knowing you made the effort to become the best of which you are capable.”</a:t>
          </a:r>
          <a:endParaRPr lang="en-US"/>
        </a:p>
      </dgm:t>
    </dgm:pt>
    <dgm:pt modelId="{1A14B813-3E0E-4CB6-85A0-3BFCE165887A}" type="parTrans" cxnId="{829A4184-A874-460B-8922-FA4B100E15F6}">
      <dgm:prSet/>
      <dgm:spPr/>
      <dgm:t>
        <a:bodyPr/>
        <a:lstStyle/>
        <a:p>
          <a:endParaRPr lang="en-US"/>
        </a:p>
      </dgm:t>
    </dgm:pt>
    <dgm:pt modelId="{8C535594-895E-4A52-B318-54C595B00F50}" type="sibTrans" cxnId="{829A4184-A874-460B-8922-FA4B100E15F6}">
      <dgm:prSet/>
      <dgm:spPr/>
      <dgm:t>
        <a:bodyPr/>
        <a:lstStyle/>
        <a:p>
          <a:endParaRPr lang="en-US"/>
        </a:p>
      </dgm:t>
    </dgm:pt>
    <dgm:pt modelId="{5BEAC644-9780-4D62-AD1A-BA74B19D72B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However, Wooden coached in a less commercialised era. Modern leaders operate in:</a:t>
          </a:r>
          <a:endParaRPr lang="en-US" dirty="0"/>
        </a:p>
      </dgm:t>
    </dgm:pt>
    <dgm:pt modelId="{F94236D1-3939-43BB-B4AD-54B0165C2BCF}" type="parTrans" cxnId="{EE89F876-2D84-4F95-8229-AD473544E2B8}">
      <dgm:prSet/>
      <dgm:spPr/>
      <dgm:t>
        <a:bodyPr/>
        <a:lstStyle/>
        <a:p>
          <a:endParaRPr lang="en-US"/>
        </a:p>
      </dgm:t>
    </dgm:pt>
    <dgm:pt modelId="{C5F0C12B-3BB2-461F-A385-A34C2E3FE481}" type="sibTrans" cxnId="{EE89F876-2D84-4F95-8229-AD473544E2B8}">
      <dgm:prSet/>
      <dgm:spPr/>
      <dgm:t>
        <a:bodyPr/>
        <a:lstStyle/>
        <a:p>
          <a:endParaRPr lang="en-US"/>
        </a:p>
      </dgm:t>
    </dgm:pt>
    <dgm:pt modelId="{FD2BEFDF-C91B-4BF6-BE8D-33FEEFD15A7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24/7 media environments</a:t>
          </a:r>
          <a:endParaRPr lang="en-US"/>
        </a:p>
      </dgm:t>
    </dgm:pt>
    <dgm:pt modelId="{D5844D65-25D7-4285-83C5-52218F7A0B0C}" type="parTrans" cxnId="{D0212A8D-1D38-4BBA-A817-E155FE46C763}">
      <dgm:prSet/>
      <dgm:spPr/>
      <dgm:t>
        <a:bodyPr/>
        <a:lstStyle/>
        <a:p>
          <a:endParaRPr lang="en-US"/>
        </a:p>
      </dgm:t>
    </dgm:pt>
    <dgm:pt modelId="{378057F6-BF0D-4E41-997F-91B673441398}" type="sibTrans" cxnId="{D0212A8D-1D38-4BBA-A817-E155FE46C763}">
      <dgm:prSet/>
      <dgm:spPr/>
      <dgm:t>
        <a:bodyPr/>
        <a:lstStyle/>
        <a:p>
          <a:endParaRPr lang="en-US"/>
        </a:p>
      </dgm:t>
    </dgm:pt>
    <dgm:pt modelId="{4D18A327-85CA-4C63-AADA-09093AF89A6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Multi-million-pound industries</a:t>
          </a:r>
          <a:endParaRPr lang="en-US"/>
        </a:p>
      </dgm:t>
    </dgm:pt>
    <dgm:pt modelId="{2608E9D8-45A0-4947-905A-00EA00A8CB12}" type="parTrans" cxnId="{429F6DD6-A236-482A-BA50-2C7CB50E223E}">
      <dgm:prSet/>
      <dgm:spPr/>
      <dgm:t>
        <a:bodyPr/>
        <a:lstStyle/>
        <a:p>
          <a:endParaRPr lang="en-US"/>
        </a:p>
      </dgm:t>
    </dgm:pt>
    <dgm:pt modelId="{4AD6B51B-28B2-4839-84B1-8EC056C11A03}" type="sibTrans" cxnId="{429F6DD6-A236-482A-BA50-2C7CB50E223E}">
      <dgm:prSet/>
      <dgm:spPr/>
      <dgm:t>
        <a:bodyPr/>
        <a:lstStyle/>
        <a:p>
          <a:endParaRPr lang="en-US"/>
        </a:p>
      </dgm:t>
    </dgm:pt>
    <dgm:pt modelId="{95D65236-B603-48DF-96F1-122EE74D60D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Social media scrutiny</a:t>
          </a:r>
          <a:endParaRPr lang="en-US" dirty="0"/>
        </a:p>
      </dgm:t>
    </dgm:pt>
    <dgm:pt modelId="{36B51194-BD17-4167-B64B-E790B9325A84}" type="parTrans" cxnId="{247FF8DC-5453-477F-B07D-F2EF7047A2DC}">
      <dgm:prSet/>
      <dgm:spPr/>
      <dgm:t>
        <a:bodyPr/>
        <a:lstStyle/>
        <a:p>
          <a:endParaRPr lang="en-US"/>
        </a:p>
      </dgm:t>
    </dgm:pt>
    <dgm:pt modelId="{D4DFD2FB-1FE0-469E-8614-91A96FE93876}" type="sibTrans" cxnId="{247FF8DC-5453-477F-B07D-F2EF7047A2DC}">
      <dgm:prSet/>
      <dgm:spPr/>
      <dgm:t>
        <a:bodyPr/>
        <a:lstStyle/>
        <a:p>
          <a:endParaRPr lang="en-US"/>
        </a:p>
      </dgm:t>
    </dgm:pt>
    <dgm:pt modelId="{D3A3B286-612E-49D9-A92A-8948E369A592}" type="pres">
      <dgm:prSet presAssocID="{0A3EB63C-6A17-498A-AD49-90F742CEAA63}" presName="root" presStyleCnt="0">
        <dgm:presLayoutVars>
          <dgm:dir/>
          <dgm:resizeHandles val="exact"/>
        </dgm:presLayoutVars>
      </dgm:prSet>
      <dgm:spPr/>
    </dgm:pt>
    <dgm:pt modelId="{E5664E96-08D8-40A9-B71F-69F7E6B016E5}" type="pres">
      <dgm:prSet presAssocID="{BB700669-411C-4B5E-B2CD-1A63E230050A}" presName="compNode" presStyleCnt="0"/>
      <dgm:spPr/>
    </dgm:pt>
    <dgm:pt modelId="{87BA0BE0-F8C0-4F49-AD8D-E205731C3552}" type="pres">
      <dgm:prSet presAssocID="{BB700669-411C-4B5E-B2CD-1A63E230050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rt Lock"/>
        </a:ext>
      </dgm:extLst>
    </dgm:pt>
    <dgm:pt modelId="{115238B9-23D2-4C3B-A5B5-9AF188B57B04}" type="pres">
      <dgm:prSet presAssocID="{BB700669-411C-4B5E-B2CD-1A63E230050A}" presName="spaceRect" presStyleCnt="0"/>
      <dgm:spPr/>
    </dgm:pt>
    <dgm:pt modelId="{51A3D2F6-5891-4F8F-B10B-D7891CA97806}" type="pres">
      <dgm:prSet presAssocID="{BB700669-411C-4B5E-B2CD-1A63E230050A}" presName="textRect" presStyleLbl="revTx" presStyleIdx="0" presStyleCnt="5">
        <dgm:presLayoutVars>
          <dgm:chMax val="1"/>
          <dgm:chPref val="1"/>
        </dgm:presLayoutVars>
      </dgm:prSet>
      <dgm:spPr/>
    </dgm:pt>
    <dgm:pt modelId="{4A104800-CE63-4171-B06E-E0DD7680FA30}" type="pres">
      <dgm:prSet presAssocID="{8C535594-895E-4A52-B318-54C595B00F50}" presName="sibTrans" presStyleCnt="0"/>
      <dgm:spPr/>
    </dgm:pt>
    <dgm:pt modelId="{151CD352-18B7-48CE-997D-BF952DE0F4E1}" type="pres">
      <dgm:prSet presAssocID="{5BEAC644-9780-4D62-AD1A-BA74B19D72BE}" presName="compNode" presStyleCnt="0"/>
      <dgm:spPr/>
    </dgm:pt>
    <dgm:pt modelId="{8E3EBB4E-666C-4509-A596-6A27F558B94B}" type="pres">
      <dgm:prSet presAssocID="{5BEAC644-9780-4D62-AD1A-BA74B19D72B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86EAE1B9-7159-41D6-963F-5BE56F1A7DFB}" type="pres">
      <dgm:prSet presAssocID="{5BEAC644-9780-4D62-AD1A-BA74B19D72BE}" presName="spaceRect" presStyleCnt="0"/>
      <dgm:spPr/>
    </dgm:pt>
    <dgm:pt modelId="{9AB9AA5D-DBD2-4CEE-9B19-5430A77EBFB0}" type="pres">
      <dgm:prSet presAssocID="{5BEAC644-9780-4D62-AD1A-BA74B19D72BE}" presName="textRect" presStyleLbl="revTx" presStyleIdx="1" presStyleCnt="5">
        <dgm:presLayoutVars>
          <dgm:chMax val="1"/>
          <dgm:chPref val="1"/>
        </dgm:presLayoutVars>
      </dgm:prSet>
      <dgm:spPr/>
    </dgm:pt>
    <dgm:pt modelId="{68DCCFE2-6343-46A4-A96B-4430E9A35F07}" type="pres">
      <dgm:prSet presAssocID="{C5F0C12B-3BB2-461F-A385-A34C2E3FE481}" presName="sibTrans" presStyleCnt="0"/>
      <dgm:spPr/>
    </dgm:pt>
    <dgm:pt modelId="{879C1BB4-1977-4C8E-990B-ED5B26831153}" type="pres">
      <dgm:prSet presAssocID="{FD2BEFDF-C91B-4BF6-BE8D-33FEEFD15A73}" presName="compNode" presStyleCnt="0"/>
      <dgm:spPr/>
    </dgm:pt>
    <dgm:pt modelId="{58553B78-5913-4C4A-80B5-86A06AB84B74}" type="pres">
      <dgm:prSet presAssocID="{FD2BEFDF-C91B-4BF6-BE8D-33FEEFD15A7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DC3C412C-BFB8-4574-AA1E-AF64085C22E3}" type="pres">
      <dgm:prSet presAssocID="{FD2BEFDF-C91B-4BF6-BE8D-33FEEFD15A73}" presName="spaceRect" presStyleCnt="0"/>
      <dgm:spPr/>
    </dgm:pt>
    <dgm:pt modelId="{D5877464-6D2E-4920-9E74-54AAC36F95A4}" type="pres">
      <dgm:prSet presAssocID="{FD2BEFDF-C91B-4BF6-BE8D-33FEEFD15A73}" presName="textRect" presStyleLbl="revTx" presStyleIdx="2" presStyleCnt="5">
        <dgm:presLayoutVars>
          <dgm:chMax val="1"/>
          <dgm:chPref val="1"/>
        </dgm:presLayoutVars>
      </dgm:prSet>
      <dgm:spPr/>
    </dgm:pt>
    <dgm:pt modelId="{6D9B4529-D016-412E-A4FB-41D8D17ADCE2}" type="pres">
      <dgm:prSet presAssocID="{378057F6-BF0D-4E41-997F-91B673441398}" presName="sibTrans" presStyleCnt="0"/>
      <dgm:spPr/>
    </dgm:pt>
    <dgm:pt modelId="{E5BE8B07-6361-4A0F-81D9-8F18DB11F43B}" type="pres">
      <dgm:prSet presAssocID="{4D18A327-85CA-4C63-AADA-09093AF89A69}" presName="compNode" presStyleCnt="0"/>
      <dgm:spPr/>
    </dgm:pt>
    <dgm:pt modelId="{93D83DDE-039A-44EF-946C-55AF789B8D20}" type="pres">
      <dgm:prSet presAssocID="{4D18A327-85CA-4C63-AADA-09093AF89A6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ound"/>
        </a:ext>
      </dgm:extLst>
    </dgm:pt>
    <dgm:pt modelId="{9055A4E4-A32D-4A20-8EA7-2C7805FD1032}" type="pres">
      <dgm:prSet presAssocID="{4D18A327-85CA-4C63-AADA-09093AF89A69}" presName="spaceRect" presStyleCnt="0"/>
      <dgm:spPr/>
    </dgm:pt>
    <dgm:pt modelId="{72D50235-9990-48BD-B9A8-9E0C029D396F}" type="pres">
      <dgm:prSet presAssocID="{4D18A327-85CA-4C63-AADA-09093AF89A69}" presName="textRect" presStyleLbl="revTx" presStyleIdx="3" presStyleCnt="5">
        <dgm:presLayoutVars>
          <dgm:chMax val="1"/>
          <dgm:chPref val="1"/>
        </dgm:presLayoutVars>
      </dgm:prSet>
      <dgm:spPr/>
    </dgm:pt>
    <dgm:pt modelId="{37DD913D-177D-466B-994B-B2F37D410391}" type="pres">
      <dgm:prSet presAssocID="{4AD6B51B-28B2-4839-84B1-8EC056C11A03}" presName="sibTrans" presStyleCnt="0"/>
      <dgm:spPr/>
    </dgm:pt>
    <dgm:pt modelId="{50883141-DDFB-4D0B-B69C-65A2FD180CF2}" type="pres">
      <dgm:prSet presAssocID="{95D65236-B603-48DF-96F1-122EE74D60DC}" presName="compNode" presStyleCnt="0"/>
      <dgm:spPr/>
    </dgm:pt>
    <dgm:pt modelId="{3DC7994F-4F24-4008-B0FC-90C0FE6E607A}" type="pres">
      <dgm:prSet presAssocID="{95D65236-B603-48DF-96F1-122EE74D60D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F85B8D8C-33DF-4B71-B12C-A83176A804E1}" type="pres">
      <dgm:prSet presAssocID="{95D65236-B603-48DF-96F1-122EE74D60DC}" presName="spaceRect" presStyleCnt="0"/>
      <dgm:spPr/>
    </dgm:pt>
    <dgm:pt modelId="{18A0EBB3-FC1B-46A2-B785-DEC619DF96AE}" type="pres">
      <dgm:prSet presAssocID="{95D65236-B603-48DF-96F1-122EE74D60DC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4C04FD29-108C-44FE-BBB7-BD09AA1C3507}" type="presOf" srcId="{FD2BEFDF-C91B-4BF6-BE8D-33FEEFD15A73}" destId="{D5877464-6D2E-4920-9E74-54AAC36F95A4}" srcOrd="0" destOrd="0" presId="urn:microsoft.com/office/officeart/2018/2/layout/IconLabelList"/>
    <dgm:cxn modelId="{BA668E39-90D5-476E-84CF-30FB9E4E1140}" type="presOf" srcId="{95D65236-B603-48DF-96F1-122EE74D60DC}" destId="{18A0EBB3-FC1B-46A2-B785-DEC619DF96AE}" srcOrd="0" destOrd="0" presId="urn:microsoft.com/office/officeart/2018/2/layout/IconLabelList"/>
    <dgm:cxn modelId="{EE89F876-2D84-4F95-8229-AD473544E2B8}" srcId="{0A3EB63C-6A17-498A-AD49-90F742CEAA63}" destId="{5BEAC644-9780-4D62-AD1A-BA74B19D72BE}" srcOrd="1" destOrd="0" parTransId="{F94236D1-3939-43BB-B4AD-54B0165C2BCF}" sibTransId="{C5F0C12B-3BB2-461F-A385-A34C2E3FE481}"/>
    <dgm:cxn modelId="{829A4184-A874-460B-8922-FA4B100E15F6}" srcId="{0A3EB63C-6A17-498A-AD49-90F742CEAA63}" destId="{BB700669-411C-4B5E-B2CD-1A63E230050A}" srcOrd="0" destOrd="0" parTransId="{1A14B813-3E0E-4CB6-85A0-3BFCE165887A}" sibTransId="{8C535594-895E-4A52-B318-54C595B00F50}"/>
    <dgm:cxn modelId="{D0212A8D-1D38-4BBA-A817-E155FE46C763}" srcId="{0A3EB63C-6A17-498A-AD49-90F742CEAA63}" destId="{FD2BEFDF-C91B-4BF6-BE8D-33FEEFD15A73}" srcOrd="2" destOrd="0" parTransId="{D5844D65-25D7-4285-83C5-52218F7A0B0C}" sibTransId="{378057F6-BF0D-4E41-997F-91B673441398}"/>
    <dgm:cxn modelId="{12ABA1BD-9886-4997-A8D9-0BC8A662B58F}" type="presOf" srcId="{5BEAC644-9780-4D62-AD1A-BA74B19D72BE}" destId="{9AB9AA5D-DBD2-4CEE-9B19-5430A77EBFB0}" srcOrd="0" destOrd="0" presId="urn:microsoft.com/office/officeart/2018/2/layout/IconLabelList"/>
    <dgm:cxn modelId="{429F6DD6-A236-482A-BA50-2C7CB50E223E}" srcId="{0A3EB63C-6A17-498A-AD49-90F742CEAA63}" destId="{4D18A327-85CA-4C63-AADA-09093AF89A69}" srcOrd="3" destOrd="0" parTransId="{2608E9D8-45A0-4947-905A-00EA00A8CB12}" sibTransId="{4AD6B51B-28B2-4839-84B1-8EC056C11A03}"/>
    <dgm:cxn modelId="{247FF8DC-5453-477F-B07D-F2EF7047A2DC}" srcId="{0A3EB63C-6A17-498A-AD49-90F742CEAA63}" destId="{95D65236-B603-48DF-96F1-122EE74D60DC}" srcOrd="4" destOrd="0" parTransId="{36B51194-BD17-4167-B64B-E790B9325A84}" sibTransId="{D4DFD2FB-1FE0-469E-8614-91A96FE93876}"/>
    <dgm:cxn modelId="{1A25A8E3-4696-44D1-AFCC-102402660DB2}" type="presOf" srcId="{0A3EB63C-6A17-498A-AD49-90F742CEAA63}" destId="{D3A3B286-612E-49D9-A92A-8948E369A592}" srcOrd="0" destOrd="0" presId="urn:microsoft.com/office/officeart/2018/2/layout/IconLabelList"/>
    <dgm:cxn modelId="{9C0495E4-CB31-4D45-A9F6-AE1009C1AF9A}" type="presOf" srcId="{4D18A327-85CA-4C63-AADA-09093AF89A69}" destId="{72D50235-9990-48BD-B9A8-9E0C029D396F}" srcOrd="0" destOrd="0" presId="urn:microsoft.com/office/officeart/2018/2/layout/IconLabelList"/>
    <dgm:cxn modelId="{D33D96E7-F03C-456A-854D-BC2A885A87A3}" type="presOf" srcId="{BB700669-411C-4B5E-B2CD-1A63E230050A}" destId="{51A3D2F6-5891-4F8F-B10B-D7891CA97806}" srcOrd="0" destOrd="0" presId="urn:microsoft.com/office/officeart/2018/2/layout/IconLabelList"/>
    <dgm:cxn modelId="{5FE8CE6A-18C1-4377-B80F-479DCE6B6950}" type="presParOf" srcId="{D3A3B286-612E-49D9-A92A-8948E369A592}" destId="{E5664E96-08D8-40A9-B71F-69F7E6B016E5}" srcOrd="0" destOrd="0" presId="urn:microsoft.com/office/officeart/2018/2/layout/IconLabelList"/>
    <dgm:cxn modelId="{9FB29C4C-A048-4013-B6C9-7FBB53A44BEE}" type="presParOf" srcId="{E5664E96-08D8-40A9-B71F-69F7E6B016E5}" destId="{87BA0BE0-F8C0-4F49-AD8D-E205731C3552}" srcOrd="0" destOrd="0" presId="urn:microsoft.com/office/officeart/2018/2/layout/IconLabelList"/>
    <dgm:cxn modelId="{8FD936E1-E96E-463F-A590-19351D114DF4}" type="presParOf" srcId="{E5664E96-08D8-40A9-B71F-69F7E6B016E5}" destId="{115238B9-23D2-4C3B-A5B5-9AF188B57B04}" srcOrd="1" destOrd="0" presId="urn:microsoft.com/office/officeart/2018/2/layout/IconLabelList"/>
    <dgm:cxn modelId="{BF528AF6-5B72-4DB7-99AA-4457582F9FF7}" type="presParOf" srcId="{E5664E96-08D8-40A9-B71F-69F7E6B016E5}" destId="{51A3D2F6-5891-4F8F-B10B-D7891CA97806}" srcOrd="2" destOrd="0" presId="urn:microsoft.com/office/officeart/2018/2/layout/IconLabelList"/>
    <dgm:cxn modelId="{230AC34B-5309-4140-BA15-6C2D98A2AA42}" type="presParOf" srcId="{D3A3B286-612E-49D9-A92A-8948E369A592}" destId="{4A104800-CE63-4171-B06E-E0DD7680FA30}" srcOrd="1" destOrd="0" presId="urn:microsoft.com/office/officeart/2018/2/layout/IconLabelList"/>
    <dgm:cxn modelId="{02DBCED8-0A6B-4433-AAA9-6ACDC1A8665B}" type="presParOf" srcId="{D3A3B286-612E-49D9-A92A-8948E369A592}" destId="{151CD352-18B7-48CE-997D-BF952DE0F4E1}" srcOrd="2" destOrd="0" presId="urn:microsoft.com/office/officeart/2018/2/layout/IconLabelList"/>
    <dgm:cxn modelId="{9E076EAF-0B7B-4E3F-B686-DAA87951CFAD}" type="presParOf" srcId="{151CD352-18B7-48CE-997D-BF952DE0F4E1}" destId="{8E3EBB4E-666C-4509-A596-6A27F558B94B}" srcOrd="0" destOrd="0" presId="urn:microsoft.com/office/officeart/2018/2/layout/IconLabelList"/>
    <dgm:cxn modelId="{C8B6C39A-4E09-4F21-818E-38F6C2CFADB0}" type="presParOf" srcId="{151CD352-18B7-48CE-997D-BF952DE0F4E1}" destId="{86EAE1B9-7159-41D6-963F-5BE56F1A7DFB}" srcOrd="1" destOrd="0" presId="urn:microsoft.com/office/officeart/2018/2/layout/IconLabelList"/>
    <dgm:cxn modelId="{CB924441-6192-433A-8F0A-DF6F6829AC24}" type="presParOf" srcId="{151CD352-18B7-48CE-997D-BF952DE0F4E1}" destId="{9AB9AA5D-DBD2-4CEE-9B19-5430A77EBFB0}" srcOrd="2" destOrd="0" presId="urn:microsoft.com/office/officeart/2018/2/layout/IconLabelList"/>
    <dgm:cxn modelId="{1E503026-B020-4194-BB20-92336AFF098B}" type="presParOf" srcId="{D3A3B286-612E-49D9-A92A-8948E369A592}" destId="{68DCCFE2-6343-46A4-A96B-4430E9A35F07}" srcOrd="3" destOrd="0" presId="urn:microsoft.com/office/officeart/2018/2/layout/IconLabelList"/>
    <dgm:cxn modelId="{E2A6B43C-F5F3-4991-94EA-A7644B57D8EB}" type="presParOf" srcId="{D3A3B286-612E-49D9-A92A-8948E369A592}" destId="{879C1BB4-1977-4C8E-990B-ED5B26831153}" srcOrd="4" destOrd="0" presId="urn:microsoft.com/office/officeart/2018/2/layout/IconLabelList"/>
    <dgm:cxn modelId="{855A7205-65A7-4901-B4DB-41757ED24AC8}" type="presParOf" srcId="{879C1BB4-1977-4C8E-990B-ED5B26831153}" destId="{58553B78-5913-4C4A-80B5-86A06AB84B74}" srcOrd="0" destOrd="0" presId="urn:microsoft.com/office/officeart/2018/2/layout/IconLabelList"/>
    <dgm:cxn modelId="{F47FF4D1-7FF4-446F-9080-6F6BFDCE1DB9}" type="presParOf" srcId="{879C1BB4-1977-4C8E-990B-ED5B26831153}" destId="{DC3C412C-BFB8-4574-AA1E-AF64085C22E3}" srcOrd="1" destOrd="0" presId="urn:microsoft.com/office/officeart/2018/2/layout/IconLabelList"/>
    <dgm:cxn modelId="{338944F6-3839-4661-BD53-66B69E01BDE0}" type="presParOf" srcId="{879C1BB4-1977-4C8E-990B-ED5B26831153}" destId="{D5877464-6D2E-4920-9E74-54AAC36F95A4}" srcOrd="2" destOrd="0" presId="urn:microsoft.com/office/officeart/2018/2/layout/IconLabelList"/>
    <dgm:cxn modelId="{BA47666E-5B43-4696-BD8F-C40329A8A685}" type="presParOf" srcId="{D3A3B286-612E-49D9-A92A-8948E369A592}" destId="{6D9B4529-D016-412E-A4FB-41D8D17ADCE2}" srcOrd="5" destOrd="0" presId="urn:microsoft.com/office/officeart/2018/2/layout/IconLabelList"/>
    <dgm:cxn modelId="{1F06D220-F0F9-4AB1-95B5-94A93B1EC6BC}" type="presParOf" srcId="{D3A3B286-612E-49D9-A92A-8948E369A592}" destId="{E5BE8B07-6361-4A0F-81D9-8F18DB11F43B}" srcOrd="6" destOrd="0" presId="urn:microsoft.com/office/officeart/2018/2/layout/IconLabelList"/>
    <dgm:cxn modelId="{AAE0329E-F7C4-40AE-A51A-AD4F897CBC73}" type="presParOf" srcId="{E5BE8B07-6361-4A0F-81D9-8F18DB11F43B}" destId="{93D83DDE-039A-44EF-946C-55AF789B8D20}" srcOrd="0" destOrd="0" presId="urn:microsoft.com/office/officeart/2018/2/layout/IconLabelList"/>
    <dgm:cxn modelId="{8128EF01-3EC9-4E1E-B1D9-DA979857A2A8}" type="presParOf" srcId="{E5BE8B07-6361-4A0F-81D9-8F18DB11F43B}" destId="{9055A4E4-A32D-4A20-8EA7-2C7805FD1032}" srcOrd="1" destOrd="0" presId="urn:microsoft.com/office/officeart/2018/2/layout/IconLabelList"/>
    <dgm:cxn modelId="{CEDAF752-2FB2-47C4-AD6C-FA0E105FE88A}" type="presParOf" srcId="{E5BE8B07-6361-4A0F-81D9-8F18DB11F43B}" destId="{72D50235-9990-48BD-B9A8-9E0C029D396F}" srcOrd="2" destOrd="0" presId="urn:microsoft.com/office/officeart/2018/2/layout/IconLabelList"/>
    <dgm:cxn modelId="{CF3EEB32-4A3D-4BB4-AD77-9BEDA299ECA0}" type="presParOf" srcId="{D3A3B286-612E-49D9-A92A-8948E369A592}" destId="{37DD913D-177D-466B-994B-B2F37D410391}" srcOrd="7" destOrd="0" presId="urn:microsoft.com/office/officeart/2018/2/layout/IconLabelList"/>
    <dgm:cxn modelId="{BFBFF2C5-6AAC-4541-9157-641BCF07770C}" type="presParOf" srcId="{D3A3B286-612E-49D9-A92A-8948E369A592}" destId="{50883141-DDFB-4D0B-B69C-65A2FD180CF2}" srcOrd="8" destOrd="0" presId="urn:microsoft.com/office/officeart/2018/2/layout/IconLabelList"/>
    <dgm:cxn modelId="{3E4C5EE6-55C0-4DB9-9911-5F3A8F505B9B}" type="presParOf" srcId="{50883141-DDFB-4D0B-B69C-65A2FD180CF2}" destId="{3DC7994F-4F24-4008-B0FC-90C0FE6E607A}" srcOrd="0" destOrd="0" presId="urn:microsoft.com/office/officeart/2018/2/layout/IconLabelList"/>
    <dgm:cxn modelId="{B698A8CE-84FD-46D7-9A03-8FFB81F45BF3}" type="presParOf" srcId="{50883141-DDFB-4D0B-B69C-65A2FD180CF2}" destId="{F85B8D8C-33DF-4B71-B12C-A83176A804E1}" srcOrd="1" destOrd="0" presId="urn:microsoft.com/office/officeart/2018/2/layout/IconLabelList"/>
    <dgm:cxn modelId="{747CF0DC-E616-4FF8-A670-777469B2A7C0}" type="presParOf" srcId="{50883141-DDFB-4D0B-B69C-65A2FD180CF2}" destId="{18A0EBB3-FC1B-46A2-B785-DEC619DF96A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E681FC-EB16-4474-8802-A75A97A54BE3}">
      <dsp:nvSpPr>
        <dsp:cNvPr id="0" name=""/>
        <dsp:cNvSpPr/>
      </dsp:nvSpPr>
      <dsp:spPr>
        <a:xfrm>
          <a:off x="619943" y="1755879"/>
          <a:ext cx="1921500" cy="19215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B62B42-F567-4352-946E-3D64FA2D12AB}">
      <dsp:nvSpPr>
        <dsp:cNvPr id="0" name=""/>
        <dsp:cNvSpPr/>
      </dsp:nvSpPr>
      <dsp:spPr>
        <a:xfrm>
          <a:off x="1029443" y="2165379"/>
          <a:ext cx="1102500" cy="11025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8133DD-21DC-4950-BF48-1BC94145A5DE}">
      <dsp:nvSpPr>
        <dsp:cNvPr id="0" name=""/>
        <dsp:cNvSpPr/>
      </dsp:nvSpPr>
      <dsp:spPr>
        <a:xfrm>
          <a:off x="5693" y="4275879"/>
          <a:ext cx="31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To critically evaluate established leadership theories</a:t>
          </a:r>
          <a:endParaRPr lang="en-US" sz="1500" kern="1200"/>
        </a:p>
      </dsp:txBody>
      <dsp:txXfrm>
        <a:off x="5693" y="4275879"/>
        <a:ext cx="3150000" cy="720000"/>
      </dsp:txXfrm>
    </dsp:sp>
    <dsp:sp modelId="{7D515FEF-27E9-4B8F-A729-F006286F6669}">
      <dsp:nvSpPr>
        <dsp:cNvPr id="0" name=""/>
        <dsp:cNvSpPr/>
      </dsp:nvSpPr>
      <dsp:spPr>
        <a:xfrm>
          <a:off x="4321194" y="1755879"/>
          <a:ext cx="1921500" cy="19215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A436D5-CE3B-48FF-863C-5838E9564E07}">
      <dsp:nvSpPr>
        <dsp:cNvPr id="0" name=""/>
        <dsp:cNvSpPr/>
      </dsp:nvSpPr>
      <dsp:spPr>
        <a:xfrm>
          <a:off x="4730694" y="2165379"/>
          <a:ext cx="1102500" cy="11025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3591D5-DE81-463D-B743-3C5FC61A1960}">
      <dsp:nvSpPr>
        <dsp:cNvPr id="0" name=""/>
        <dsp:cNvSpPr/>
      </dsp:nvSpPr>
      <dsp:spPr>
        <a:xfrm>
          <a:off x="3706944" y="4275879"/>
          <a:ext cx="31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To assess key contemporary challenges in sport leadership</a:t>
          </a:r>
          <a:endParaRPr lang="en-US" sz="1500" kern="1200"/>
        </a:p>
      </dsp:txBody>
      <dsp:txXfrm>
        <a:off x="3706944" y="4275879"/>
        <a:ext cx="3150000" cy="720000"/>
      </dsp:txXfrm>
    </dsp:sp>
    <dsp:sp modelId="{82F59EDD-F71F-459E-A5D8-F986B3406F3B}">
      <dsp:nvSpPr>
        <dsp:cNvPr id="0" name=""/>
        <dsp:cNvSpPr/>
      </dsp:nvSpPr>
      <dsp:spPr>
        <a:xfrm>
          <a:off x="8022444" y="1755879"/>
          <a:ext cx="1921500" cy="19215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417430-FACC-48FB-A99B-2B3B912D187E}">
      <dsp:nvSpPr>
        <dsp:cNvPr id="0" name=""/>
        <dsp:cNvSpPr/>
      </dsp:nvSpPr>
      <dsp:spPr>
        <a:xfrm>
          <a:off x="8431944" y="2165379"/>
          <a:ext cx="1102500" cy="11025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716C3F-8209-4A60-B71C-7314E83107C4}">
      <dsp:nvSpPr>
        <dsp:cNvPr id="0" name=""/>
        <dsp:cNvSpPr/>
      </dsp:nvSpPr>
      <dsp:spPr>
        <a:xfrm>
          <a:off x="7408194" y="4275879"/>
          <a:ext cx="31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 dirty="0"/>
            <a:t>To explain why leadership ultimately matters beyond performance</a:t>
          </a:r>
          <a:endParaRPr lang="en-US" sz="1500" kern="1200" dirty="0"/>
        </a:p>
      </dsp:txBody>
      <dsp:txXfrm>
        <a:off x="7408194" y="4275879"/>
        <a:ext cx="315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7FB56D-5EC5-4E15-9D3E-5373DC838271}">
      <dsp:nvSpPr>
        <dsp:cNvPr id="0" name=""/>
        <dsp:cNvSpPr/>
      </dsp:nvSpPr>
      <dsp:spPr>
        <a:xfrm>
          <a:off x="0" y="1053447"/>
          <a:ext cx="7809833" cy="76167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Defining leadership in sport</a:t>
          </a:r>
          <a:endParaRPr lang="en-US" sz="3100" kern="1200"/>
        </a:p>
      </dsp:txBody>
      <dsp:txXfrm>
        <a:off x="37182" y="1090629"/>
        <a:ext cx="7735469" cy="687306"/>
      </dsp:txXfrm>
    </dsp:sp>
    <dsp:sp modelId="{B9A0FB6C-72E7-46A1-9972-79471179DCD9}">
      <dsp:nvSpPr>
        <dsp:cNvPr id="0" name=""/>
        <dsp:cNvSpPr/>
      </dsp:nvSpPr>
      <dsp:spPr>
        <a:xfrm>
          <a:off x="0" y="1904397"/>
          <a:ext cx="7809833" cy="761670"/>
        </a:xfrm>
        <a:prstGeom prst="roundRect">
          <a:avLst/>
        </a:prstGeom>
        <a:gradFill rotWithShape="0">
          <a:gsLst>
            <a:gs pos="0">
              <a:schemeClr val="accent2">
                <a:hueOff val="1610903"/>
                <a:satOff val="-4623"/>
                <a:lumOff val="-74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610903"/>
                <a:satOff val="-4623"/>
                <a:lumOff val="-74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610903"/>
                <a:satOff val="-4623"/>
                <a:lumOff val="-74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Evaluation of key leadership theories</a:t>
          </a:r>
          <a:endParaRPr lang="en-US" sz="3100" kern="1200"/>
        </a:p>
      </dsp:txBody>
      <dsp:txXfrm>
        <a:off x="37182" y="1941579"/>
        <a:ext cx="7735469" cy="687306"/>
      </dsp:txXfrm>
    </dsp:sp>
    <dsp:sp modelId="{ED3DAD2A-155E-4EC0-B02C-D02C04350E15}">
      <dsp:nvSpPr>
        <dsp:cNvPr id="0" name=""/>
        <dsp:cNvSpPr/>
      </dsp:nvSpPr>
      <dsp:spPr>
        <a:xfrm>
          <a:off x="0" y="2755347"/>
          <a:ext cx="7809833" cy="761670"/>
        </a:xfrm>
        <a:prstGeom prst="roundRect">
          <a:avLst/>
        </a:prstGeom>
        <a:gradFill rotWithShape="0">
          <a:gsLst>
            <a:gs pos="0">
              <a:schemeClr val="accent2">
                <a:hueOff val="3221806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6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6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Leadership examples in sport</a:t>
          </a:r>
          <a:endParaRPr lang="en-US" sz="3100" kern="1200"/>
        </a:p>
      </dsp:txBody>
      <dsp:txXfrm>
        <a:off x="37182" y="2792529"/>
        <a:ext cx="7735469" cy="687306"/>
      </dsp:txXfrm>
    </dsp:sp>
    <dsp:sp modelId="{98F1DDFC-3E05-4C9B-BE67-1FA2BB099896}">
      <dsp:nvSpPr>
        <dsp:cNvPr id="0" name=""/>
        <dsp:cNvSpPr/>
      </dsp:nvSpPr>
      <dsp:spPr>
        <a:xfrm>
          <a:off x="0" y="3606297"/>
          <a:ext cx="7809833" cy="761670"/>
        </a:xfrm>
        <a:prstGeom prst="roundRect">
          <a:avLst/>
        </a:prstGeom>
        <a:gradFill rotWithShape="0">
          <a:gsLst>
            <a:gs pos="0">
              <a:schemeClr val="accent2">
                <a:hueOff val="4832709"/>
                <a:satOff val="-13870"/>
                <a:lumOff val="-222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832709"/>
                <a:satOff val="-13870"/>
                <a:lumOff val="-222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832709"/>
                <a:satOff val="-13870"/>
                <a:lumOff val="-222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Practical leadership challenge in elite sport</a:t>
          </a:r>
          <a:endParaRPr lang="en-US" sz="3100" kern="1200"/>
        </a:p>
      </dsp:txBody>
      <dsp:txXfrm>
        <a:off x="37182" y="3643479"/>
        <a:ext cx="7735469" cy="687306"/>
      </dsp:txXfrm>
    </dsp:sp>
    <dsp:sp modelId="{F520295F-00B7-4B48-A435-1683068121A6}">
      <dsp:nvSpPr>
        <dsp:cNvPr id="0" name=""/>
        <dsp:cNvSpPr/>
      </dsp:nvSpPr>
      <dsp:spPr>
        <a:xfrm>
          <a:off x="0" y="4457247"/>
          <a:ext cx="7809833" cy="761670"/>
        </a:xfrm>
        <a:prstGeom prst="roundRect">
          <a:avLst/>
        </a:prstGeom>
        <a:gradFill rotWithShape="0">
          <a:gsLst>
            <a:gs pos="0">
              <a:schemeClr val="accent2">
                <a:hueOff val="6443612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2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2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Conclusion</a:t>
          </a:r>
          <a:endParaRPr lang="en-US" sz="3100" kern="1200"/>
        </a:p>
      </dsp:txBody>
      <dsp:txXfrm>
        <a:off x="37182" y="4494429"/>
        <a:ext cx="7735469" cy="68730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BA0BE0-F8C0-4F49-AD8D-E205731C3552}">
      <dsp:nvSpPr>
        <dsp:cNvPr id="0" name=""/>
        <dsp:cNvSpPr/>
      </dsp:nvSpPr>
      <dsp:spPr>
        <a:xfrm>
          <a:off x="1321684" y="1951390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A3D2F6-5891-4F8F-B10B-D7891CA97806}">
      <dsp:nvSpPr>
        <dsp:cNvPr id="0" name=""/>
        <dsp:cNvSpPr/>
      </dsp:nvSpPr>
      <dsp:spPr>
        <a:xfrm>
          <a:off x="826684" y="3116780"/>
          <a:ext cx="1800000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“Peace of mind attained only through self-satisfaction in knowing you made the effort to become the best of which you are capable.”</a:t>
          </a:r>
          <a:endParaRPr lang="en-US" sz="1100" kern="1200"/>
        </a:p>
      </dsp:txBody>
      <dsp:txXfrm>
        <a:off x="826684" y="3116780"/>
        <a:ext cx="1800000" cy="855000"/>
      </dsp:txXfrm>
    </dsp:sp>
    <dsp:sp modelId="{8E3EBB4E-666C-4509-A596-6A27F558B94B}">
      <dsp:nvSpPr>
        <dsp:cNvPr id="0" name=""/>
        <dsp:cNvSpPr/>
      </dsp:nvSpPr>
      <dsp:spPr>
        <a:xfrm>
          <a:off x="3436684" y="1951390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B9AA5D-DBD2-4CEE-9B19-5430A77EBFB0}">
      <dsp:nvSpPr>
        <dsp:cNvPr id="0" name=""/>
        <dsp:cNvSpPr/>
      </dsp:nvSpPr>
      <dsp:spPr>
        <a:xfrm>
          <a:off x="2941684" y="3116780"/>
          <a:ext cx="1800000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However, Wooden coached in a less commercialised era. Modern leaders operate in:</a:t>
          </a:r>
          <a:endParaRPr lang="en-US" sz="1100" kern="1200" dirty="0"/>
        </a:p>
      </dsp:txBody>
      <dsp:txXfrm>
        <a:off x="2941684" y="3116780"/>
        <a:ext cx="1800000" cy="855000"/>
      </dsp:txXfrm>
    </dsp:sp>
    <dsp:sp modelId="{58553B78-5913-4C4A-80B5-86A06AB84B74}">
      <dsp:nvSpPr>
        <dsp:cNvPr id="0" name=""/>
        <dsp:cNvSpPr/>
      </dsp:nvSpPr>
      <dsp:spPr>
        <a:xfrm>
          <a:off x="5551684" y="1951390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877464-6D2E-4920-9E74-54AAC36F95A4}">
      <dsp:nvSpPr>
        <dsp:cNvPr id="0" name=""/>
        <dsp:cNvSpPr/>
      </dsp:nvSpPr>
      <dsp:spPr>
        <a:xfrm>
          <a:off x="5056684" y="3116780"/>
          <a:ext cx="1800000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24/7 media environments</a:t>
          </a:r>
          <a:endParaRPr lang="en-US" sz="1100" kern="1200"/>
        </a:p>
      </dsp:txBody>
      <dsp:txXfrm>
        <a:off x="5056684" y="3116780"/>
        <a:ext cx="1800000" cy="855000"/>
      </dsp:txXfrm>
    </dsp:sp>
    <dsp:sp modelId="{93D83DDE-039A-44EF-946C-55AF789B8D20}">
      <dsp:nvSpPr>
        <dsp:cNvPr id="0" name=""/>
        <dsp:cNvSpPr/>
      </dsp:nvSpPr>
      <dsp:spPr>
        <a:xfrm>
          <a:off x="7666684" y="1951390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D50235-9990-48BD-B9A8-9E0C029D396F}">
      <dsp:nvSpPr>
        <dsp:cNvPr id="0" name=""/>
        <dsp:cNvSpPr/>
      </dsp:nvSpPr>
      <dsp:spPr>
        <a:xfrm>
          <a:off x="7171684" y="3116780"/>
          <a:ext cx="1800000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Multi-million-pound industries</a:t>
          </a:r>
          <a:endParaRPr lang="en-US" sz="1100" kern="1200"/>
        </a:p>
      </dsp:txBody>
      <dsp:txXfrm>
        <a:off x="7171684" y="3116780"/>
        <a:ext cx="1800000" cy="855000"/>
      </dsp:txXfrm>
    </dsp:sp>
    <dsp:sp modelId="{3DC7994F-4F24-4008-B0FC-90C0FE6E607A}">
      <dsp:nvSpPr>
        <dsp:cNvPr id="0" name=""/>
        <dsp:cNvSpPr/>
      </dsp:nvSpPr>
      <dsp:spPr>
        <a:xfrm>
          <a:off x="9781684" y="1951390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A0EBB3-FC1B-46A2-B785-DEC619DF96AE}">
      <dsp:nvSpPr>
        <dsp:cNvPr id="0" name=""/>
        <dsp:cNvSpPr/>
      </dsp:nvSpPr>
      <dsp:spPr>
        <a:xfrm>
          <a:off x="9286684" y="3116780"/>
          <a:ext cx="1800000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Social media scrutiny</a:t>
          </a:r>
          <a:endParaRPr lang="en-US" sz="1100" kern="1200" dirty="0"/>
        </a:p>
      </dsp:txBody>
      <dsp:txXfrm>
        <a:off x="9286684" y="3116780"/>
        <a:ext cx="1800000" cy="855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medium.com/monday-motivator/timeless-advice-on-success-from-coach-john-wooden-57662cccc3d3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 descr="John Wooden: Lessons for basketball and life - CSMonitor.com">
            <a:extLst>
              <a:ext uri="{FF2B5EF4-FFF2-40B4-BE49-F238E27FC236}">
                <a16:creationId xmlns:a16="http://schemas.microsoft.com/office/drawing/2014/main" id="{E2032DA1-F09C-6FB5-E921-EB5B7259B9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7926" y="-56"/>
            <a:ext cx="12319379" cy="8053134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586AA99F-F229-5455-6120-34AB1ABBE110}"/>
              </a:ext>
            </a:extLst>
          </p:cNvPr>
          <p:cNvSpPr txBox="1"/>
          <p:nvPr/>
        </p:nvSpPr>
        <p:spPr>
          <a:xfrm>
            <a:off x="5595582" y="187658"/>
            <a:ext cx="6096000" cy="28315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8000" b="1" baseline="0">
                <a:solidFill>
                  <a:srgbClr val="FFFFFF"/>
                </a:solidFill>
                <a:latin typeface="Aptos Display"/>
                <a:ea typeface="Segoe UI"/>
                <a:cs typeface="Segoe UI"/>
              </a:rPr>
              <a:t>Leadership In Sports</a:t>
            </a:r>
            <a:r>
              <a:rPr sz="8000">
                <a:solidFill>
                  <a:srgbClr val="FFFFFF"/>
                </a:solidFill>
                <a:latin typeface="Aptos Display"/>
                <a:ea typeface="Aptos Display"/>
                <a:cs typeface="Aptos Display"/>
              </a:rPr>
              <a:t>​</a:t>
            </a:r>
            <a:endParaRPr lang="en-GB" sz="8000">
              <a:solidFill>
                <a:srgbClr val="FFFFFF"/>
              </a:solidFill>
            </a:endParaRPr>
          </a:p>
          <a:p>
            <a:pPr algn="ctr"/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73718BF-7663-14A7-52F8-23C14F2CCD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8A8E08-E5A0-3C0D-A5C0-43048C6B81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Presentation Aims:</a:t>
            </a: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88966CB2-E7F8-8D8B-C9D5-1446EAC89F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0642868"/>
              </p:ext>
            </p:extLst>
          </p:nvPr>
        </p:nvGraphicFramePr>
        <p:xfrm>
          <a:off x="814653" y="628385"/>
          <a:ext cx="10563888" cy="67517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286488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BECB26-E872-5477-82F4-B22AD4CB4B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>
              <a:spcBef>
                <a:spcPts val="1000"/>
              </a:spcBef>
            </a:pPr>
            <a:r>
              <a:rPr lang="en-GB" sz="3700" b="1">
                <a:solidFill>
                  <a:srgbClr val="FFFFFF"/>
                </a:solidFill>
                <a:latin typeface="Aptos"/>
              </a:rPr>
              <a:t>Presentation Structure</a:t>
            </a:r>
            <a:endParaRPr lang="en-GB" sz="3700">
              <a:solidFill>
                <a:srgbClr val="FFFFFF"/>
              </a:solidFill>
              <a:latin typeface="Aptos"/>
            </a:endParaRPr>
          </a:p>
          <a:p>
            <a:pPr algn="r"/>
            <a:endParaRPr lang="en-GB" sz="37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65A936F-2361-1975-0C2B-10D7013F8A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0975095"/>
              </p:ext>
            </p:extLst>
          </p:nvPr>
        </p:nvGraphicFramePr>
        <p:xfrm>
          <a:off x="4213608" y="291829"/>
          <a:ext cx="7809833" cy="62723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667680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46D8FB-6B41-DDB4-F143-3C57096461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606" y="-475647"/>
            <a:ext cx="9688296" cy="1642969"/>
          </a:xfrm>
        </p:spPr>
        <p:txBody>
          <a:bodyPr anchor="b">
            <a:normAutofit/>
          </a:bodyPr>
          <a:lstStyle/>
          <a:p>
            <a:r>
              <a:rPr lang="en-GB" sz="4000" b="1"/>
              <a:t>What is 'Leadership'?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51EE61-6C8A-FDBE-BABF-78255A00A0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666" y="1451271"/>
            <a:ext cx="6795519" cy="344730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dirty="0"/>
              <a:t>There are many definitions of 'leadership', but we will be using Northouse's </a:t>
            </a:r>
            <a:r>
              <a:rPr lang="en-GB"/>
              <a:t>framework to define it. </a:t>
            </a:r>
            <a:r>
              <a:rPr lang="en-GB" sz="1800"/>
              <a:t>Northouse (2022)</a:t>
            </a:r>
            <a:endParaRPr lang="en-US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/>
              <a:t>Simply put, leadership is a process where an </a:t>
            </a:r>
            <a:r>
              <a:rPr lang="en-GB" err="1"/>
              <a:t>indi</a:t>
            </a:r>
            <a:r>
              <a:rPr lang="en-GB"/>
              <a:t>vidual influences and guides a group to achieve a goal. It can be viewed as: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/>
              <a:t>A trait, an ability, a skill, a relationship, a </a:t>
            </a:r>
            <a:r>
              <a:rPr lang="en-GB" err="1"/>
              <a:t>behav</a:t>
            </a:r>
            <a:r>
              <a:rPr lang="en-GB"/>
              <a:t>iour, or a process. </a:t>
            </a:r>
            <a:r>
              <a:rPr lang="en-GB" sz="1800"/>
              <a:t>Chelladurai (2014)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unctuation of Life: Question Mark | by Christal Luster | Medium">
            <a:extLst>
              <a:ext uri="{FF2B5EF4-FFF2-40B4-BE49-F238E27FC236}">
                <a16:creationId xmlns:a16="http://schemas.microsoft.com/office/drawing/2014/main" id="{BA56408D-0350-C433-EBA0-D24D939601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7623" y="2407547"/>
            <a:ext cx="3872087" cy="3863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2963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4DB172-EC72-401C-ED86-FE884C1781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60103" y="342330"/>
            <a:ext cx="9199807" cy="4421876"/>
          </a:xfrm>
        </p:spPr>
        <p:txBody>
          <a:bodyPr anchor="t">
            <a:normAutofit/>
          </a:bodyPr>
          <a:lstStyle/>
          <a:p>
            <a:pPr algn="r"/>
            <a:r>
              <a:rPr lang="en-GB" sz="5400" b="1"/>
              <a:t>Leadership Vs Management</a:t>
            </a:r>
          </a:p>
        </p:txBody>
      </p:sp>
      <p:sp>
        <p:nvSpPr>
          <p:cNvPr id="37" name="Content Placeholder 2">
            <a:extLst>
              <a:ext uri="{FF2B5EF4-FFF2-40B4-BE49-F238E27FC236}">
                <a16:creationId xmlns:a16="http://schemas.microsoft.com/office/drawing/2014/main" id="{2C38841F-ACFD-5B88-CE75-FE42D6567C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5050" y="1400032"/>
            <a:ext cx="9862515" cy="273181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 b="1"/>
              <a:t>Management: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/>
              <a:t>Control, Structure, Order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b="1"/>
              <a:t>Leadership: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/>
              <a:t>Influence, Vision, Change</a:t>
            </a:r>
            <a:endParaRPr lang="en-GB" sz="2400" dirty="0"/>
          </a:p>
          <a:p>
            <a:pPr marL="0" indent="0">
              <a:buNone/>
            </a:pPr>
            <a:endParaRPr lang="en-GB" sz="24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400">
                <a:ea typeface="+mn-lt"/>
                <a:cs typeface="+mn-lt"/>
              </a:rPr>
              <a:t>In principle: Leadership puts focus on developing vision, while management focuses on stability. </a:t>
            </a:r>
            <a:r>
              <a:rPr lang="en-US" sz="1800">
                <a:ea typeface="+mn-lt"/>
                <a:cs typeface="+mn-lt"/>
              </a:rPr>
              <a:t>Kotter (1990)</a:t>
            </a:r>
            <a:endParaRPr lang="en-GB" sz="1800">
              <a:ea typeface="+mn-lt"/>
              <a:cs typeface="+mn-lt"/>
            </a:endParaRPr>
          </a:p>
          <a:p>
            <a:pPr marL="0" indent="0">
              <a:buNone/>
            </a:pPr>
            <a:endParaRPr lang="en-GB" sz="2400" dirty="0">
              <a:ea typeface="+mn-lt"/>
              <a:cs typeface="+mn-lt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76000"/>
                </a:srgbClr>
              </a:gs>
              <a:gs pos="100000">
                <a:schemeClr val="accent1"/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The 5 Types of Leaders">
            <a:extLst>
              <a:ext uri="{FF2B5EF4-FFF2-40B4-BE49-F238E27FC236}">
                <a16:creationId xmlns:a16="http://schemas.microsoft.com/office/drawing/2014/main" id="{3D800801-5215-47DF-DFF9-7CA49DBAD47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9" b="5967"/>
          <a:stretch>
            <a:fillRect/>
          </a:stretch>
        </p:blipFill>
        <p:spPr>
          <a:xfrm>
            <a:off x="5757333" y="1716174"/>
            <a:ext cx="6081889" cy="3216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2546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6960AD4-37E0-42CD-777C-3EF4EB568D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CD6D12D-172E-5AE1-C19C-0AEDD56E03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90401F6-8530-F7EB-975B-E66732BC4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BB9589A-CB24-FE5A-1801-270994233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402878C-D492-6D89-61EB-D272A3388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9E9D0B7E-5B27-3CD1-898B-73825D39F0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0742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Leadership In Sports</a:t>
            </a:r>
            <a:endParaRPr lang="en-US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0C2C725B-DC6C-8028-E4B8-7861D19675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12801"/>
            <a:ext cx="5097780" cy="3523931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/>
            <a:r>
              <a:rPr lang="en-US" sz="2000" b="1" dirty="0">
                <a:solidFill>
                  <a:srgbClr val="FFFFFF"/>
                </a:solidFill>
              </a:rPr>
              <a:t>People Orientated Systems:</a:t>
            </a:r>
            <a:endParaRPr lang="en-US" sz="2000" dirty="0">
              <a:solidFill>
                <a:srgbClr val="FFFFFF"/>
              </a:solidFill>
            </a:endParaRPr>
          </a:p>
          <a:p>
            <a:pPr marL="457200"/>
            <a:r>
              <a:rPr lang="en-US" sz="2000" dirty="0">
                <a:solidFill>
                  <a:srgbClr val="FFFFFF"/>
                </a:solidFill>
              </a:rPr>
              <a:t>Paid Employees</a:t>
            </a:r>
          </a:p>
          <a:p>
            <a:pPr marL="457200"/>
            <a:r>
              <a:rPr lang="en-US" sz="2000" dirty="0">
                <a:solidFill>
                  <a:srgbClr val="FFFFFF"/>
                </a:solidFill>
              </a:rPr>
              <a:t>Volunteers</a:t>
            </a:r>
          </a:p>
          <a:p>
            <a:pPr marL="457200"/>
            <a:r>
              <a:rPr lang="en-US" sz="2000" dirty="0">
                <a:solidFill>
                  <a:srgbClr val="FFFFFF"/>
                </a:solidFill>
              </a:rPr>
              <a:t>Clients</a:t>
            </a:r>
          </a:p>
          <a:p>
            <a:pPr marL="457200"/>
            <a:endParaRPr lang="en-US" sz="2000" dirty="0">
              <a:solidFill>
                <a:srgbClr val="FFFFFF"/>
              </a:solidFill>
            </a:endParaRPr>
          </a:p>
          <a:p>
            <a:pPr marL="0"/>
            <a:r>
              <a:rPr lang="en-US" sz="2000" b="1" dirty="0">
                <a:solidFill>
                  <a:srgbClr val="FFFFFF"/>
                </a:solidFill>
              </a:rPr>
              <a:t>Each Group Requires a Difference Approach!</a:t>
            </a:r>
          </a:p>
          <a:p>
            <a:pPr marL="0"/>
            <a:r>
              <a:rPr lang="en-US" sz="2000" dirty="0">
                <a:solidFill>
                  <a:srgbClr val="FFFFFF"/>
                </a:solidFill>
              </a:rPr>
              <a:t>This can vary through induction, training, performance management, feedback, communication and recruitment tactics. </a:t>
            </a:r>
          </a:p>
          <a:p>
            <a:pPr marL="0" indent="0">
              <a:buNone/>
            </a:pPr>
            <a:r>
              <a:rPr lang="en-US" sz="1800" dirty="0">
                <a:solidFill>
                  <a:srgbClr val="FFFFFF"/>
                </a:solidFill>
              </a:rPr>
              <a:t>(Chelladurai, 1999; Taylor et al., 2015)</a:t>
            </a:r>
          </a:p>
          <a:p>
            <a:pPr marL="0"/>
            <a:endParaRPr lang="en-US" sz="2000" dirty="0">
              <a:solidFill>
                <a:srgbClr val="FFFFFF"/>
              </a:solidFill>
            </a:endParaRPr>
          </a:p>
        </p:txBody>
      </p:sp>
      <p:pic>
        <p:nvPicPr>
          <p:cNvPr id="23" name="Picture 22" descr="What does it take to become a sports manager? - INSEEC">
            <a:extLst>
              <a:ext uri="{FF2B5EF4-FFF2-40B4-BE49-F238E27FC236}">
                <a16:creationId xmlns:a16="http://schemas.microsoft.com/office/drawing/2014/main" id="{50053060-14C8-E620-52A0-07294EBDF3F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1035" r="9154" b="-897"/>
          <a:stretch>
            <a:fillRect/>
          </a:stretch>
        </p:blipFill>
        <p:spPr>
          <a:xfrm>
            <a:off x="6696460" y="254246"/>
            <a:ext cx="5066442" cy="6348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09861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Content Placeholder 3" descr="John Wooden | Biography, Record, Books, &amp; Facts | Britannica">
            <a:extLst>
              <a:ext uri="{FF2B5EF4-FFF2-40B4-BE49-F238E27FC236}">
                <a16:creationId xmlns:a16="http://schemas.microsoft.com/office/drawing/2014/main" id="{3D23CBD9-3EC7-9785-2138-299E67BD1F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5741" y="496358"/>
            <a:ext cx="4556830" cy="585258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6D1CE28-AB63-B2E0-CAA2-B0A4AEB735A5}"/>
              </a:ext>
            </a:extLst>
          </p:cNvPr>
          <p:cNvSpPr txBox="1"/>
          <p:nvPr/>
        </p:nvSpPr>
        <p:spPr>
          <a:xfrm>
            <a:off x="7216254" y="494731"/>
            <a:ext cx="3286835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/>
              <a:t>Introducing:</a:t>
            </a:r>
            <a:endParaRPr lang="en-GB" sz="4000" b="1" dirty="0"/>
          </a:p>
          <a:p>
            <a:pPr algn="ctr"/>
            <a:endParaRPr lang="en-GB" sz="4000" b="1" dirty="0"/>
          </a:p>
          <a:p>
            <a:pPr algn="ctr"/>
            <a:r>
              <a:rPr lang="en-GB" sz="4000" b="1"/>
              <a:t>John Wooden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AAB33FD-CCED-5C0F-A402-24A517575A27}"/>
              </a:ext>
            </a:extLst>
          </p:cNvPr>
          <p:cNvSpPr txBox="1"/>
          <p:nvPr/>
        </p:nvSpPr>
        <p:spPr>
          <a:xfrm>
            <a:off x="5902655" y="2928582"/>
            <a:ext cx="5919717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ea typeface="+mn-lt"/>
                <a:cs typeface="+mn-lt"/>
              </a:rPr>
              <a:t>He won 10 NCAA championships in 12 years (1964–1975) </a:t>
            </a:r>
            <a:r>
              <a:rPr lang="en-GB" sz="2400" b="1">
                <a:ea typeface="+mn-lt"/>
                <a:cs typeface="+mn-lt"/>
              </a:rPr>
              <a:t>(NCAA historical records)</a:t>
            </a:r>
            <a:endParaRPr lang="en-GB" sz="2400" b="1" dirty="0"/>
          </a:p>
          <a:p>
            <a:endParaRPr lang="en-GB" sz="2400" b="1" dirty="0"/>
          </a:p>
          <a:p>
            <a:r>
              <a:rPr lang="en-GB" sz="2400" dirty="0"/>
              <a:t>However, his legacy was solidified with his development of the "Pyramid of Success" (Wooden, 2005; </a:t>
            </a:r>
            <a:r>
              <a:rPr lang="en-GB" sz="2400">
                <a:ea typeface="+mn-lt"/>
                <a:cs typeface="+mn-lt"/>
              </a:rPr>
              <a:t>Gallimore, R. and Tharp, R., 2004)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5071717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imeless Advice on Success From Coach John Wooden | by Todd Zipper | Monday  Motivator | Medium">
            <a:extLst>
              <a:ext uri="{FF2B5EF4-FFF2-40B4-BE49-F238E27FC236}">
                <a16:creationId xmlns:a16="http://schemas.microsoft.com/office/drawing/2014/main" id="{EE6CB1DB-2FAF-5A2D-6BA9-54612D86ED6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-436" r="63" b="-1307"/>
          <a:stretch>
            <a:fillRect/>
          </a:stretch>
        </p:blipFill>
        <p:spPr>
          <a:xfrm>
            <a:off x="1869469" y="316405"/>
            <a:ext cx="8459787" cy="622675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E65D39C-D88B-B26C-E964-512FE1856AA3}"/>
              </a:ext>
            </a:extLst>
          </p:cNvPr>
          <p:cNvSpPr txBox="1"/>
          <p:nvPr/>
        </p:nvSpPr>
        <p:spPr>
          <a:xfrm>
            <a:off x="8575343" y="6454253"/>
            <a:ext cx="234286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chemeClr val="bg1"/>
                </a:solidFill>
                <a:latin typeface="Aptos"/>
              </a:rPr>
              <a:t>Medium </a:t>
            </a:r>
            <a:r>
              <a:rPr lang="en-US" sz="1800" b="1" baseline="0">
                <a:solidFill>
                  <a:schemeClr val="bg1"/>
                </a:solidFill>
                <a:latin typeface="Aptos"/>
              </a:rPr>
              <a:t>(</a:t>
            </a:r>
            <a:r>
              <a:rPr lang="en-US" b="1">
                <a:solidFill>
                  <a:schemeClr val="bg1"/>
                </a:solidFill>
                <a:latin typeface="Aptos"/>
              </a:rPr>
              <a:t>2016</a:t>
            </a:r>
            <a:r>
              <a:rPr lang="en-US" sz="1800" b="1" baseline="0">
                <a:solidFill>
                  <a:schemeClr val="bg1"/>
                </a:solidFill>
                <a:latin typeface="Aptos"/>
              </a:rPr>
              <a:t>)</a:t>
            </a:r>
            <a:r>
              <a:rPr sz="1800" b="1" dirty="0">
                <a:solidFill>
                  <a:schemeClr val="bg1"/>
                </a:solidFill>
                <a:latin typeface="Aptos"/>
                <a:ea typeface="Aptos"/>
                <a:cs typeface="Aptos"/>
              </a:rPr>
              <a:t>​</a:t>
            </a:r>
            <a:endParaRPr lang="en-GB" b="1" dirty="0">
              <a:solidFill>
                <a:schemeClr val="bg1"/>
              </a:solidFill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18655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8F5FE2-BABC-4451-8880-72BD906BA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pPr algn="ctr"/>
            <a:r>
              <a:rPr lang="en-GB" sz="4000">
                <a:solidFill>
                  <a:srgbClr val="FFFFFF"/>
                </a:solidFill>
              </a:rPr>
              <a:t>More on Wooden: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5DA87F2-2357-6361-8D44-596C517875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9147845"/>
              </p:ext>
            </p:extLst>
          </p:nvPr>
        </p:nvGraphicFramePr>
        <p:xfrm>
          <a:off x="167795" y="1230140"/>
          <a:ext cx="11913369" cy="59231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0" name="TextBox 119">
            <a:extLst>
              <a:ext uri="{FF2B5EF4-FFF2-40B4-BE49-F238E27FC236}">
                <a16:creationId xmlns:a16="http://schemas.microsoft.com/office/drawing/2014/main" id="{17C5BC8E-6DF7-633B-6ECD-05498F74D4FC}"/>
              </a:ext>
            </a:extLst>
          </p:cNvPr>
          <p:cNvSpPr txBox="1"/>
          <p:nvPr/>
        </p:nvSpPr>
        <p:spPr>
          <a:xfrm>
            <a:off x="3559790" y="1961865"/>
            <a:ext cx="5072418" cy="5488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0" algn="ctr" rtl="0">
              <a:lnSpc>
                <a:spcPts val="1350"/>
              </a:lnSpc>
            </a:pPr>
            <a:r>
              <a:rPr lang="en-GB" sz="2400" b="1" baseline="0">
                <a:latin typeface="Calibri"/>
                <a:ea typeface="Arial"/>
                <a:cs typeface="Arial"/>
              </a:rPr>
              <a:t>Wooden famously  defined success as:</a:t>
            </a:r>
            <a:r>
              <a:rPr lang="en-US" sz="2400" b="1">
                <a:latin typeface="Calibri"/>
                <a:ea typeface="Arial"/>
                <a:cs typeface="Arial"/>
              </a:rPr>
              <a:t>​</a:t>
            </a:r>
            <a:endParaRPr lang="en-US" sz="2400"/>
          </a:p>
          <a:p>
            <a:pPr algn="ctr"/>
            <a:endParaRPr lang="en-GB" b="1">
              <a:solidFill>
                <a:srgbClr val="FFFFFF"/>
              </a:solidFill>
            </a:endParaRPr>
          </a:p>
        </p:txBody>
      </p:sp>
      <p:sp>
        <p:nvSpPr>
          <p:cNvPr id="182" name="TextBox 181">
            <a:extLst>
              <a:ext uri="{FF2B5EF4-FFF2-40B4-BE49-F238E27FC236}">
                <a16:creationId xmlns:a16="http://schemas.microsoft.com/office/drawing/2014/main" id="{66F8E8A7-7002-DB31-0A81-5DBEDB9B5015}"/>
              </a:ext>
            </a:extLst>
          </p:cNvPr>
          <p:cNvSpPr txBox="1"/>
          <p:nvPr/>
        </p:nvSpPr>
        <p:spPr>
          <a:xfrm>
            <a:off x="170598" y="6306403"/>
            <a:ext cx="11850804" cy="5488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0" rtl="0">
              <a:lnSpc>
                <a:spcPts val="1350"/>
              </a:lnSpc>
            </a:pPr>
            <a:r>
              <a:rPr lang="en-GB" b="1" baseline="0" dirty="0">
                <a:latin typeface="Calibri"/>
                <a:ea typeface="Arial"/>
                <a:cs typeface="Arial"/>
              </a:rPr>
              <a:t>Therefore, while Wooden remains an ideal model, leadership today requires additional adaptive skills – More on this later!</a:t>
            </a:r>
            <a:r>
              <a:rPr lang="en-US" b="1" dirty="0">
                <a:latin typeface="Calibri"/>
                <a:ea typeface="Arial"/>
                <a:cs typeface="Arial"/>
              </a:rPr>
              <a:t>​</a:t>
            </a:r>
            <a:endParaRPr lang="en-US" sz="1400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36784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B44E96-A17A-B2A0-6620-A937772594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173" y="-789294"/>
            <a:ext cx="4230100" cy="3387497"/>
          </a:xfrm>
        </p:spPr>
        <p:txBody>
          <a:bodyPr anchor="b">
            <a:normAutofit/>
          </a:bodyPr>
          <a:lstStyle/>
          <a:p>
            <a:pPr algn="ctr"/>
            <a:r>
              <a:rPr lang="en-GB" b="1">
                <a:solidFill>
                  <a:srgbClr val="FFFFFF"/>
                </a:solidFill>
              </a:rPr>
              <a:t>4 Laws of Learning - Wooden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339931-CC93-F428-13BE-C8CAD29FD3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Explanation</a:t>
            </a:r>
          </a:p>
          <a:p>
            <a:r>
              <a:rPr lang="en-GB" sz="2000"/>
              <a:t>Demonstration</a:t>
            </a:r>
          </a:p>
          <a:p>
            <a:r>
              <a:rPr lang="en-GB" sz="2000"/>
              <a:t>Imitation</a:t>
            </a:r>
          </a:p>
          <a:p>
            <a:r>
              <a:rPr lang="en-GB" sz="2000"/>
              <a:t>Repetition</a:t>
            </a:r>
          </a:p>
          <a:p>
            <a:endParaRPr lang="en-GB" sz="2000" dirty="0"/>
          </a:p>
          <a:p>
            <a:pPr marL="0" indent="0">
              <a:buNone/>
            </a:pPr>
            <a:r>
              <a:rPr lang="en-GB" sz="2000"/>
              <a:t>This reflects:</a:t>
            </a:r>
          </a:p>
          <a:p>
            <a:r>
              <a:rPr lang="en-GB" sz="2000"/>
              <a:t>Theory Y assumptions (McGregor)</a:t>
            </a:r>
          </a:p>
          <a:p>
            <a:r>
              <a:rPr lang="en-GB" sz="2000"/>
              <a:t>Developmental leadership</a:t>
            </a:r>
          </a:p>
          <a:p>
            <a:r>
              <a:rPr lang="en-GB" sz="2000"/>
              <a:t>Ethical leadership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His philosophy demonstrates that performance and moral development are not mutually exclusive.</a:t>
            </a:r>
            <a:endParaRPr lang="en-GB" sz="2000"/>
          </a:p>
          <a:p>
            <a:endParaRPr lang="en-GB" sz="2000" dirty="0"/>
          </a:p>
          <a:p>
            <a:endParaRPr lang="en-GB" sz="2000"/>
          </a:p>
        </p:txBody>
      </p:sp>
      <p:pic>
        <p:nvPicPr>
          <p:cNvPr id="6" name="Picture 5" descr="Legends of the Game: John Wooden | The GIST">
            <a:extLst>
              <a:ext uri="{FF2B5EF4-FFF2-40B4-BE49-F238E27FC236}">
                <a16:creationId xmlns:a16="http://schemas.microsoft.com/office/drawing/2014/main" id="{FBF5B836-FB0D-9E21-E6DA-3F7D7FEDA2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178" y="3181822"/>
            <a:ext cx="5057422" cy="3330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12523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F7D938-5606-4467-BA8D-77E7801EC8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6501" y="-463940"/>
            <a:ext cx="5754896" cy="166756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kern="1200">
                <a:latin typeface="+mj-lt"/>
                <a:ea typeface="+mj-ea"/>
                <a:cs typeface="+mj-cs"/>
              </a:rPr>
              <a:t>Theory X and Theory Y</a:t>
            </a:r>
            <a:endParaRPr lang="en-US" sz="4000" b="1" kern="1200">
              <a:latin typeface="+mj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EE336AA-8C88-3AFA-0C4A-7FA1EB0A352A}"/>
              </a:ext>
            </a:extLst>
          </p:cNvPr>
          <p:cNvSpPr txBox="1"/>
          <p:nvPr/>
        </p:nvSpPr>
        <p:spPr>
          <a:xfrm>
            <a:off x="5596502" y="1209819"/>
            <a:ext cx="5754896" cy="319746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aseline="0" dirty="0"/>
              <a:t>In elite sport</a:t>
            </a:r>
            <a:r>
              <a:rPr lang="en-US" sz="2000" dirty="0"/>
              <a:t> authoritarian</a:t>
            </a:r>
            <a:r>
              <a:rPr lang="en-US" sz="2000" baseline="0" dirty="0"/>
              <a:t> coaching reflects Theory X</a:t>
            </a:r>
            <a:r>
              <a:rPr lang="en-US" sz="2000" dirty="0"/>
              <a:t>​ while democratic</a:t>
            </a:r>
            <a:r>
              <a:rPr lang="en-US" sz="2000" baseline="0" dirty="0"/>
              <a:t> and servant leadership </a:t>
            </a:r>
            <a:r>
              <a:rPr lang="en-US" sz="2000" dirty="0"/>
              <a:t>reflect</a:t>
            </a:r>
            <a:r>
              <a:rPr lang="en-US" sz="2000" baseline="0" dirty="0"/>
              <a:t> </a:t>
            </a:r>
            <a:r>
              <a:rPr lang="en-US" sz="2000" baseline="0"/>
              <a:t>Theory Y</a:t>
            </a:r>
            <a:r>
              <a:rPr lang="en-US" sz="2000"/>
              <a:t>.​ (McGregor 1960)</a:t>
            </a: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aseline="0"/>
              <a:t>Rickards &amp; Clark (2006) argue Theory X ignores ethical wellbeing</a:t>
            </a:r>
            <a:r>
              <a:rPr lang="en-US" sz="2000"/>
              <a:t> however this</a:t>
            </a:r>
            <a:r>
              <a:rPr lang="en-US" sz="2000" baseline="0"/>
              <a:t> is central to modern sport debates.</a:t>
            </a:r>
            <a:r>
              <a:rPr lang="en-US" sz="2000"/>
              <a:t> </a:t>
            </a:r>
            <a:r>
              <a:rPr lang="en-US" sz="2000">
                <a:ea typeface="+mn-lt"/>
                <a:cs typeface="+mn-lt"/>
              </a:rPr>
              <a:t>Hill.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000"/>
              <a:t>Weinberg and Gould (2019)</a:t>
            </a:r>
            <a:br>
              <a:rPr lang="en-GB" sz="2000" dirty="0"/>
            </a:br>
            <a:endParaRPr lang="en-US" sz="20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E3D1156-8FFB-C119-F77A-4E290251718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5534177"/>
              </p:ext>
            </p:extLst>
          </p:nvPr>
        </p:nvGraphicFramePr>
        <p:xfrm>
          <a:off x="533168" y="622257"/>
          <a:ext cx="4567613" cy="2693678"/>
        </p:xfrm>
        <a:graphic>
          <a:graphicData uri="http://schemas.openxmlformats.org/drawingml/2006/table">
            <a:tbl>
              <a:tblPr firstRow="1" bandRow="1">
                <a:tableStyleId>{8EC20E35-A176-4012-BC5E-935CFFF8708E}</a:tableStyleId>
              </a:tblPr>
              <a:tblGrid>
                <a:gridCol w="2240422">
                  <a:extLst>
                    <a:ext uri="{9D8B030D-6E8A-4147-A177-3AD203B41FA5}">
                      <a16:colId xmlns:a16="http://schemas.microsoft.com/office/drawing/2014/main" val="619032125"/>
                    </a:ext>
                  </a:extLst>
                </a:gridCol>
                <a:gridCol w="2327191">
                  <a:extLst>
                    <a:ext uri="{9D8B030D-6E8A-4147-A177-3AD203B41FA5}">
                      <a16:colId xmlns:a16="http://schemas.microsoft.com/office/drawing/2014/main" val="1647163699"/>
                    </a:ext>
                  </a:extLst>
                </a:gridCol>
              </a:tblGrid>
              <a:tr h="517052">
                <a:tc>
                  <a:txBody>
                    <a:bodyPr/>
                    <a:lstStyle/>
                    <a:p>
                      <a:pPr algn="ctr"/>
                      <a:r>
                        <a:rPr lang="en-GB" sz="2100"/>
                        <a:t>Theory X</a:t>
                      </a:r>
                    </a:p>
                  </a:txBody>
                  <a:tcPr marL="60591" marR="60591" marT="30296" marB="3029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100"/>
                        <a:t>Theory Y</a:t>
                      </a:r>
                    </a:p>
                  </a:txBody>
                  <a:tcPr marL="60591" marR="60591" marT="30296" marB="30296"/>
                </a:tc>
                <a:extLst>
                  <a:ext uri="{0D108BD9-81ED-4DB2-BD59-A6C34878D82A}">
                    <a16:rowId xmlns:a16="http://schemas.microsoft.com/office/drawing/2014/main" val="756766162"/>
                  </a:ext>
                </a:extLst>
              </a:tr>
              <a:tr h="2176626">
                <a:tc>
                  <a:txBody>
                    <a:bodyPr/>
                    <a:lstStyle/>
                    <a:p>
                      <a:pPr marL="0" marR="0" lvl="0" indent="0" algn="ctr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100" b="0" u="none" strike="noStrike" noProof="0">
                          <a:solidFill>
                            <a:srgbClr val="000000"/>
                          </a:solidFill>
                        </a:rPr>
                        <a:t>People dislike work</a:t>
                      </a:r>
                      <a:endParaRPr lang="en-US" sz="2100" b="0" u="none" strike="noStrike" noProof="0"/>
                    </a:p>
                    <a:p>
                      <a:pPr marL="0" marR="0" lvl="0" indent="0" algn="ctr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100" b="0" u="none" strike="noStrike" noProof="0">
                          <a:solidFill>
                            <a:srgbClr val="000000"/>
                          </a:solidFill>
                        </a:rPr>
                        <a:t>Need control</a:t>
                      </a:r>
                      <a:endParaRPr lang="en-US" sz="2100" b="0" u="none" strike="noStrike" noProof="0"/>
                    </a:p>
                    <a:p>
                      <a:pPr marL="0" marR="0" lvl="0" indent="0" algn="ctr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100" b="0" u="none" strike="noStrike" noProof="0">
                          <a:solidFill>
                            <a:srgbClr val="000000"/>
                          </a:solidFill>
                        </a:rPr>
                        <a:t>Avoid responsibility</a:t>
                      </a:r>
                      <a:endParaRPr lang="en-US" sz="2100" b="0" i="0" u="none" strike="noStrike" noProof="0">
                        <a:latin typeface="Aptos"/>
                      </a:endParaRPr>
                    </a:p>
                  </a:txBody>
                  <a:tcPr marL="60591" marR="60591" marT="30296" marB="30296"/>
                </a:tc>
                <a:tc>
                  <a:txBody>
                    <a:bodyPr/>
                    <a:lstStyle/>
                    <a:p>
                      <a:pPr marL="0" marR="0" lvl="0" indent="0" algn="ctr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100" b="0" u="none" strike="noStrike" noProof="0">
                          <a:solidFill>
                            <a:srgbClr val="000000"/>
                          </a:solidFill>
                        </a:rPr>
                        <a:t>People seek responsibility</a:t>
                      </a:r>
                      <a:endParaRPr lang="en-US" sz="2100" b="0" u="none" strike="noStrike" noProof="0"/>
                    </a:p>
                    <a:p>
                      <a:pPr marL="0" marR="0" lvl="0" indent="0" algn="ctr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100" b="0" u="none" strike="noStrike" noProof="0">
                          <a:solidFill>
                            <a:srgbClr val="000000"/>
                          </a:solidFill>
                        </a:rPr>
                        <a:t>Can self-direct</a:t>
                      </a:r>
                      <a:endParaRPr lang="en-US" sz="2100" b="0" u="none" strike="noStrike" noProof="0"/>
                    </a:p>
                    <a:p>
                      <a:pPr marL="0" marR="0" lvl="0" indent="0" algn="ctr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100" b="0" u="none" strike="noStrike" noProof="0">
                          <a:solidFill>
                            <a:srgbClr val="000000"/>
                          </a:solidFill>
                        </a:rPr>
                        <a:t>Work can be meaningful</a:t>
                      </a:r>
                      <a:endParaRPr lang="en-US" sz="2100" b="0" i="0" u="none" strike="noStrike" noProof="0">
                        <a:latin typeface="Aptos"/>
                      </a:endParaRPr>
                    </a:p>
                  </a:txBody>
                  <a:tcPr marL="60591" marR="60591" marT="30296" marB="30296"/>
                </a:tc>
                <a:extLst>
                  <a:ext uri="{0D108BD9-81ED-4DB2-BD59-A6C34878D82A}">
                    <a16:rowId xmlns:a16="http://schemas.microsoft.com/office/drawing/2014/main" val="1879609814"/>
                  </a:ext>
                </a:extLst>
              </a:tr>
            </a:tbl>
          </a:graphicData>
        </a:graphic>
      </p:graphicFrame>
      <p:pic>
        <p:nvPicPr>
          <p:cNvPr id="3" name="Picture 2" descr="How to Deal with an Angry Boss: 5 Simple Tips - Civility Partners">
            <a:extLst>
              <a:ext uri="{FF2B5EF4-FFF2-40B4-BE49-F238E27FC236}">
                <a16:creationId xmlns:a16="http://schemas.microsoft.com/office/drawing/2014/main" id="{7F5F29F2-4C23-1D4B-6A2E-D49ACFE042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5734" y="4102306"/>
            <a:ext cx="3831167" cy="2155472"/>
          </a:xfrm>
          <a:prstGeom prst="rect">
            <a:avLst/>
          </a:prstGeom>
        </p:spPr>
      </p:pic>
      <p:pic>
        <p:nvPicPr>
          <p:cNvPr id="6" name="Picture 5" descr="Ten Things Great Bosses Do Every Day | by UpToDate Books | Medium">
            <a:extLst>
              <a:ext uri="{FF2B5EF4-FFF2-40B4-BE49-F238E27FC236}">
                <a16:creationId xmlns:a16="http://schemas.microsoft.com/office/drawing/2014/main" id="{B3CFD5C0-534B-F256-4A21-650C13CD13D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0903" b="-328"/>
          <a:stretch>
            <a:fillRect/>
          </a:stretch>
        </p:blipFill>
        <p:spPr>
          <a:xfrm>
            <a:off x="6673839" y="4095840"/>
            <a:ext cx="3839643" cy="2159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58877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BA38F0-FB4A-2AAD-FB2F-751F9B95A7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635" y="-249746"/>
            <a:ext cx="5356837" cy="1667569"/>
          </a:xfrm>
        </p:spPr>
        <p:txBody>
          <a:bodyPr anchor="b">
            <a:normAutofit fontScale="90000"/>
          </a:bodyPr>
          <a:lstStyle/>
          <a:p>
            <a:r>
              <a:rPr lang="en-GB" sz="4000" b="1">
                <a:latin typeface="Aptos"/>
              </a:rPr>
              <a:t>Behavioural Leadership (Task vs Relationship)</a:t>
            </a:r>
            <a:endParaRPr lang="en-GB" sz="4000">
              <a:latin typeface="Aptos"/>
            </a:endParaRPr>
          </a:p>
        </p:txBody>
      </p:sp>
      <p:pic>
        <p:nvPicPr>
          <p:cNvPr id="22" name="Graphic 21" descr="Social Network">
            <a:extLst>
              <a:ext uri="{FF2B5EF4-FFF2-40B4-BE49-F238E27FC236}">
                <a16:creationId xmlns:a16="http://schemas.microsoft.com/office/drawing/2014/main" id="{852D627B-786D-D326-36B5-2347391D7D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13623" y="2173548"/>
            <a:ext cx="3876165" cy="387616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1A6ACE-F0D4-725B-CE03-E5D22C8EDB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37695" y="318925"/>
            <a:ext cx="5299971" cy="573367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800" b="1" dirty="0">
                <a:latin typeface="Arial"/>
                <a:ea typeface="+mn-lt"/>
                <a:cs typeface="Arial"/>
              </a:rPr>
              <a:t>Focuses on what leaders </a:t>
            </a:r>
            <a:r>
              <a:rPr lang="en-GB" sz="1800" i="1" dirty="0">
                <a:latin typeface="Arial"/>
                <a:ea typeface="+mn-lt"/>
                <a:cs typeface="Arial"/>
              </a:rPr>
              <a:t>do</a:t>
            </a:r>
            <a:r>
              <a:rPr lang="en-GB" sz="1800" dirty="0">
                <a:latin typeface="Arial"/>
                <a:ea typeface="+mn-lt"/>
                <a:cs typeface="Arial"/>
              </a:rPr>
              <a:t>, rather than what traits they possess.</a:t>
            </a:r>
            <a:endParaRPr lang="en-US" sz="1800" dirty="0">
              <a:ea typeface="+mn-lt"/>
              <a:cs typeface="+mn-lt"/>
            </a:endParaRPr>
          </a:p>
          <a:p>
            <a:r>
              <a:rPr lang="en-GB" sz="1800">
                <a:latin typeface="Arial"/>
                <a:ea typeface="+mn-lt"/>
                <a:cs typeface="Arial"/>
              </a:rPr>
              <a:t>From the Ohio State &amp; Michigan studies:</a:t>
            </a:r>
            <a:endParaRPr lang="en-US" sz="1800">
              <a:latin typeface="Arial"/>
              <a:cs typeface="Arial"/>
            </a:endParaRPr>
          </a:p>
          <a:p>
            <a:pPr lvl="1"/>
            <a:r>
              <a:rPr lang="en-GB" sz="1800" b="1">
                <a:latin typeface="Arial"/>
                <a:ea typeface="+mn-lt"/>
                <a:cs typeface="Arial"/>
              </a:rPr>
              <a:t>Task behaviours</a:t>
            </a:r>
            <a:r>
              <a:rPr lang="en-GB" sz="1800">
                <a:latin typeface="Arial"/>
                <a:ea typeface="+mn-lt"/>
                <a:cs typeface="Arial"/>
              </a:rPr>
              <a:t> – structure, instruction, direction</a:t>
            </a:r>
            <a:endParaRPr lang="en-GB" sz="1800"/>
          </a:p>
          <a:p>
            <a:pPr lvl="1"/>
            <a:r>
              <a:rPr lang="en-GB" sz="1800" b="1">
                <a:latin typeface="Arial"/>
                <a:ea typeface="+mn-lt"/>
                <a:cs typeface="Arial"/>
              </a:rPr>
              <a:t>Relationship behaviours</a:t>
            </a:r>
            <a:r>
              <a:rPr lang="en-GB" sz="1800">
                <a:latin typeface="Arial"/>
                <a:ea typeface="+mn-lt"/>
                <a:cs typeface="Arial"/>
              </a:rPr>
              <a:t> – support, encouragement, inclusion</a:t>
            </a:r>
            <a:endParaRPr lang="en-GB" sz="1800">
              <a:latin typeface="Arial"/>
              <a:cs typeface="Arial"/>
            </a:endParaRPr>
          </a:p>
          <a:p>
            <a:pPr lvl="1"/>
            <a:r>
              <a:rPr lang="en-GB" sz="1800" b="1">
                <a:latin typeface="Arial"/>
                <a:ea typeface="+mn-lt"/>
                <a:cs typeface="Arial"/>
              </a:rPr>
              <a:t>Smoll &amp; Smith (1984, 1989)</a:t>
            </a:r>
            <a:r>
              <a:rPr lang="en-GB" sz="1800">
                <a:latin typeface="Arial"/>
                <a:ea typeface="+mn-lt"/>
                <a:cs typeface="Arial"/>
              </a:rPr>
              <a:t> found effective coaches:</a:t>
            </a:r>
            <a:endParaRPr lang="en-GB" sz="1800">
              <a:latin typeface="Arial"/>
              <a:cs typeface="Arial"/>
            </a:endParaRPr>
          </a:p>
          <a:p>
            <a:pPr lvl="1"/>
            <a:r>
              <a:rPr lang="en-GB" sz="1800">
                <a:latin typeface="Arial"/>
                <a:ea typeface="+mn-lt"/>
                <a:cs typeface="Arial"/>
              </a:rPr>
              <a:t>Provide high positive reinforcement</a:t>
            </a:r>
            <a:endParaRPr lang="en-GB" sz="1800">
              <a:latin typeface="Arial"/>
              <a:cs typeface="Arial"/>
            </a:endParaRPr>
          </a:p>
          <a:p>
            <a:pPr lvl="1"/>
            <a:r>
              <a:rPr lang="en-GB" sz="1800">
                <a:latin typeface="Arial"/>
                <a:ea typeface="+mn-lt"/>
                <a:cs typeface="Arial"/>
              </a:rPr>
              <a:t>Encourage correction after mistakes</a:t>
            </a:r>
            <a:endParaRPr lang="en-GB" sz="1800">
              <a:latin typeface="Arial"/>
              <a:cs typeface="Arial"/>
            </a:endParaRPr>
          </a:p>
          <a:p>
            <a:pPr lvl="1"/>
            <a:r>
              <a:rPr lang="en-GB" sz="1800">
                <a:latin typeface="Arial"/>
                <a:ea typeface="+mn-lt"/>
                <a:cs typeface="Arial"/>
              </a:rPr>
              <a:t>Deliver clear technical instruction</a:t>
            </a:r>
            <a:endParaRPr lang="en-GB" sz="1800">
              <a:latin typeface="Arial"/>
              <a:cs typeface="Arial"/>
            </a:endParaRPr>
          </a:p>
          <a:p>
            <a:pPr lvl="1"/>
            <a:r>
              <a:rPr lang="en-GB" sz="1800">
                <a:latin typeface="Arial"/>
                <a:ea typeface="+mn-lt"/>
                <a:cs typeface="Arial"/>
              </a:rPr>
              <a:t>Maintain supportive communication</a:t>
            </a:r>
            <a:endParaRPr lang="en-GB" sz="1800"/>
          </a:p>
          <a:p>
            <a:pPr lvl="1"/>
            <a:endParaRPr lang="en-GB" sz="1100"/>
          </a:p>
          <a:p>
            <a:endParaRPr lang="en-GB" sz="110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F510B0A-B0A7-5642-656B-F84422AEDBEA}"/>
              </a:ext>
            </a:extLst>
          </p:cNvPr>
          <p:cNvSpPr txBox="1"/>
          <p:nvPr/>
        </p:nvSpPr>
        <p:spPr>
          <a:xfrm>
            <a:off x="5936776" y="4475328"/>
            <a:ext cx="609600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lvl="1" rtl="0"/>
            <a:r>
              <a:rPr lang="en-GB" sz="1800" b="1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Critical Evaluation:</a:t>
            </a:r>
            <a:r>
              <a:rPr lang="en-GB" sz="1800">
                <a:latin typeface="Arial"/>
                <a:ea typeface="Arial"/>
                <a:cs typeface="Arial"/>
              </a:rPr>
              <a:t>​</a:t>
            </a:r>
            <a:endParaRPr lang="en-US"/>
          </a:p>
          <a:p>
            <a:pPr marL="228600" lvl="1" indent="-228600" rtl="0">
              <a:buFont typeface=""/>
              <a:buChar char="•"/>
            </a:pPr>
            <a:r>
              <a:rPr lang="en-GB" sz="1800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Leadership behaviours can be learned</a:t>
            </a:r>
            <a:r>
              <a:rPr lang="en-GB" sz="1800">
                <a:latin typeface="Arial"/>
                <a:ea typeface="Arial"/>
                <a:cs typeface="Arial"/>
              </a:rPr>
              <a:t>​</a:t>
            </a:r>
          </a:p>
          <a:p>
            <a:pPr marL="228600" lvl="1" indent="-228600" rtl="0">
              <a:buFont typeface=""/>
              <a:buChar char="•"/>
            </a:pPr>
            <a:r>
              <a:rPr lang="en-GB" sz="1800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However, behavioural theory does not fully explain context (Bowen et al., 2017)</a:t>
            </a:r>
            <a:r>
              <a:rPr lang="en-GB" sz="1800">
                <a:latin typeface="Arial"/>
                <a:ea typeface="Arial"/>
                <a:cs typeface="Arial"/>
              </a:rPr>
              <a:t>​</a:t>
            </a:r>
          </a:p>
          <a:p>
            <a:pPr marL="228600" lvl="1" indent="-228600" rtl="0">
              <a:buFont typeface=""/>
              <a:buChar char="•"/>
            </a:pPr>
            <a:r>
              <a:rPr lang="en-GB" sz="1800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What works in youth sport may not work in elite sport</a:t>
            </a:r>
            <a:r>
              <a:rPr lang="en-GB" sz="1800">
                <a:latin typeface="Arial"/>
                <a:ea typeface="Arial"/>
                <a:cs typeface="Arial"/>
              </a:rPr>
              <a:t>​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13487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A3FCB2-9BFD-8176-9E83-CFAF689DE5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5543" y="-1329518"/>
            <a:ext cx="3201366" cy="3387497"/>
          </a:xfrm>
        </p:spPr>
        <p:txBody>
          <a:bodyPr anchor="b">
            <a:normAutofit/>
          </a:bodyPr>
          <a:lstStyle/>
          <a:p>
            <a:pPr algn="ctr"/>
            <a:r>
              <a:rPr lang="en-GB" sz="4000" b="1">
                <a:solidFill>
                  <a:srgbClr val="FFFFFF"/>
                </a:solidFill>
              </a:rPr>
              <a:t>Relational Leadership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7EB150-39FB-CC51-44D3-7668165DAF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8886" y="513005"/>
            <a:ext cx="6555347" cy="263452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 b="1">
                <a:latin typeface="Arial"/>
                <a:ea typeface="+mn-lt"/>
                <a:cs typeface="Arial"/>
              </a:rPr>
              <a:t>Leader–Member Exchange (LMX)</a:t>
            </a:r>
            <a:endParaRPr lang="en-GB" sz="2000" b="1">
              <a:latin typeface="Arial"/>
              <a:cs typeface="Arial"/>
            </a:endParaRPr>
          </a:p>
          <a:p>
            <a:pPr lvl="1"/>
            <a:r>
              <a:rPr lang="en-GB" sz="2000">
                <a:latin typeface="Arial"/>
                <a:ea typeface="+mn-lt"/>
                <a:cs typeface="Arial"/>
              </a:rPr>
              <a:t>Focuses on quality of coach–athlete relationships</a:t>
            </a:r>
            <a:endParaRPr lang="en-GB" sz="2000">
              <a:latin typeface="Arial"/>
              <a:cs typeface="Arial"/>
            </a:endParaRPr>
          </a:p>
          <a:p>
            <a:pPr lvl="1"/>
            <a:r>
              <a:rPr lang="en-GB" sz="2000">
                <a:latin typeface="Arial"/>
                <a:ea typeface="+mn-lt"/>
                <a:cs typeface="Arial"/>
              </a:rPr>
              <a:t>High-quality relationships → trust, cohesion, motivation</a:t>
            </a:r>
            <a:endParaRPr lang="en-GB" sz="2000">
              <a:latin typeface="Arial"/>
              <a:cs typeface="Arial"/>
            </a:endParaRPr>
          </a:p>
          <a:p>
            <a:pPr lvl="1"/>
            <a:r>
              <a:rPr lang="en-GB" sz="2000">
                <a:latin typeface="Arial"/>
                <a:ea typeface="+mn-lt"/>
                <a:cs typeface="Arial"/>
              </a:rPr>
              <a:t>Low-quality relationships → dissatisfaction, disengagement</a:t>
            </a:r>
            <a:endParaRPr lang="en-GB" sz="2000">
              <a:latin typeface="Aptos"/>
              <a:ea typeface="+mn-lt"/>
              <a:cs typeface="Arial"/>
            </a:endParaRPr>
          </a:p>
          <a:p>
            <a:pPr lvl="1"/>
            <a:endParaRPr lang="en-GB" sz="2000" b="1" dirty="0">
              <a:latin typeface="Arial"/>
              <a:ea typeface="+mn-lt"/>
              <a:cs typeface="Arial"/>
            </a:endParaRPr>
          </a:p>
          <a:p>
            <a:pPr marL="457200" lvl="1" indent="0">
              <a:buNone/>
            </a:pPr>
            <a:endParaRPr lang="en-GB" sz="2000" b="1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07ABB6-76A5-816A-92C4-24FCBCF5F294}"/>
              </a:ext>
            </a:extLst>
          </p:cNvPr>
          <p:cNvSpPr txBox="1"/>
          <p:nvPr/>
        </p:nvSpPr>
        <p:spPr>
          <a:xfrm>
            <a:off x="4799463" y="2672687"/>
            <a:ext cx="6096000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GB" sz="2000" b="1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Leadership is therefore:</a:t>
            </a:r>
            <a:r>
              <a:rPr lang="en-GB" sz="2000">
                <a:latin typeface="Arial"/>
                <a:ea typeface="Arial"/>
                <a:cs typeface="Arial"/>
              </a:rPr>
              <a:t>​</a:t>
            </a:r>
          </a:p>
          <a:p>
            <a:pPr marL="228600" lvl="1" indent="-228600" rtl="0">
              <a:buFont typeface=""/>
              <a:buChar char="•"/>
            </a:pPr>
            <a:r>
              <a:rPr lang="en-GB" sz="2000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A relationship</a:t>
            </a:r>
            <a:r>
              <a:rPr lang="en-GB" sz="2000">
                <a:latin typeface="Arial"/>
                <a:ea typeface="Arial"/>
                <a:cs typeface="Arial"/>
              </a:rPr>
              <a:t>​</a:t>
            </a:r>
          </a:p>
          <a:p>
            <a:pPr marL="228600" lvl="1" indent="-228600" rtl="0">
              <a:buFont typeface=""/>
              <a:buChar char="•"/>
            </a:pPr>
            <a:r>
              <a:rPr lang="en-GB" sz="2000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A process of mutual influence</a:t>
            </a:r>
            <a:r>
              <a:rPr lang="en-GB" sz="2000">
                <a:latin typeface="Arial"/>
                <a:ea typeface="Arial"/>
                <a:cs typeface="Arial"/>
              </a:rPr>
              <a:t>​</a:t>
            </a:r>
          </a:p>
          <a:p>
            <a:pPr marL="228600" lvl="1" indent="-228600">
              <a:buFont typeface=""/>
              <a:buChar char="•"/>
            </a:pPr>
            <a:r>
              <a:rPr lang="en-GB" sz="2000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Dependent on </a:t>
            </a:r>
            <a:r>
              <a:rPr lang="en-GB" sz="2000">
                <a:solidFill>
                  <a:srgbClr val="000000"/>
                </a:solidFill>
                <a:latin typeface="Arial"/>
                <a:ea typeface="Arial"/>
                <a:cs typeface="Arial"/>
              </a:rPr>
              <a:t>communication (</a:t>
            </a:r>
            <a:r>
              <a:rPr lang="en-GB" sz="2000">
                <a:solidFill>
                  <a:srgbClr val="000000"/>
                </a:solidFill>
                <a:latin typeface="Aptos"/>
                <a:ea typeface="Arial"/>
                <a:cs typeface="Arial"/>
              </a:rPr>
              <a:t>Graen </a:t>
            </a:r>
            <a:r>
              <a:rPr lang="en-GB" sz="2000">
                <a:ea typeface="+mn-lt"/>
                <a:cs typeface="+mn-lt"/>
              </a:rPr>
              <a:t>and Uhl-Bien (1995)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F1E2EC-D871-89C5-DED8-8DB7921E1C8B}"/>
              </a:ext>
            </a:extLst>
          </p:cNvPr>
          <p:cNvSpPr txBox="1"/>
          <p:nvPr/>
        </p:nvSpPr>
        <p:spPr>
          <a:xfrm>
            <a:off x="4799463" y="4452582"/>
            <a:ext cx="6096000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GB" sz="2000" b="1" baseline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Critical Insight:</a:t>
            </a:r>
            <a:r>
              <a:rPr lang="en-US" sz="2000">
                <a:latin typeface="Arial"/>
                <a:ea typeface="Segoe UI"/>
                <a:cs typeface="Segoe UI"/>
              </a:rPr>
              <a:t>​</a:t>
            </a:r>
          </a:p>
          <a:p>
            <a:r>
              <a:rPr lang="en-GB" sz="2000" dirty="0">
                <a:latin typeface="Arial"/>
                <a:ea typeface="Segoe UI"/>
                <a:cs typeface="Segoe UI"/>
              </a:rPr>
              <a:t>​</a:t>
            </a:r>
            <a:br>
              <a:rPr lang="en-GB" sz="2000" dirty="0">
                <a:latin typeface="Arial"/>
                <a:ea typeface="Segoe UI"/>
                <a:cs typeface="Segoe UI"/>
              </a:rPr>
            </a:br>
            <a:r>
              <a:rPr lang="en-GB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Effective sport leadership is not purely hierarchical — it is relational and trust-based.</a:t>
            </a:r>
            <a:r>
              <a:rPr lang="en-GB" dirty="0">
                <a:latin typeface="Arial"/>
                <a:ea typeface="Segoe UI"/>
                <a:cs typeface="Segoe UI"/>
              </a:rPr>
              <a:t>​ </a:t>
            </a:r>
            <a:r>
              <a:rPr lang="en-US" dirty="0">
                <a:latin typeface="Aptos"/>
                <a:ea typeface="Segoe UI"/>
                <a:cs typeface="Segoe UI"/>
              </a:rPr>
              <a:t>High-quality coach–athlete relationships are associated with greater athlete </a:t>
            </a:r>
            <a:r>
              <a:rPr lang="en-US">
                <a:latin typeface="Aptos"/>
                <a:ea typeface="Segoe UI"/>
                <a:cs typeface="Segoe UI"/>
              </a:rPr>
              <a:t>satisfaction and motivation. </a:t>
            </a:r>
            <a:r>
              <a:rPr lang="en-GB">
                <a:ea typeface="+mn-lt"/>
                <a:cs typeface="+mn-lt"/>
              </a:rPr>
              <a:t>Jowett, S. (2007)</a:t>
            </a:r>
          </a:p>
        </p:txBody>
      </p:sp>
      <p:pic>
        <p:nvPicPr>
          <p:cNvPr id="6" name="Picture 5" descr="How friendly should managers be with their employees?">
            <a:extLst>
              <a:ext uri="{FF2B5EF4-FFF2-40B4-BE49-F238E27FC236}">
                <a16:creationId xmlns:a16="http://schemas.microsoft.com/office/drawing/2014/main" id="{5306FE6D-E7A9-FBC9-630A-0FDAA1AD22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056" y="3151122"/>
            <a:ext cx="3562065" cy="2375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0065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0F24D38-B79E-44B4-830E-043F45D9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D77F5A-B3BE-5EE9-BFD4-42C015944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0742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Transformational Leadership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C469874-256B-45B3-A79C-7591B4BA1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7EFEC5-03DC-453A-CFCF-57568B1956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6345"/>
            <a:ext cx="5097780" cy="391061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>
                <a:solidFill>
                  <a:srgbClr val="FFFFFF"/>
                </a:solidFill>
              </a:rPr>
              <a:t>(Bass, 1985)</a:t>
            </a:r>
          </a:p>
          <a:p>
            <a:r>
              <a:rPr lang="en-US" sz="2400">
                <a:solidFill>
                  <a:srgbClr val="FFFFFF"/>
                </a:solidFill>
              </a:rPr>
              <a:t>Transformational leaders:</a:t>
            </a:r>
          </a:p>
          <a:p>
            <a:pPr lvl="1"/>
            <a:r>
              <a:rPr lang="en-US">
                <a:solidFill>
                  <a:srgbClr val="FFFFFF"/>
                </a:solidFill>
              </a:rPr>
              <a:t>Inspire a shared vision</a:t>
            </a:r>
          </a:p>
          <a:p>
            <a:pPr lvl="1"/>
            <a:r>
              <a:rPr lang="en-US">
                <a:solidFill>
                  <a:srgbClr val="FFFFFF"/>
                </a:solidFill>
              </a:rPr>
              <a:t>Provide individual consideration</a:t>
            </a:r>
          </a:p>
          <a:p>
            <a:pPr lvl="1"/>
            <a:r>
              <a:rPr lang="en-US">
                <a:solidFill>
                  <a:srgbClr val="FFFFFF"/>
                </a:solidFill>
              </a:rPr>
              <a:t>Encourage intellectual stimulation</a:t>
            </a:r>
          </a:p>
          <a:p>
            <a:pPr lvl="1"/>
            <a:r>
              <a:rPr lang="en-US">
                <a:solidFill>
                  <a:srgbClr val="FFFFFF"/>
                </a:solidFill>
              </a:rPr>
              <a:t>Motivate athletes beyond self-interest</a:t>
            </a:r>
          </a:p>
          <a:p>
            <a:pPr lvl="1"/>
            <a:endParaRPr lang="en-US">
              <a:solidFill>
                <a:srgbClr val="FFFFFF"/>
              </a:solidFill>
            </a:endParaRPr>
          </a:p>
          <a:p>
            <a:pPr marL="457200" lvl="1"/>
            <a:endParaRPr lang="en-US">
              <a:solidFill>
                <a:srgbClr val="FFFFFF"/>
              </a:solidFill>
            </a:endParaRPr>
          </a:p>
          <a:p>
            <a:endParaRPr lang="en-US" sz="2400">
              <a:solidFill>
                <a:srgbClr val="FFFFFF"/>
              </a:solidFill>
            </a:endParaRPr>
          </a:p>
          <a:p>
            <a:endParaRPr lang="en-US" sz="2400">
              <a:solidFill>
                <a:srgbClr val="FFFFFF"/>
              </a:solidFill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2CC07A7-36C7-4AFF-45AF-F3553F1F0216}"/>
              </a:ext>
            </a:extLst>
          </p:cNvPr>
          <p:cNvSpPr txBox="1">
            <a:spLocks/>
          </p:cNvSpPr>
          <p:nvPr/>
        </p:nvSpPr>
        <p:spPr>
          <a:xfrm>
            <a:off x="6256020" y="2266345"/>
            <a:ext cx="5097780" cy="3910618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>
                <a:solidFill>
                  <a:srgbClr val="FFFFFF"/>
                </a:solidFill>
              </a:rPr>
              <a:t>Research (Arthur et al., 2011):</a:t>
            </a:r>
          </a:p>
          <a:p>
            <a:pPr lvl="1"/>
            <a:r>
              <a:rPr lang="en-US">
                <a:solidFill>
                  <a:srgbClr val="FFFFFF"/>
                </a:solidFill>
              </a:rPr>
              <a:t>Predicts increased “extra effort”</a:t>
            </a:r>
          </a:p>
          <a:p>
            <a:pPr lvl="1"/>
            <a:r>
              <a:rPr lang="en-US">
                <a:solidFill>
                  <a:srgbClr val="FFFFFF"/>
                </a:solidFill>
              </a:rPr>
              <a:t>Linked to athlete satisfaction</a:t>
            </a:r>
          </a:p>
          <a:p>
            <a:pPr lvl="1"/>
            <a:r>
              <a:rPr lang="en-US">
                <a:solidFill>
                  <a:srgbClr val="FFFFFF"/>
                </a:solidFill>
              </a:rPr>
              <a:t>Associated with team cohesion</a:t>
            </a:r>
          </a:p>
          <a:p>
            <a:pPr marL="457200" lvl="1"/>
            <a:endParaRPr lang="en-US">
              <a:solidFill>
                <a:srgbClr val="FFFFFF"/>
              </a:solidFill>
            </a:endParaRPr>
          </a:p>
          <a:p>
            <a:endParaRPr lang="en-US" sz="2400">
              <a:solidFill>
                <a:srgbClr val="FFFFFF"/>
              </a:solidFill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800" b="1"/>
              <a:t>Strengths:</a:t>
            </a:r>
            <a:endParaRPr lang="en-US" sz="1800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800"/>
              <a:t>Strong empirical support in sport</a:t>
            </a:r>
            <a:endParaRPr lang="en-US" sz="1800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800"/>
              <a:t>Develops long-term culture</a:t>
            </a:r>
            <a:endParaRPr lang="en-US" sz="1800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800" b="1"/>
              <a:t>Limitations:</a:t>
            </a:r>
            <a:endParaRPr lang="en-US" sz="1800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800"/>
              <a:t>Risk of “hero coach” dependency</a:t>
            </a:r>
            <a:endParaRPr lang="en-US" sz="1800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800" dirty="0" err="1"/>
              <a:t>Organisation</a:t>
            </a:r>
            <a:r>
              <a:rPr lang="en-US" sz="1800" dirty="0"/>
              <a:t> may struggle when leader leaves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88912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151139A-886F-4B97-8815-729AD383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B5E08C4-8CDD-4623-A5B8-E998C6DEE3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492"/>
            <a:ext cx="12191998" cy="1575955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5F33878-D502-4FFA-8ACE-F2AECDB2A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35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3539FEE-81D3-4406-802E-60B20B16F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8" y="-5307777"/>
            <a:ext cx="1576446" cy="12192001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C701763-729E-462F-A5A8-E0DEFEB1E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25434" y="986"/>
            <a:ext cx="4303422" cy="157546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3A39AB9-7BCD-1D4D-166E-29BD653BA48C}"/>
              </a:ext>
            </a:extLst>
          </p:cNvPr>
          <p:cNvSpPr txBox="1"/>
          <p:nvPr/>
        </p:nvSpPr>
        <p:spPr>
          <a:xfrm>
            <a:off x="580297" y="1712249"/>
            <a:ext cx="7096986" cy="232591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b="1">
                <a:solidFill>
                  <a:srgbClr val="000000"/>
                </a:solidFill>
                <a:latin typeface="+mj-lt"/>
                <a:ea typeface="+mj-ea"/>
                <a:cs typeface="+mj-cs"/>
              </a:rPr>
              <a:t>Servant Leadership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(Greenleaf, 1977)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Core principle:</a:t>
            </a:r>
            <a:br>
              <a:rPr lang="en-US" sz="2400" dirty="0">
                <a:latin typeface="+mj-lt"/>
                <a:ea typeface="+mj-ea"/>
                <a:cs typeface="+mj-cs"/>
              </a:rPr>
            </a:br>
            <a:r>
              <a:rPr lang="en-US" sz="240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Leader serves followers first.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1000">
              <a:solidFill>
                <a:srgbClr val="000000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3FB5476-64B2-7C0F-66DC-563D08B37C1B}"/>
              </a:ext>
            </a:extLst>
          </p:cNvPr>
          <p:cNvSpPr txBox="1"/>
          <p:nvPr/>
        </p:nvSpPr>
        <p:spPr>
          <a:xfrm>
            <a:off x="5506447" y="3907210"/>
            <a:ext cx="5339003" cy="205306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b="1"/>
              <a:t>Relevance in Sport: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/>
              <a:t>Supports long-term athlete welfare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/>
              <a:t>Enhances volunteer retention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/>
              <a:t>Builds sustainable culture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500">
              <a:solidFill>
                <a:srgbClr val="FFFF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11E240D-398E-8123-6228-08411E4EE64A}"/>
              </a:ext>
            </a:extLst>
          </p:cNvPr>
          <p:cNvSpPr txBox="1"/>
          <p:nvPr/>
        </p:nvSpPr>
        <p:spPr>
          <a:xfrm>
            <a:off x="580030" y="3906671"/>
            <a:ext cx="6096000" cy="26007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sz="2400" b="1"/>
              <a:t>Characteristics:</a:t>
            </a:r>
          </a:p>
          <a:p>
            <a:pPr marL="228600" indent="-228600">
              <a:spcAft>
                <a:spcPts val="600"/>
              </a:spcAft>
              <a:buFont typeface=""/>
              <a:buChar char="•"/>
            </a:pPr>
            <a:r>
              <a:rPr lang="en-US" sz="2400" dirty="0" err="1"/>
              <a:t>Prioritises</a:t>
            </a:r>
            <a:r>
              <a:rPr lang="en-US" sz="2400" dirty="0"/>
              <a:t> athlete wellbeing</a:t>
            </a:r>
          </a:p>
          <a:p>
            <a:pPr marL="228600" indent="-228600">
              <a:spcAft>
                <a:spcPts val="600"/>
              </a:spcAft>
              <a:buFont typeface=""/>
              <a:buChar char="•"/>
            </a:pPr>
            <a:r>
              <a:rPr lang="en-US" sz="2400"/>
              <a:t>Builds psychological safety</a:t>
            </a:r>
            <a:endParaRPr lang="en-US" sz="2400" dirty="0"/>
          </a:p>
          <a:p>
            <a:pPr marL="228600" indent="-228600">
              <a:spcAft>
                <a:spcPts val="600"/>
              </a:spcAft>
              <a:buFont typeface=""/>
              <a:buChar char="•"/>
            </a:pPr>
            <a:r>
              <a:rPr lang="en-US" sz="2400"/>
              <a:t>Develops autonomy and growth</a:t>
            </a:r>
            <a:endParaRPr lang="en-US" sz="2400" dirty="0"/>
          </a:p>
          <a:p>
            <a:pPr marL="228600" indent="-228600">
              <a:spcAft>
                <a:spcPts val="600"/>
              </a:spcAft>
              <a:buFont typeface=""/>
              <a:buChar char="•"/>
            </a:pPr>
            <a:r>
              <a:rPr lang="en-US" sz="2400" dirty="0" err="1"/>
              <a:t>Emphasises</a:t>
            </a:r>
            <a:r>
              <a:rPr lang="en-US" sz="2400" dirty="0"/>
              <a:t> ethical responsibility</a:t>
            </a:r>
          </a:p>
          <a:p>
            <a:pPr algn="ctr">
              <a:spcAft>
                <a:spcPts val="600"/>
              </a:spcAft>
            </a:pP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86A5A5A-3B23-30E1-67CD-C8E723104CA5}"/>
              </a:ext>
            </a:extLst>
          </p:cNvPr>
          <p:cNvSpPr txBox="1"/>
          <p:nvPr/>
        </p:nvSpPr>
        <p:spPr>
          <a:xfrm>
            <a:off x="5504596" y="2098343"/>
            <a:ext cx="6096000" cy="155427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sz="2400" b="1"/>
              <a:t>Critical Evaluation:</a:t>
            </a:r>
            <a:br>
              <a:rPr lang="en-US" sz="2400" dirty="0"/>
            </a:br>
            <a:r>
              <a:rPr lang="en-US" sz="2400"/>
              <a:t>Eicher-Catt (2005) argues servant leadership may still mask power imbalance.</a:t>
            </a:r>
          </a:p>
          <a:p>
            <a:pPr algn="ctr">
              <a:spcAft>
                <a:spcPts val="600"/>
              </a:spcAft>
            </a:pPr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8FB6FA1-2C14-DAAD-F945-2A089D192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3333" y="382139"/>
            <a:ext cx="5527171" cy="128346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 sz="3600" b="1">
                <a:solidFill>
                  <a:srgbClr val="FFFFFF"/>
                </a:solidFill>
              </a:rPr>
              <a:t>Servant Leadership</a:t>
            </a:r>
            <a:br>
              <a:rPr lang="en-GB" sz="3600" b="1" dirty="0"/>
            </a:br>
            <a:r>
              <a:rPr lang="en-GB" sz="3600">
                <a:solidFill>
                  <a:srgbClr val="FFFFFF"/>
                </a:solidFill>
                <a:ea typeface="+mj-lt"/>
                <a:cs typeface="+mj-lt"/>
              </a:rPr>
              <a:t>Rieke, et al</a:t>
            </a:r>
            <a:r>
              <a:rPr lang="en-GB" sz="3600" dirty="0">
                <a:solidFill>
                  <a:srgbClr val="FFFFFF"/>
                </a:solidFill>
                <a:ea typeface="+mj-lt"/>
                <a:cs typeface="+mj-lt"/>
              </a:rPr>
              <a:t> (2008)</a:t>
            </a:r>
            <a:endParaRPr lang="en-GB" sz="3600" b="1">
              <a:solidFill>
                <a:srgbClr val="FFFFFF"/>
              </a:solidFill>
              <a:ea typeface="+mj-lt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9191953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8111DAD-3534-3AC3-2FDF-30B912E3DC23}"/>
              </a:ext>
            </a:extLst>
          </p:cNvPr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/>
              <a:t>Leadership must adapt to:</a:t>
            </a:r>
            <a:endParaRPr lang="en-US" b="1"/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Athlete competence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Athlete commitment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Leadership styles range from: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Directing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Coaching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Supporting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Delegating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/>
              <a:t>Key Insight:</a:t>
            </a:r>
            <a:br>
              <a:rPr lang="en-US" sz="2000" dirty="0"/>
            </a:br>
            <a:r>
              <a:rPr lang="en-US" sz="2000"/>
              <a:t>No one style fits all contexts.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/>
              <a:t>Harvard Business Review (2000) outlined: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Leadership styles are like clubs in a golf bag and effective leaders use multiple approaches.</a:t>
            </a: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CC30E5D6-56B8-6B3A-16E8-87E6C6B0E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 dirty="0">
                <a:solidFill>
                  <a:srgbClr val="FFFFFF"/>
                </a:solidFill>
              </a:rPr>
              <a:t>Situational Leadership</a:t>
            </a:r>
            <a:br>
              <a:rPr lang="en-GB" sz="4000" b="1" dirty="0">
                <a:solidFill>
                  <a:srgbClr val="FFFFFF"/>
                </a:solidFill>
              </a:rPr>
            </a:br>
            <a:r>
              <a:rPr lang="en-GB" sz="1800" dirty="0">
                <a:solidFill>
                  <a:schemeClr val="bg1"/>
                </a:solidFill>
                <a:ea typeface="+mj-lt"/>
                <a:cs typeface="+mj-lt"/>
              </a:rPr>
              <a:t>(Hersey, P. and Blanchard, K. </a:t>
            </a:r>
            <a:r>
              <a:rPr lang="en-GB" sz="1800">
                <a:solidFill>
                  <a:schemeClr val="bg1"/>
                </a:solidFill>
                <a:ea typeface="+mj-lt"/>
                <a:cs typeface="+mj-lt"/>
              </a:rPr>
              <a:t>1969)</a:t>
            </a:r>
            <a:endParaRPr lang="en-US" sz="2000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37015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4A551D3-E5FB-6BC7-C47A-AF8AAA0C72F0}"/>
              </a:ext>
            </a:extLst>
          </p:cNvPr>
          <p:cNvSpPr txBox="1"/>
          <p:nvPr/>
        </p:nvSpPr>
        <p:spPr>
          <a:xfrm>
            <a:off x="428336" y="-1158079"/>
            <a:ext cx="4230100" cy="338749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Well-Received Leader Example</a:t>
            </a: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​</a:t>
            </a:r>
          </a:p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A0B4674-1432-1D9E-2EA2-22C557E761CD}"/>
              </a:ext>
            </a:extLst>
          </p:cNvPr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 fontScale="92500"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/>
              <a:t>Sir Alex Ferguson</a:t>
            </a: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Linked Trait: </a:t>
            </a:r>
            <a:r>
              <a:rPr lang="en-US" sz="2000" b="1"/>
              <a:t>Emotional Intelligence &amp; Adaptability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>
                <a:ea typeface="+mn-lt"/>
                <a:cs typeface="+mn-lt"/>
              </a:rPr>
              <a:t>(Bridgewater, S. 2010)</a:t>
            </a:r>
            <a:br>
              <a:rPr lang="en-US" sz="2000" dirty="0">
                <a:ea typeface="+mn-lt"/>
                <a:cs typeface="+mn-lt"/>
              </a:rPr>
            </a:br>
            <a:endParaRPr lang="en-US" sz="2000" dirty="0">
              <a:ea typeface="+mn-lt"/>
              <a:cs typeface="+mn-lt"/>
            </a:endParaRP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Rebuilt multiple Manchester United teams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Balanced authority with relational awareness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Created long-term high-performance culture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Trait Theory Link: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Perceived intelligence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Confidence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Dominance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Critical Insight:</a:t>
            </a:r>
            <a:br>
              <a:rPr lang="en-US" sz="2000" dirty="0"/>
            </a:br>
            <a:r>
              <a:rPr lang="en-US" sz="2000"/>
              <a:t>Traits alone do not explain success — adaptability and relationship management were key.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  <p:pic>
        <p:nvPicPr>
          <p:cNvPr id="3" name="Picture 2" descr="Sir Alex Ferguson: Manchester United history &amp; managerial career profiled |  Goal.com UK">
            <a:extLst>
              <a:ext uri="{FF2B5EF4-FFF2-40B4-BE49-F238E27FC236}">
                <a16:creationId xmlns:a16="http://schemas.microsoft.com/office/drawing/2014/main" id="{5028E220-3B65-4FA9-178D-9DFCBB29327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045" t="242" r="19548" b="-74"/>
          <a:stretch>
            <a:fillRect/>
          </a:stretch>
        </p:blipFill>
        <p:spPr>
          <a:xfrm>
            <a:off x="519480" y="1813278"/>
            <a:ext cx="4535550" cy="471567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63FE8B4-9425-83AC-D327-F844A5425D1A}"/>
              </a:ext>
            </a:extLst>
          </p:cNvPr>
          <p:cNvSpPr txBox="1"/>
          <p:nvPr/>
        </p:nvSpPr>
        <p:spPr>
          <a:xfrm>
            <a:off x="8572500" y="6060281"/>
            <a:ext cx="60960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Hughes, M. and Leavey, G. (2012)</a:t>
            </a:r>
            <a:br>
              <a:rPr lang="en-US"/>
            </a:br>
            <a:r>
              <a:rPr lang="en-US"/>
              <a:t>Leadership in elite football.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1124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BE05B9E-CB88-4F82-E35A-3F591ABF0A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30C65316-F9EC-A208-2EFF-3E9263235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492"/>
            <a:ext cx="12191998" cy="1575955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2F92C30-8081-EC20-2FCF-A56695A77D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35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E69AE4C-06E4-2A3E-1435-4915ABCBA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8" y="-5307777"/>
            <a:ext cx="1576446" cy="12192001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10B44FB-C05D-8B86-E893-A31235839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25434" y="986"/>
            <a:ext cx="4303422" cy="157546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5E72C9B-DEDE-157C-3474-400EC5C53F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7586" y="376452"/>
            <a:ext cx="7858663" cy="811481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/>
            <a:r>
              <a:rPr lang="en-GB" sz="4000" b="1">
                <a:solidFill>
                  <a:srgbClr val="FFFFFF"/>
                </a:solidFill>
              </a:rPr>
              <a:t>Poorly Received Leadership Example</a:t>
            </a:r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AB896E1-411E-6B59-212A-F0A98FD8283C}"/>
              </a:ext>
            </a:extLst>
          </p:cNvPr>
          <p:cNvSpPr txBox="1"/>
          <p:nvPr/>
        </p:nvSpPr>
        <p:spPr>
          <a:xfrm>
            <a:off x="375314" y="1688910"/>
            <a:ext cx="8165555" cy="553997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US" sz="2400" b="1" baseline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Lance Armstrong</a:t>
            </a:r>
            <a:r>
              <a:rPr lang="en-US" sz="2400" b="1">
                <a:latin typeface="Aptos"/>
                <a:ea typeface="Segoe UI"/>
                <a:cs typeface="Segoe UI"/>
              </a:rPr>
              <a:t>​</a:t>
            </a:r>
          </a:p>
          <a:p>
            <a:endParaRPr lang="en-US" sz="2400" dirty="0">
              <a:solidFill>
                <a:srgbClr val="000000"/>
              </a:solidFill>
              <a:latin typeface="Aptos"/>
              <a:ea typeface="Segoe UI"/>
              <a:cs typeface="Segoe UI"/>
            </a:endParaRPr>
          </a:p>
          <a:p>
            <a:r>
              <a:rPr lang="en-US" sz="2400" b="1" baseline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Linked Trait: </a:t>
            </a:r>
            <a:r>
              <a:rPr lang="en-US" sz="2400" i="1" baseline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Dominance without Ethical Integrity</a:t>
            </a:r>
            <a:r>
              <a:rPr lang="en-US" sz="2400" i="1">
                <a:latin typeface="Aptos"/>
                <a:ea typeface="Segoe UI"/>
                <a:cs typeface="Segoe UI"/>
              </a:rPr>
              <a:t>​</a:t>
            </a:r>
            <a:endParaRPr lang="en-US"/>
          </a:p>
          <a:p>
            <a:endParaRPr lang="en-US" sz="2400" dirty="0">
              <a:solidFill>
                <a:srgbClr val="000000"/>
              </a:solidFill>
              <a:latin typeface="Aptos"/>
              <a:ea typeface="Segoe UI"/>
              <a:cs typeface="Segoe UI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aseline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Highly competitive and charismatic</a:t>
            </a:r>
            <a:r>
              <a:rPr lang="en-US" sz="2400">
                <a:latin typeface="Aptos"/>
                <a:ea typeface="Segoe UI"/>
                <a:cs typeface="Segoe UI"/>
              </a:rPr>
              <a:t>​</a:t>
            </a:r>
            <a:endParaRPr lang="en-US"/>
          </a:p>
          <a:p>
            <a:pPr marL="342900" indent="-342900" rtl="0">
              <a:buFont typeface="Arial"/>
              <a:buChar char="•"/>
            </a:pPr>
            <a:r>
              <a:rPr lang="en-US" sz="2400" baseline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Exercised coercive influence</a:t>
            </a:r>
            <a:r>
              <a:rPr lang="en-US" sz="2400">
                <a:latin typeface="Aptos"/>
                <a:ea typeface="Segoe UI"/>
                <a:cs typeface="Segoe UI"/>
              </a:rPr>
              <a:t>​</a:t>
            </a:r>
          </a:p>
          <a:p>
            <a:pPr marL="342900" indent="-342900" rtl="0">
              <a:buFont typeface="Arial"/>
              <a:buChar char="•"/>
            </a:pPr>
            <a:r>
              <a:rPr lang="en-US" sz="2400" baseline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Created fear-based environment</a:t>
            </a:r>
            <a:r>
              <a:rPr lang="en-US" sz="2400">
                <a:latin typeface="Aptos"/>
                <a:ea typeface="Segoe UI"/>
                <a:cs typeface="Segoe UI"/>
              </a:rPr>
              <a:t>​</a:t>
            </a:r>
          </a:p>
          <a:p>
            <a:endParaRPr lang="en-US" sz="2400" dirty="0">
              <a:solidFill>
                <a:srgbClr val="000000"/>
              </a:solidFill>
              <a:latin typeface="Aptos"/>
              <a:ea typeface="Segoe UI"/>
              <a:cs typeface="Segoe UI"/>
            </a:endParaRPr>
          </a:p>
          <a:p>
            <a:r>
              <a:rPr lang="en-US" sz="2400" b="1" baseline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Trait Theory Limitation:</a:t>
            </a:r>
            <a:r>
              <a:rPr lang="en-US" sz="2400" b="1">
                <a:latin typeface="Aptos"/>
                <a:ea typeface="Segoe UI"/>
                <a:cs typeface="Segoe UI"/>
              </a:rPr>
              <a:t>​</a:t>
            </a:r>
            <a:endParaRPr lang="en-US" b="1"/>
          </a:p>
          <a:p>
            <a:pPr rtl="0"/>
            <a:r>
              <a:rPr lang="en-US" sz="2400" baseline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Dominance and confidence do not equal ethical leadership</a:t>
            </a:r>
            <a:r>
              <a:rPr lang="en-US" sz="2400">
                <a:latin typeface="Aptos"/>
                <a:ea typeface="Segoe UI"/>
                <a:cs typeface="Segoe UI"/>
              </a:rPr>
              <a:t>​</a:t>
            </a:r>
          </a:p>
          <a:p>
            <a:r>
              <a:rPr lang="en-US" sz="2400" baseline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Northouse (2019):</a:t>
            </a:r>
            <a:r>
              <a:rPr lang="en-US" sz="2400">
                <a:latin typeface="Aptos"/>
                <a:ea typeface="Segoe UI"/>
                <a:cs typeface="Segoe UI"/>
              </a:rPr>
              <a:t>​</a:t>
            </a:r>
            <a:br>
              <a:rPr lang="en-US" sz="2400" dirty="0">
                <a:latin typeface="Aptos"/>
                <a:ea typeface="Segoe UI"/>
                <a:cs typeface="Segoe UI"/>
              </a:rPr>
            </a:br>
            <a:endParaRPr lang="en-US" sz="2400">
              <a:solidFill>
                <a:srgbClr val="000000"/>
              </a:solidFill>
              <a:latin typeface="Aptos"/>
              <a:ea typeface="Segoe UI"/>
              <a:cs typeface="Segoe UI"/>
            </a:endParaRPr>
          </a:p>
          <a:p>
            <a:r>
              <a:rPr lang="en-US" sz="2400" baseline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Leadership must include moral responsibility, not just influence.</a:t>
            </a:r>
            <a:r>
              <a:rPr lang="en-US" sz="2400">
                <a:latin typeface="Aptos"/>
                <a:ea typeface="Segoe UI"/>
                <a:cs typeface="Segoe UI"/>
              </a:rPr>
              <a:t>​</a:t>
            </a:r>
            <a:endParaRPr lang="en-US"/>
          </a:p>
          <a:p>
            <a:pPr algn="ctr"/>
            <a:endParaRPr lang="en-GB"/>
          </a:p>
        </p:txBody>
      </p:sp>
      <p:pic>
        <p:nvPicPr>
          <p:cNvPr id="4" name="Picture 3" descr="Lance Armstrong Stripped of 7 Tour de France Titles - The New York Times">
            <a:extLst>
              <a:ext uri="{FF2B5EF4-FFF2-40B4-BE49-F238E27FC236}">
                <a16:creationId xmlns:a16="http://schemas.microsoft.com/office/drawing/2014/main" id="{27326F22-4293-B500-8FC9-05BAA444B27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998" t="2299" r="35462"/>
          <a:stretch>
            <a:fillRect/>
          </a:stretch>
        </p:blipFill>
        <p:spPr>
          <a:xfrm>
            <a:off x="8851881" y="1697965"/>
            <a:ext cx="3166344" cy="411339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C03589C-3487-D6C1-DC26-817F48A0BFCA}"/>
              </a:ext>
            </a:extLst>
          </p:cNvPr>
          <p:cNvSpPr txBox="1"/>
          <p:nvPr/>
        </p:nvSpPr>
        <p:spPr>
          <a:xfrm>
            <a:off x="8846344" y="5810250"/>
            <a:ext cx="6096000" cy="11695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/>
              <a:t>USADA (2012)</a:t>
            </a:r>
            <a:br>
              <a:rPr lang="en-US" sz="1400"/>
            </a:br>
            <a:r>
              <a:rPr lang="en-US" sz="1400"/>
              <a:t>Reasoned Decision on Lance Armstrong.</a:t>
            </a:r>
          </a:p>
          <a:p>
            <a:r>
              <a:rPr lang="en-US" sz="1400"/>
              <a:t>Northouse, P.G. (2022)</a:t>
            </a:r>
            <a:br>
              <a:rPr lang="en-US" sz="1400"/>
            </a:br>
            <a:r>
              <a:rPr lang="en-US" sz="1400"/>
              <a:t>Ethical leadership discussion.</a:t>
            </a:r>
          </a:p>
          <a:p>
            <a:pPr algn="ctr"/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2504234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7351FE-47A6-2071-3D7E-08916330D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>
              <a:spcBef>
                <a:spcPts val="1000"/>
              </a:spcBef>
            </a:pPr>
            <a:r>
              <a:rPr lang="en-GB" sz="4000" b="1" dirty="0">
                <a:solidFill>
                  <a:srgbClr val="FFFFFF"/>
                </a:solidFill>
                <a:latin typeface="Aptos"/>
              </a:rPr>
              <a:t> </a:t>
            </a:r>
            <a:r>
              <a:rPr lang="en-GB" sz="4000" b="1">
                <a:solidFill>
                  <a:srgbClr val="FFFFFF"/>
                </a:solidFill>
                <a:latin typeface="Aptos"/>
              </a:rPr>
              <a:t>Practical Challenge: Results-Driven Elite Sport</a:t>
            </a:r>
            <a:endParaRPr lang="en-GB" sz="4000">
              <a:solidFill>
                <a:srgbClr val="FFFFFF"/>
              </a:solidFill>
              <a:latin typeface="Apto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C23625-B545-6DCC-C353-94A688A548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87621" y="188446"/>
            <a:ext cx="4862447" cy="5989599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GB" sz="2000" b="1" dirty="0">
                <a:ea typeface="+mn-lt"/>
                <a:cs typeface="+mn-lt"/>
              </a:rPr>
              <a:t>Modern sport faces:</a:t>
            </a:r>
            <a:endParaRPr lang="en-GB" sz="2000" b="1" dirty="0"/>
          </a:p>
          <a:p>
            <a:r>
              <a:rPr lang="en-GB" sz="2000" dirty="0">
                <a:ea typeface="+mn-lt"/>
                <a:cs typeface="+mn-lt"/>
              </a:rPr>
              <a:t>Funding pressures</a:t>
            </a:r>
            <a:endParaRPr lang="en-GB" sz="2000" dirty="0"/>
          </a:p>
          <a:p>
            <a:r>
              <a:rPr lang="en-GB" sz="2000" dirty="0">
                <a:ea typeface="+mn-lt"/>
                <a:cs typeface="+mn-lt"/>
              </a:rPr>
              <a:t>Medal targets</a:t>
            </a:r>
            <a:endParaRPr lang="en-GB" sz="2000" dirty="0"/>
          </a:p>
          <a:p>
            <a:r>
              <a:rPr lang="en-GB" sz="2000" dirty="0">
                <a:ea typeface="+mn-lt"/>
                <a:cs typeface="+mn-lt"/>
              </a:rPr>
              <a:t>Media scrutiny</a:t>
            </a:r>
            <a:endParaRPr lang="en-GB" sz="2000" dirty="0"/>
          </a:p>
          <a:p>
            <a:r>
              <a:rPr lang="en-GB" sz="2000" dirty="0">
                <a:ea typeface="+mn-lt"/>
                <a:cs typeface="+mn-lt"/>
              </a:rPr>
              <a:t>Political expectations</a:t>
            </a:r>
            <a:endParaRPr lang="en-GB" sz="2000" dirty="0"/>
          </a:p>
          <a:p>
            <a:r>
              <a:rPr lang="en-GB" sz="2000" dirty="0">
                <a:ea typeface="+mn-lt"/>
                <a:cs typeface="+mn-lt"/>
              </a:rPr>
              <a:t>Reports of:</a:t>
            </a:r>
            <a:endParaRPr lang="en-GB" sz="2000" dirty="0"/>
          </a:p>
          <a:p>
            <a:r>
              <a:rPr lang="en-GB" sz="2000" dirty="0">
                <a:ea typeface="+mn-lt"/>
                <a:cs typeface="+mn-lt"/>
              </a:rPr>
              <a:t>“Culture of fear”</a:t>
            </a:r>
            <a:endParaRPr lang="en-GB" sz="2000" dirty="0"/>
          </a:p>
          <a:p>
            <a:r>
              <a:rPr lang="en-GB" sz="2000" dirty="0">
                <a:ea typeface="+mn-lt"/>
                <a:cs typeface="+mn-lt"/>
              </a:rPr>
              <a:t>Bullying</a:t>
            </a:r>
            <a:endParaRPr lang="en-GB" sz="2000" dirty="0"/>
          </a:p>
          <a:p>
            <a:pPr marL="0" indent="0">
              <a:buNone/>
            </a:pPr>
            <a:r>
              <a:rPr lang="en-GB" sz="2000" b="1" dirty="0">
                <a:ea typeface="+mn-lt"/>
                <a:cs typeface="+mn-lt"/>
              </a:rPr>
              <a:t>Coercive leadership Reflects:</a:t>
            </a:r>
            <a:endParaRPr lang="en-GB" sz="2000" b="1" dirty="0"/>
          </a:p>
          <a:p>
            <a:r>
              <a:rPr lang="en-GB" sz="2000" dirty="0">
                <a:ea typeface="+mn-lt"/>
                <a:cs typeface="+mn-lt"/>
              </a:rPr>
              <a:t>Authoritarian style</a:t>
            </a:r>
            <a:endParaRPr lang="en-GB" sz="2000" dirty="0"/>
          </a:p>
          <a:p>
            <a:r>
              <a:rPr lang="en-GB" sz="2000" dirty="0">
                <a:ea typeface="+mn-lt"/>
                <a:cs typeface="+mn-lt"/>
              </a:rPr>
              <a:t>Theory X assumptions</a:t>
            </a:r>
            <a:endParaRPr lang="en-GB" sz="2000" dirty="0"/>
          </a:p>
          <a:p>
            <a:r>
              <a:rPr lang="en-GB" sz="2000" dirty="0">
                <a:ea typeface="+mn-lt"/>
                <a:cs typeface="+mn-lt"/>
              </a:rPr>
              <a:t>Over-reliance on control</a:t>
            </a:r>
            <a:endParaRPr lang="en-GB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7D4B93F-7697-FB2A-5162-B6A55163459D}"/>
              </a:ext>
            </a:extLst>
          </p:cNvPr>
          <p:cNvSpPr txBox="1"/>
          <p:nvPr/>
        </p:nvSpPr>
        <p:spPr>
          <a:xfrm>
            <a:off x="218721" y="5192889"/>
            <a:ext cx="6096000" cy="16619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Arnold, R., Fletcher, D. and Molyneux, L. (2012)</a:t>
            </a:r>
            <a:br>
              <a:rPr lang="en-US" sz="1400" dirty="0">
                <a:solidFill>
                  <a:schemeClr val="bg1"/>
                </a:solidFill>
              </a:rPr>
            </a:br>
            <a:r>
              <a:rPr lang="en-US" sz="1400" dirty="0" err="1">
                <a:solidFill>
                  <a:schemeClr val="bg1"/>
                </a:solidFill>
              </a:rPr>
              <a:t>Organisational</a:t>
            </a:r>
            <a:r>
              <a:rPr lang="en-US" sz="1400" dirty="0">
                <a:solidFill>
                  <a:schemeClr val="bg1"/>
                </a:solidFill>
              </a:rPr>
              <a:t> stress in elite sport.</a:t>
            </a:r>
          </a:p>
          <a:p>
            <a:r>
              <a:rPr lang="en-US" sz="1400" dirty="0">
                <a:solidFill>
                  <a:schemeClr val="bg1"/>
                </a:solidFill>
              </a:rPr>
              <a:t>Fletcher, D. and Wagstaff, C.R.D. (2009)</a:t>
            </a:r>
            <a:br>
              <a:rPr lang="en-US" sz="1400" dirty="0">
                <a:solidFill>
                  <a:schemeClr val="bg1"/>
                </a:solidFill>
              </a:rPr>
            </a:br>
            <a:r>
              <a:rPr lang="en-US" sz="1400" dirty="0" err="1">
                <a:solidFill>
                  <a:schemeClr val="bg1"/>
                </a:solidFill>
              </a:rPr>
              <a:t>Organisational</a:t>
            </a:r>
            <a:r>
              <a:rPr lang="en-US" sz="1400" dirty="0">
                <a:solidFill>
                  <a:schemeClr val="bg1"/>
                </a:solidFill>
              </a:rPr>
              <a:t> psychology in elite sport.</a:t>
            </a:r>
          </a:p>
          <a:p>
            <a:r>
              <a:rPr lang="en-US" sz="1400">
                <a:solidFill>
                  <a:schemeClr val="bg1"/>
                </a:solidFill>
              </a:rPr>
              <a:t>Mountjoy, M. et al. (2016)</a:t>
            </a:r>
            <a:br>
              <a:rPr lang="en-US" sz="1400" dirty="0">
                <a:solidFill>
                  <a:schemeClr val="bg1"/>
                </a:solidFill>
              </a:rPr>
            </a:br>
            <a:r>
              <a:rPr lang="en-US" sz="1400">
                <a:solidFill>
                  <a:schemeClr val="bg1"/>
                </a:solidFill>
              </a:rPr>
              <a:t>Athlete welfare in elite sport.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10622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C7EBE8-7C26-864F-F36F-0610CEFF6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700" b="1">
                <a:solidFill>
                  <a:srgbClr val="FFFFFF"/>
                </a:solidFill>
                <a:latin typeface="Aptos"/>
              </a:rPr>
              <a:t>Leadership &amp; Strategic Management</a:t>
            </a:r>
            <a:endParaRPr lang="en-GB" sz="3700">
              <a:solidFill>
                <a:srgbClr val="FFFFFF"/>
              </a:solidFill>
              <a:latin typeface="Aptos"/>
            </a:endParaRPr>
          </a:p>
          <a:p>
            <a:pPr algn="r"/>
            <a:endParaRPr lang="en-GB" sz="37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333A74-5301-3710-475F-B6B0C01394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727" y="649480"/>
            <a:ext cx="3025303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600" dirty="0">
                <a:ea typeface="+mn-lt"/>
                <a:cs typeface="+mn-lt"/>
              </a:rPr>
              <a:t>(</a:t>
            </a:r>
            <a:r>
              <a:rPr lang="en-GB" sz="1600" dirty="0" err="1">
                <a:ea typeface="+mn-lt"/>
                <a:cs typeface="+mn-lt"/>
              </a:rPr>
              <a:t>Shilbury</a:t>
            </a:r>
            <a:r>
              <a:rPr lang="en-GB" sz="1600" dirty="0">
                <a:ea typeface="+mn-lt"/>
                <a:cs typeface="+mn-lt"/>
              </a:rPr>
              <a:t>, 2012)</a:t>
            </a:r>
            <a:endParaRPr lang="en-GB" sz="1600" dirty="0"/>
          </a:p>
          <a:p>
            <a:r>
              <a:rPr lang="en-GB" sz="1600">
                <a:ea typeface="+mn-lt"/>
                <a:cs typeface="+mn-lt"/>
              </a:rPr>
              <a:t>Strategic management involves: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Strategic analysis (SWOT, stakeholders)</a:t>
            </a:r>
            <a:endParaRPr lang="en-GB" sz="1600"/>
          </a:p>
          <a:p>
            <a:r>
              <a:rPr lang="en-GB" sz="1600" dirty="0">
                <a:ea typeface="+mn-lt"/>
                <a:cs typeface="+mn-lt"/>
              </a:rPr>
              <a:t>Strategic choices (mission, vision, objectives)</a:t>
            </a:r>
            <a:endParaRPr lang="en-GB" sz="1600" dirty="0"/>
          </a:p>
          <a:p>
            <a:r>
              <a:rPr lang="en-GB" sz="1600">
                <a:ea typeface="+mn-lt"/>
                <a:cs typeface="+mn-lt"/>
              </a:rPr>
              <a:t>Implementation and performance measures (KPIs)</a:t>
            </a:r>
            <a:endParaRPr lang="en-GB" sz="1600"/>
          </a:p>
          <a:p>
            <a:pPr marL="0" indent="0">
              <a:buNone/>
            </a:pPr>
            <a:r>
              <a:rPr lang="en-GB" sz="1600">
                <a:ea typeface="+mn-lt"/>
                <a:cs typeface="+mn-lt"/>
              </a:rPr>
              <a:t>Sport organisations must balance: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Elite performance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Mass participation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Financial sustainability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Volunteer management</a:t>
            </a:r>
            <a:endParaRPr lang="en-GB" sz="1600"/>
          </a:p>
          <a:p>
            <a:pPr marL="0" indent="0">
              <a:buNone/>
            </a:pPr>
            <a:r>
              <a:rPr lang="en-GB" sz="1600" dirty="0">
                <a:ea typeface="+mn-lt"/>
                <a:cs typeface="+mn-lt"/>
              </a:rPr>
              <a:t>Leadership determines how these tensions are managed.</a:t>
            </a:r>
            <a:endParaRPr lang="en-GB" sz="1600" dirty="0"/>
          </a:p>
          <a:p>
            <a:endParaRPr lang="en-GB" sz="1600"/>
          </a:p>
        </p:txBody>
      </p:sp>
      <p:pic>
        <p:nvPicPr>
          <p:cNvPr id="5" name="Picture 4" descr="White arrows going to the red target">
            <a:extLst>
              <a:ext uri="{FF2B5EF4-FFF2-40B4-BE49-F238E27FC236}">
                <a16:creationId xmlns:a16="http://schemas.microsoft.com/office/drawing/2014/main" id="{5AB586F0-0781-4595-5805-299D7E17932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7909" r="12414" b="-3"/>
          <a:stretch>
            <a:fillRect/>
          </a:stretch>
        </p:blipFill>
        <p:spPr>
          <a:xfrm>
            <a:off x="8109502" y="10"/>
            <a:ext cx="408249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51650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37B52A-4CED-0945-240F-DD7494316C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 dirty="0">
                <a:solidFill>
                  <a:srgbClr val="FFFFFF"/>
                </a:solidFill>
              </a:rPr>
              <a:t>HRM and Volunteer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1838B7-9294-EC48-93AE-3DA895E6F9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4548" y="316025"/>
            <a:ext cx="6555347" cy="6205669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GB" sz="1400" b="1" dirty="0">
                <a:ea typeface="+mn-lt"/>
                <a:cs typeface="+mn-lt"/>
              </a:rPr>
              <a:t>Sport organisations rely on:</a:t>
            </a:r>
            <a:endParaRPr lang="en-GB" sz="1400" b="1" dirty="0"/>
          </a:p>
          <a:p>
            <a:r>
              <a:rPr lang="en-GB" sz="1400" dirty="0">
                <a:ea typeface="+mn-lt"/>
                <a:cs typeface="+mn-lt"/>
              </a:rPr>
              <a:t>Paid professionals</a:t>
            </a:r>
            <a:endParaRPr lang="en-GB" sz="1400" dirty="0"/>
          </a:p>
          <a:p>
            <a:r>
              <a:rPr lang="en-GB" sz="1400" dirty="0">
                <a:ea typeface="+mn-lt"/>
                <a:cs typeface="+mn-lt"/>
              </a:rPr>
              <a:t>Volunteers</a:t>
            </a:r>
            <a:endParaRPr lang="en-GB" sz="1400" dirty="0"/>
          </a:p>
          <a:p>
            <a:r>
              <a:rPr lang="en-GB" sz="1400" dirty="0">
                <a:ea typeface="+mn-lt"/>
                <a:cs typeface="+mn-lt"/>
              </a:rPr>
              <a:t>Clients/consumers</a:t>
            </a:r>
            <a:endParaRPr lang="en-GB" sz="1400" dirty="0"/>
          </a:p>
          <a:p>
            <a:pPr marL="0" indent="0">
              <a:buNone/>
            </a:pPr>
            <a:endParaRPr lang="en-GB" sz="14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400" b="1" dirty="0">
                <a:ea typeface="+mn-lt"/>
                <a:cs typeface="+mn-lt"/>
              </a:rPr>
              <a:t>Effective HRM includes:</a:t>
            </a:r>
            <a:endParaRPr lang="en-GB" sz="1400" b="1" dirty="0"/>
          </a:p>
          <a:p>
            <a:r>
              <a:rPr lang="en-GB" sz="1400" dirty="0">
                <a:ea typeface="+mn-lt"/>
                <a:cs typeface="+mn-lt"/>
              </a:rPr>
              <a:t>Recruitment</a:t>
            </a:r>
            <a:endParaRPr lang="en-GB" sz="1400" dirty="0"/>
          </a:p>
          <a:p>
            <a:r>
              <a:rPr lang="en-GB" sz="1400" dirty="0">
                <a:ea typeface="+mn-lt"/>
                <a:cs typeface="+mn-lt"/>
              </a:rPr>
              <a:t>Induction</a:t>
            </a:r>
            <a:endParaRPr lang="en-GB" sz="1400" dirty="0"/>
          </a:p>
          <a:p>
            <a:r>
              <a:rPr lang="en-GB" sz="1400" dirty="0">
                <a:ea typeface="+mn-lt"/>
                <a:cs typeface="+mn-lt"/>
              </a:rPr>
              <a:t>Training</a:t>
            </a:r>
            <a:endParaRPr lang="en-GB" sz="1400" dirty="0"/>
          </a:p>
          <a:p>
            <a:r>
              <a:rPr lang="en-GB" sz="1400" dirty="0">
                <a:ea typeface="+mn-lt"/>
                <a:cs typeface="+mn-lt"/>
              </a:rPr>
              <a:t>Performance management</a:t>
            </a:r>
            <a:endParaRPr lang="en-GB" sz="1400" dirty="0"/>
          </a:p>
          <a:p>
            <a:r>
              <a:rPr lang="en-GB" sz="1400" dirty="0">
                <a:ea typeface="+mn-lt"/>
                <a:cs typeface="+mn-lt"/>
              </a:rPr>
              <a:t>Recognition and retention</a:t>
            </a:r>
            <a:endParaRPr lang="en-GB" sz="1400" dirty="0"/>
          </a:p>
          <a:p>
            <a:r>
              <a:rPr lang="en-GB" sz="1400" dirty="0">
                <a:ea typeface="+mn-lt"/>
                <a:cs typeface="+mn-lt"/>
              </a:rPr>
              <a:t>Strong leadership improves:</a:t>
            </a:r>
            <a:endParaRPr lang="en-GB" sz="1400" dirty="0"/>
          </a:p>
          <a:p>
            <a:r>
              <a:rPr lang="en-GB" sz="1400" dirty="0">
                <a:ea typeface="+mn-lt"/>
                <a:cs typeface="+mn-lt"/>
              </a:rPr>
              <a:t>Motivation</a:t>
            </a:r>
            <a:endParaRPr lang="en-GB" sz="1400" dirty="0"/>
          </a:p>
          <a:p>
            <a:r>
              <a:rPr lang="en-GB" sz="1400" dirty="0">
                <a:ea typeface="+mn-lt"/>
                <a:cs typeface="+mn-lt"/>
              </a:rPr>
              <a:t>Organisational culture</a:t>
            </a:r>
            <a:endParaRPr lang="en-GB" sz="1400" dirty="0"/>
          </a:p>
          <a:p>
            <a:r>
              <a:rPr lang="en-GB" sz="1400" dirty="0">
                <a:ea typeface="+mn-lt"/>
                <a:cs typeface="+mn-lt"/>
              </a:rPr>
              <a:t>Service delivery</a:t>
            </a:r>
            <a:endParaRPr lang="en-GB" sz="1400" dirty="0"/>
          </a:p>
          <a:p>
            <a:pPr marL="0" indent="0">
              <a:buNone/>
            </a:pPr>
            <a:endParaRPr lang="en-GB" sz="14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400" dirty="0">
                <a:ea typeface="+mn-lt"/>
                <a:cs typeface="+mn-lt"/>
              </a:rPr>
              <a:t>Poor leadership increases turnover and instability!!!!</a:t>
            </a:r>
          </a:p>
          <a:p>
            <a:pPr marL="0" indent="0">
              <a:buNone/>
            </a:pPr>
            <a:endParaRPr lang="en-GB" sz="14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400" dirty="0">
                <a:ea typeface="+mn-lt"/>
                <a:cs typeface="+mn-lt"/>
              </a:rPr>
              <a:t>Information From:</a:t>
            </a:r>
          </a:p>
          <a:p>
            <a:pPr marL="0" indent="0">
              <a:buNone/>
            </a:pPr>
            <a:r>
              <a:rPr lang="en-GB" sz="1300" dirty="0" err="1"/>
              <a:t>Cuskelly</a:t>
            </a:r>
            <a:r>
              <a:rPr lang="en-GB" sz="1300" dirty="0"/>
              <a:t>, G., Taylor, T., Hoye, R. and Darcy, S. (2006)</a:t>
            </a:r>
            <a:br>
              <a:rPr lang="en-GB" sz="1300" dirty="0"/>
            </a:br>
            <a:r>
              <a:rPr lang="en-GB" sz="1300" dirty="0"/>
              <a:t>Volunteer management in sport.</a:t>
            </a:r>
          </a:p>
          <a:p>
            <a:pPr marL="0" indent="0">
              <a:buNone/>
            </a:pPr>
            <a:r>
              <a:rPr lang="en-GB" sz="1300" dirty="0"/>
              <a:t>Taylor, T., Doherty, A. and McGraw, P. (2015)</a:t>
            </a:r>
            <a:br>
              <a:rPr lang="en-GB" sz="1300" dirty="0"/>
            </a:br>
            <a:r>
              <a:rPr lang="en-GB" sz="1300" dirty="0"/>
              <a:t>Managing People in Sport Organisations.</a:t>
            </a:r>
          </a:p>
        </p:txBody>
      </p:sp>
    </p:spTree>
    <p:extLst>
      <p:ext uri="{BB962C8B-B14F-4D97-AF65-F5344CB8AC3E}">
        <p14:creationId xmlns:p14="http://schemas.microsoft.com/office/powerpoint/2010/main" val="280006273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386C7D-9001-9DF0-D42A-4B70E65963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21F298-622E-9AB9-8538-D1451336F8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Leadership in sport: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Is a process of influence</a:t>
            </a:r>
            <a:endParaRPr lang="en-GB" sz="2000"/>
          </a:p>
          <a:p>
            <a:r>
              <a:rPr lang="en-GB" sz="2000" dirty="0">
                <a:ea typeface="+mn-lt"/>
                <a:cs typeface="+mn-lt"/>
              </a:rPr>
              <a:t>Can be understood as trait, skill, behaviour, relationship and strategy</a:t>
            </a:r>
            <a:endParaRPr lang="en-GB" sz="2000" dirty="0"/>
          </a:p>
          <a:p>
            <a:r>
              <a:rPr lang="en-GB" sz="2000">
                <a:ea typeface="+mn-lt"/>
                <a:cs typeface="+mn-lt"/>
              </a:rPr>
              <a:t>Must adapt to context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Must balance performance with wellbeing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Effective sport leaders combine: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Behavioural competence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Ethical responsibility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Strategic awareness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Situational adaptability</a:t>
            </a:r>
            <a:endParaRPr lang="en-GB" sz="2000"/>
          </a:p>
          <a:p>
            <a:r>
              <a:rPr lang="en-GB" sz="2000" dirty="0">
                <a:ea typeface="+mn-lt"/>
                <a:cs typeface="+mn-lt"/>
              </a:rPr>
              <a:t>Leadership shapes not only results — but culture, sustainability and human development.</a:t>
            </a:r>
            <a:endParaRPr lang="en-GB" sz="2000" dirty="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39941588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AF4A6E-9C94-68FF-18FC-B202568BEF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0F0A17-8CE7-CEEA-D2C0-E6D5033FB6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10506"/>
            <a:ext cx="105156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US" sz="1100">
                <a:ea typeface="+mn-lt"/>
                <a:cs typeface="+mn-lt"/>
              </a:rPr>
              <a:t>Arnold, R., Fletcher, D. and Molyneux, L. (2012) ‘Performance leadership and management in elite sport: Recommendations, advice and suggestions from national performance directors’, </a:t>
            </a:r>
            <a:r>
              <a:rPr lang="en-US" sz="1100" i="1">
                <a:ea typeface="+mn-lt"/>
                <a:cs typeface="+mn-lt"/>
              </a:rPr>
              <a:t>European Sport Management Quarterly</a:t>
            </a:r>
            <a:r>
              <a:rPr lang="en-US" sz="1100">
                <a:ea typeface="+mn-lt"/>
                <a:cs typeface="+mn-lt"/>
              </a:rPr>
              <a:t>, 12(4), pp. 317–336.</a:t>
            </a:r>
            <a:endParaRPr lang="en-US"/>
          </a:p>
          <a:p>
            <a:pPr>
              <a:buNone/>
            </a:pPr>
            <a:r>
              <a:rPr lang="en-US" sz="1100" dirty="0">
                <a:ea typeface="+mn-lt"/>
                <a:cs typeface="+mn-lt"/>
              </a:rPr>
              <a:t>Arthur, C.A., Woodman, T. and Hardy, L. (2011) ‘The relationship between transformational leadership </a:t>
            </a:r>
            <a:r>
              <a:rPr lang="en-US" sz="1100" dirty="0" err="1">
                <a:ea typeface="+mn-lt"/>
                <a:cs typeface="+mn-lt"/>
              </a:rPr>
              <a:t>behaviours</a:t>
            </a:r>
            <a:r>
              <a:rPr lang="en-US" sz="1100" dirty="0">
                <a:ea typeface="+mn-lt"/>
                <a:cs typeface="+mn-lt"/>
              </a:rPr>
              <a:t> and group cohesion in elite sport’, </a:t>
            </a:r>
            <a:r>
              <a:rPr lang="en-US" sz="1100" i="1" dirty="0">
                <a:ea typeface="+mn-lt"/>
                <a:cs typeface="+mn-lt"/>
              </a:rPr>
              <a:t>Journal of Applied Sport Psychology</a:t>
            </a:r>
            <a:r>
              <a:rPr lang="en-US" sz="1100" dirty="0">
                <a:ea typeface="+mn-lt"/>
                <a:cs typeface="+mn-lt"/>
              </a:rPr>
              <a:t>, 23(1), pp. 65–79.</a:t>
            </a:r>
            <a:endParaRPr lang="en-US" dirty="0"/>
          </a:p>
          <a:p>
            <a:pPr>
              <a:buNone/>
            </a:pPr>
            <a:r>
              <a:rPr lang="en-US" sz="1100">
                <a:ea typeface="+mn-lt"/>
                <a:cs typeface="+mn-lt"/>
              </a:rPr>
              <a:t>Bass, B.M. (1985) </a:t>
            </a:r>
            <a:r>
              <a:rPr lang="en-US" sz="1100" i="1">
                <a:ea typeface="+mn-lt"/>
                <a:cs typeface="+mn-lt"/>
              </a:rPr>
              <a:t>Leadership and Performance Beyond Expectations</a:t>
            </a:r>
            <a:r>
              <a:rPr lang="en-US" sz="1100">
                <a:ea typeface="+mn-lt"/>
                <a:cs typeface="+mn-lt"/>
              </a:rPr>
              <a:t>. New York: Free Press.</a:t>
            </a:r>
            <a:endParaRPr lang="en-US"/>
          </a:p>
          <a:p>
            <a:pPr>
              <a:buNone/>
            </a:pPr>
            <a:r>
              <a:rPr lang="en-US" sz="1100">
                <a:ea typeface="+mn-lt"/>
                <a:cs typeface="+mn-lt"/>
              </a:rPr>
              <a:t>Blanchard, K. (1985) </a:t>
            </a:r>
            <a:r>
              <a:rPr lang="en-US" sz="1100" i="1">
                <a:ea typeface="+mn-lt"/>
                <a:cs typeface="+mn-lt"/>
              </a:rPr>
              <a:t>Leadership and the One Minute Manager</a:t>
            </a:r>
            <a:r>
              <a:rPr lang="en-US" sz="1100">
                <a:ea typeface="+mn-lt"/>
                <a:cs typeface="+mn-lt"/>
              </a:rPr>
              <a:t>. New York: William Morrow.</a:t>
            </a:r>
            <a:endParaRPr lang="en-US"/>
          </a:p>
          <a:p>
            <a:pPr>
              <a:buNone/>
            </a:pPr>
            <a:r>
              <a:rPr lang="en-US" sz="1100" dirty="0">
                <a:ea typeface="+mn-lt"/>
                <a:cs typeface="+mn-lt"/>
              </a:rPr>
              <a:t>Bowen, D.J., et al. (2017) ‘Leadership in sport </a:t>
            </a:r>
            <a:r>
              <a:rPr lang="en-US" sz="1100" dirty="0" err="1">
                <a:ea typeface="+mn-lt"/>
                <a:cs typeface="+mn-lt"/>
              </a:rPr>
              <a:t>organisations</a:t>
            </a:r>
            <a:r>
              <a:rPr lang="en-US" sz="1100" dirty="0">
                <a:ea typeface="+mn-lt"/>
                <a:cs typeface="+mn-lt"/>
              </a:rPr>
              <a:t>’, </a:t>
            </a:r>
            <a:r>
              <a:rPr lang="en-US" sz="1100" i="1" dirty="0">
                <a:ea typeface="+mn-lt"/>
                <a:cs typeface="+mn-lt"/>
              </a:rPr>
              <a:t>Sport Management Review</a:t>
            </a:r>
            <a:r>
              <a:rPr lang="en-US" sz="1100" dirty="0">
                <a:ea typeface="+mn-lt"/>
                <a:cs typeface="+mn-lt"/>
              </a:rPr>
              <a:t>, 20(1), pp. 1–12.</a:t>
            </a:r>
            <a:endParaRPr lang="en-US" dirty="0"/>
          </a:p>
          <a:p>
            <a:pPr>
              <a:buNone/>
            </a:pPr>
            <a:r>
              <a:rPr lang="en-US" sz="1100">
                <a:ea typeface="+mn-lt"/>
                <a:cs typeface="+mn-lt"/>
              </a:rPr>
              <a:t>Bridgewater, S. (2010) </a:t>
            </a:r>
            <a:r>
              <a:rPr lang="en-US" sz="1100" i="1">
                <a:ea typeface="+mn-lt"/>
                <a:cs typeface="+mn-lt"/>
              </a:rPr>
              <a:t>Manchester United: The Business of the Football Club</a:t>
            </a:r>
            <a:r>
              <a:rPr lang="en-US" sz="1100">
                <a:ea typeface="+mn-lt"/>
                <a:cs typeface="+mn-lt"/>
              </a:rPr>
              <a:t>. London: Kogan Page.</a:t>
            </a:r>
            <a:endParaRPr lang="en-US"/>
          </a:p>
          <a:p>
            <a:pPr>
              <a:buNone/>
            </a:pPr>
            <a:r>
              <a:rPr lang="en-US" sz="1100">
                <a:ea typeface="+mn-lt"/>
                <a:cs typeface="+mn-lt"/>
              </a:rPr>
              <a:t>Callow, N., Smith, M., Hardy, L., Arthur, C. and Hardy, J. (2009) ‘Measurement of transformational leadership and its relationship with team cohesion and performance level’, </a:t>
            </a:r>
            <a:r>
              <a:rPr lang="en-US" sz="1100" i="1">
                <a:ea typeface="+mn-lt"/>
                <a:cs typeface="+mn-lt"/>
              </a:rPr>
              <a:t>Journal of Applied Sport Psychology</a:t>
            </a:r>
            <a:r>
              <a:rPr lang="en-US" sz="1100">
                <a:ea typeface="+mn-lt"/>
                <a:cs typeface="+mn-lt"/>
              </a:rPr>
              <a:t>, 21(4), pp. 395–412.</a:t>
            </a:r>
            <a:endParaRPr lang="en-US"/>
          </a:p>
          <a:p>
            <a:pPr>
              <a:buNone/>
            </a:pPr>
            <a:r>
              <a:rPr lang="en-US" sz="1100" dirty="0">
                <a:ea typeface="+mn-lt"/>
                <a:cs typeface="+mn-lt"/>
              </a:rPr>
              <a:t>Chelladurai, P. (2014) </a:t>
            </a:r>
            <a:r>
              <a:rPr lang="en-US" sz="1100" i="1" dirty="0">
                <a:ea typeface="+mn-lt"/>
                <a:cs typeface="+mn-lt"/>
              </a:rPr>
              <a:t>Managing Organizations for Sport and Physical Activity</a:t>
            </a:r>
            <a:r>
              <a:rPr lang="en-US" sz="1100" dirty="0">
                <a:ea typeface="+mn-lt"/>
                <a:cs typeface="+mn-lt"/>
              </a:rPr>
              <a:t>. 4th </a:t>
            </a:r>
            <a:r>
              <a:rPr lang="en-US" sz="1100" dirty="0" err="1">
                <a:ea typeface="+mn-lt"/>
                <a:cs typeface="+mn-lt"/>
              </a:rPr>
              <a:t>edn</a:t>
            </a:r>
            <a:r>
              <a:rPr lang="en-US" sz="1100" dirty="0">
                <a:ea typeface="+mn-lt"/>
                <a:cs typeface="+mn-lt"/>
              </a:rPr>
              <a:t>. Scottsdale: Holcomb Hathaway.</a:t>
            </a:r>
            <a:endParaRPr lang="en-US" dirty="0"/>
          </a:p>
          <a:p>
            <a:pPr>
              <a:buNone/>
            </a:pPr>
            <a:r>
              <a:rPr lang="en-US" sz="1100" dirty="0" err="1">
                <a:ea typeface="+mn-lt"/>
                <a:cs typeface="+mn-lt"/>
              </a:rPr>
              <a:t>Cuskelly</a:t>
            </a:r>
            <a:r>
              <a:rPr lang="en-US" sz="1100" dirty="0">
                <a:ea typeface="+mn-lt"/>
                <a:cs typeface="+mn-lt"/>
              </a:rPr>
              <a:t>, G., Taylor, T., Hoye, R. and Darcy, S. (2006) </a:t>
            </a:r>
            <a:r>
              <a:rPr lang="en-US" sz="1100" i="1" dirty="0">
                <a:ea typeface="+mn-lt"/>
                <a:cs typeface="+mn-lt"/>
              </a:rPr>
              <a:t>Volunteer Management in Sport and Recreation</a:t>
            </a:r>
            <a:r>
              <a:rPr lang="en-US" sz="1100" dirty="0">
                <a:ea typeface="+mn-lt"/>
                <a:cs typeface="+mn-lt"/>
              </a:rPr>
              <a:t>. London: Routledge.</a:t>
            </a:r>
            <a:endParaRPr lang="en-US" dirty="0"/>
          </a:p>
          <a:p>
            <a:pPr>
              <a:buNone/>
            </a:pPr>
            <a:r>
              <a:rPr lang="en-US" sz="1100" dirty="0">
                <a:ea typeface="+mn-lt"/>
                <a:cs typeface="+mn-lt"/>
              </a:rPr>
              <a:t>Fletcher, D. and Wagstaff, C.R.D. (2009) ‘</a:t>
            </a:r>
            <a:r>
              <a:rPr lang="en-US" sz="1100" dirty="0" err="1">
                <a:ea typeface="+mn-lt"/>
                <a:cs typeface="+mn-lt"/>
              </a:rPr>
              <a:t>Organisational</a:t>
            </a:r>
            <a:r>
              <a:rPr lang="en-US" sz="1100" dirty="0">
                <a:ea typeface="+mn-lt"/>
                <a:cs typeface="+mn-lt"/>
              </a:rPr>
              <a:t> psychology in elite sport: Its emergence, application and future’, </a:t>
            </a:r>
            <a:r>
              <a:rPr lang="en-US" sz="1100" i="1" dirty="0">
                <a:ea typeface="+mn-lt"/>
                <a:cs typeface="+mn-lt"/>
              </a:rPr>
              <a:t>Psychology of Sport and Exercise</a:t>
            </a:r>
            <a:r>
              <a:rPr lang="en-US" sz="1100" dirty="0">
                <a:ea typeface="+mn-lt"/>
                <a:cs typeface="+mn-lt"/>
              </a:rPr>
              <a:t>, 10(4), pp. 427–434.</a:t>
            </a:r>
            <a:endParaRPr lang="en-US" dirty="0"/>
          </a:p>
          <a:p>
            <a:pPr>
              <a:buNone/>
            </a:pPr>
            <a:r>
              <a:rPr lang="en-US" sz="1100" dirty="0">
                <a:ea typeface="+mn-lt"/>
                <a:cs typeface="+mn-lt"/>
              </a:rPr>
              <a:t>Gallimore, R. and Tharp, R. (2004) ‘What a coach can teach a teacher: Learning from John Wooden’, </a:t>
            </a:r>
            <a:r>
              <a:rPr lang="en-US" sz="1100" i="1" dirty="0">
                <a:ea typeface="+mn-lt"/>
                <a:cs typeface="+mn-lt"/>
              </a:rPr>
              <a:t>Phi Delta </a:t>
            </a:r>
            <a:r>
              <a:rPr lang="en-US" sz="1100" i="1" dirty="0" err="1">
                <a:ea typeface="+mn-lt"/>
                <a:cs typeface="+mn-lt"/>
              </a:rPr>
              <a:t>Kappan</a:t>
            </a:r>
            <a:r>
              <a:rPr lang="en-US" sz="1100" dirty="0">
                <a:ea typeface="+mn-lt"/>
                <a:cs typeface="+mn-lt"/>
              </a:rPr>
              <a:t>, 86(1), pp. 16–21.</a:t>
            </a:r>
            <a:endParaRPr lang="en-US" dirty="0"/>
          </a:p>
          <a:p>
            <a:pPr>
              <a:buNone/>
            </a:pPr>
            <a:r>
              <a:rPr lang="en-US" sz="1100">
                <a:ea typeface="+mn-lt"/>
                <a:cs typeface="+mn-lt"/>
              </a:rPr>
              <a:t>Graen, G.B. and Uhl-Bien, M. (1995) ‘Relationship-based approach to leadership: Development of leader–member exchange (LMX) theory of leadership over 25 years’, </a:t>
            </a:r>
            <a:r>
              <a:rPr lang="en-US" sz="1100" i="1">
                <a:ea typeface="+mn-lt"/>
                <a:cs typeface="+mn-lt"/>
              </a:rPr>
              <a:t>Leadership Quarterly</a:t>
            </a:r>
            <a:r>
              <a:rPr lang="en-US" sz="1100">
                <a:ea typeface="+mn-lt"/>
                <a:cs typeface="+mn-lt"/>
              </a:rPr>
              <a:t>, 6(2), pp. 219–247.</a:t>
            </a:r>
            <a:endParaRPr lang="en-US"/>
          </a:p>
          <a:p>
            <a:pPr>
              <a:buNone/>
            </a:pPr>
            <a:r>
              <a:rPr lang="en-US" sz="1100">
                <a:ea typeface="+mn-lt"/>
                <a:cs typeface="+mn-lt"/>
              </a:rPr>
              <a:t>Greenleaf, R.K. (1977) </a:t>
            </a:r>
            <a:r>
              <a:rPr lang="en-US" sz="1100" i="1">
                <a:ea typeface="+mn-lt"/>
                <a:cs typeface="+mn-lt"/>
              </a:rPr>
              <a:t>Servant Leadership: A Journey into the Nature of Legitimate Power and Greatness</a:t>
            </a:r>
            <a:r>
              <a:rPr lang="en-US" sz="1100">
                <a:ea typeface="+mn-lt"/>
                <a:cs typeface="+mn-lt"/>
              </a:rPr>
              <a:t>. New York: Paulist Press.</a:t>
            </a:r>
            <a:endParaRPr lang="en-US"/>
          </a:p>
          <a:p>
            <a:pPr>
              <a:buNone/>
            </a:pPr>
            <a:r>
              <a:rPr lang="en-US" sz="1100"/>
              <a:t>Halpin, A.W. and Winer, B.J. (1957) </a:t>
            </a:r>
            <a:r>
              <a:rPr lang="en-US" sz="1100" i="1"/>
              <a:t>A Factorial Study of the Leader Behavior Descriptions</a:t>
            </a:r>
            <a:r>
              <a:rPr lang="en-US" sz="1100"/>
              <a:t>. Columbus, OH: Ohio State University.</a:t>
            </a:r>
          </a:p>
          <a:p>
            <a:pPr>
              <a:buNone/>
            </a:pPr>
            <a:r>
              <a:rPr lang="en-US" sz="1100" dirty="0"/>
              <a:t>Hersey, P. and Blanchard, K. (1969) </a:t>
            </a:r>
            <a:r>
              <a:rPr lang="en-US" sz="1100" i="1" dirty="0"/>
              <a:t>Management of Organizational Behavior: Utilizing Human Resources</a:t>
            </a:r>
            <a:r>
              <a:rPr lang="en-US" sz="1100" dirty="0"/>
              <a:t>. Englewood Cliffs: Prentice-Hall.</a:t>
            </a:r>
            <a:endParaRPr lang="en-US" dirty="0"/>
          </a:p>
          <a:p>
            <a:pPr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941798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4B4455-1F56-CD19-84C5-FC296008BC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F959AB-1D37-2153-F7C7-392769119B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 Cont...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CCD360-4EAC-B55B-0C50-22CE2DF003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10506"/>
            <a:ext cx="105156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US" sz="1100" dirty="0">
                <a:ea typeface="+mn-lt"/>
                <a:cs typeface="+mn-lt"/>
              </a:rPr>
              <a:t>Hughes, M. and Leavey, G. (2012) ‘Setting the bar: Athletes and vulnerability to mental illness’, </a:t>
            </a:r>
            <a:r>
              <a:rPr lang="en-US" sz="1100" i="1" dirty="0">
                <a:ea typeface="+mn-lt"/>
                <a:cs typeface="+mn-lt"/>
              </a:rPr>
              <a:t>British Journal of Psychiatry</a:t>
            </a:r>
            <a:r>
              <a:rPr lang="en-US" sz="1100" dirty="0">
                <a:ea typeface="+mn-lt"/>
                <a:cs typeface="+mn-lt"/>
              </a:rPr>
              <a:t>, 200(2), pp. 95–96.</a:t>
            </a:r>
            <a:endParaRPr lang="en-US" sz="1100" dirty="0"/>
          </a:p>
          <a:p>
            <a:pPr>
              <a:buNone/>
            </a:pPr>
            <a:r>
              <a:rPr lang="en-US" sz="1100" dirty="0">
                <a:ea typeface="+mn-lt"/>
                <a:cs typeface="+mn-lt"/>
              </a:rPr>
              <a:t>Jowett, S. (2007) ‘Interdependence analysis and the 3+1 Cs in the coach–athlete relationship’, </a:t>
            </a:r>
            <a:r>
              <a:rPr lang="en-US" sz="1100" i="1" dirty="0">
                <a:ea typeface="+mn-lt"/>
                <a:cs typeface="+mn-lt"/>
              </a:rPr>
              <a:t>International Journal of Coaching Science</a:t>
            </a:r>
            <a:r>
              <a:rPr lang="en-US" sz="1100" dirty="0">
                <a:ea typeface="+mn-lt"/>
                <a:cs typeface="+mn-lt"/>
              </a:rPr>
              <a:t>, 1(1), pp. 15–26.</a:t>
            </a:r>
            <a:endParaRPr lang="en-US" sz="1100" dirty="0"/>
          </a:p>
          <a:p>
            <a:pPr>
              <a:buNone/>
            </a:pPr>
            <a:r>
              <a:rPr lang="en-US" sz="1100" dirty="0">
                <a:ea typeface="+mn-lt"/>
                <a:cs typeface="+mn-lt"/>
              </a:rPr>
              <a:t>Kotter, J.P. (1990) </a:t>
            </a:r>
            <a:r>
              <a:rPr lang="en-US" sz="1100" i="1" dirty="0">
                <a:ea typeface="+mn-lt"/>
                <a:cs typeface="+mn-lt"/>
              </a:rPr>
              <a:t>A Force for Change: How Leadership Differs from Management</a:t>
            </a:r>
            <a:r>
              <a:rPr lang="en-US" sz="1100" dirty="0">
                <a:ea typeface="+mn-lt"/>
                <a:cs typeface="+mn-lt"/>
              </a:rPr>
              <a:t>. New York: Free Press.</a:t>
            </a:r>
            <a:endParaRPr lang="en-US" sz="1100" dirty="0"/>
          </a:p>
          <a:p>
            <a:pPr>
              <a:buNone/>
            </a:pPr>
            <a:r>
              <a:rPr lang="en-US" sz="1100" dirty="0">
                <a:ea typeface="+mn-lt"/>
                <a:cs typeface="+mn-lt"/>
              </a:rPr>
              <a:t>McGregor, D. (1960) </a:t>
            </a:r>
            <a:r>
              <a:rPr lang="en-US" sz="1100" i="1" dirty="0">
                <a:ea typeface="+mn-lt"/>
                <a:cs typeface="+mn-lt"/>
              </a:rPr>
              <a:t>The Human Side of Enterprise</a:t>
            </a:r>
            <a:r>
              <a:rPr lang="en-US" sz="1100" dirty="0">
                <a:ea typeface="+mn-lt"/>
                <a:cs typeface="+mn-lt"/>
              </a:rPr>
              <a:t>. New York: McGraw-Hill.</a:t>
            </a:r>
            <a:endParaRPr lang="en-US" sz="1100" dirty="0"/>
          </a:p>
          <a:p>
            <a:pPr>
              <a:buNone/>
            </a:pPr>
            <a:r>
              <a:rPr lang="en-US" sz="1100" dirty="0">
                <a:ea typeface="+mn-lt"/>
                <a:cs typeface="+mn-lt"/>
              </a:rPr>
              <a:t>Medium (2016) ‘Timeless advice on success from Coach John Wooden’. Available at: </a:t>
            </a:r>
            <a:r>
              <a:rPr lang="en-US" sz="1100" dirty="0">
                <a:ea typeface="+mn-lt"/>
                <a:cs typeface="+mn-lt"/>
                <a:hlinkClick r:id="rId2"/>
              </a:rPr>
              <a:t>https://medium.com/monday-motivator/timeless-advice-on-success-from-coach-john-wooden-57662cccc3d3</a:t>
            </a:r>
            <a:r>
              <a:rPr lang="en-US" sz="1100" dirty="0">
                <a:ea typeface="+mn-lt"/>
                <a:cs typeface="+mn-lt"/>
              </a:rPr>
              <a:t> (Accessed: 1 March 2026).</a:t>
            </a:r>
          </a:p>
          <a:p>
            <a:pPr>
              <a:buNone/>
            </a:pPr>
            <a:r>
              <a:rPr lang="en-US" sz="1100" dirty="0">
                <a:ea typeface="+mn-lt"/>
                <a:cs typeface="+mn-lt"/>
              </a:rPr>
              <a:t>Mountjoy, M., Rhind, D., </a:t>
            </a:r>
            <a:r>
              <a:rPr lang="en-US" sz="1100" dirty="0" err="1">
                <a:ea typeface="+mn-lt"/>
                <a:cs typeface="+mn-lt"/>
              </a:rPr>
              <a:t>Tiivas</a:t>
            </a:r>
            <a:r>
              <a:rPr lang="en-US" sz="1100" dirty="0">
                <a:ea typeface="+mn-lt"/>
                <a:cs typeface="+mn-lt"/>
              </a:rPr>
              <a:t>, A. and </a:t>
            </a:r>
            <a:r>
              <a:rPr lang="en-US" sz="1100" dirty="0" err="1">
                <a:ea typeface="+mn-lt"/>
                <a:cs typeface="+mn-lt"/>
              </a:rPr>
              <a:t>Leglise</a:t>
            </a:r>
            <a:r>
              <a:rPr lang="en-US" sz="1100" dirty="0">
                <a:ea typeface="+mn-lt"/>
                <a:cs typeface="+mn-lt"/>
              </a:rPr>
              <a:t>, M. (2016) ‘Safeguarding the child athlete in sport: A review, a framework and recommendations for the IOC youth athlete development model’, </a:t>
            </a:r>
            <a:r>
              <a:rPr lang="en-US" sz="1100" i="1" dirty="0">
                <a:ea typeface="+mn-lt"/>
                <a:cs typeface="+mn-lt"/>
              </a:rPr>
              <a:t>British Journal of Sports Medicine</a:t>
            </a:r>
            <a:r>
              <a:rPr lang="en-US" sz="1100" dirty="0">
                <a:ea typeface="+mn-lt"/>
                <a:cs typeface="+mn-lt"/>
              </a:rPr>
              <a:t>, 50(7), pp. 392–398.</a:t>
            </a:r>
            <a:endParaRPr lang="en-US" sz="1100" dirty="0"/>
          </a:p>
          <a:p>
            <a:pPr>
              <a:buNone/>
            </a:pPr>
            <a:r>
              <a:rPr lang="en-US" sz="1100" dirty="0">
                <a:ea typeface="+mn-lt"/>
                <a:cs typeface="+mn-lt"/>
              </a:rPr>
              <a:t>Northouse, P.G. (2022) </a:t>
            </a:r>
            <a:r>
              <a:rPr lang="en-US" sz="1100" i="1" dirty="0">
                <a:ea typeface="+mn-lt"/>
                <a:cs typeface="+mn-lt"/>
              </a:rPr>
              <a:t>Leadership: Theory and Practice</a:t>
            </a:r>
            <a:r>
              <a:rPr lang="en-US" sz="1100" dirty="0">
                <a:ea typeface="+mn-lt"/>
                <a:cs typeface="+mn-lt"/>
              </a:rPr>
              <a:t>. 9th </a:t>
            </a:r>
            <a:r>
              <a:rPr lang="en-US" sz="1100" dirty="0" err="1">
                <a:ea typeface="+mn-lt"/>
                <a:cs typeface="+mn-lt"/>
              </a:rPr>
              <a:t>edn</a:t>
            </a:r>
            <a:r>
              <a:rPr lang="en-US" sz="1100" dirty="0">
                <a:ea typeface="+mn-lt"/>
                <a:cs typeface="+mn-lt"/>
              </a:rPr>
              <a:t>. Thousand Oaks: Sage.</a:t>
            </a:r>
            <a:endParaRPr lang="en-US" sz="1100" dirty="0"/>
          </a:p>
          <a:p>
            <a:pPr>
              <a:buNone/>
            </a:pPr>
            <a:r>
              <a:rPr lang="en-US" sz="1100" dirty="0">
                <a:ea typeface="+mn-lt"/>
                <a:cs typeface="+mn-lt"/>
              </a:rPr>
              <a:t>Rieke, M., Hammermeister, J. and Chase, M. (2008) ‘Servant leadership in sport: A new paradigm for effective coach </a:t>
            </a:r>
            <a:r>
              <a:rPr lang="en-US" sz="1100" dirty="0" err="1">
                <a:ea typeface="+mn-lt"/>
                <a:cs typeface="+mn-lt"/>
              </a:rPr>
              <a:t>behaviour</a:t>
            </a:r>
            <a:r>
              <a:rPr lang="en-US" sz="1100" dirty="0">
                <a:ea typeface="+mn-lt"/>
                <a:cs typeface="+mn-lt"/>
              </a:rPr>
              <a:t>’, </a:t>
            </a:r>
            <a:r>
              <a:rPr lang="en-US" sz="1100" i="1" dirty="0">
                <a:ea typeface="+mn-lt"/>
                <a:cs typeface="+mn-lt"/>
              </a:rPr>
              <a:t>International Journal of Sports Science &amp; Coaching</a:t>
            </a:r>
            <a:r>
              <a:rPr lang="en-US" sz="1100" dirty="0">
                <a:ea typeface="+mn-lt"/>
                <a:cs typeface="+mn-lt"/>
              </a:rPr>
              <a:t>, 3(2), pp. 227–239.</a:t>
            </a:r>
            <a:endParaRPr lang="en-US" sz="1100" dirty="0"/>
          </a:p>
          <a:p>
            <a:pPr>
              <a:buNone/>
            </a:pPr>
            <a:r>
              <a:rPr lang="en-US" sz="1100" dirty="0" err="1">
                <a:ea typeface="+mn-lt"/>
                <a:cs typeface="+mn-lt"/>
              </a:rPr>
              <a:t>Shilbury</a:t>
            </a:r>
            <a:r>
              <a:rPr lang="en-US" sz="1100" dirty="0">
                <a:ea typeface="+mn-lt"/>
                <a:cs typeface="+mn-lt"/>
              </a:rPr>
              <a:t>, D. and </a:t>
            </a:r>
            <a:r>
              <a:rPr lang="en-US" sz="1100" dirty="0" err="1">
                <a:ea typeface="+mn-lt"/>
                <a:cs typeface="+mn-lt"/>
              </a:rPr>
              <a:t>Ferkins</a:t>
            </a:r>
            <a:r>
              <a:rPr lang="en-US" sz="1100" dirty="0">
                <a:ea typeface="+mn-lt"/>
                <a:cs typeface="+mn-lt"/>
              </a:rPr>
              <a:t>, L. (2011) ‘</a:t>
            </a:r>
            <a:r>
              <a:rPr lang="en-US" sz="1100" dirty="0" err="1">
                <a:ea typeface="+mn-lt"/>
                <a:cs typeface="+mn-lt"/>
              </a:rPr>
              <a:t>Professionalisation</a:t>
            </a:r>
            <a:r>
              <a:rPr lang="en-US" sz="1100" dirty="0">
                <a:ea typeface="+mn-lt"/>
                <a:cs typeface="+mn-lt"/>
              </a:rPr>
              <a:t>, sport governance and strategic leadership’, </a:t>
            </a:r>
            <a:r>
              <a:rPr lang="en-US" sz="1100" i="1" dirty="0">
                <a:ea typeface="+mn-lt"/>
                <a:cs typeface="+mn-lt"/>
              </a:rPr>
              <a:t>European Sport Management Quarterly</a:t>
            </a:r>
            <a:r>
              <a:rPr lang="en-US" sz="1100" dirty="0">
                <a:ea typeface="+mn-lt"/>
                <a:cs typeface="+mn-lt"/>
              </a:rPr>
              <a:t>, 11(2), pp. 108–131.</a:t>
            </a:r>
            <a:endParaRPr lang="en-US" sz="1100" dirty="0"/>
          </a:p>
          <a:p>
            <a:pPr>
              <a:buNone/>
            </a:pPr>
            <a:r>
              <a:rPr lang="en-US" sz="1100" dirty="0" err="1">
                <a:ea typeface="+mn-lt"/>
                <a:cs typeface="+mn-lt"/>
              </a:rPr>
              <a:t>Shilbury</a:t>
            </a:r>
            <a:r>
              <a:rPr lang="en-US" sz="1100" dirty="0">
                <a:ea typeface="+mn-lt"/>
                <a:cs typeface="+mn-lt"/>
              </a:rPr>
              <a:t>, D., </a:t>
            </a:r>
            <a:r>
              <a:rPr lang="en-US" sz="1100" dirty="0" err="1">
                <a:ea typeface="+mn-lt"/>
                <a:cs typeface="+mn-lt"/>
              </a:rPr>
              <a:t>Ferkins</a:t>
            </a:r>
            <a:r>
              <a:rPr lang="en-US" sz="1100" dirty="0">
                <a:ea typeface="+mn-lt"/>
                <a:cs typeface="+mn-lt"/>
              </a:rPr>
              <a:t>, L. and Smythe, L. (2017) </a:t>
            </a:r>
            <a:r>
              <a:rPr lang="en-US" sz="1100" i="1" dirty="0">
                <a:ea typeface="+mn-lt"/>
                <a:cs typeface="+mn-lt"/>
              </a:rPr>
              <a:t>Sport Governance: Critical Issues and Future Directions</a:t>
            </a:r>
            <a:r>
              <a:rPr lang="en-US" sz="1100" dirty="0">
                <a:ea typeface="+mn-lt"/>
                <a:cs typeface="+mn-lt"/>
              </a:rPr>
              <a:t>. London: Routledge.</a:t>
            </a:r>
            <a:endParaRPr lang="en-US" sz="1100" dirty="0"/>
          </a:p>
          <a:p>
            <a:pPr>
              <a:buNone/>
            </a:pPr>
            <a:r>
              <a:rPr lang="en-US" sz="1100" dirty="0">
                <a:ea typeface="+mn-lt"/>
                <a:cs typeface="+mn-lt"/>
              </a:rPr>
              <a:t>Smoll, F.L. and Smith, R.E. (1989) ‘Leadership </a:t>
            </a:r>
            <a:r>
              <a:rPr lang="en-US" sz="1100" dirty="0" err="1">
                <a:ea typeface="+mn-lt"/>
                <a:cs typeface="+mn-lt"/>
              </a:rPr>
              <a:t>behaviours</a:t>
            </a:r>
            <a:r>
              <a:rPr lang="en-US" sz="1100" dirty="0">
                <a:ea typeface="+mn-lt"/>
                <a:cs typeface="+mn-lt"/>
              </a:rPr>
              <a:t> in sport: A theoretical model and research paradigm’, </a:t>
            </a:r>
            <a:r>
              <a:rPr lang="en-US" sz="1100" i="1" dirty="0">
                <a:ea typeface="+mn-lt"/>
                <a:cs typeface="+mn-lt"/>
              </a:rPr>
              <a:t>Journal of Applied Social Psychology</a:t>
            </a:r>
            <a:r>
              <a:rPr lang="en-US" sz="1100" dirty="0">
                <a:ea typeface="+mn-lt"/>
                <a:cs typeface="+mn-lt"/>
              </a:rPr>
              <a:t>, 19(18), pp. 1522–1551.</a:t>
            </a:r>
            <a:endParaRPr lang="en-US" sz="1100" dirty="0"/>
          </a:p>
          <a:p>
            <a:pPr>
              <a:buNone/>
            </a:pPr>
            <a:r>
              <a:rPr lang="en-US" sz="1100" dirty="0">
                <a:ea typeface="+mn-lt"/>
                <a:cs typeface="+mn-lt"/>
              </a:rPr>
              <a:t>Taylor, T., Doherty, A. and McGraw, P. (2015) </a:t>
            </a:r>
            <a:r>
              <a:rPr lang="en-US" sz="1100" i="1" dirty="0">
                <a:ea typeface="+mn-lt"/>
                <a:cs typeface="+mn-lt"/>
              </a:rPr>
              <a:t>Managing People in Sport </a:t>
            </a:r>
            <a:r>
              <a:rPr lang="en-US" sz="1100" i="1" dirty="0" err="1">
                <a:ea typeface="+mn-lt"/>
                <a:cs typeface="+mn-lt"/>
              </a:rPr>
              <a:t>Organisations</a:t>
            </a:r>
            <a:r>
              <a:rPr lang="en-US" sz="1100" i="1" dirty="0">
                <a:ea typeface="+mn-lt"/>
                <a:cs typeface="+mn-lt"/>
              </a:rPr>
              <a:t>: A Strategic Human Resource Management Perspective</a:t>
            </a:r>
            <a:r>
              <a:rPr lang="en-US" sz="1100" dirty="0">
                <a:ea typeface="+mn-lt"/>
                <a:cs typeface="+mn-lt"/>
              </a:rPr>
              <a:t>. London: Routledge.</a:t>
            </a:r>
          </a:p>
          <a:p>
            <a:pPr>
              <a:buNone/>
            </a:pPr>
            <a:r>
              <a:rPr lang="en-US" sz="1100" dirty="0">
                <a:ea typeface="+mn-lt"/>
                <a:cs typeface="+mn-lt"/>
              </a:rPr>
              <a:t>USADA (2012) </a:t>
            </a:r>
            <a:r>
              <a:rPr lang="en-US" sz="1100" i="1" dirty="0">
                <a:ea typeface="+mn-lt"/>
                <a:cs typeface="+mn-lt"/>
              </a:rPr>
              <a:t>Reasoned Decision of the United States Anti-Doping Agency on Disqualification and Ineligibility</a:t>
            </a:r>
            <a:r>
              <a:rPr lang="en-US" sz="1100" dirty="0">
                <a:ea typeface="+mn-lt"/>
                <a:cs typeface="+mn-lt"/>
              </a:rPr>
              <a:t>. Colorado Springs: United States Anti-Doping Agency.</a:t>
            </a:r>
            <a:endParaRPr lang="en-US" sz="1100" dirty="0"/>
          </a:p>
          <a:p>
            <a:pPr>
              <a:buNone/>
            </a:pPr>
            <a:r>
              <a:rPr lang="en-US" sz="1100" dirty="0">
                <a:ea typeface="+mn-lt"/>
                <a:cs typeface="+mn-lt"/>
              </a:rPr>
              <a:t>Weinberg, R. and Gould, D. (2019) </a:t>
            </a:r>
            <a:r>
              <a:rPr lang="en-US" sz="1100" i="1" dirty="0">
                <a:ea typeface="+mn-lt"/>
                <a:cs typeface="+mn-lt"/>
              </a:rPr>
              <a:t>Foundations of Sport and Exercise Psychology</a:t>
            </a:r>
            <a:r>
              <a:rPr lang="en-US" sz="1100" dirty="0">
                <a:ea typeface="+mn-lt"/>
                <a:cs typeface="+mn-lt"/>
              </a:rPr>
              <a:t>. 7th </a:t>
            </a:r>
            <a:r>
              <a:rPr lang="en-US" sz="1100" dirty="0" err="1">
                <a:ea typeface="+mn-lt"/>
                <a:cs typeface="+mn-lt"/>
              </a:rPr>
              <a:t>edn</a:t>
            </a:r>
            <a:r>
              <a:rPr lang="en-US" sz="1100" dirty="0">
                <a:ea typeface="+mn-lt"/>
                <a:cs typeface="+mn-lt"/>
              </a:rPr>
              <a:t>. Champaign: Human Kinetics.</a:t>
            </a:r>
            <a:endParaRPr lang="en-US" sz="1100" dirty="0"/>
          </a:p>
          <a:p>
            <a:pPr>
              <a:buNone/>
            </a:pPr>
            <a:r>
              <a:rPr lang="en-US" sz="1100" dirty="0">
                <a:ea typeface="+mn-lt"/>
                <a:cs typeface="+mn-lt"/>
              </a:rPr>
              <a:t>Wooden, J.R. and Jamison, S. (2005) </a:t>
            </a:r>
            <a:r>
              <a:rPr lang="en-US" sz="1100" i="1" dirty="0">
                <a:ea typeface="+mn-lt"/>
                <a:cs typeface="+mn-lt"/>
              </a:rPr>
              <a:t>Wooden on Leadership</a:t>
            </a:r>
            <a:r>
              <a:rPr lang="en-US" sz="1100" dirty="0">
                <a:ea typeface="+mn-lt"/>
                <a:cs typeface="+mn-lt"/>
              </a:rPr>
              <a:t>. New York: McGraw-Hill.</a:t>
            </a:r>
          </a:p>
          <a:p>
            <a:pPr marL="0" indent="0">
              <a:buNone/>
            </a:pPr>
            <a:endParaRPr lang="en-US" sz="1100" dirty="0">
              <a:ea typeface="+mn-lt"/>
              <a:cs typeface="+mn-lt"/>
            </a:endParaRPr>
          </a:p>
          <a:p>
            <a:pPr>
              <a:buNone/>
            </a:pPr>
            <a:endParaRPr lang="en-US" sz="1100" dirty="0"/>
          </a:p>
          <a:p>
            <a:pPr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63915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</TotalTime>
  <Words>2310</Words>
  <Application>Microsoft Macintosh PowerPoint</Application>
  <PresentationFormat>Widescreen</PresentationFormat>
  <Paragraphs>271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Aptos</vt:lpstr>
      <vt:lpstr>Aptos Display</vt:lpstr>
      <vt:lpstr>Arial</vt:lpstr>
      <vt:lpstr>Calibri</vt:lpstr>
      <vt:lpstr>office theme</vt:lpstr>
      <vt:lpstr>PowerPoint Presentation</vt:lpstr>
      <vt:lpstr>Presentation Aims:</vt:lpstr>
      <vt:lpstr>Presentation Structure </vt:lpstr>
      <vt:lpstr>What is 'Leadership'?</vt:lpstr>
      <vt:lpstr>Leadership Vs Management</vt:lpstr>
      <vt:lpstr>Leadership In Sports</vt:lpstr>
      <vt:lpstr>PowerPoint Presentation</vt:lpstr>
      <vt:lpstr>PowerPoint Presentation</vt:lpstr>
      <vt:lpstr>More on Wooden:</vt:lpstr>
      <vt:lpstr>4 Laws of Learning - Wooden</vt:lpstr>
      <vt:lpstr>Theory X and Theory Y</vt:lpstr>
      <vt:lpstr>Behavioural Leadership (Task vs Relationship)</vt:lpstr>
      <vt:lpstr>Relational Leadership</vt:lpstr>
      <vt:lpstr>Transformational Leadership</vt:lpstr>
      <vt:lpstr>Servant Leadership Rieke, et al (2008)</vt:lpstr>
      <vt:lpstr>Situational Leadership (Hersey, P. and Blanchard, K. 1969)</vt:lpstr>
      <vt:lpstr>PowerPoint Presentation</vt:lpstr>
      <vt:lpstr>Poorly Received Leadership Example</vt:lpstr>
      <vt:lpstr> Practical Challenge: Results-Driven Elite Sport</vt:lpstr>
      <vt:lpstr>Leadership &amp; Strategic Management </vt:lpstr>
      <vt:lpstr>HRM and Volunteer Leadership</vt:lpstr>
      <vt:lpstr>Conclusion</vt:lpstr>
      <vt:lpstr>References</vt:lpstr>
      <vt:lpstr>References Cont...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Cole Darley</cp:lastModifiedBy>
  <cp:revision>753</cp:revision>
  <dcterms:created xsi:type="dcterms:W3CDTF">2026-03-04T21:06:19Z</dcterms:created>
  <dcterms:modified xsi:type="dcterms:W3CDTF">2026-03-05T21:40:28Z</dcterms:modified>
</cp:coreProperties>
</file>