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Lst>
  <p:sldSz cy="5143500" cx="9144000"/>
  <p:notesSz cx="6858000" cy="9144000"/>
  <p:embeddedFontLst>
    <p:embeddedFont>
      <p:font typeface="Raleway"/>
      <p:regular r:id="rId20"/>
      <p:bold r:id="rId21"/>
      <p:italic r:id="rId22"/>
      <p:boldItalic r:id="rId23"/>
    </p:embeddedFont>
    <p:embeddedFont>
      <p:font typeface="Lato"/>
      <p:regular r:id="rId24"/>
      <p:bold r:id="rId25"/>
      <p:italic r:id="rId26"/>
      <p:boldItalic r:id="rId2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681470B7-D473-42A4-B9E4-31F8A2084F9C}">
  <a:tblStyle styleId="{681470B7-D473-42A4-B9E4-31F8A2084F9C}" styleName="Table_0">
    <a:wholeTbl>
      <a:tcTxStyle>
        <a:font>
          <a:latin typeface="Arial"/>
          <a:ea typeface="Arial"/>
          <a:cs typeface="Arial"/>
        </a:font>
        <a:srgbClr val="000000"/>
      </a:tcTxStyle>
      <a:tcStyle>
        <a:tcBdr>
          <a:left>
            <a:ln cap="flat" cmpd="sng" w="12700">
              <a:solidFill>
                <a:srgbClr val="000000"/>
              </a:solidFill>
              <a:prstDash val="solid"/>
              <a:round/>
              <a:headEnd len="sm" w="sm" type="none"/>
              <a:tailEnd len="sm" w="sm" type="none"/>
            </a:ln>
          </a:left>
          <a:right>
            <a:ln cap="flat" cmpd="sng" w="12700">
              <a:solidFill>
                <a:srgbClr val="000000"/>
              </a:solidFill>
              <a:prstDash val="solid"/>
              <a:round/>
              <a:headEnd len="sm" w="sm" type="none"/>
              <a:tailEnd len="sm" w="sm" type="none"/>
            </a:ln>
          </a:right>
          <a:top>
            <a:ln cap="flat" cmpd="sng" w="12700">
              <a:solidFill>
                <a:srgbClr val="000000"/>
              </a:solidFill>
              <a:prstDash val="solid"/>
              <a:round/>
              <a:headEnd len="sm" w="sm" type="none"/>
              <a:tailEnd len="sm" w="sm" type="none"/>
            </a:ln>
          </a:top>
          <a:bottom>
            <a:ln cap="flat" cmpd="sng" w="12700">
              <a:solidFill>
                <a:srgbClr val="000000"/>
              </a:solidFill>
              <a:prstDash val="solid"/>
              <a:round/>
              <a:headEnd len="sm" w="sm" type="none"/>
              <a:tailEnd len="sm" w="sm" type="none"/>
            </a:ln>
          </a:bottom>
          <a:insideH>
            <a:ln cap="flat" cmpd="sng" w="12700">
              <a:solidFill>
                <a:srgbClr val="000000"/>
              </a:solidFill>
              <a:prstDash val="solid"/>
              <a:round/>
              <a:headEnd len="sm" w="sm" type="none"/>
              <a:tailEnd len="sm" w="sm" type="none"/>
            </a:ln>
          </a:insideH>
          <a:insideV>
            <a:ln cap="flat" cmpd="sng" w="12700">
              <a:solidFill>
                <a:srgbClr val="000000"/>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Raleway-regular.fntdata"/><Relationship Id="rId22" Type="http://schemas.openxmlformats.org/officeDocument/2006/relationships/font" Target="fonts/Raleway-italic.fntdata"/><Relationship Id="rId21" Type="http://schemas.openxmlformats.org/officeDocument/2006/relationships/font" Target="fonts/Raleway-bold.fntdata"/><Relationship Id="rId24" Type="http://schemas.openxmlformats.org/officeDocument/2006/relationships/font" Target="fonts/Lato-regular.fntdata"/><Relationship Id="rId23" Type="http://schemas.openxmlformats.org/officeDocument/2006/relationships/font" Target="fonts/Raleway-boldItalic.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26" Type="http://schemas.openxmlformats.org/officeDocument/2006/relationships/font" Target="fonts/Lato-italic.fntdata"/><Relationship Id="rId25" Type="http://schemas.openxmlformats.org/officeDocument/2006/relationships/font" Target="fonts/Lato-bold.fntdata"/><Relationship Id="rId27" Type="http://schemas.openxmlformats.org/officeDocument/2006/relationships/font" Target="fonts/Lato-boldItalic.fntdata"/><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g21d8c2f3650_0_1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 name="Google Shape;84;g21d8c2f3650_0_1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92" name="Google Shape;9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Ralph and Russo is a privately owned company that was founded in the year 2006 by the duo of Tamara Ralph and Michael Russo. The company is recognised as a high fashion that especially deals with the Haute couture and clothes that are ready to wear, luxury goods and the fashion accessories. In 2014 the company became the first british house that got accredited by Chambre Syndicale de la Haute Couture (Ralph&amp;Russo, 2023).</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g21d8c2f3650_0_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8" name="Google Shape;98;g21d8c2f3650_0_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company was founded to serve the high fashioned clothing and the luxurious outfits in the higher classes. In the year 2021 after the founders left the company is trying to restore their presence to be stable in the market. The total headcount of the company in 2017 was noted at 450. The revenue of the company was recorded at </a:t>
            </a:r>
            <a:r>
              <a:rPr lang="en-GB" sz="1200">
                <a:solidFill>
                  <a:schemeClr val="dk1"/>
                </a:solidFill>
                <a:highlight>
                  <a:srgbClr val="FFFFFF"/>
                </a:highlight>
                <a:latin typeface="Times New Roman"/>
                <a:ea typeface="Times New Roman"/>
                <a:cs typeface="Times New Roman"/>
                <a:sym typeface="Times New Roman"/>
              </a:rPr>
              <a:t>$62.8M</a:t>
            </a:r>
            <a:r>
              <a:rPr lang="en-GB" sz="1200">
                <a:solidFill>
                  <a:schemeClr val="dk1"/>
                </a:solidFill>
                <a:latin typeface="Times New Roman"/>
                <a:ea typeface="Times New Roman"/>
                <a:cs typeface="Times New Roman"/>
                <a:sym typeface="Times New Roman"/>
              </a:rPr>
              <a:t> (Z, 2013).</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g21d8c2f3650_0_8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 name="Google Shape;104;g21d8c2f3650_0_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SWOT analysis helps in understanding the business better (Kenton, 2022). The target audience that they chose was limited to the higher classes. Thus the expansion of the brand recognition was among the higher classes of the society and the strength of the brand was the uniqueness of its products and differentiate the brand from its competitors.</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g21d8c2f3650_0_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1" name="Google Shape;111;g21d8c2f3650_0_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reason behind the collapse of the brand was influenced by running out of cash because the company failed in making several salary payments and contributions of the staff pension. One of the reasons for the failure was the accusation by Russo to her former lover and business partner Michael for bullying her along with the company administration. So the reason can be said to be the lack of the management and other contributions to the company (TOI, 2021).</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 name="Shape 115"/>
        <p:cNvGrpSpPr/>
        <p:nvPr/>
      </p:nvGrpSpPr>
      <p:grpSpPr>
        <a:xfrm>
          <a:off x="0" y="0"/>
          <a:ext cx="0" cy="0"/>
          <a:chOff x="0" y="0"/>
          <a:chExt cx="0" cy="0"/>
        </a:xfrm>
      </p:grpSpPr>
      <p:sp>
        <p:nvSpPr>
          <p:cNvPr id="116" name="Google Shape;116;g21d8c2f3650_0_9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7" name="Google Shape;117;g21d8c2f3650_0_9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SME businesses are required to function and include the different segments of the market so that it can generate a beneficial rate of return (Bubenheim, 2022). Market understanding is very important just to analyse what needs to be done to mitigate the issues and make the business sustainable growth of the business in the market.</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g21d8c2f3650_0_10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4" name="Google Shape;124;g21d8c2f3650_0_10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effective management practices are very crucial for maintaining the good operation in the organisation but it was seen that the brand was having many managerial issues as there was conflict among the leaders of the brand. The economic downturn was also one of the reasons among the bad management operations in the organisation that eventually led to the collapse of the company (Portee, 2021).</a:t>
            </a:r>
            <a:endParaRPr b="1" sz="12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8" name="Shape 128"/>
        <p:cNvGrpSpPr/>
        <p:nvPr/>
      </p:nvGrpSpPr>
      <p:grpSpPr>
        <a:xfrm>
          <a:off x="0" y="0"/>
          <a:ext cx="0" cy="0"/>
          <a:chOff x="0" y="0"/>
          <a:chExt cx="0" cy="0"/>
        </a:xfrm>
      </p:grpSpPr>
      <p:sp>
        <p:nvSpPr>
          <p:cNvPr id="129" name="Google Shape;129;g21d8c2f3650_0_1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0" name="Google Shape;130;g21d8c2f3650_0_1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g21d8c2f3650_0_1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8" name="Google Shape;138;g21d8c2f3650_0_1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4ps of the marketing mix helps the businesses to understand how the resources in the organisation should be implemented for the maximum benefit from it. The first two Ps are the product and the price. The product or the services that the company is trying to sell should be appropriately marketed to the target audiences and should give the idea about it. For example the knowledge of the product includes the segments such as what is your product, what product do and who are the targeted audience of your product. The second P is the price of the product that should be set after the proper analysing the competitors prices and the value it contains to make them effective in the market (CFI , 2022) .</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g21d8c2f3650_0_1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4" name="Google Shape;144;g21d8c2f3650_0_1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Choosing the appropriate place to access the maximum number of the buyers is very important. That is why it has been said to the business that in order to reach many buyers the selection of the place plays an important role. The promotion means the advertisement of your product in the market to attract the customers to buy the product or the services. Thus it can be said that all the 4Ps play a very important role in analysing the market needs of the business (Twin, 2023).</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g21d8c2f3650_0_1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0" name="Google Shape;150;g21d8c2f3650_0_1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brand should have used the analysing the market by using the Ansoff matrix that helps in understanding the market with 4 recommendations that the company should  implement in their business (Peterdy, 2023).</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g21d8c2f40af_0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7" name="Google Shape;157;g21d8c2f40af_0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g21d8c2f3650_0_1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3" name="Google Shape;163;g21d8c2f3650_0_1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lt2"/>
        </a:solidFill>
      </p:bgPr>
    </p:bg>
    <p:spTree>
      <p:nvGrpSpPr>
        <p:cNvPr id="9" name="Shape 9"/>
        <p:cNvGrpSpPr/>
        <p:nvPr/>
      </p:nvGrpSpPr>
      <p:grpSpPr>
        <a:xfrm>
          <a:off x="0" y="0"/>
          <a:ext cx="0" cy="0"/>
          <a:chOff x="0" y="0"/>
          <a:chExt cx="0" cy="0"/>
        </a:xfrm>
      </p:grpSpPr>
      <p:sp>
        <p:nvSpPr>
          <p:cNvPr id="10" name="Google Shape;10;p2"/>
          <p:cNvSpPr/>
          <p:nvPr/>
        </p:nvSpPr>
        <p:spPr>
          <a:xfrm>
            <a:off x="0" y="0"/>
            <a:ext cx="9144000" cy="4878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 name="Google Shape;11;p2"/>
          <p:cNvGrpSpPr/>
          <p:nvPr/>
        </p:nvGrpSpPr>
        <p:grpSpPr>
          <a:xfrm>
            <a:off x="830392" y="1191256"/>
            <a:ext cx="745763" cy="45826"/>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 name="Google Shape;14;p2"/>
          <p:cNvSpPr txBox="1"/>
          <p:nvPr>
            <p:ph type="ctrTitle"/>
          </p:nvPr>
        </p:nvSpPr>
        <p:spPr>
          <a:xfrm>
            <a:off x="729450" y="1322450"/>
            <a:ext cx="7688100" cy="1664700"/>
          </a:xfrm>
          <a:prstGeom prst="rect">
            <a:avLst/>
          </a:prstGeom>
        </p:spPr>
        <p:txBody>
          <a:bodyPr anchorCtr="0" anchor="t" bIns="91425" lIns="91425" spcFirstLastPara="1" rIns="91425" wrap="square" tIns="91425">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p:txBody>
      </p:sp>
      <p:sp>
        <p:nvSpPr>
          <p:cNvPr id="15" name="Google Shape;15;p2"/>
          <p:cNvSpPr txBox="1"/>
          <p:nvPr>
            <p:ph idx="1" type="subTitle"/>
          </p:nvPr>
        </p:nvSpPr>
        <p:spPr>
          <a:xfrm>
            <a:off x="729627" y="3172900"/>
            <a:ext cx="7688100" cy="5412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16" name="Google Shape;16;p2"/>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7" name="Shape 17"/>
        <p:cNvGrpSpPr/>
        <p:nvPr/>
      </p:nvGrpSpPr>
      <p:grpSpPr>
        <a:xfrm>
          <a:off x="0" y="0"/>
          <a:ext cx="0" cy="0"/>
          <a:chOff x="0" y="0"/>
          <a:chExt cx="0" cy="0"/>
        </a:xfrm>
      </p:grpSpPr>
      <p:grpSp>
        <p:nvGrpSpPr>
          <p:cNvPr id="18" name="Google Shape;18;p3"/>
          <p:cNvGrpSpPr/>
          <p:nvPr/>
        </p:nvGrpSpPr>
        <p:grpSpPr>
          <a:xfrm>
            <a:off x="830392" y="1191256"/>
            <a:ext cx="745763" cy="45826"/>
            <a:chOff x="4580561" y="2589004"/>
            <a:chExt cx="1064464" cy="25200"/>
          </a:xfrm>
        </p:grpSpPr>
        <p:sp>
          <p:nvSpPr>
            <p:cNvPr id="19" name="Google Shape;19;p3"/>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3"/>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1" name="Google Shape;21;p3"/>
          <p:cNvSpPr txBox="1"/>
          <p:nvPr>
            <p:ph type="title"/>
          </p:nvPr>
        </p:nvSpPr>
        <p:spPr>
          <a:xfrm>
            <a:off x="729450" y="1322450"/>
            <a:ext cx="7688400" cy="15186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22" name="Google Shape;22;p3"/>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3" name="Shape 23"/>
        <p:cNvGrpSpPr/>
        <p:nvPr/>
      </p:nvGrpSpPr>
      <p:grpSpPr>
        <a:xfrm>
          <a:off x="0" y="0"/>
          <a:ext cx="0" cy="0"/>
          <a:chOff x="0" y="0"/>
          <a:chExt cx="0" cy="0"/>
        </a:xfrm>
      </p:grpSpPr>
      <p:sp>
        <p:nvSpPr>
          <p:cNvPr id="24" name="Google Shape;24;p4"/>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5" name="Google Shape;25;p4"/>
          <p:cNvGrpSpPr/>
          <p:nvPr/>
        </p:nvGrpSpPr>
        <p:grpSpPr>
          <a:xfrm>
            <a:off x="830392" y="1191256"/>
            <a:ext cx="745763" cy="45826"/>
            <a:chOff x="4580561" y="2589004"/>
            <a:chExt cx="1064464" cy="25200"/>
          </a:xfrm>
        </p:grpSpPr>
        <p:sp>
          <p:nvSpPr>
            <p:cNvPr id="26" name="Google Shape;26;p4"/>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4"/>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8" name="Google Shape;28;p4"/>
          <p:cNvSpPr txBox="1"/>
          <p:nvPr>
            <p:ph type="title"/>
          </p:nvPr>
        </p:nvSpPr>
        <p:spPr>
          <a:xfrm>
            <a:off x="729450" y="1318650"/>
            <a:ext cx="7688700" cy="535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29" name="Google Shape;29;p4"/>
          <p:cNvSpPr txBox="1"/>
          <p:nvPr>
            <p:ph idx="1" type="body"/>
          </p:nvPr>
        </p:nvSpPr>
        <p:spPr>
          <a:xfrm>
            <a:off x="729450" y="2078875"/>
            <a:ext cx="7688700" cy="22611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0" name="Google Shape;30;p4"/>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31" name="Shape 31"/>
        <p:cNvGrpSpPr/>
        <p:nvPr/>
      </p:nvGrpSpPr>
      <p:grpSpPr>
        <a:xfrm>
          <a:off x="0" y="0"/>
          <a:ext cx="0" cy="0"/>
          <a:chOff x="0" y="0"/>
          <a:chExt cx="0" cy="0"/>
        </a:xfrm>
      </p:grpSpPr>
      <p:sp>
        <p:nvSpPr>
          <p:cNvPr id="32" name="Google Shape;32;p5"/>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3" name="Google Shape;33;p5"/>
          <p:cNvGrpSpPr/>
          <p:nvPr/>
        </p:nvGrpSpPr>
        <p:grpSpPr>
          <a:xfrm>
            <a:off x="830392" y="1191256"/>
            <a:ext cx="745763" cy="45826"/>
            <a:chOff x="4580561" y="2589004"/>
            <a:chExt cx="1064464" cy="25200"/>
          </a:xfrm>
        </p:grpSpPr>
        <p:sp>
          <p:nvSpPr>
            <p:cNvPr id="34" name="Google Shape;34;p5"/>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5"/>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6" name="Google Shape;36;p5"/>
          <p:cNvSpPr txBox="1"/>
          <p:nvPr>
            <p:ph type="title"/>
          </p:nvPr>
        </p:nvSpPr>
        <p:spPr>
          <a:xfrm>
            <a:off x="729450" y="1318650"/>
            <a:ext cx="7688400" cy="535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37" name="Google Shape;37;p5"/>
          <p:cNvSpPr txBox="1"/>
          <p:nvPr>
            <p:ph idx="1" type="body"/>
          </p:nvPr>
        </p:nvSpPr>
        <p:spPr>
          <a:xfrm>
            <a:off x="729325" y="2078875"/>
            <a:ext cx="3774300" cy="22611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8" name="Google Shape;38;p5"/>
          <p:cNvSpPr txBox="1"/>
          <p:nvPr>
            <p:ph idx="2" type="body"/>
          </p:nvPr>
        </p:nvSpPr>
        <p:spPr>
          <a:xfrm>
            <a:off x="4643604" y="2078875"/>
            <a:ext cx="3774300" cy="22611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9" name="Google Shape;39;p5"/>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0" name="Shape 40"/>
        <p:cNvGrpSpPr/>
        <p:nvPr/>
      </p:nvGrpSpPr>
      <p:grpSpPr>
        <a:xfrm>
          <a:off x="0" y="0"/>
          <a:ext cx="0" cy="0"/>
          <a:chOff x="0" y="0"/>
          <a:chExt cx="0" cy="0"/>
        </a:xfrm>
      </p:grpSpPr>
      <p:sp>
        <p:nvSpPr>
          <p:cNvPr id="41" name="Google Shape;41;p6"/>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2" name="Google Shape;42;p6"/>
          <p:cNvGrpSpPr/>
          <p:nvPr/>
        </p:nvGrpSpPr>
        <p:grpSpPr>
          <a:xfrm>
            <a:off x="830392" y="1191256"/>
            <a:ext cx="745763" cy="45826"/>
            <a:chOff x="4580561" y="2589004"/>
            <a:chExt cx="1064464" cy="25200"/>
          </a:xfrm>
        </p:grpSpPr>
        <p:sp>
          <p:nvSpPr>
            <p:cNvPr id="43" name="Google Shape;43;p6"/>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6"/>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 name="Google Shape;45;p6"/>
          <p:cNvSpPr txBox="1"/>
          <p:nvPr>
            <p:ph type="title"/>
          </p:nvPr>
        </p:nvSpPr>
        <p:spPr>
          <a:xfrm>
            <a:off x="729450" y="1318650"/>
            <a:ext cx="7688400" cy="535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46" name="Google Shape;46;p6"/>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47" name="Shape 47"/>
        <p:cNvGrpSpPr/>
        <p:nvPr/>
      </p:nvGrpSpPr>
      <p:grpSpPr>
        <a:xfrm>
          <a:off x="0" y="0"/>
          <a:ext cx="0" cy="0"/>
          <a:chOff x="0" y="0"/>
          <a:chExt cx="0" cy="0"/>
        </a:xfrm>
      </p:grpSpPr>
      <p:sp>
        <p:nvSpPr>
          <p:cNvPr id="48" name="Google Shape;48;p7"/>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9" name="Google Shape;49;p7"/>
          <p:cNvGrpSpPr/>
          <p:nvPr/>
        </p:nvGrpSpPr>
        <p:grpSpPr>
          <a:xfrm>
            <a:off x="830392" y="1191256"/>
            <a:ext cx="745763" cy="45826"/>
            <a:chOff x="4580561" y="2589004"/>
            <a:chExt cx="1064464" cy="25200"/>
          </a:xfrm>
        </p:grpSpPr>
        <p:sp>
          <p:nvSpPr>
            <p:cNvPr id="50" name="Google Shape;50;p7"/>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7"/>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2" name="Google Shape;52;p7"/>
          <p:cNvSpPr txBox="1"/>
          <p:nvPr>
            <p:ph type="title"/>
          </p:nvPr>
        </p:nvSpPr>
        <p:spPr>
          <a:xfrm>
            <a:off x="730000" y="1318650"/>
            <a:ext cx="3300900" cy="13815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53" name="Google Shape;53;p7"/>
          <p:cNvSpPr txBox="1"/>
          <p:nvPr>
            <p:ph idx="1" type="body"/>
          </p:nvPr>
        </p:nvSpPr>
        <p:spPr>
          <a:xfrm>
            <a:off x="721225" y="2781725"/>
            <a:ext cx="3300900" cy="1597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4" name="Google Shape;54;p7"/>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3"/>
        </a:solidFill>
      </p:bgPr>
    </p:bg>
    <p:spTree>
      <p:nvGrpSpPr>
        <p:cNvPr id="55" name="Shape 55"/>
        <p:cNvGrpSpPr/>
        <p:nvPr/>
      </p:nvGrpSpPr>
      <p:grpSpPr>
        <a:xfrm>
          <a:off x="0" y="0"/>
          <a:ext cx="0" cy="0"/>
          <a:chOff x="0" y="0"/>
          <a:chExt cx="0" cy="0"/>
        </a:xfrm>
      </p:grpSpPr>
      <p:grpSp>
        <p:nvGrpSpPr>
          <p:cNvPr id="56" name="Google Shape;56;p8"/>
          <p:cNvGrpSpPr/>
          <p:nvPr/>
        </p:nvGrpSpPr>
        <p:grpSpPr>
          <a:xfrm>
            <a:off x="830392" y="4169130"/>
            <a:ext cx="745763" cy="45826"/>
            <a:chOff x="4580561" y="2589004"/>
            <a:chExt cx="1064464" cy="25200"/>
          </a:xfrm>
        </p:grpSpPr>
        <p:sp>
          <p:nvSpPr>
            <p:cNvPr id="57" name="Google Shape;57;p8"/>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8"/>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9" name="Google Shape;59;p8"/>
          <p:cNvSpPr txBox="1"/>
          <p:nvPr>
            <p:ph type="title"/>
          </p:nvPr>
        </p:nvSpPr>
        <p:spPr>
          <a:xfrm>
            <a:off x="729450" y="864300"/>
            <a:ext cx="7021200" cy="29850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60" name="Google Shape;60;p8"/>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61" name="Shape 61"/>
        <p:cNvGrpSpPr/>
        <p:nvPr/>
      </p:nvGrpSpPr>
      <p:grpSpPr>
        <a:xfrm>
          <a:off x="0" y="0"/>
          <a:ext cx="0" cy="0"/>
          <a:chOff x="0" y="0"/>
          <a:chExt cx="0" cy="0"/>
        </a:xfrm>
      </p:grpSpPr>
      <p:sp>
        <p:nvSpPr>
          <p:cNvPr id="62" name="Google Shape;62;p9"/>
          <p:cNvSpPr/>
          <p:nvPr/>
        </p:nvSpPr>
        <p:spPr>
          <a:xfrm>
            <a:off x="0" y="0"/>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63" name="Google Shape;63;p9"/>
          <p:cNvGrpSpPr/>
          <p:nvPr/>
        </p:nvGrpSpPr>
        <p:grpSpPr>
          <a:xfrm>
            <a:off x="830392" y="1191256"/>
            <a:ext cx="745763" cy="45826"/>
            <a:chOff x="4580561" y="2589004"/>
            <a:chExt cx="1064464" cy="25200"/>
          </a:xfrm>
        </p:grpSpPr>
        <p:sp>
          <p:nvSpPr>
            <p:cNvPr id="64" name="Google Shape;64;p9"/>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9"/>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9"/>
          <p:cNvSpPr txBox="1"/>
          <p:nvPr>
            <p:ph type="title"/>
          </p:nvPr>
        </p:nvSpPr>
        <p:spPr>
          <a:xfrm>
            <a:off x="730000" y="1318650"/>
            <a:ext cx="3300900" cy="1687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67" name="Google Shape;67;p9"/>
          <p:cNvSpPr txBox="1"/>
          <p:nvPr>
            <p:ph idx="1" type="subTitle"/>
          </p:nvPr>
        </p:nvSpPr>
        <p:spPr>
          <a:xfrm>
            <a:off x="724950" y="3161525"/>
            <a:ext cx="3300900" cy="7590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68" name="Google Shape;68;p9"/>
          <p:cNvSpPr txBox="1"/>
          <p:nvPr>
            <p:ph idx="2" type="body"/>
          </p:nvPr>
        </p:nvSpPr>
        <p:spPr>
          <a:xfrm>
            <a:off x="5174225" y="1352625"/>
            <a:ext cx="3374400" cy="3025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9" name="Google Shape;69;p9"/>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70" name="Shape 70"/>
        <p:cNvGrpSpPr/>
        <p:nvPr/>
      </p:nvGrpSpPr>
      <p:grpSpPr>
        <a:xfrm>
          <a:off x="0" y="0"/>
          <a:ext cx="0" cy="0"/>
          <a:chOff x="0" y="0"/>
          <a:chExt cx="0" cy="0"/>
        </a:xfrm>
      </p:grpSpPr>
      <p:sp>
        <p:nvSpPr>
          <p:cNvPr id="71" name="Google Shape;71;p10"/>
          <p:cNvSpPr txBox="1"/>
          <p:nvPr>
            <p:ph idx="1" type="body"/>
          </p:nvPr>
        </p:nvSpPr>
        <p:spPr>
          <a:xfrm>
            <a:off x="724950" y="4372551"/>
            <a:ext cx="7697400" cy="4605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72" name="Google Shape;72;p10"/>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73" name="Shape 73"/>
        <p:cNvGrpSpPr/>
        <p:nvPr/>
      </p:nvGrpSpPr>
      <p:grpSpPr>
        <a:xfrm>
          <a:off x="0" y="0"/>
          <a:ext cx="0" cy="0"/>
          <a:chOff x="0" y="0"/>
          <a:chExt cx="0" cy="0"/>
        </a:xfrm>
      </p:grpSpPr>
      <p:grpSp>
        <p:nvGrpSpPr>
          <p:cNvPr id="74" name="Google Shape;74;p11"/>
          <p:cNvGrpSpPr/>
          <p:nvPr/>
        </p:nvGrpSpPr>
        <p:grpSpPr>
          <a:xfrm>
            <a:off x="830392" y="4169130"/>
            <a:ext cx="745763" cy="45826"/>
            <a:chOff x="4580561" y="2589004"/>
            <a:chExt cx="1064464" cy="25200"/>
          </a:xfrm>
        </p:grpSpPr>
        <p:sp>
          <p:nvSpPr>
            <p:cNvPr id="75" name="Google Shape;75;p11"/>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11"/>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7" name="Google Shape;77;p11"/>
          <p:cNvSpPr txBox="1"/>
          <p:nvPr>
            <p:ph hasCustomPrompt="1" type="title"/>
          </p:nvPr>
        </p:nvSpPr>
        <p:spPr>
          <a:xfrm>
            <a:off x="729450" y="733950"/>
            <a:ext cx="7688400" cy="12447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8000"/>
              <a:buNone/>
              <a:defRPr sz="8000">
                <a:solidFill>
                  <a:schemeClr val="lt1"/>
                </a:solidFill>
              </a:defRPr>
            </a:lvl1pPr>
            <a:lvl2pPr lvl="1">
              <a:spcBef>
                <a:spcPts val="0"/>
              </a:spcBef>
              <a:spcAft>
                <a:spcPts val="0"/>
              </a:spcAft>
              <a:buClr>
                <a:schemeClr val="lt1"/>
              </a:buClr>
              <a:buSzPts val="8000"/>
              <a:buNone/>
              <a:defRPr sz="8000">
                <a:solidFill>
                  <a:schemeClr val="lt1"/>
                </a:solidFill>
              </a:defRPr>
            </a:lvl2pPr>
            <a:lvl3pPr lvl="2">
              <a:spcBef>
                <a:spcPts val="0"/>
              </a:spcBef>
              <a:spcAft>
                <a:spcPts val="0"/>
              </a:spcAft>
              <a:buClr>
                <a:schemeClr val="lt1"/>
              </a:buClr>
              <a:buSzPts val="8000"/>
              <a:buNone/>
              <a:defRPr sz="8000">
                <a:solidFill>
                  <a:schemeClr val="lt1"/>
                </a:solidFill>
              </a:defRPr>
            </a:lvl3pPr>
            <a:lvl4pPr lvl="3">
              <a:spcBef>
                <a:spcPts val="0"/>
              </a:spcBef>
              <a:spcAft>
                <a:spcPts val="0"/>
              </a:spcAft>
              <a:buClr>
                <a:schemeClr val="lt1"/>
              </a:buClr>
              <a:buSzPts val="8000"/>
              <a:buNone/>
              <a:defRPr sz="8000">
                <a:solidFill>
                  <a:schemeClr val="lt1"/>
                </a:solidFill>
              </a:defRPr>
            </a:lvl4pPr>
            <a:lvl5pPr lvl="4">
              <a:spcBef>
                <a:spcPts val="0"/>
              </a:spcBef>
              <a:spcAft>
                <a:spcPts val="0"/>
              </a:spcAft>
              <a:buClr>
                <a:schemeClr val="lt1"/>
              </a:buClr>
              <a:buSzPts val="8000"/>
              <a:buNone/>
              <a:defRPr sz="8000">
                <a:solidFill>
                  <a:schemeClr val="lt1"/>
                </a:solidFill>
              </a:defRPr>
            </a:lvl5pPr>
            <a:lvl6pPr lvl="5">
              <a:spcBef>
                <a:spcPts val="0"/>
              </a:spcBef>
              <a:spcAft>
                <a:spcPts val="0"/>
              </a:spcAft>
              <a:buClr>
                <a:schemeClr val="lt1"/>
              </a:buClr>
              <a:buSzPts val="8000"/>
              <a:buNone/>
              <a:defRPr sz="8000">
                <a:solidFill>
                  <a:schemeClr val="lt1"/>
                </a:solidFill>
              </a:defRPr>
            </a:lvl6pPr>
            <a:lvl7pPr lvl="6">
              <a:spcBef>
                <a:spcPts val="0"/>
              </a:spcBef>
              <a:spcAft>
                <a:spcPts val="0"/>
              </a:spcAft>
              <a:buClr>
                <a:schemeClr val="lt1"/>
              </a:buClr>
              <a:buSzPts val="8000"/>
              <a:buNone/>
              <a:defRPr sz="8000">
                <a:solidFill>
                  <a:schemeClr val="lt1"/>
                </a:solidFill>
              </a:defRPr>
            </a:lvl7pPr>
            <a:lvl8pPr lvl="7">
              <a:spcBef>
                <a:spcPts val="0"/>
              </a:spcBef>
              <a:spcAft>
                <a:spcPts val="0"/>
              </a:spcAft>
              <a:buClr>
                <a:schemeClr val="lt1"/>
              </a:buClr>
              <a:buSzPts val="8000"/>
              <a:buNone/>
              <a:defRPr sz="8000">
                <a:solidFill>
                  <a:schemeClr val="lt1"/>
                </a:solidFill>
              </a:defRPr>
            </a:lvl8pPr>
            <a:lvl9pPr lvl="8">
              <a:spcBef>
                <a:spcPts val="0"/>
              </a:spcBef>
              <a:spcAft>
                <a:spcPts val="0"/>
              </a:spcAft>
              <a:buClr>
                <a:schemeClr val="lt1"/>
              </a:buClr>
              <a:buSzPts val="8000"/>
              <a:buNone/>
              <a:defRPr sz="8000">
                <a:solidFill>
                  <a:schemeClr val="lt1"/>
                </a:solidFill>
              </a:defRPr>
            </a:lvl9pPr>
          </a:lstStyle>
          <a:p>
            <a:r>
              <a:t>xx%</a:t>
            </a:r>
          </a:p>
        </p:txBody>
      </p:sp>
      <p:sp>
        <p:nvSpPr>
          <p:cNvPr id="78" name="Google Shape;78;p11"/>
          <p:cNvSpPr txBox="1"/>
          <p:nvPr>
            <p:ph idx="1" type="body"/>
          </p:nvPr>
        </p:nvSpPr>
        <p:spPr>
          <a:xfrm>
            <a:off x="729450" y="2272888"/>
            <a:ext cx="7688400" cy="15804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Clr>
                <a:schemeClr val="lt1"/>
              </a:buClr>
              <a:buSzPts val="1300"/>
              <a:buChar char="●"/>
              <a:defRPr>
                <a:solidFill>
                  <a:schemeClr val="lt1"/>
                </a:solidFill>
              </a:defRPr>
            </a:lvl1pPr>
            <a:lvl2pPr indent="-298450" lvl="1" marL="914400">
              <a:spcBef>
                <a:spcPts val="0"/>
              </a:spcBef>
              <a:spcAft>
                <a:spcPts val="0"/>
              </a:spcAft>
              <a:buClr>
                <a:schemeClr val="lt1"/>
              </a:buClr>
              <a:buSzPts val="1100"/>
              <a:buChar char="○"/>
              <a:defRPr>
                <a:solidFill>
                  <a:schemeClr val="lt1"/>
                </a:solidFill>
              </a:defRPr>
            </a:lvl2pPr>
            <a:lvl3pPr indent="-298450" lvl="2" marL="1371600">
              <a:spcBef>
                <a:spcPts val="0"/>
              </a:spcBef>
              <a:spcAft>
                <a:spcPts val="0"/>
              </a:spcAft>
              <a:buClr>
                <a:schemeClr val="lt1"/>
              </a:buClr>
              <a:buSzPts val="1100"/>
              <a:buChar char="■"/>
              <a:defRPr>
                <a:solidFill>
                  <a:schemeClr val="lt1"/>
                </a:solidFill>
              </a:defRPr>
            </a:lvl3pPr>
            <a:lvl4pPr indent="-298450" lvl="3" marL="1828800">
              <a:spcBef>
                <a:spcPts val="0"/>
              </a:spcBef>
              <a:spcAft>
                <a:spcPts val="0"/>
              </a:spcAft>
              <a:buClr>
                <a:schemeClr val="lt1"/>
              </a:buClr>
              <a:buSzPts val="1100"/>
              <a:buChar char="●"/>
              <a:defRPr>
                <a:solidFill>
                  <a:schemeClr val="lt1"/>
                </a:solidFill>
              </a:defRPr>
            </a:lvl4pPr>
            <a:lvl5pPr indent="-298450" lvl="4" marL="2286000">
              <a:spcBef>
                <a:spcPts val="0"/>
              </a:spcBef>
              <a:spcAft>
                <a:spcPts val="0"/>
              </a:spcAft>
              <a:buClr>
                <a:schemeClr val="lt1"/>
              </a:buClr>
              <a:buSzPts val="1100"/>
              <a:buChar char="○"/>
              <a:defRPr>
                <a:solidFill>
                  <a:schemeClr val="lt1"/>
                </a:solidFill>
              </a:defRPr>
            </a:lvl5pPr>
            <a:lvl6pPr indent="-298450" lvl="5" marL="2743200">
              <a:spcBef>
                <a:spcPts val="0"/>
              </a:spcBef>
              <a:spcAft>
                <a:spcPts val="0"/>
              </a:spcAft>
              <a:buClr>
                <a:schemeClr val="lt1"/>
              </a:buClr>
              <a:buSzPts val="1100"/>
              <a:buChar char="■"/>
              <a:defRPr>
                <a:solidFill>
                  <a:schemeClr val="lt1"/>
                </a:solidFill>
              </a:defRPr>
            </a:lvl6pPr>
            <a:lvl7pPr indent="-298450" lvl="6" marL="3200400">
              <a:spcBef>
                <a:spcPts val="0"/>
              </a:spcBef>
              <a:spcAft>
                <a:spcPts val="0"/>
              </a:spcAft>
              <a:buClr>
                <a:schemeClr val="lt1"/>
              </a:buClr>
              <a:buSzPts val="1100"/>
              <a:buChar char="●"/>
              <a:defRPr>
                <a:solidFill>
                  <a:schemeClr val="lt1"/>
                </a:solidFill>
              </a:defRPr>
            </a:lvl7pPr>
            <a:lvl8pPr indent="-298450" lvl="7" marL="3657600">
              <a:spcBef>
                <a:spcPts val="0"/>
              </a:spcBef>
              <a:spcAft>
                <a:spcPts val="0"/>
              </a:spcAft>
              <a:buClr>
                <a:schemeClr val="lt1"/>
              </a:buClr>
              <a:buSzPts val="1100"/>
              <a:buChar char="○"/>
              <a:defRPr>
                <a:solidFill>
                  <a:schemeClr val="lt1"/>
                </a:solidFill>
              </a:defRPr>
            </a:lvl8pPr>
            <a:lvl9pPr indent="-298450" lvl="8" marL="4114800">
              <a:spcBef>
                <a:spcPts val="0"/>
              </a:spcBef>
              <a:spcAft>
                <a:spcPts val="0"/>
              </a:spcAft>
              <a:buClr>
                <a:schemeClr val="lt1"/>
              </a:buClr>
              <a:buSzPts val="1100"/>
              <a:buChar char="■"/>
              <a:defRPr>
                <a:solidFill>
                  <a:schemeClr val="lt1"/>
                </a:solidFill>
              </a:defRPr>
            </a:lvl9pPr>
          </a:lstStyle>
          <a:p/>
        </p:txBody>
      </p:sp>
      <p:sp>
        <p:nvSpPr>
          <p:cNvPr id="79" name="Google Shape;79;p11"/>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80" name="Shape 80"/>
        <p:cNvGrpSpPr/>
        <p:nvPr/>
      </p:nvGrpSpPr>
      <p:grpSpPr>
        <a:xfrm>
          <a:off x="0" y="0"/>
          <a:ext cx="0" cy="0"/>
          <a:chOff x="0" y="0"/>
          <a:chExt cx="0" cy="0"/>
        </a:xfrm>
      </p:grpSpPr>
      <p:sp>
        <p:nvSpPr>
          <p:cNvPr id="81" name="Google Shape;81;p12"/>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treamline">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1pPr>
            <a:lvl2pPr lvl="1">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2pPr>
            <a:lvl3pPr lvl="2">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3pPr>
            <a:lvl4pPr lvl="3">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4pPr>
            <a:lvl5pPr lvl="4">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5pPr>
            <a:lvl6pPr lvl="5">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6pPr>
            <a:lvl7pPr lvl="6">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7pPr>
            <a:lvl8pPr lvl="7">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8pPr>
            <a:lvl9pPr lvl="8">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indent="-298450" lvl="1" marL="9144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indent="-298450" lvl="2" marL="13716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indent="-298450" lvl="3" marL="18288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indent="-298450" lvl="4" marL="22860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indent="-298450" lvl="5" marL="27432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indent="-298450" lvl="6" marL="32004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indent="-298450" lvl="7" marL="36576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indent="-298450" lvl="8" marL="41148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9pPr>
          </a:lstStyle>
          <a:p/>
        </p:txBody>
      </p:sp>
      <p:sp>
        <p:nvSpPr>
          <p:cNvPr id="8" name="Google Shape;8;p1"/>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accent1"/>
                </a:solidFill>
                <a:latin typeface="Lato"/>
                <a:ea typeface="Lato"/>
                <a:cs typeface="Lato"/>
                <a:sym typeface="Lato"/>
              </a:defRPr>
            </a:lvl1pPr>
            <a:lvl2pPr lvl="1" algn="r">
              <a:buNone/>
              <a:defRPr sz="1000">
                <a:solidFill>
                  <a:schemeClr val="accent1"/>
                </a:solidFill>
                <a:latin typeface="Lato"/>
                <a:ea typeface="Lato"/>
                <a:cs typeface="Lato"/>
                <a:sym typeface="Lato"/>
              </a:defRPr>
            </a:lvl2pPr>
            <a:lvl3pPr lvl="2" algn="r">
              <a:buNone/>
              <a:defRPr sz="1000">
                <a:solidFill>
                  <a:schemeClr val="accent1"/>
                </a:solidFill>
                <a:latin typeface="Lato"/>
                <a:ea typeface="Lato"/>
                <a:cs typeface="Lato"/>
                <a:sym typeface="Lato"/>
              </a:defRPr>
            </a:lvl3pPr>
            <a:lvl4pPr lvl="3" algn="r">
              <a:buNone/>
              <a:defRPr sz="1000">
                <a:solidFill>
                  <a:schemeClr val="accent1"/>
                </a:solidFill>
                <a:latin typeface="Lato"/>
                <a:ea typeface="Lato"/>
                <a:cs typeface="Lato"/>
                <a:sym typeface="Lato"/>
              </a:defRPr>
            </a:lvl4pPr>
            <a:lvl5pPr lvl="4" algn="r">
              <a:buNone/>
              <a:defRPr sz="1000">
                <a:solidFill>
                  <a:schemeClr val="accent1"/>
                </a:solidFill>
                <a:latin typeface="Lato"/>
                <a:ea typeface="Lato"/>
                <a:cs typeface="Lato"/>
                <a:sym typeface="Lato"/>
              </a:defRPr>
            </a:lvl5pPr>
            <a:lvl6pPr lvl="5" algn="r">
              <a:buNone/>
              <a:defRPr sz="1000">
                <a:solidFill>
                  <a:schemeClr val="accent1"/>
                </a:solidFill>
                <a:latin typeface="Lato"/>
                <a:ea typeface="Lato"/>
                <a:cs typeface="Lato"/>
                <a:sym typeface="Lato"/>
              </a:defRPr>
            </a:lvl6pPr>
            <a:lvl7pPr lvl="6" algn="r">
              <a:buNone/>
              <a:defRPr sz="1000">
                <a:solidFill>
                  <a:schemeClr val="accent1"/>
                </a:solidFill>
                <a:latin typeface="Lato"/>
                <a:ea typeface="Lato"/>
                <a:cs typeface="Lato"/>
                <a:sym typeface="Lato"/>
              </a:defRPr>
            </a:lvl7pPr>
            <a:lvl8pPr lvl="7" algn="r">
              <a:buNone/>
              <a:defRPr sz="1000">
                <a:solidFill>
                  <a:schemeClr val="accent1"/>
                </a:solidFill>
                <a:latin typeface="Lato"/>
                <a:ea typeface="Lato"/>
                <a:cs typeface="Lato"/>
                <a:sym typeface="Lato"/>
              </a:defRPr>
            </a:lvl8pPr>
            <a:lvl9pPr lvl="8" algn="r">
              <a:buNone/>
              <a:defRPr sz="1000">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xml"/><Relationship Id="rId3" Type="http://schemas.openxmlformats.org/officeDocument/2006/relationships/image" Target="../media/image1.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24D2BA"/>
            </a:gs>
            <a:gs pos="100000">
              <a:srgbClr val="155E54"/>
            </a:gs>
          </a:gsLst>
          <a:lin ang="5400012" scaled="0"/>
        </a:gradFill>
      </p:bgPr>
    </p:bg>
    <p:spTree>
      <p:nvGrpSpPr>
        <p:cNvPr id="85" name="Shape 85"/>
        <p:cNvGrpSpPr/>
        <p:nvPr/>
      </p:nvGrpSpPr>
      <p:grpSpPr>
        <a:xfrm>
          <a:off x="0" y="0"/>
          <a:ext cx="0" cy="0"/>
          <a:chOff x="0" y="0"/>
          <a:chExt cx="0" cy="0"/>
        </a:xfrm>
      </p:grpSpPr>
      <p:sp>
        <p:nvSpPr>
          <p:cNvPr id="86" name="Google Shape;86;p13"/>
          <p:cNvSpPr txBox="1"/>
          <p:nvPr>
            <p:ph type="title"/>
          </p:nvPr>
        </p:nvSpPr>
        <p:spPr>
          <a:xfrm>
            <a:off x="9379325" y="5156100"/>
            <a:ext cx="226800" cy="2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87" name="Google Shape;87;p13"/>
          <p:cNvSpPr txBox="1"/>
          <p:nvPr>
            <p:ph idx="1" type="body"/>
          </p:nvPr>
        </p:nvSpPr>
        <p:spPr>
          <a:xfrm>
            <a:off x="0" y="403400"/>
            <a:ext cx="9144000" cy="46518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0"/>
              </a:spcAft>
              <a:buNone/>
            </a:pPr>
            <a:r>
              <a:rPr b="1" lang="en-GB" sz="1800">
                <a:solidFill>
                  <a:srgbClr val="000000"/>
                </a:solidFill>
                <a:latin typeface="Arial"/>
                <a:ea typeface="Arial"/>
                <a:cs typeface="Arial"/>
                <a:sym typeface="Arial"/>
              </a:rPr>
              <a:t>                              </a:t>
            </a:r>
            <a:r>
              <a:rPr b="1" lang="en-GB" sz="2400">
                <a:solidFill>
                  <a:srgbClr val="000000"/>
                </a:solidFill>
                <a:latin typeface="Arial"/>
                <a:ea typeface="Arial"/>
                <a:cs typeface="Arial"/>
                <a:sym typeface="Arial"/>
              </a:rPr>
              <a:t>A CASE STUDY OF RALPH AND RUSSO</a:t>
            </a:r>
            <a:endParaRPr b="1" sz="2400">
              <a:solidFill>
                <a:srgbClr val="000000"/>
              </a:solidFill>
              <a:latin typeface="Arial"/>
              <a:ea typeface="Arial"/>
              <a:cs typeface="Arial"/>
              <a:sym typeface="Arial"/>
            </a:endParaRPr>
          </a:p>
          <a:p>
            <a:pPr indent="0" lvl="0" marL="0" rtl="0" algn="l">
              <a:spcBef>
                <a:spcPts val="0"/>
              </a:spcBef>
              <a:spcAft>
                <a:spcPts val="0"/>
              </a:spcAft>
              <a:buNone/>
            </a:pPr>
            <a:r>
              <a:t/>
            </a:r>
            <a:endParaRPr b="1" sz="2400">
              <a:solidFill>
                <a:srgbClr val="000000"/>
              </a:solidFill>
              <a:latin typeface="Arial"/>
              <a:ea typeface="Arial"/>
              <a:cs typeface="Arial"/>
              <a:sym typeface="Arial"/>
            </a:endParaRPr>
          </a:p>
          <a:p>
            <a:pPr indent="0" lvl="0" marL="0" rtl="0" algn="l">
              <a:spcBef>
                <a:spcPts val="0"/>
              </a:spcBef>
              <a:spcAft>
                <a:spcPts val="0"/>
              </a:spcAft>
              <a:buNone/>
            </a:pPr>
            <a:r>
              <a:t/>
            </a:r>
            <a:endParaRPr b="1" sz="2400">
              <a:solidFill>
                <a:srgbClr val="000000"/>
              </a:solidFill>
              <a:latin typeface="Arial"/>
              <a:ea typeface="Arial"/>
              <a:cs typeface="Arial"/>
              <a:sym typeface="Arial"/>
            </a:endParaRPr>
          </a:p>
          <a:p>
            <a:pPr indent="0" lvl="0" marL="0" rtl="0" algn="l">
              <a:spcBef>
                <a:spcPts val="0"/>
              </a:spcBef>
              <a:spcAft>
                <a:spcPts val="0"/>
              </a:spcAft>
              <a:buNone/>
            </a:pPr>
            <a:r>
              <a:t/>
            </a:r>
            <a:endParaRPr b="1" sz="2400">
              <a:solidFill>
                <a:srgbClr val="000000"/>
              </a:solidFill>
              <a:latin typeface="Arial"/>
              <a:ea typeface="Arial"/>
              <a:cs typeface="Arial"/>
              <a:sym typeface="Arial"/>
            </a:endParaRPr>
          </a:p>
          <a:p>
            <a:pPr indent="0" lvl="0" marL="0" rtl="0" algn="ctr">
              <a:spcBef>
                <a:spcPts val="0"/>
              </a:spcBef>
              <a:spcAft>
                <a:spcPts val="0"/>
              </a:spcAft>
              <a:buNone/>
            </a:pPr>
            <a:r>
              <a:rPr b="1" lang="en-GB" sz="1800">
                <a:solidFill>
                  <a:srgbClr val="000000"/>
                </a:solidFill>
                <a:latin typeface="Arial"/>
                <a:ea typeface="Arial"/>
                <a:cs typeface="Arial"/>
                <a:sym typeface="Arial"/>
              </a:rPr>
              <a:t>NAME:</a:t>
            </a:r>
            <a:endParaRPr b="1" sz="1800">
              <a:solidFill>
                <a:srgbClr val="000000"/>
              </a:solidFill>
              <a:latin typeface="Arial"/>
              <a:ea typeface="Arial"/>
              <a:cs typeface="Arial"/>
              <a:sym typeface="Arial"/>
            </a:endParaRPr>
          </a:p>
          <a:p>
            <a:pPr indent="0" lvl="0" marL="0" rtl="0" algn="ctr">
              <a:spcBef>
                <a:spcPts val="0"/>
              </a:spcBef>
              <a:spcAft>
                <a:spcPts val="0"/>
              </a:spcAft>
              <a:buNone/>
            </a:pPr>
            <a:r>
              <a:t/>
            </a:r>
            <a:endParaRPr b="1" sz="2400">
              <a:solidFill>
                <a:srgbClr val="000000"/>
              </a:solidFill>
              <a:latin typeface="Arial"/>
              <a:ea typeface="Arial"/>
              <a:cs typeface="Arial"/>
              <a:sym typeface="Arial"/>
            </a:endParaRPr>
          </a:p>
          <a:p>
            <a:pPr indent="0" lvl="0" marL="0" rtl="0" algn="l">
              <a:spcBef>
                <a:spcPts val="0"/>
              </a:spcBef>
              <a:spcAft>
                <a:spcPts val="0"/>
              </a:spcAft>
              <a:buNone/>
            </a:pPr>
            <a:r>
              <a:t/>
            </a:r>
            <a:endParaRPr b="1" sz="2400">
              <a:solidFill>
                <a:srgbClr val="000000"/>
              </a:solidFill>
              <a:latin typeface="Arial"/>
              <a:ea typeface="Arial"/>
              <a:cs typeface="Arial"/>
              <a:sym typeface="Arial"/>
            </a:endParaRPr>
          </a:p>
          <a:p>
            <a:pPr indent="0" lvl="0" marL="0" rtl="0" algn="l">
              <a:spcBef>
                <a:spcPts val="0"/>
              </a:spcBef>
              <a:spcAft>
                <a:spcPts val="1200"/>
              </a:spcAft>
              <a:buNone/>
            </a:pPr>
            <a:r>
              <a:t/>
            </a:r>
            <a:endParaRPr/>
          </a:p>
        </p:txBody>
      </p:sp>
      <p:pic>
        <p:nvPicPr>
          <p:cNvPr id="88" name="Google Shape;88;p13"/>
          <p:cNvPicPr preferRelativeResize="0"/>
          <p:nvPr/>
        </p:nvPicPr>
        <p:blipFill>
          <a:blip r:embed="rId3">
            <a:alphaModFix/>
          </a:blip>
          <a:stretch>
            <a:fillRect/>
          </a:stretch>
        </p:blipFill>
        <p:spPr>
          <a:xfrm>
            <a:off x="152400" y="466450"/>
            <a:ext cx="2352675" cy="962025"/>
          </a:xfrm>
          <a:prstGeom prst="rect">
            <a:avLst/>
          </a:prstGeom>
          <a:noFill/>
          <a:ln>
            <a:noFill/>
          </a:ln>
        </p:spPr>
      </p:pic>
      <p:pic>
        <p:nvPicPr>
          <p:cNvPr id="89" name="Google Shape;89;p13"/>
          <p:cNvPicPr preferRelativeResize="0"/>
          <p:nvPr/>
        </p:nvPicPr>
        <p:blipFill>
          <a:blip r:embed="rId4">
            <a:alphaModFix/>
          </a:blip>
          <a:stretch>
            <a:fillRect/>
          </a:stretch>
        </p:blipFill>
        <p:spPr>
          <a:xfrm>
            <a:off x="2256575" y="2218775"/>
            <a:ext cx="5534325" cy="27104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24D2BA"/>
            </a:gs>
            <a:gs pos="100000">
              <a:srgbClr val="155E54"/>
            </a:gs>
          </a:gsLst>
          <a:lin ang="5400012" scaled="0"/>
        </a:gradFill>
      </p:bgPr>
    </p:bg>
    <p:spTree>
      <p:nvGrpSpPr>
        <p:cNvPr id="93" name="Shape 93"/>
        <p:cNvGrpSpPr/>
        <p:nvPr/>
      </p:nvGrpSpPr>
      <p:grpSpPr>
        <a:xfrm>
          <a:off x="0" y="0"/>
          <a:ext cx="0" cy="0"/>
          <a:chOff x="0" y="0"/>
          <a:chExt cx="0" cy="0"/>
        </a:xfrm>
      </p:grpSpPr>
      <p:sp>
        <p:nvSpPr>
          <p:cNvPr id="94" name="Google Shape;94;p14"/>
          <p:cNvSpPr txBox="1"/>
          <p:nvPr>
            <p:ph type="ctrTitle"/>
          </p:nvPr>
        </p:nvSpPr>
        <p:spPr>
          <a:xfrm>
            <a:off x="729450" y="1322450"/>
            <a:ext cx="7688100" cy="541200"/>
          </a:xfrm>
          <a:prstGeom prst="rect">
            <a:avLst/>
          </a:prstGeom>
        </p:spPr>
        <p:txBody>
          <a:bodyPr anchorCtr="0" anchor="t" bIns="91425" lIns="91425" spcFirstLastPara="1" rIns="91425" wrap="square" tIns="91425">
            <a:normAutofit fontScale="90000"/>
          </a:bodyPr>
          <a:lstStyle/>
          <a:p>
            <a:pPr indent="0" lvl="0" marL="0" rtl="0" algn="l">
              <a:lnSpc>
                <a:spcPct val="150000"/>
              </a:lnSpc>
              <a:spcBef>
                <a:spcPts val="0"/>
              </a:spcBef>
              <a:spcAft>
                <a:spcPts val="0"/>
              </a:spcAft>
              <a:buNone/>
            </a:pPr>
            <a:r>
              <a:rPr lang="en-GB" sz="1200">
                <a:solidFill>
                  <a:srgbClr val="000000"/>
                </a:solidFill>
                <a:latin typeface="Times New Roman"/>
                <a:ea typeface="Times New Roman"/>
                <a:cs typeface="Times New Roman"/>
                <a:sym typeface="Times New Roman"/>
              </a:rPr>
              <a:t> </a:t>
            </a:r>
            <a:r>
              <a:rPr lang="en-GB" sz="2000">
                <a:solidFill>
                  <a:srgbClr val="000000"/>
                </a:solidFill>
                <a:latin typeface="Times New Roman"/>
                <a:ea typeface="Times New Roman"/>
                <a:cs typeface="Times New Roman"/>
                <a:sym typeface="Times New Roman"/>
              </a:rPr>
              <a:t>INTRODUCTION</a:t>
            </a:r>
            <a:endParaRPr sz="2000">
              <a:solidFill>
                <a:srgbClr val="000000"/>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95" name="Google Shape;95;p14"/>
          <p:cNvSpPr txBox="1"/>
          <p:nvPr>
            <p:ph idx="1" type="subTitle"/>
          </p:nvPr>
        </p:nvSpPr>
        <p:spPr>
          <a:xfrm>
            <a:off x="729625" y="2080100"/>
            <a:ext cx="7688100" cy="2596800"/>
          </a:xfrm>
          <a:prstGeom prst="rect">
            <a:avLst/>
          </a:prstGeom>
        </p:spPr>
        <p:txBody>
          <a:bodyPr anchorCtr="0" anchor="t" bIns="91425" lIns="91425" spcFirstLastPara="1" rIns="91425" wrap="square" tIns="91425">
            <a:noAutofit/>
          </a:bodyPr>
          <a:lstStyle/>
          <a:p>
            <a:pPr indent="-342900" lvl="0" marL="457200" rtl="0" algn="l">
              <a:lnSpc>
                <a:spcPct val="150000"/>
              </a:lnSpc>
              <a:spcBef>
                <a:spcPts val="0"/>
              </a:spcBef>
              <a:spcAft>
                <a:spcPts val="0"/>
              </a:spcAft>
              <a:buClr>
                <a:srgbClr val="000000"/>
              </a:buClr>
              <a:buSzPts val="1800"/>
              <a:buFont typeface="Times New Roman"/>
              <a:buChar char="●"/>
            </a:pPr>
            <a:r>
              <a:rPr lang="en-GB" sz="1800">
                <a:solidFill>
                  <a:srgbClr val="000000"/>
                </a:solidFill>
                <a:latin typeface="Times New Roman"/>
                <a:ea typeface="Times New Roman"/>
                <a:cs typeface="Times New Roman"/>
                <a:sym typeface="Times New Roman"/>
              </a:rPr>
              <a:t>The clothing company was founded in 2006.</a:t>
            </a:r>
            <a:endParaRPr sz="1800">
              <a:solidFill>
                <a:srgbClr val="000000"/>
              </a:solidFill>
              <a:latin typeface="Times New Roman"/>
              <a:ea typeface="Times New Roman"/>
              <a:cs typeface="Times New Roman"/>
              <a:sym typeface="Times New Roman"/>
            </a:endParaRPr>
          </a:p>
          <a:p>
            <a:pPr indent="-342900" lvl="0" marL="457200" rtl="0" algn="l">
              <a:lnSpc>
                <a:spcPct val="150000"/>
              </a:lnSpc>
              <a:spcBef>
                <a:spcPts val="0"/>
              </a:spcBef>
              <a:spcAft>
                <a:spcPts val="0"/>
              </a:spcAft>
              <a:buClr>
                <a:srgbClr val="000000"/>
              </a:buClr>
              <a:buSzPts val="1800"/>
              <a:buFont typeface="Times New Roman"/>
              <a:buChar char="●"/>
            </a:pPr>
            <a:r>
              <a:rPr lang="en-GB" sz="1800">
                <a:solidFill>
                  <a:srgbClr val="000000"/>
                </a:solidFill>
                <a:latin typeface="Times New Roman"/>
                <a:ea typeface="Times New Roman"/>
                <a:cs typeface="Times New Roman"/>
                <a:sym typeface="Times New Roman"/>
              </a:rPr>
              <a:t>The founders of the company are Tamara Ralph and Michael Russo.</a:t>
            </a:r>
            <a:endParaRPr sz="1800">
              <a:solidFill>
                <a:srgbClr val="000000"/>
              </a:solidFill>
              <a:latin typeface="Times New Roman"/>
              <a:ea typeface="Times New Roman"/>
              <a:cs typeface="Times New Roman"/>
              <a:sym typeface="Times New Roman"/>
            </a:endParaRPr>
          </a:p>
          <a:p>
            <a:pPr indent="-342900" lvl="0" marL="457200" rtl="0" algn="l">
              <a:lnSpc>
                <a:spcPct val="150000"/>
              </a:lnSpc>
              <a:spcBef>
                <a:spcPts val="0"/>
              </a:spcBef>
              <a:spcAft>
                <a:spcPts val="0"/>
              </a:spcAft>
              <a:buClr>
                <a:srgbClr val="000000"/>
              </a:buClr>
              <a:buSzPts val="1800"/>
              <a:buFont typeface="Times New Roman"/>
              <a:buChar char="●"/>
            </a:pPr>
            <a:r>
              <a:rPr lang="en-GB" sz="1800">
                <a:solidFill>
                  <a:srgbClr val="000000"/>
                </a:solidFill>
                <a:latin typeface="Times New Roman"/>
                <a:ea typeface="Times New Roman"/>
                <a:cs typeface="Times New Roman"/>
                <a:sym typeface="Times New Roman"/>
              </a:rPr>
              <a:t>The brand deals with high fashion clothing and haute couture.</a:t>
            </a:r>
            <a:endParaRPr sz="1800">
              <a:solidFill>
                <a:srgbClr val="000000"/>
              </a:solidFill>
              <a:latin typeface="Times New Roman"/>
              <a:ea typeface="Times New Roman"/>
              <a:cs typeface="Times New Roman"/>
              <a:sym typeface="Times New Roman"/>
            </a:endParaRPr>
          </a:p>
          <a:p>
            <a:pPr indent="0" lvl="0" marL="0" rtl="0" algn="l">
              <a:spcBef>
                <a:spcPts val="0"/>
              </a:spcBef>
              <a:spcAft>
                <a:spcPts val="0"/>
              </a:spcAft>
              <a:buNone/>
            </a:pPr>
            <a:r>
              <a:t/>
            </a:r>
            <a:endParaRPr sz="18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24D2BA"/>
            </a:gs>
            <a:gs pos="100000">
              <a:srgbClr val="155E54"/>
            </a:gs>
          </a:gsLst>
          <a:lin ang="5400012" scaled="0"/>
        </a:gradFill>
      </p:bgPr>
    </p:bg>
    <p:spTree>
      <p:nvGrpSpPr>
        <p:cNvPr id="99" name="Shape 99"/>
        <p:cNvGrpSpPr/>
        <p:nvPr/>
      </p:nvGrpSpPr>
      <p:grpSpPr>
        <a:xfrm>
          <a:off x="0" y="0"/>
          <a:ext cx="0" cy="0"/>
          <a:chOff x="0" y="0"/>
          <a:chExt cx="0" cy="0"/>
        </a:xfrm>
      </p:grpSpPr>
      <p:sp>
        <p:nvSpPr>
          <p:cNvPr id="100" name="Google Shape;100;p15"/>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rtl="0" algn="l">
              <a:lnSpc>
                <a:spcPct val="150000"/>
              </a:lnSpc>
              <a:spcBef>
                <a:spcPts val="0"/>
              </a:spcBef>
              <a:spcAft>
                <a:spcPts val="0"/>
              </a:spcAft>
              <a:buNone/>
            </a:pPr>
            <a:r>
              <a:rPr lang="en-GB" sz="1400">
                <a:solidFill>
                  <a:srgbClr val="000000"/>
                </a:solidFill>
                <a:latin typeface="Times New Roman"/>
                <a:ea typeface="Times New Roman"/>
                <a:cs typeface="Times New Roman"/>
                <a:sym typeface="Times New Roman"/>
              </a:rPr>
              <a:t> </a:t>
            </a:r>
            <a:r>
              <a:rPr lang="en-GB" sz="1800">
                <a:solidFill>
                  <a:srgbClr val="000000"/>
                </a:solidFill>
                <a:latin typeface="Times New Roman"/>
                <a:ea typeface="Times New Roman"/>
                <a:cs typeface="Times New Roman"/>
                <a:sym typeface="Times New Roman"/>
              </a:rPr>
              <a:t>BACKGROUND </a:t>
            </a:r>
            <a:endParaRPr sz="1800">
              <a:solidFill>
                <a:srgbClr val="000000"/>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101" name="Google Shape;101;p15"/>
          <p:cNvSpPr txBox="1"/>
          <p:nvPr>
            <p:ph idx="1" type="body"/>
          </p:nvPr>
        </p:nvSpPr>
        <p:spPr>
          <a:xfrm>
            <a:off x="729450" y="2078875"/>
            <a:ext cx="7688700" cy="2261100"/>
          </a:xfrm>
          <a:prstGeom prst="rect">
            <a:avLst/>
          </a:prstGeom>
        </p:spPr>
        <p:txBody>
          <a:bodyPr anchorCtr="0" anchor="t" bIns="91425" lIns="91425" spcFirstLastPara="1" rIns="91425" wrap="square" tIns="91425">
            <a:normAutofit lnSpcReduction="20000"/>
          </a:bodyPr>
          <a:lstStyle/>
          <a:p>
            <a:pPr indent="-342900" lvl="0" marL="457200" rtl="0" algn="l">
              <a:lnSpc>
                <a:spcPct val="150000"/>
              </a:lnSpc>
              <a:spcBef>
                <a:spcPts val="0"/>
              </a:spcBef>
              <a:spcAft>
                <a:spcPts val="0"/>
              </a:spcAft>
              <a:buClr>
                <a:srgbClr val="000000"/>
              </a:buClr>
              <a:buSzPts val="1800"/>
              <a:buFont typeface="Times New Roman"/>
              <a:buChar char="●"/>
            </a:pPr>
            <a:r>
              <a:rPr lang="en-GB" sz="1800">
                <a:solidFill>
                  <a:srgbClr val="000000"/>
                </a:solidFill>
                <a:latin typeface="Times New Roman"/>
                <a:ea typeface="Times New Roman"/>
                <a:cs typeface="Times New Roman"/>
                <a:sym typeface="Times New Roman"/>
              </a:rPr>
              <a:t>The founders of the company left the brand in the year 2021 because of the misappropriation of funds and raiding on the employee super accounts in the business.</a:t>
            </a:r>
            <a:endParaRPr sz="1800">
              <a:solidFill>
                <a:srgbClr val="000000"/>
              </a:solidFill>
              <a:latin typeface="Times New Roman"/>
              <a:ea typeface="Times New Roman"/>
              <a:cs typeface="Times New Roman"/>
              <a:sym typeface="Times New Roman"/>
            </a:endParaRPr>
          </a:p>
          <a:p>
            <a:pPr indent="-342900" lvl="0" marL="457200" rtl="0" algn="l">
              <a:lnSpc>
                <a:spcPct val="150000"/>
              </a:lnSpc>
              <a:spcBef>
                <a:spcPts val="0"/>
              </a:spcBef>
              <a:spcAft>
                <a:spcPts val="0"/>
              </a:spcAft>
              <a:buClr>
                <a:srgbClr val="000000"/>
              </a:buClr>
              <a:buSzPts val="1800"/>
              <a:buFont typeface="Times New Roman"/>
              <a:buChar char="●"/>
            </a:pPr>
            <a:r>
              <a:rPr lang="en-GB" sz="1800">
                <a:solidFill>
                  <a:srgbClr val="000000"/>
                </a:solidFill>
                <a:latin typeface="Times New Roman"/>
                <a:ea typeface="Times New Roman"/>
                <a:cs typeface="Times New Roman"/>
                <a:sym typeface="Times New Roman"/>
              </a:rPr>
              <a:t>The headcount of the company was noted at 450 in 2017.</a:t>
            </a:r>
            <a:endParaRPr sz="1800">
              <a:solidFill>
                <a:srgbClr val="000000"/>
              </a:solidFill>
              <a:latin typeface="Times New Roman"/>
              <a:ea typeface="Times New Roman"/>
              <a:cs typeface="Times New Roman"/>
              <a:sym typeface="Times New Roman"/>
            </a:endParaRPr>
          </a:p>
          <a:p>
            <a:pPr indent="-317500" lvl="0" marL="457200" rtl="0" algn="l">
              <a:lnSpc>
                <a:spcPct val="150000"/>
              </a:lnSpc>
              <a:spcBef>
                <a:spcPts val="0"/>
              </a:spcBef>
              <a:spcAft>
                <a:spcPts val="0"/>
              </a:spcAft>
              <a:buClr>
                <a:srgbClr val="000000"/>
              </a:buClr>
              <a:buSzPts val="1400"/>
              <a:buFont typeface="Times New Roman"/>
              <a:buChar char="●"/>
            </a:pPr>
            <a:r>
              <a:rPr lang="en-GB" sz="1800">
                <a:solidFill>
                  <a:srgbClr val="000000"/>
                </a:solidFill>
                <a:latin typeface="Times New Roman"/>
                <a:ea typeface="Times New Roman"/>
                <a:cs typeface="Times New Roman"/>
                <a:sym typeface="Times New Roman"/>
              </a:rPr>
              <a:t>The total revenue was recorded at </a:t>
            </a:r>
            <a:r>
              <a:rPr lang="en-GB" sz="1800">
                <a:solidFill>
                  <a:srgbClr val="000000"/>
                </a:solidFill>
                <a:highlight>
                  <a:srgbClr val="FFFFFF"/>
                </a:highlight>
                <a:latin typeface="Times New Roman"/>
                <a:ea typeface="Times New Roman"/>
                <a:cs typeface="Times New Roman"/>
                <a:sym typeface="Times New Roman"/>
              </a:rPr>
              <a:t>$62.8M</a:t>
            </a:r>
            <a:r>
              <a:rPr lang="en-GB" sz="1400">
                <a:solidFill>
                  <a:srgbClr val="000000"/>
                </a:solidFill>
                <a:highlight>
                  <a:srgbClr val="FFFFFF"/>
                </a:highlight>
                <a:latin typeface="Times New Roman"/>
                <a:ea typeface="Times New Roman"/>
                <a:cs typeface="Times New Roman"/>
                <a:sym typeface="Times New Roman"/>
              </a:rPr>
              <a:t>.</a:t>
            </a:r>
            <a:endParaRPr sz="1400">
              <a:solidFill>
                <a:srgbClr val="000000"/>
              </a:solidFill>
              <a:latin typeface="Times New Roman"/>
              <a:ea typeface="Times New Roman"/>
              <a:cs typeface="Times New Roman"/>
              <a:sym typeface="Times New Roman"/>
            </a:endParaRPr>
          </a:p>
          <a:p>
            <a:pPr indent="0" lvl="0" marL="0" rtl="0" algn="l">
              <a:spcBef>
                <a:spcPts val="0"/>
              </a:spcBef>
              <a:spcAft>
                <a:spcPts val="1200"/>
              </a:spcAft>
              <a:buNone/>
            </a:pPr>
            <a:r>
              <a:t/>
            </a:r>
            <a:endParaRPr sz="14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24D2BA"/>
            </a:gs>
            <a:gs pos="100000">
              <a:srgbClr val="155E54"/>
            </a:gs>
          </a:gsLst>
          <a:lin ang="5400012" scaled="0"/>
        </a:gradFill>
      </p:bgPr>
    </p:bg>
    <p:spTree>
      <p:nvGrpSpPr>
        <p:cNvPr id="105" name="Shape 105"/>
        <p:cNvGrpSpPr/>
        <p:nvPr/>
      </p:nvGrpSpPr>
      <p:grpSpPr>
        <a:xfrm>
          <a:off x="0" y="0"/>
          <a:ext cx="0" cy="0"/>
          <a:chOff x="0" y="0"/>
          <a:chExt cx="0" cy="0"/>
        </a:xfrm>
      </p:grpSpPr>
      <p:sp>
        <p:nvSpPr>
          <p:cNvPr id="106" name="Google Shape;106;p16"/>
          <p:cNvSpPr txBox="1"/>
          <p:nvPr>
            <p:ph type="title"/>
          </p:nvPr>
        </p:nvSpPr>
        <p:spPr>
          <a:xfrm>
            <a:off x="729450" y="680750"/>
            <a:ext cx="7688700" cy="504300"/>
          </a:xfrm>
          <a:prstGeom prst="rect">
            <a:avLst/>
          </a:prstGeom>
        </p:spPr>
        <p:txBody>
          <a:bodyPr anchorCtr="0" anchor="t" bIns="91425" lIns="91425" spcFirstLastPara="1" rIns="91425" wrap="square" tIns="91425">
            <a:normAutofit fontScale="90000"/>
          </a:bodyPr>
          <a:lstStyle/>
          <a:p>
            <a:pPr indent="0" lvl="0" marL="0" rtl="0" algn="l">
              <a:lnSpc>
                <a:spcPct val="150000"/>
              </a:lnSpc>
              <a:spcBef>
                <a:spcPts val="0"/>
              </a:spcBef>
              <a:spcAft>
                <a:spcPts val="0"/>
              </a:spcAft>
              <a:buNone/>
            </a:pPr>
            <a:r>
              <a:rPr lang="en-GB" sz="1200">
                <a:solidFill>
                  <a:srgbClr val="000000"/>
                </a:solidFill>
                <a:latin typeface="Times New Roman"/>
                <a:ea typeface="Times New Roman"/>
                <a:cs typeface="Times New Roman"/>
                <a:sym typeface="Times New Roman"/>
              </a:rPr>
              <a:t> </a:t>
            </a:r>
            <a:r>
              <a:rPr lang="en-GB" sz="2000">
                <a:solidFill>
                  <a:srgbClr val="000000"/>
                </a:solidFill>
                <a:latin typeface="Times New Roman"/>
                <a:ea typeface="Times New Roman"/>
                <a:cs typeface="Times New Roman"/>
                <a:sym typeface="Times New Roman"/>
              </a:rPr>
              <a:t>SWOT ANALYSIS</a:t>
            </a:r>
            <a:endParaRPr sz="2000">
              <a:solidFill>
                <a:srgbClr val="000000"/>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107" name="Google Shape;107;p16"/>
          <p:cNvSpPr txBox="1"/>
          <p:nvPr>
            <p:ph idx="1" type="body"/>
          </p:nvPr>
        </p:nvSpPr>
        <p:spPr>
          <a:xfrm>
            <a:off x="729450" y="1802750"/>
            <a:ext cx="7048800" cy="25371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pic>
        <p:nvPicPr>
          <p:cNvPr id="108" name="Google Shape;108;p16"/>
          <p:cNvPicPr preferRelativeResize="0"/>
          <p:nvPr/>
        </p:nvPicPr>
        <p:blipFill>
          <a:blip r:embed="rId3">
            <a:alphaModFix/>
          </a:blip>
          <a:stretch>
            <a:fillRect/>
          </a:stretch>
        </p:blipFill>
        <p:spPr>
          <a:xfrm>
            <a:off x="579900" y="1348900"/>
            <a:ext cx="7526150" cy="35298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24D2BA"/>
            </a:gs>
            <a:gs pos="100000">
              <a:srgbClr val="155E54"/>
            </a:gs>
          </a:gsLst>
          <a:lin ang="5400012" scaled="0"/>
        </a:gradFill>
      </p:bgPr>
    </p:bg>
    <p:spTree>
      <p:nvGrpSpPr>
        <p:cNvPr id="112" name="Shape 112"/>
        <p:cNvGrpSpPr/>
        <p:nvPr/>
      </p:nvGrpSpPr>
      <p:grpSpPr>
        <a:xfrm>
          <a:off x="0" y="0"/>
          <a:ext cx="0" cy="0"/>
          <a:chOff x="0" y="0"/>
          <a:chExt cx="0" cy="0"/>
        </a:xfrm>
      </p:grpSpPr>
      <p:sp>
        <p:nvSpPr>
          <p:cNvPr id="113" name="Google Shape;113;p17"/>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rtl="0" algn="l">
              <a:lnSpc>
                <a:spcPct val="150000"/>
              </a:lnSpc>
              <a:spcBef>
                <a:spcPts val="0"/>
              </a:spcBef>
              <a:spcAft>
                <a:spcPts val="0"/>
              </a:spcAft>
              <a:buNone/>
            </a:pPr>
            <a:r>
              <a:rPr lang="en-GB" sz="1800">
                <a:solidFill>
                  <a:srgbClr val="000000"/>
                </a:solidFill>
                <a:latin typeface="Times New Roman"/>
                <a:ea typeface="Times New Roman"/>
                <a:cs typeface="Times New Roman"/>
                <a:sym typeface="Times New Roman"/>
              </a:rPr>
              <a:t>THE REASON BEHIND THE COLLAPSE </a:t>
            </a:r>
            <a:endParaRPr sz="1800">
              <a:solidFill>
                <a:srgbClr val="000000"/>
              </a:solidFill>
              <a:latin typeface="Times New Roman"/>
              <a:ea typeface="Times New Roman"/>
              <a:cs typeface="Times New Roman"/>
              <a:sym typeface="Times New Roman"/>
            </a:endParaRPr>
          </a:p>
          <a:p>
            <a:pPr indent="0" lvl="0" marL="0" rtl="0" algn="l">
              <a:spcBef>
                <a:spcPts val="0"/>
              </a:spcBef>
              <a:spcAft>
                <a:spcPts val="0"/>
              </a:spcAft>
              <a:buNone/>
            </a:pPr>
            <a:r>
              <a:t/>
            </a:r>
            <a:endParaRPr sz="1400"/>
          </a:p>
        </p:txBody>
      </p:sp>
      <p:sp>
        <p:nvSpPr>
          <p:cNvPr id="114" name="Google Shape;114;p17"/>
          <p:cNvSpPr txBox="1"/>
          <p:nvPr>
            <p:ph idx="1" type="body"/>
          </p:nvPr>
        </p:nvSpPr>
        <p:spPr>
          <a:xfrm>
            <a:off x="729450" y="2078875"/>
            <a:ext cx="6506700" cy="2005800"/>
          </a:xfrm>
          <a:prstGeom prst="rect">
            <a:avLst/>
          </a:prstGeom>
        </p:spPr>
        <p:txBody>
          <a:bodyPr anchorCtr="0" anchor="t" bIns="91425" lIns="91425" spcFirstLastPara="1" rIns="91425" wrap="square" tIns="91425">
            <a:normAutofit/>
          </a:bodyPr>
          <a:lstStyle/>
          <a:p>
            <a:pPr indent="-342900" lvl="0" marL="457200" rtl="0" algn="l">
              <a:lnSpc>
                <a:spcPct val="150000"/>
              </a:lnSpc>
              <a:spcBef>
                <a:spcPts val="0"/>
              </a:spcBef>
              <a:spcAft>
                <a:spcPts val="0"/>
              </a:spcAft>
              <a:buClr>
                <a:srgbClr val="000000"/>
              </a:buClr>
              <a:buSzPts val="1800"/>
              <a:buFont typeface="Times New Roman"/>
              <a:buChar char="●"/>
            </a:pPr>
            <a:r>
              <a:rPr lang="en-GB" sz="1800">
                <a:solidFill>
                  <a:srgbClr val="000000"/>
                </a:solidFill>
                <a:latin typeface="Times New Roman"/>
                <a:ea typeface="Times New Roman"/>
                <a:cs typeface="Times New Roman"/>
                <a:sym typeface="Times New Roman"/>
              </a:rPr>
              <a:t>Lack in administration management</a:t>
            </a:r>
            <a:endParaRPr sz="1800">
              <a:solidFill>
                <a:srgbClr val="000000"/>
              </a:solidFill>
              <a:latin typeface="Times New Roman"/>
              <a:ea typeface="Times New Roman"/>
              <a:cs typeface="Times New Roman"/>
              <a:sym typeface="Times New Roman"/>
            </a:endParaRPr>
          </a:p>
          <a:p>
            <a:pPr indent="-342900" lvl="0" marL="457200" rtl="0" algn="l">
              <a:lnSpc>
                <a:spcPct val="150000"/>
              </a:lnSpc>
              <a:spcBef>
                <a:spcPts val="0"/>
              </a:spcBef>
              <a:spcAft>
                <a:spcPts val="0"/>
              </a:spcAft>
              <a:buClr>
                <a:srgbClr val="000000"/>
              </a:buClr>
              <a:buSzPts val="1800"/>
              <a:buFont typeface="Times New Roman"/>
              <a:buChar char="●"/>
            </a:pPr>
            <a:r>
              <a:rPr lang="en-GB" sz="1800">
                <a:solidFill>
                  <a:srgbClr val="000000"/>
                </a:solidFill>
                <a:latin typeface="Times New Roman"/>
                <a:ea typeface="Times New Roman"/>
                <a:cs typeface="Times New Roman"/>
                <a:sym typeface="Times New Roman"/>
              </a:rPr>
              <a:t>The dispute among the leaders</a:t>
            </a:r>
            <a:endParaRPr sz="1800">
              <a:solidFill>
                <a:srgbClr val="000000"/>
              </a:solidFill>
              <a:latin typeface="Times New Roman"/>
              <a:ea typeface="Times New Roman"/>
              <a:cs typeface="Times New Roman"/>
              <a:sym typeface="Times New Roman"/>
            </a:endParaRPr>
          </a:p>
          <a:p>
            <a:pPr indent="-342900" lvl="0" marL="457200" rtl="0" algn="l">
              <a:lnSpc>
                <a:spcPct val="150000"/>
              </a:lnSpc>
              <a:spcBef>
                <a:spcPts val="0"/>
              </a:spcBef>
              <a:spcAft>
                <a:spcPts val="0"/>
              </a:spcAft>
              <a:buClr>
                <a:srgbClr val="000000"/>
              </a:buClr>
              <a:buSzPts val="1800"/>
              <a:buFont typeface="Times New Roman"/>
              <a:buChar char="●"/>
            </a:pPr>
            <a:r>
              <a:rPr lang="en-GB" sz="1800">
                <a:solidFill>
                  <a:srgbClr val="000000"/>
                </a:solidFill>
                <a:latin typeface="Times New Roman"/>
                <a:ea typeface="Times New Roman"/>
                <a:cs typeface="Times New Roman"/>
                <a:sym typeface="Times New Roman"/>
              </a:rPr>
              <a:t>Running out of cash to distribute it among stakeholders.</a:t>
            </a:r>
            <a:endParaRPr sz="1800">
              <a:solidFill>
                <a:srgbClr val="000000"/>
              </a:solidFill>
              <a:latin typeface="Times New Roman"/>
              <a:ea typeface="Times New Roman"/>
              <a:cs typeface="Times New Roman"/>
              <a:sym typeface="Times New Roman"/>
            </a:endParaRPr>
          </a:p>
          <a:p>
            <a:pPr indent="0" lvl="0" marL="0" rtl="0" algn="l">
              <a:spcBef>
                <a:spcPts val="0"/>
              </a:spcBef>
              <a:spcAft>
                <a:spcPts val="1200"/>
              </a:spcAft>
              <a:buNone/>
            </a:pPr>
            <a:r>
              <a:t/>
            </a:r>
            <a:endParaRPr sz="18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24D2BA"/>
            </a:gs>
            <a:gs pos="100000">
              <a:srgbClr val="155E54"/>
            </a:gs>
          </a:gsLst>
          <a:lin ang="5400012" scaled="0"/>
        </a:gradFill>
      </p:bgPr>
    </p:bg>
    <p:spTree>
      <p:nvGrpSpPr>
        <p:cNvPr id="118" name="Shape 118"/>
        <p:cNvGrpSpPr/>
        <p:nvPr/>
      </p:nvGrpSpPr>
      <p:grpSpPr>
        <a:xfrm>
          <a:off x="0" y="0"/>
          <a:ext cx="0" cy="0"/>
          <a:chOff x="0" y="0"/>
          <a:chExt cx="0" cy="0"/>
        </a:xfrm>
      </p:grpSpPr>
      <p:sp>
        <p:nvSpPr>
          <p:cNvPr id="119" name="Google Shape;119;p18"/>
          <p:cNvSpPr txBox="1"/>
          <p:nvPr>
            <p:ph type="title"/>
          </p:nvPr>
        </p:nvSpPr>
        <p:spPr>
          <a:xfrm>
            <a:off x="729450" y="1318650"/>
            <a:ext cx="7688700" cy="535200"/>
          </a:xfrm>
          <a:prstGeom prst="rect">
            <a:avLst/>
          </a:prstGeom>
        </p:spPr>
        <p:txBody>
          <a:bodyPr anchorCtr="0" anchor="t" bIns="91425" lIns="91425" spcFirstLastPara="1" rIns="91425" wrap="square" tIns="91425">
            <a:normAutofit/>
          </a:bodyPr>
          <a:lstStyle/>
          <a:p>
            <a:pPr indent="0" lvl="0" marL="0" rtl="0" algn="l">
              <a:lnSpc>
                <a:spcPct val="150000"/>
              </a:lnSpc>
              <a:spcBef>
                <a:spcPts val="0"/>
              </a:spcBef>
              <a:spcAft>
                <a:spcPts val="0"/>
              </a:spcAft>
              <a:buNone/>
            </a:pPr>
            <a:r>
              <a:rPr lang="en-GB" sz="1800">
                <a:solidFill>
                  <a:srgbClr val="000000"/>
                </a:solidFill>
                <a:latin typeface="Times New Roman"/>
                <a:ea typeface="Times New Roman"/>
                <a:cs typeface="Times New Roman"/>
                <a:sym typeface="Times New Roman"/>
              </a:rPr>
              <a:t>LACK IN MARKET UNDERSTANDING</a:t>
            </a:r>
            <a:endParaRPr sz="1800"/>
          </a:p>
        </p:txBody>
      </p:sp>
      <p:sp>
        <p:nvSpPr>
          <p:cNvPr id="120" name="Google Shape;120;p18"/>
          <p:cNvSpPr txBox="1"/>
          <p:nvPr>
            <p:ph idx="1" type="body"/>
          </p:nvPr>
        </p:nvSpPr>
        <p:spPr>
          <a:xfrm>
            <a:off x="729450" y="2078875"/>
            <a:ext cx="3330000" cy="2261100"/>
          </a:xfrm>
          <a:prstGeom prst="rect">
            <a:avLst/>
          </a:prstGeom>
        </p:spPr>
        <p:txBody>
          <a:bodyPr anchorCtr="0" anchor="t" bIns="91425" lIns="91425" spcFirstLastPara="1" rIns="91425" wrap="square" tIns="91425">
            <a:noAutofit/>
          </a:bodyPr>
          <a:lstStyle/>
          <a:p>
            <a:pPr indent="-317500" lvl="0" marL="457200" rtl="0" algn="l">
              <a:lnSpc>
                <a:spcPct val="150000"/>
              </a:lnSpc>
              <a:spcBef>
                <a:spcPts val="0"/>
              </a:spcBef>
              <a:spcAft>
                <a:spcPts val="0"/>
              </a:spcAft>
              <a:buClr>
                <a:srgbClr val="000000"/>
              </a:buClr>
              <a:buSzPts val="1400"/>
              <a:buFont typeface="Times New Roman"/>
              <a:buChar char="●"/>
            </a:pPr>
            <a:r>
              <a:rPr lang="en-GB" sz="1400">
                <a:solidFill>
                  <a:srgbClr val="000000"/>
                </a:solidFill>
                <a:latin typeface="Times New Roman"/>
                <a:ea typeface="Times New Roman"/>
                <a:cs typeface="Times New Roman"/>
                <a:sym typeface="Times New Roman"/>
              </a:rPr>
              <a:t>The brand does not analyse the market for a good return.</a:t>
            </a:r>
            <a:endParaRPr sz="1400">
              <a:solidFill>
                <a:srgbClr val="000000"/>
              </a:solidFill>
              <a:latin typeface="Times New Roman"/>
              <a:ea typeface="Times New Roman"/>
              <a:cs typeface="Times New Roman"/>
              <a:sym typeface="Times New Roman"/>
            </a:endParaRPr>
          </a:p>
          <a:p>
            <a:pPr indent="-317500" lvl="0" marL="457200" rtl="0" algn="l">
              <a:lnSpc>
                <a:spcPct val="150000"/>
              </a:lnSpc>
              <a:spcBef>
                <a:spcPts val="0"/>
              </a:spcBef>
              <a:spcAft>
                <a:spcPts val="0"/>
              </a:spcAft>
              <a:buClr>
                <a:srgbClr val="000000"/>
              </a:buClr>
              <a:buSzPts val="1400"/>
              <a:buFont typeface="Times New Roman"/>
              <a:buChar char="●"/>
            </a:pPr>
            <a:r>
              <a:rPr lang="en-GB" sz="1400">
                <a:solidFill>
                  <a:srgbClr val="000000"/>
                </a:solidFill>
                <a:latin typeface="Times New Roman"/>
                <a:ea typeface="Times New Roman"/>
                <a:cs typeface="Times New Roman"/>
                <a:sym typeface="Times New Roman"/>
              </a:rPr>
              <a:t>The expansion in the market was limited.</a:t>
            </a:r>
            <a:endParaRPr sz="1400">
              <a:solidFill>
                <a:srgbClr val="000000"/>
              </a:solidFill>
              <a:latin typeface="Times New Roman"/>
              <a:ea typeface="Times New Roman"/>
              <a:cs typeface="Times New Roman"/>
              <a:sym typeface="Times New Roman"/>
            </a:endParaRPr>
          </a:p>
          <a:p>
            <a:pPr indent="-317500" lvl="0" marL="457200" rtl="0" algn="l">
              <a:lnSpc>
                <a:spcPct val="150000"/>
              </a:lnSpc>
              <a:spcBef>
                <a:spcPts val="0"/>
              </a:spcBef>
              <a:spcAft>
                <a:spcPts val="0"/>
              </a:spcAft>
              <a:buClr>
                <a:srgbClr val="000000"/>
              </a:buClr>
              <a:buSzPts val="1400"/>
              <a:buFont typeface="Times New Roman"/>
              <a:buChar char="●"/>
            </a:pPr>
            <a:r>
              <a:rPr lang="en-GB" sz="1400">
                <a:solidFill>
                  <a:srgbClr val="000000"/>
                </a:solidFill>
                <a:latin typeface="Times New Roman"/>
                <a:ea typeface="Times New Roman"/>
                <a:cs typeface="Times New Roman"/>
                <a:sym typeface="Times New Roman"/>
              </a:rPr>
              <a:t>As a luxurious brand the business is more focused on the higher classes of the business.</a:t>
            </a:r>
            <a:endParaRPr sz="1400">
              <a:solidFill>
                <a:srgbClr val="000000"/>
              </a:solidFill>
              <a:latin typeface="Times New Roman"/>
              <a:ea typeface="Times New Roman"/>
              <a:cs typeface="Times New Roman"/>
              <a:sym typeface="Times New Roman"/>
            </a:endParaRPr>
          </a:p>
          <a:p>
            <a:pPr indent="0" lvl="0" marL="0" rtl="0" algn="l">
              <a:spcBef>
                <a:spcPts val="0"/>
              </a:spcBef>
              <a:spcAft>
                <a:spcPts val="1200"/>
              </a:spcAft>
              <a:buNone/>
            </a:pPr>
            <a:r>
              <a:t/>
            </a:r>
            <a:endParaRPr/>
          </a:p>
        </p:txBody>
      </p:sp>
      <p:pic>
        <p:nvPicPr>
          <p:cNvPr id="121" name="Google Shape;121;p18"/>
          <p:cNvPicPr preferRelativeResize="0"/>
          <p:nvPr/>
        </p:nvPicPr>
        <p:blipFill>
          <a:blip r:embed="rId3">
            <a:alphaModFix/>
          </a:blip>
          <a:stretch>
            <a:fillRect/>
          </a:stretch>
        </p:blipFill>
        <p:spPr>
          <a:xfrm>
            <a:off x="4211850" y="1777525"/>
            <a:ext cx="4563051" cy="30386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24D2BA"/>
            </a:gs>
            <a:gs pos="100000">
              <a:srgbClr val="155E54"/>
            </a:gs>
          </a:gsLst>
          <a:lin ang="5400012" scaled="0"/>
        </a:gradFill>
      </p:bgPr>
    </p:bg>
    <p:spTree>
      <p:nvGrpSpPr>
        <p:cNvPr id="125" name="Shape 125"/>
        <p:cNvGrpSpPr/>
        <p:nvPr/>
      </p:nvGrpSpPr>
      <p:grpSpPr>
        <a:xfrm>
          <a:off x="0" y="0"/>
          <a:ext cx="0" cy="0"/>
          <a:chOff x="0" y="0"/>
          <a:chExt cx="0" cy="0"/>
        </a:xfrm>
      </p:grpSpPr>
      <p:sp>
        <p:nvSpPr>
          <p:cNvPr id="126" name="Google Shape;126;p19"/>
          <p:cNvSpPr txBox="1"/>
          <p:nvPr>
            <p:ph type="title"/>
          </p:nvPr>
        </p:nvSpPr>
        <p:spPr>
          <a:xfrm>
            <a:off x="729450" y="1293425"/>
            <a:ext cx="7688700" cy="535200"/>
          </a:xfrm>
          <a:prstGeom prst="rect">
            <a:avLst/>
          </a:prstGeom>
        </p:spPr>
        <p:txBody>
          <a:bodyPr anchorCtr="0" anchor="t" bIns="91425" lIns="91425" spcFirstLastPara="1" rIns="91425" wrap="square" tIns="91425">
            <a:noAutofit/>
          </a:bodyPr>
          <a:lstStyle/>
          <a:p>
            <a:pPr indent="0" lvl="0" marL="0" rtl="0" algn="l">
              <a:lnSpc>
                <a:spcPct val="150000"/>
              </a:lnSpc>
              <a:spcBef>
                <a:spcPts val="0"/>
              </a:spcBef>
              <a:spcAft>
                <a:spcPts val="0"/>
              </a:spcAft>
              <a:buNone/>
            </a:pPr>
            <a:r>
              <a:rPr lang="en-GB" sz="1800">
                <a:solidFill>
                  <a:srgbClr val="000000"/>
                </a:solidFill>
                <a:latin typeface="Times New Roman"/>
                <a:ea typeface="Times New Roman"/>
                <a:cs typeface="Times New Roman"/>
                <a:sym typeface="Times New Roman"/>
              </a:rPr>
              <a:t>FAILURE IN MANAGEMENT</a:t>
            </a:r>
            <a:endParaRPr sz="1800">
              <a:solidFill>
                <a:srgbClr val="000000"/>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127" name="Google Shape;127;p19"/>
          <p:cNvSpPr txBox="1"/>
          <p:nvPr>
            <p:ph idx="1" type="body"/>
          </p:nvPr>
        </p:nvSpPr>
        <p:spPr>
          <a:xfrm>
            <a:off x="729450" y="2078875"/>
            <a:ext cx="7688700" cy="2261100"/>
          </a:xfrm>
          <a:prstGeom prst="rect">
            <a:avLst/>
          </a:prstGeom>
        </p:spPr>
        <p:txBody>
          <a:bodyPr anchorCtr="0" anchor="t" bIns="91425" lIns="91425" spcFirstLastPara="1" rIns="91425" wrap="square" tIns="91425">
            <a:normAutofit/>
          </a:bodyPr>
          <a:lstStyle/>
          <a:p>
            <a:pPr indent="-317500" lvl="0" marL="457200" rtl="0" algn="l">
              <a:lnSpc>
                <a:spcPct val="150000"/>
              </a:lnSpc>
              <a:spcBef>
                <a:spcPts val="0"/>
              </a:spcBef>
              <a:spcAft>
                <a:spcPts val="0"/>
              </a:spcAft>
              <a:buClr>
                <a:srgbClr val="000000"/>
              </a:buClr>
              <a:buSzPts val="1400"/>
              <a:buFont typeface="Times New Roman"/>
              <a:buChar char="●"/>
            </a:pPr>
            <a:r>
              <a:rPr lang="en-GB" sz="1400">
                <a:solidFill>
                  <a:srgbClr val="000000"/>
                </a:solidFill>
                <a:latin typeface="Times New Roman"/>
                <a:ea typeface="Times New Roman"/>
                <a:cs typeface="Times New Roman"/>
                <a:sym typeface="Times New Roman"/>
              </a:rPr>
              <a:t>Several managerial issues was encountered due to the conflict among the leaders</a:t>
            </a:r>
            <a:endParaRPr sz="1400">
              <a:solidFill>
                <a:srgbClr val="000000"/>
              </a:solidFill>
              <a:latin typeface="Times New Roman"/>
              <a:ea typeface="Times New Roman"/>
              <a:cs typeface="Times New Roman"/>
              <a:sym typeface="Times New Roman"/>
            </a:endParaRPr>
          </a:p>
          <a:p>
            <a:pPr indent="-317500" lvl="0" marL="457200" rtl="0" algn="l">
              <a:lnSpc>
                <a:spcPct val="150000"/>
              </a:lnSpc>
              <a:spcBef>
                <a:spcPts val="0"/>
              </a:spcBef>
              <a:spcAft>
                <a:spcPts val="0"/>
              </a:spcAft>
              <a:buClr>
                <a:srgbClr val="000000"/>
              </a:buClr>
              <a:buSzPts val="1400"/>
              <a:buFont typeface="Times New Roman"/>
              <a:buChar char="●"/>
            </a:pPr>
            <a:r>
              <a:rPr lang="en-GB" sz="1400">
                <a:solidFill>
                  <a:srgbClr val="000000"/>
                </a:solidFill>
                <a:latin typeface="Times New Roman"/>
                <a:ea typeface="Times New Roman"/>
                <a:cs typeface="Times New Roman"/>
                <a:sym typeface="Times New Roman"/>
              </a:rPr>
              <a:t>The Economic downturn affected the management</a:t>
            </a:r>
            <a:endParaRPr sz="1400">
              <a:solidFill>
                <a:srgbClr val="000000"/>
              </a:solidFill>
              <a:latin typeface="Times New Roman"/>
              <a:ea typeface="Times New Roman"/>
              <a:cs typeface="Times New Roman"/>
              <a:sym typeface="Times New Roman"/>
            </a:endParaRPr>
          </a:p>
          <a:p>
            <a:pPr indent="-317500" lvl="0" marL="457200" rtl="0" algn="l">
              <a:lnSpc>
                <a:spcPct val="150000"/>
              </a:lnSpc>
              <a:spcBef>
                <a:spcPts val="0"/>
              </a:spcBef>
              <a:spcAft>
                <a:spcPts val="0"/>
              </a:spcAft>
              <a:buClr>
                <a:srgbClr val="000000"/>
              </a:buClr>
              <a:buSzPts val="1400"/>
              <a:buFont typeface="Times New Roman"/>
              <a:buChar char="●"/>
            </a:pPr>
            <a:r>
              <a:rPr lang="en-GB" sz="1400">
                <a:solidFill>
                  <a:srgbClr val="000000"/>
                </a:solidFill>
                <a:latin typeface="Times New Roman"/>
                <a:ea typeface="Times New Roman"/>
                <a:cs typeface="Times New Roman"/>
                <a:sym typeface="Times New Roman"/>
              </a:rPr>
              <a:t>There was immense cohesiveness in the teams of the brand that affected the whole operation.</a:t>
            </a:r>
            <a:endParaRPr sz="1400">
              <a:solidFill>
                <a:srgbClr val="000000"/>
              </a:solidFill>
              <a:latin typeface="Times New Roman"/>
              <a:ea typeface="Times New Roman"/>
              <a:cs typeface="Times New Roman"/>
              <a:sym typeface="Times New Roman"/>
            </a:endParaRPr>
          </a:p>
          <a:p>
            <a:pPr indent="0" lvl="0" marL="0" rtl="0" algn="l">
              <a:spcBef>
                <a:spcPts val="0"/>
              </a:spcBef>
              <a:spcAft>
                <a:spcPts val="1200"/>
              </a:spcAft>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24D2BA"/>
            </a:gs>
            <a:gs pos="100000">
              <a:srgbClr val="155E54"/>
            </a:gs>
          </a:gsLst>
          <a:lin ang="5400012" scaled="0"/>
        </a:gradFill>
      </p:bgPr>
    </p:bg>
    <p:spTree>
      <p:nvGrpSpPr>
        <p:cNvPr id="131" name="Shape 131"/>
        <p:cNvGrpSpPr/>
        <p:nvPr/>
      </p:nvGrpSpPr>
      <p:grpSpPr>
        <a:xfrm>
          <a:off x="0" y="0"/>
          <a:ext cx="0" cy="0"/>
          <a:chOff x="0" y="0"/>
          <a:chExt cx="0" cy="0"/>
        </a:xfrm>
      </p:grpSpPr>
      <p:sp>
        <p:nvSpPr>
          <p:cNvPr id="132" name="Google Shape;132;p20"/>
          <p:cNvSpPr txBox="1"/>
          <p:nvPr>
            <p:ph type="title"/>
          </p:nvPr>
        </p:nvSpPr>
        <p:spPr>
          <a:xfrm>
            <a:off x="729450" y="731175"/>
            <a:ext cx="7688700" cy="4161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GB" sz="1800">
                <a:solidFill>
                  <a:srgbClr val="000000"/>
                </a:solidFill>
                <a:latin typeface="Times New Roman"/>
                <a:ea typeface="Times New Roman"/>
                <a:cs typeface="Times New Roman"/>
                <a:sym typeface="Times New Roman"/>
              </a:rPr>
              <a:t>FOLLOWED BUSINESS MODEL</a:t>
            </a:r>
            <a:endParaRPr sz="1800">
              <a:solidFill>
                <a:srgbClr val="000000"/>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133" name="Google Shape;133;p20"/>
          <p:cNvSpPr txBox="1"/>
          <p:nvPr>
            <p:ph idx="1" type="body"/>
          </p:nvPr>
        </p:nvSpPr>
        <p:spPr>
          <a:xfrm>
            <a:off x="729450" y="1147275"/>
            <a:ext cx="7688700" cy="31926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graphicFrame>
        <p:nvGraphicFramePr>
          <p:cNvPr id="134" name="Google Shape;134;p20"/>
          <p:cNvGraphicFramePr/>
          <p:nvPr/>
        </p:nvGraphicFramePr>
        <p:xfrm>
          <a:off x="417175" y="1261800"/>
          <a:ext cx="3000000" cy="3000000"/>
        </p:xfrm>
        <a:graphic>
          <a:graphicData uri="http://schemas.openxmlformats.org/drawingml/2006/table">
            <a:tbl>
              <a:tblPr>
                <a:noFill/>
                <a:tableStyleId>{681470B7-D473-42A4-B9E4-31F8A2084F9C}</a:tableStyleId>
              </a:tblPr>
              <a:tblGrid>
                <a:gridCol w="1143000"/>
                <a:gridCol w="1143000"/>
                <a:gridCol w="1143000"/>
                <a:gridCol w="1143000"/>
                <a:gridCol w="1143000"/>
                <a:gridCol w="1143000"/>
                <a:gridCol w="1143000"/>
              </a:tblGrid>
              <a:tr h="482850">
                <a:tc>
                  <a:txBody>
                    <a:bodyPr/>
                    <a:lstStyle/>
                    <a:p>
                      <a:pPr indent="0" lvl="0" marL="0" rtl="0" algn="l">
                        <a:spcBef>
                          <a:spcPts val="0"/>
                        </a:spcBef>
                        <a:spcAft>
                          <a:spcPts val="0"/>
                        </a:spcAft>
                        <a:buNone/>
                      </a:pPr>
                      <a:r>
                        <a:rPr b="1" lang="en-GB" sz="1200">
                          <a:latin typeface="Times New Roman"/>
                          <a:ea typeface="Times New Roman"/>
                          <a:cs typeface="Times New Roman"/>
                          <a:sym typeface="Times New Roman"/>
                        </a:rPr>
                        <a:t>Key Partners</a:t>
                      </a:r>
                      <a:endParaRPr b="1" sz="1200">
                        <a:latin typeface="Times New Roman"/>
                        <a:ea typeface="Times New Roman"/>
                        <a:cs typeface="Times New Roman"/>
                        <a:sym typeface="Times New Roman"/>
                      </a:endParaRPr>
                    </a:p>
                  </a:txBody>
                  <a:tcPr marT="63500" marB="63500" marR="63500" marL="63500">
                    <a:solidFill>
                      <a:srgbClr val="F4CCCC"/>
                    </a:solidFill>
                  </a:tcPr>
                </a:tc>
                <a:tc>
                  <a:txBody>
                    <a:bodyPr/>
                    <a:lstStyle/>
                    <a:p>
                      <a:pPr indent="0" lvl="0" marL="0" rtl="0" algn="l">
                        <a:spcBef>
                          <a:spcPts val="0"/>
                        </a:spcBef>
                        <a:spcAft>
                          <a:spcPts val="0"/>
                        </a:spcAft>
                        <a:buNone/>
                      </a:pPr>
                      <a:r>
                        <a:rPr b="1" lang="en-GB" sz="1200">
                          <a:latin typeface="Times New Roman"/>
                          <a:ea typeface="Times New Roman"/>
                          <a:cs typeface="Times New Roman"/>
                          <a:sym typeface="Times New Roman"/>
                        </a:rPr>
                        <a:t>Key activities</a:t>
                      </a:r>
                      <a:endParaRPr b="1" sz="1200">
                        <a:latin typeface="Times New Roman"/>
                        <a:ea typeface="Times New Roman"/>
                        <a:cs typeface="Times New Roman"/>
                        <a:sym typeface="Times New Roman"/>
                      </a:endParaRPr>
                    </a:p>
                  </a:txBody>
                  <a:tcPr marT="63500" marB="63500" marR="63500" marL="63500">
                    <a:solidFill>
                      <a:srgbClr val="F4CCCC"/>
                    </a:solidFill>
                  </a:tcPr>
                </a:tc>
                <a:tc>
                  <a:txBody>
                    <a:bodyPr/>
                    <a:lstStyle/>
                    <a:p>
                      <a:pPr indent="0" lvl="0" marL="0" rtl="0" algn="l">
                        <a:spcBef>
                          <a:spcPts val="0"/>
                        </a:spcBef>
                        <a:spcAft>
                          <a:spcPts val="0"/>
                        </a:spcAft>
                        <a:buNone/>
                      </a:pPr>
                      <a:r>
                        <a:rPr b="1" lang="en-GB" sz="1200">
                          <a:latin typeface="Times New Roman"/>
                          <a:ea typeface="Times New Roman"/>
                          <a:cs typeface="Times New Roman"/>
                          <a:sym typeface="Times New Roman"/>
                        </a:rPr>
                        <a:t>Value proposition</a:t>
                      </a:r>
                      <a:endParaRPr b="1" sz="1200">
                        <a:latin typeface="Times New Roman"/>
                        <a:ea typeface="Times New Roman"/>
                        <a:cs typeface="Times New Roman"/>
                        <a:sym typeface="Times New Roman"/>
                      </a:endParaRPr>
                    </a:p>
                  </a:txBody>
                  <a:tcPr marT="63500" marB="63500" marR="63500" marL="63500">
                    <a:solidFill>
                      <a:srgbClr val="F4CCCC"/>
                    </a:solidFill>
                  </a:tcPr>
                </a:tc>
                <a:tc>
                  <a:txBody>
                    <a:bodyPr/>
                    <a:lstStyle/>
                    <a:p>
                      <a:pPr indent="0" lvl="0" marL="0" rtl="0" algn="l">
                        <a:spcBef>
                          <a:spcPts val="0"/>
                        </a:spcBef>
                        <a:spcAft>
                          <a:spcPts val="0"/>
                        </a:spcAft>
                        <a:buNone/>
                      </a:pPr>
                      <a:r>
                        <a:rPr b="1" lang="en-GB" sz="1200">
                          <a:latin typeface="Times New Roman"/>
                          <a:ea typeface="Times New Roman"/>
                          <a:cs typeface="Times New Roman"/>
                          <a:sym typeface="Times New Roman"/>
                        </a:rPr>
                        <a:t>Customer relation</a:t>
                      </a:r>
                      <a:endParaRPr b="1" sz="1200">
                        <a:latin typeface="Times New Roman"/>
                        <a:ea typeface="Times New Roman"/>
                        <a:cs typeface="Times New Roman"/>
                        <a:sym typeface="Times New Roman"/>
                      </a:endParaRPr>
                    </a:p>
                  </a:txBody>
                  <a:tcPr marT="63500" marB="63500" marR="63500" marL="63500">
                    <a:solidFill>
                      <a:srgbClr val="F4CCCC"/>
                    </a:solidFill>
                  </a:tcPr>
                </a:tc>
                <a:tc>
                  <a:txBody>
                    <a:bodyPr/>
                    <a:lstStyle/>
                    <a:p>
                      <a:pPr indent="0" lvl="0" marL="0" rtl="0" algn="l">
                        <a:spcBef>
                          <a:spcPts val="0"/>
                        </a:spcBef>
                        <a:spcAft>
                          <a:spcPts val="0"/>
                        </a:spcAft>
                        <a:buNone/>
                      </a:pPr>
                      <a:r>
                        <a:rPr b="1" lang="en-GB" sz="1200">
                          <a:latin typeface="Times New Roman"/>
                          <a:ea typeface="Times New Roman"/>
                          <a:cs typeface="Times New Roman"/>
                          <a:sym typeface="Times New Roman"/>
                        </a:rPr>
                        <a:t>Customer segment</a:t>
                      </a:r>
                      <a:endParaRPr b="1" sz="1200">
                        <a:latin typeface="Times New Roman"/>
                        <a:ea typeface="Times New Roman"/>
                        <a:cs typeface="Times New Roman"/>
                        <a:sym typeface="Times New Roman"/>
                      </a:endParaRPr>
                    </a:p>
                  </a:txBody>
                  <a:tcPr marT="63500" marB="63500" marR="63500" marL="63500">
                    <a:solidFill>
                      <a:srgbClr val="F4CCCC"/>
                    </a:solidFill>
                  </a:tcPr>
                </a:tc>
                <a:tc>
                  <a:txBody>
                    <a:bodyPr/>
                    <a:lstStyle/>
                    <a:p>
                      <a:pPr indent="0" lvl="0" marL="0" rtl="0" algn="l">
                        <a:spcBef>
                          <a:spcPts val="0"/>
                        </a:spcBef>
                        <a:spcAft>
                          <a:spcPts val="0"/>
                        </a:spcAft>
                        <a:buNone/>
                      </a:pPr>
                      <a:r>
                        <a:rPr b="1" lang="en-GB" sz="1200">
                          <a:latin typeface="Times New Roman"/>
                          <a:ea typeface="Times New Roman"/>
                          <a:cs typeface="Times New Roman"/>
                          <a:sym typeface="Times New Roman"/>
                        </a:rPr>
                        <a:t>channels</a:t>
                      </a:r>
                      <a:endParaRPr b="1" sz="1200">
                        <a:latin typeface="Times New Roman"/>
                        <a:ea typeface="Times New Roman"/>
                        <a:cs typeface="Times New Roman"/>
                        <a:sym typeface="Times New Roman"/>
                      </a:endParaRPr>
                    </a:p>
                  </a:txBody>
                  <a:tcPr marT="63500" marB="63500" marR="63500" marL="63500">
                    <a:solidFill>
                      <a:srgbClr val="F4CCCC"/>
                    </a:solidFill>
                  </a:tcPr>
                </a:tc>
                <a:tc>
                  <a:txBody>
                    <a:bodyPr/>
                    <a:lstStyle/>
                    <a:p>
                      <a:pPr indent="0" lvl="0" marL="0" rtl="0" algn="l">
                        <a:spcBef>
                          <a:spcPts val="0"/>
                        </a:spcBef>
                        <a:spcAft>
                          <a:spcPts val="0"/>
                        </a:spcAft>
                        <a:buNone/>
                      </a:pPr>
                      <a:r>
                        <a:rPr b="1" lang="en-GB" sz="1200">
                          <a:latin typeface="Times New Roman"/>
                          <a:ea typeface="Times New Roman"/>
                          <a:cs typeface="Times New Roman"/>
                          <a:sym typeface="Times New Roman"/>
                        </a:rPr>
                        <a:t>Cost structure</a:t>
                      </a:r>
                      <a:endParaRPr b="1" sz="1200">
                        <a:latin typeface="Times New Roman"/>
                        <a:ea typeface="Times New Roman"/>
                        <a:cs typeface="Times New Roman"/>
                        <a:sym typeface="Times New Roman"/>
                      </a:endParaRPr>
                    </a:p>
                  </a:txBody>
                  <a:tcPr marT="63500" marB="63500" marR="63500" marL="63500">
                    <a:solidFill>
                      <a:srgbClr val="F4CCCC"/>
                    </a:solidFill>
                  </a:tcPr>
                </a:tc>
              </a:tr>
              <a:tr h="3398850">
                <a:tc>
                  <a:txBody>
                    <a:bodyPr/>
                    <a:lstStyle/>
                    <a:p>
                      <a:pPr indent="0" lvl="0" marL="0" rtl="0" algn="l">
                        <a:lnSpc>
                          <a:spcPct val="150000"/>
                        </a:lnSpc>
                        <a:spcBef>
                          <a:spcPts val="0"/>
                        </a:spcBef>
                        <a:spcAft>
                          <a:spcPts val="0"/>
                        </a:spcAft>
                        <a:buNone/>
                      </a:pPr>
                      <a:r>
                        <a:rPr lang="en-GB" sz="1200">
                          <a:latin typeface="Times New Roman"/>
                          <a:ea typeface="Times New Roman"/>
                          <a:cs typeface="Times New Roman"/>
                          <a:sym typeface="Times New Roman"/>
                        </a:rPr>
                        <a:t>There were two partners that started the business of luxurious clothing brands by focusing on higher classes.</a:t>
                      </a:r>
                      <a:endParaRPr sz="1200">
                        <a:latin typeface="Times New Roman"/>
                        <a:ea typeface="Times New Roman"/>
                        <a:cs typeface="Times New Roman"/>
                        <a:sym typeface="Times New Roman"/>
                      </a:endParaRPr>
                    </a:p>
                  </a:txBody>
                  <a:tcPr marT="63500" marB="63500" marR="63500" marL="63500">
                    <a:solidFill>
                      <a:srgbClr val="76A5AF"/>
                    </a:solidFill>
                  </a:tcPr>
                </a:tc>
                <a:tc>
                  <a:txBody>
                    <a:bodyPr/>
                    <a:lstStyle/>
                    <a:p>
                      <a:pPr indent="0" lvl="0" marL="0" rtl="0" algn="l">
                        <a:lnSpc>
                          <a:spcPct val="150000"/>
                        </a:lnSpc>
                        <a:spcBef>
                          <a:spcPts val="0"/>
                        </a:spcBef>
                        <a:spcAft>
                          <a:spcPts val="0"/>
                        </a:spcAft>
                        <a:buNone/>
                      </a:pPr>
                      <a:r>
                        <a:rPr lang="en-GB" sz="1200">
                          <a:latin typeface="Times New Roman"/>
                          <a:ea typeface="Times New Roman"/>
                          <a:cs typeface="Times New Roman"/>
                          <a:sym typeface="Times New Roman"/>
                        </a:rPr>
                        <a:t>Making the Haute Couture outfits and the direct to wear dress. </a:t>
                      </a:r>
                      <a:endParaRPr sz="1200">
                        <a:latin typeface="Times New Roman"/>
                        <a:ea typeface="Times New Roman"/>
                        <a:cs typeface="Times New Roman"/>
                        <a:sym typeface="Times New Roman"/>
                      </a:endParaRPr>
                    </a:p>
                  </a:txBody>
                  <a:tcPr marT="63500" marB="63500" marR="63500" marL="63500">
                    <a:solidFill>
                      <a:srgbClr val="76A5AF"/>
                    </a:solidFill>
                  </a:tcPr>
                </a:tc>
                <a:tc>
                  <a:txBody>
                    <a:bodyPr/>
                    <a:lstStyle/>
                    <a:p>
                      <a:pPr indent="0" lvl="0" marL="0" rtl="0" algn="l">
                        <a:lnSpc>
                          <a:spcPct val="150000"/>
                        </a:lnSpc>
                        <a:spcBef>
                          <a:spcPts val="0"/>
                        </a:spcBef>
                        <a:spcAft>
                          <a:spcPts val="0"/>
                        </a:spcAft>
                        <a:buNone/>
                      </a:pPr>
                      <a:r>
                        <a:rPr lang="en-GB" sz="1200">
                          <a:latin typeface="Times New Roman"/>
                          <a:ea typeface="Times New Roman"/>
                          <a:cs typeface="Times New Roman"/>
                          <a:sym typeface="Times New Roman"/>
                        </a:rPr>
                        <a:t>The high value proportion was set by the brand for their target audiences.</a:t>
                      </a:r>
                      <a:endParaRPr sz="1200">
                        <a:latin typeface="Times New Roman"/>
                        <a:ea typeface="Times New Roman"/>
                        <a:cs typeface="Times New Roman"/>
                        <a:sym typeface="Times New Roman"/>
                      </a:endParaRPr>
                    </a:p>
                  </a:txBody>
                  <a:tcPr marT="63500" marB="63500" marR="63500" marL="63500">
                    <a:solidFill>
                      <a:srgbClr val="76A5AF"/>
                    </a:solidFill>
                  </a:tcPr>
                </a:tc>
                <a:tc>
                  <a:txBody>
                    <a:bodyPr/>
                    <a:lstStyle/>
                    <a:p>
                      <a:pPr indent="0" lvl="0" marL="0" rtl="0" algn="l">
                        <a:lnSpc>
                          <a:spcPct val="150000"/>
                        </a:lnSpc>
                        <a:spcBef>
                          <a:spcPts val="0"/>
                        </a:spcBef>
                        <a:spcAft>
                          <a:spcPts val="0"/>
                        </a:spcAft>
                        <a:buNone/>
                      </a:pPr>
                      <a:r>
                        <a:rPr lang="en-GB" sz="1200">
                          <a:latin typeface="Times New Roman"/>
                          <a:ea typeface="Times New Roman"/>
                          <a:cs typeface="Times New Roman"/>
                          <a:sym typeface="Times New Roman"/>
                        </a:rPr>
                        <a:t>The customer relations were good in the brand as they used to provide extra benefits to them.</a:t>
                      </a:r>
                      <a:endParaRPr sz="1200">
                        <a:latin typeface="Times New Roman"/>
                        <a:ea typeface="Times New Roman"/>
                        <a:cs typeface="Times New Roman"/>
                        <a:sym typeface="Times New Roman"/>
                      </a:endParaRPr>
                    </a:p>
                  </a:txBody>
                  <a:tcPr marT="63500" marB="63500" marR="63500" marL="63500">
                    <a:solidFill>
                      <a:srgbClr val="76A5AF"/>
                    </a:solidFill>
                  </a:tcPr>
                </a:tc>
                <a:tc>
                  <a:txBody>
                    <a:bodyPr/>
                    <a:lstStyle/>
                    <a:p>
                      <a:pPr indent="0" lvl="0" marL="0" rtl="0" algn="l">
                        <a:lnSpc>
                          <a:spcPct val="150000"/>
                        </a:lnSpc>
                        <a:spcBef>
                          <a:spcPts val="0"/>
                        </a:spcBef>
                        <a:spcAft>
                          <a:spcPts val="0"/>
                        </a:spcAft>
                        <a:buNone/>
                      </a:pPr>
                      <a:r>
                        <a:rPr lang="en-GB" sz="1200">
                          <a:latin typeface="Times New Roman"/>
                          <a:ea typeface="Times New Roman"/>
                          <a:cs typeface="Times New Roman"/>
                          <a:sym typeface="Times New Roman"/>
                        </a:rPr>
                        <a:t>The target customers of the brand were womens of higher classes who used to prefer high class fashion.</a:t>
                      </a:r>
                      <a:endParaRPr sz="1200">
                        <a:latin typeface="Times New Roman"/>
                        <a:ea typeface="Times New Roman"/>
                        <a:cs typeface="Times New Roman"/>
                        <a:sym typeface="Times New Roman"/>
                      </a:endParaRPr>
                    </a:p>
                  </a:txBody>
                  <a:tcPr marT="63500" marB="63500" marR="63500" marL="63500">
                    <a:solidFill>
                      <a:srgbClr val="76A5AF"/>
                    </a:solidFill>
                  </a:tcPr>
                </a:tc>
                <a:tc>
                  <a:txBody>
                    <a:bodyPr/>
                    <a:lstStyle/>
                    <a:p>
                      <a:pPr indent="0" lvl="0" marL="0" rtl="0" algn="l">
                        <a:lnSpc>
                          <a:spcPct val="150000"/>
                        </a:lnSpc>
                        <a:spcBef>
                          <a:spcPts val="0"/>
                        </a:spcBef>
                        <a:spcAft>
                          <a:spcPts val="0"/>
                        </a:spcAft>
                        <a:buNone/>
                      </a:pPr>
                      <a:r>
                        <a:rPr lang="en-GB" sz="1200">
                          <a:latin typeface="Times New Roman"/>
                          <a:ea typeface="Times New Roman"/>
                          <a:cs typeface="Times New Roman"/>
                          <a:sym typeface="Times New Roman"/>
                        </a:rPr>
                        <a:t>The channels of the business was mostly operating from the stores only and later they shifted to online as well</a:t>
                      </a:r>
                      <a:endParaRPr sz="1200">
                        <a:latin typeface="Times New Roman"/>
                        <a:ea typeface="Times New Roman"/>
                        <a:cs typeface="Times New Roman"/>
                        <a:sym typeface="Times New Roman"/>
                      </a:endParaRPr>
                    </a:p>
                    <a:p>
                      <a:pPr indent="0" lvl="0" marL="0" rtl="0" algn="l">
                        <a:lnSpc>
                          <a:spcPct val="150000"/>
                        </a:lnSpc>
                        <a:spcBef>
                          <a:spcPts val="0"/>
                        </a:spcBef>
                        <a:spcAft>
                          <a:spcPts val="0"/>
                        </a:spcAft>
                        <a:buNone/>
                      </a:pPr>
                      <a:r>
                        <a:t/>
                      </a:r>
                      <a:endParaRPr sz="1200">
                        <a:latin typeface="Times New Roman"/>
                        <a:ea typeface="Times New Roman"/>
                        <a:cs typeface="Times New Roman"/>
                        <a:sym typeface="Times New Roman"/>
                      </a:endParaRPr>
                    </a:p>
                  </a:txBody>
                  <a:tcPr marT="63500" marB="63500" marR="63500" marL="63500">
                    <a:solidFill>
                      <a:srgbClr val="76A5AF"/>
                    </a:solidFill>
                  </a:tcPr>
                </a:tc>
                <a:tc>
                  <a:txBody>
                    <a:bodyPr/>
                    <a:lstStyle/>
                    <a:p>
                      <a:pPr indent="0" lvl="0" marL="0" rtl="0" algn="l">
                        <a:spcBef>
                          <a:spcPts val="0"/>
                        </a:spcBef>
                        <a:spcAft>
                          <a:spcPts val="0"/>
                        </a:spcAft>
                        <a:buNone/>
                      </a:pPr>
                      <a:r>
                        <a:rPr lang="en-GB" sz="1200">
                          <a:latin typeface="Times New Roman"/>
                          <a:ea typeface="Times New Roman"/>
                          <a:cs typeface="Times New Roman"/>
                          <a:sym typeface="Times New Roman"/>
                        </a:rPr>
                        <a:t>The cost structure of the business was high with all the expenses for the salary distribution and the rent of the stores.</a:t>
                      </a:r>
                      <a:endParaRPr sz="1200">
                        <a:latin typeface="Times New Roman"/>
                        <a:ea typeface="Times New Roman"/>
                        <a:cs typeface="Times New Roman"/>
                        <a:sym typeface="Times New Roman"/>
                      </a:endParaRPr>
                    </a:p>
                  </a:txBody>
                  <a:tcPr marT="63500" marB="63500" marR="63500" marL="63500">
                    <a:solidFill>
                      <a:srgbClr val="76A5AF"/>
                    </a:solidFill>
                  </a:tcPr>
                </a:tc>
              </a:tr>
            </a:tbl>
          </a:graphicData>
        </a:graphic>
      </p:graphicFrame>
      <p:sp>
        <p:nvSpPr>
          <p:cNvPr id="135" name="Google Shape;135;p20"/>
          <p:cNvSpPr txBox="1"/>
          <p:nvPr/>
        </p:nvSpPr>
        <p:spPr>
          <a:xfrm>
            <a:off x="304800" y="304800"/>
            <a:ext cx="3000000" cy="30000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b="1" lang="en-GB" sz="1200">
                <a:latin typeface="Times New Roman"/>
                <a:ea typeface="Times New Roman"/>
                <a:cs typeface="Times New Roman"/>
                <a:sym typeface="Times New Roman"/>
              </a:rPr>
              <a:t> </a:t>
            </a:r>
            <a:endParaRPr b="1" sz="1200">
              <a:latin typeface="Times New Roman"/>
              <a:ea typeface="Times New Roman"/>
              <a:cs typeface="Times New Roman"/>
              <a:sym typeface="Times New Roman"/>
            </a:endParaRPr>
          </a:p>
          <a:p>
            <a:pPr indent="0" lvl="0" marL="0" rtl="0" algn="ctr">
              <a:lnSpc>
                <a:spcPct val="115000"/>
              </a:lnSpc>
              <a:spcBef>
                <a:spcPts val="0"/>
              </a:spcBef>
              <a:spcAft>
                <a:spcPts val="0"/>
              </a:spcAft>
              <a:buNone/>
            </a:pPr>
            <a:r>
              <a:t/>
            </a:r>
            <a:endParaRPr b="1" i="1" sz="1200">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24D2BA"/>
            </a:gs>
            <a:gs pos="100000">
              <a:srgbClr val="155E54"/>
            </a:gs>
          </a:gsLst>
          <a:lin ang="5400012" scaled="0"/>
        </a:gradFill>
      </p:bgPr>
    </p:bg>
    <p:spTree>
      <p:nvGrpSpPr>
        <p:cNvPr id="139" name="Shape 139"/>
        <p:cNvGrpSpPr/>
        <p:nvPr/>
      </p:nvGrpSpPr>
      <p:grpSpPr>
        <a:xfrm>
          <a:off x="0" y="0"/>
          <a:ext cx="0" cy="0"/>
          <a:chOff x="0" y="0"/>
          <a:chExt cx="0" cy="0"/>
        </a:xfrm>
      </p:grpSpPr>
      <p:sp>
        <p:nvSpPr>
          <p:cNvPr id="140" name="Google Shape;140;p21"/>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GB" sz="1800">
                <a:solidFill>
                  <a:srgbClr val="000000"/>
                </a:solidFill>
                <a:latin typeface="Times New Roman"/>
                <a:ea typeface="Times New Roman"/>
                <a:cs typeface="Times New Roman"/>
                <a:sym typeface="Times New Roman"/>
              </a:rPr>
              <a:t>4Ps OF MARKET MIX</a:t>
            </a:r>
            <a:endParaRPr sz="1800">
              <a:solidFill>
                <a:srgbClr val="000000"/>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141" name="Google Shape;141;p21"/>
          <p:cNvSpPr txBox="1"/>
          <p:nvPr>
            <p:ph idx="1" type="body"/>
          </p:nvPr>
        </p:nvSpPr>
        <p:spPr>
          <a:xfrm>
            <a:off x="729450" y="2078875"/>
            <a:ext cx="7688700" cy="22611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Clr>
                <a:srgbClr val="000000"/>
              </a:buClr>
              <a:buSzPts val="1800"/>
              <a:buFont typeface="Times New Roman"/>
              <a:buChar char="●"/>
            </a:pPr>
            <a:r>
              <a:rPr lang="en-GB" sz="1800">
                <a:solidFill>
                  <a:srgbClr val="000000"/>
                </a:solidFill>
                <a:latin typeface="Times New Roman"/>
                <a:ea typeface="Times New Roman"/>
                <a:cs typeface="Times New Roman"/>
                <a:sym typeface="Times New Roman"/>
              </a:rPr>
              <a:t>Product knowledge should be given to the customers who are the target audience of the product for the better reach and profit of the organisation.</a:t>
            </a:r>
            <a:endParaRPr sz="1800">
              <a:solidFill>
                <a:srgbClr val="000000"/>
              </a:solidFill>
              <a:latin typeface="Times New Roman"/>
              <a:ea typeface="Times New Roman"/>
              <a:cs typeface="Times New Roman"/>
              <a:sym typeface="Times New Roman"/>
            </a:endParaRPr>
          </a:p>
          <a:p>
            <a:pPr indent="-342900" lvl="0" marL="457200" rtl="0" algn="l">
              <a:spcBef>
                <a:spcPts val="0"/>
              </a:spcBef>
              <a:spcAft>
                <a:spcPts val="0"/>
              </a:spcAft>
              <a:buClr>
                <a:srgbClr val="000000"/>
              </a:buClr>
              <a:buSzPts val="1800"/>
              <a:buFont typeface="Times New Roman"/>
              <a:buChar char="●"/>
            </a:pPr>
            <a:r>
              <a:rPr lang="en-GB" sz="1800">
                <a:solidFill>
                  <a:srgbClr val="000000"/>
                </a:solidFill>
                <a:latin typeface="Times New Roman"/>
                <a:ea typeface="Times New Roman"/>
                <a:cs typeface="Times New Roman"/>
                <a:sym typeface="Times New Roman"/>
              </a:rPr>
              <a:t>The Price of the product should be set after analysing the market price of the same nature products.</a:t>
            </a:r>
            <a:endParaRPr sz="1800">
              <a:solidFill>
                <a:srgbClr val="000000"/>
              </a:solidFill>
              <a:latin typeface="Times New Roman"/>
              <a:ea typeface="Times New Roman"/>
              <a:cs typeface="Times New Roman"/>
              <a:sym typeface="Times New Roman"/>
            </a:endParaRPr>
          </a:p>
          <a:p>
            <a:pPr indent="0" lvl="0" marL="0" rtl="0" algn="l">
              <a:spcBef>
                <a:spcPts val="0"/>
              </a:spcBef>
              <a:spcAft>
                <a:spcPts val="1200"/>
              </a:spcAft>
              <a:buNone/>
            </a:pPr>
            <a:r>
              <a:t/>
            </a:r>
            <a:endParaRPr sz="18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24D2BA"/>
            </a:gs>
            <a:gs pos="100000">
              <a:srgbClr val="155E54"/>
            </a:gs>
          </a:gsLst>
          <a:lin ang="5400012" scaled="0"/>
        </a:gradFill>
      </p:bgPr>
    </p:bg>
    <p:spTree>
      <p:nvGrpSpPr>
        <p:cNvPr id="145" name="Shape 145"/>
        <p:cNvGrpSpPr/>
        <p:nvPr/>
      </p:nvGrpSpPr>
      <p:grpSpPr>
        <a:xfrm>
          <a:off x="0" y="0"/>
          <a:ext cx="0" cy="0"/>
          <a:chOff x="0" y="0"/>
          <a:chExt cx="0" cy="0"/>
        </a:xfrm>
      </p:grpSpPr>
      <p:sp>
        <p:nvSpPr>
          <p:cNvPr id="146" name="Google Shape;146;p22"/>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lnSpc>
                <a:spcPct val="150000"/>
              </a:lnSpc>
              <a:spcBef>
                <a:spcPts val="0"/>
              </a:spcBef>
              <a:spcAft>
                <a:spcPts val="0"/>
              </a:spcAft>
              <a:buNone/>
            </a:pPr>
            <a:r>
              <a:rPr lang="en-GB" sz="1200">
                <a:solidFill>
                  <a:srgbClr val="000000"/>
                </a:solidFill>
                <a:latin typeface="Times New Roman"/>
                <a:ea typeface="Times New Roman"/>
                <a:cs typeface="Times New Roman"/>
                <a:sym typeface="Times New Roman"/>
              </a:rPr>
              <a:t> </a:t>
            </a:r>
            <a:r>
              <a:rPr lang="en-GB" sz="2000">
                <a:solidFill>
                  <a:srgbClr val="000000"/>
                </a:solidFill>
                <a:latin typeface="Times New Roman"/>
                <a:ea typeface="Times New Roman"/>
                <a:cs typeface="Times New Roman"/>
                <a:sym typeface="Times New Roman"/>
              </a:rPr>
              <a:t>4Ps OF MARKET MIX CONTINUE</a:t>
            </a:r>
            <a:endParaRPr sz="2000">
              <a:solidFill>
                <a:srgbClr val="000000"/>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147" name="Google Shape;147;p22"/>
          <p:cNvSpPr txBox="1"/>
          <p:nvPr>
            <p:ph idx="1" type="body"/>
          </p:nvPr>
        </p:nvSpPr>
        <p:spPr>
          <a:xfrm>
            <a:off x="729450" y="2078875"/>
            <a:ext cx="7688700" cy="2261100"/>
          </a:xfrm>
          <a:prstGeom prst="rect">
            <a:avLst/>
          </a:prstGeom>
        </p:spPr>
        <p:txBody>
          <a:bodyPr anchorCtr="0" anchor="t" bIns="91425" lIns="91425" spcFirstLastPara="1" rIns="91425" wrap="square" tIns="91425">
            <a:normAutofit lnSpcReduction="10000"/>
          </a:bodyPr>
          <a:lstStyle/>
          <a:p>
            <a:pPr indent="-317500" lvl="0" marL="457200" rtl="0" algn="l">
              <a:lnSpc>
                <a:spcPct val="150000"/>
              </a:lnSpc>
              <a:spcBef>
                <a:spcPts val="0"/>
              </a:spcBef>
              <a:spcAft>
                <a:spcPts val="0"/>
              </a:spcAft>
              <a:buClr>
                <a:srgbClr val="000000"/>
              </a:buClr>
              <a:buSzPts val="1400"/>
              <a:buFont typeface="Times New Roman"/>
              <a:buChar char="●"/>
            </a:pPr>
            <a:r>
              <a:rPr lang="en-GB" sz="1400">
                <a:solidFill>
                  <a:srgbClr val="000000"/>
                </a:solidFill>
                <a:latin typeface="Times New Roman"/>
                <a:ea typeface="Times New Roman"/>
                <a:cs typeface="Times New Roman"/>
                <a:sym typeface="Times New Roman"/>
              </a:rPr>
              <a:t>The Place is considered as one of the most important in the 4Ps as it sells your product and also distributes channels of the organisation in order to get to as many customers as possible.</a:t>
            </a:r>
            <a:endParaRPr sz="1400">
              <a:solidFill>
                <a:srgbClr val="000000"/>
              </a:solidFill>
              <a:latin typeface="Times New Roman"/>
              <a:ea typeface="Times New Roman"/>
              <a:cs typeface="Times New Roman"/>
              <a:sym typeface="Times New Roman"/>
            </a:endParaRPr>
          </a:p>
          <a:p>
            <a:pPr indent="-317500" lvl="0" marL="457200" rtl="0" algn="l">
              <a:lnSpc>
                <a:spcPct val="150000"/>
              </a:lnSpc>
              <a:spcBef>
                <a:spcPts val="0"/>
              </a:spcBef>
              <a:spcAft>
                <a:spcPts val="0"/>
              </a:spcAft>
              <a:buClr>
                <a:srgbClr val="000000"/>
              </a:buClr>
              <a:buSzPts val="1400"/>
              <a:buFont typeface="Times New Roman"/>
              <a:buChar char="●"/>
            </a:pPr>
            <a:r>
              <a:t/>
            </a:r>
            <a:endParaRPr sz="1400">
              <a:solidFill>
                <a:srgbClr val="000000"/>
              </a:solidFill>
              <a:latin typeface="Times New Roman"/>
              <a:ea typeface="Times New Roman"/>
              <a:cs typeface="Times New Roman"/>
              <a:sym typeface="Times New Roman"/>
            </a:endParaRPr>
          </a:p>
          <a:p>
            <a:pPr indent="-317500" lvl="0" marL="457200" rtl="0" algn="l">
              <a:lnSpc>
                <a:spcPct val="150000"/>
              </a:lnSpc>
              <a:spcBef>
                <a:spcPts val="0"/>
              </a:spcBef>
              <a:spcAft>
                <a:spcPts val="0"/>
              </a:spcAft>
              <a:buClr>
                <a:srgbClr val="000000"/>
              </a:buClr>
              <a:buSzPts val="1400"/>
              <a:buFont typeface="Times New Roman"/>
              <a:buChar char="●"/>
            </a:pPr>
            <a:r>
              <a:rPr lang="en-GB" sz="1400">
                <a:solidFill>
                  <a:srgbClr val="000000"/>
                </a:solidFill>
                <a:latin typeface="Times New Roman"/>
                <a:ea typeface="Times New Roman"/>
                <a:cs typeface="Times New Roman"/>
                <a:sym typeface="Times New Roman"/>
              </a:rPr>
              <a:t>Promotion of the products attract the potential buyers to make a purchase that benefits the organisation. Thus the appropriate advertisement tools can be used to promote the product or the services so that it reaches out to the people the organisation is intending to.</a:t>
            </a:r>
            <a:endParaRPr sz="1400">
              <a:solidFill>
                <a:srgbClr val="000000"/>
              </a:solidFill>
              <a:latin typeface="Times New Roman"/>
              <a:ea typeface="Times New Roman"/>
              <a:cs typeface="Times New Roman"/>
              <a:sym typeface="Times New Roman"/>
            </a:endParaRPr>
          </a:p>
          <a:p>
            <a:pPr indent="0" lvl="0" marL="0" rtl="0" algn="l">
              <a:spcBef>
                <a:spcPts val="0"/>
              </a:spcBef>
              <a:spcAft>
                <a:spcPts val="1200"/>
              </a:spcAft>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24D2BA"/>
            </a:gs>
            <a:gs pos="100000">
              <a:srgbClr val="155E54"/>
            </a:gs>
          </a:gsLst>
          <a:lin ang="5400012" scaled="0"/>
        </a:gradFill>
      </p:bgPr>
    </p:bg>
    <p:spTree>
      <p:nvGrpSpPr>
        <p:cNvPr id="151" name="Shape 151"/>
        <p:cNvGrpSpPr/>
        <p:nvPr/>
      </p:nvGrpSpPr>
      <p:grpSpPr>
        <a:xfrm>
          <a:off x="0" y="0"/>
          <a:ext cx="0" cy="0"/>
          <a:chOff x="0" y="0"/>
          <a:chExt cx="0" cy="0"/>
        </a:xfrm>
      </p:grpSpPr>
      <p:sp>
        <p:nvSpPr>
          <p:cNvPr id="152" name="Google Shape;152;p23"/>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lnSpc>
                <a:spcPct val="150000"/>
              </a:lnSpc>
              <a:spcBef>
                <a:spcPts val="0"/>
              </a:spcBef>
              <a:spcAft>
                <a:spcPts val="0"/>
              </a:spcAft>
              <a:buNone/>
            </a:pPr>
            <a:r>
              <a:rPr lang="en-GB" sz="1200">
                <a:solidFill>
                  <a:srgbClr val="000000"/>
                </a:solidFill>
                <a:latin typeface="Times New Roman"/>
                <a:ea typeface="Times New Roman"/>
                <a:cs typeface="Times New Roman"/>
                <a:sym typeface="Times New Roman"/>
              </a:rPr>
              <a:t> </a:t>
            </a:r>
            <a:r>
              <a:rPr lang="en-GB" sz="2000">
                <a:solidFill>
                  <a:srgbClr val="000000"/>
                </a:solidFill>
                <a:latin typeface="Times New Roman"/>
                <a:ea typeface="Times New Roman"/>
                <a:cs typeface="Times New Roman"/>
                <a:sym typeface="Times New Roman"/>
              </a:rPr>
              <a:t>THE STRATEGIES THAT THE COMPANY SHOULD HAVE USED</a:t>
            </a:r>
            <a:endParaRPr sz="2000">
              <a:solidFill>
                <a:srgbClr val="000000"/>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153" name="Google Shape;153;p23"/>
          <p:cNvSpPr txBox="1"/>
          <p:nvPr>
            <p:ph idx="1" type="body"/>
          </p:nvPr>
        </p:nvSpPr>
        <p:spPr>
          <a:xfrm>
            <a:off x="729450" y="1853850"/>
            <a:ext cx="5233500" cy="2486100"/>
          </a:xfrm>
          <a:prstGeom prst="rect">
            <a:avLst/>
          </a:prstGeom>
        </p:spPr>
        <p:txBody>
          <a:bodyPr anchorCtr="0" anchor="t" bIns="91425" lIns="91425" spcFirstLastPara="1" rIns="91425" wrap="square" tIns="91425">
            <a:noAutofit/>
          </a:bodyPr>
          <a:lstStyle/>
          <a:p>
            <a:pPr indent="-317500" lvl="0" marL="457200" rtl="0" algn="l">
              <a:lnSpc>
                <a:spcPct val="150000"/>
              </a:lnSpc>
              <a:spcBef>
                <a:spcPts val="0"/>
              </a:spcBef>
              <a:spcAft>
                <a:spcPts val="0"/>
              </a:spcAft>
              <a:buClr>
                <a:srgbClr val="000000"/>
              </a:buClr>
              <a:buSzPts val="1400"/>
              <a:buFont typeface="Times New Roman"/>
              <a:buChar char="●"/>
            </a:pPr>
            <a:r>
              <a:rPr lang="en-GB" sz="1400">
                <a:solidFill>
                  <a:srgbClr val="000000"/>
                </a:solidFill>
                <a:latin typeface="Times New Roman"/>
                <a:ea typeface="Times New Roman"/>
                <a:cs typeface="Times New Roman"/>
                <a:sym typeface="Times New Roman"/>
              </a:rPr>
              <a:t>Market penetration should have used by Russo &amp; Ralph to increase the sales of the products in the market they are already serving</a:t>
            </a:r>
            <a:endParaRPr sz="1400">
              <a:solidFill>
                <a:srgbClr val="000000"/>
              </a:solidFill>
              <a:latin typeface="Times New Roman"/>
              <a:ea typeface="Times New Roman"/>
              <a:cs typeface="Times New Roman"/>
              <a:sym typeface="Times New Roman"/>
            </a:endParaRPr>
          </a:p>
          <a:p>
            <a:pPr indent="-317500" lvl="0" marL="457200" rtl="0" algn="l">
              <a:lnSpc>
                <a:spcPct val="150000"/>
              </a:lnSpc>
              <a:spcBef>
                <a:spcPts val="0"/>
              </a:spcBef>
              <a:spcAft>
                <a:spcPts val="0"/>
              </a:spcAft>
              <a:buClr>
                <a:srgbClr val="000000"/>
              </a:buClr>
              <a:buSzPts val="1400"/>
              <a:buFont typeface="Times New Roman"/>
              <a:buChar char="●"/>
            </a:pPr>
            <a:r>
              <a:rPr lang="en-GB" sz="1400">
                <a:solidFill>
                  <a:srgbClr val="000000"/>
                </a:solidFill>
                <a:latin typeface="Times New Roman"/>
                <a:ea typeface="Times New Roman"/>
                <a:cs typeface="Times New Roman"/>
                <a:sym typeface="Times New Roman"/>
              </a:rPr>
              <a:t>The brand should have focused on entering the new market with their existing products that have expanded their brand recognition for good.</a:t>
            </a:r>
            <a:endParaRPr sz="1400">
              <a:solidFill>
                <a:srgbClr val="000000"/>
              </a:solidFill>
              <a:latin typeface="Times New Roman"/>
              <a:ea typeface="Times New Roman"/>
              <a:cs typeface="Times New Roman"/>
              <a:sym typeface="Times New Roman"/>
            </a:endParaRPr>
          </a:p>
          <a:p>
            <a:pPr indent="-317500" lvl="0" marL="457200" rtl="0" algn="l">
              <a:lnSpc>
                <a:spcPct val="150000"/>
              </a:lnSpc>
              <a:spcBef>
                <a:spcPts val="0"/>
              </a:spcBef>
              <a:spcAft>
                <a:spcPts val="0"/>
              </a:spcAft>
              <a:buClr>
                <a:srgbClr val="000000"/>
              </a:buClr>
              <a:buSzPts val="1400"/>
              <a:buFont typeface="Times New Roman"/>
              <a:buChar char="●"/>
            </a:pPr>
            <a:r>
              <a:rPr lang="en-GB" sz="1400">
                <a:solidFill>
                  <a:srgbClr val="000000"/>
                </a:solidFill>
                <a:latin typeface="Times New Roman"/>
                <a:ea typeface="Times New Roman"/>
                <a:cs typeface="Times New Roman"/>
                <a:sym typeface="Times New Roman"/>
              </a:rPr>
              <a:t>The brand should have developed new products to sell them in the market they are operating to attract much more people.</a:t>
            </a:r>
            <a:endParaRPr sz="1400">
              <a:solidFill>
                <a:srgbClr val="000000"/>
              </a:solidFill>
              <a:latin typeface="Times New Roman"/>
              <a:ea typeface="Times New Roman"/>
              <a:cs typeface="Times New Roman"/>
              <a:sym typeface="Times New Roman"/>
            </a:endParaRPr>
          </a:p>
          <a:p>
            <a:pPr indent="-317500" lvl="0" marL="457200" rtl="0" algn="l">
              <a:lnSpc>
                <a:spcPct val="150000"/>
              </a:lnSpc>
              <a:spcBef>
                <a:spcPts val="0"/>
              </a:spcBef>
              <a:spcAft>
                <a:spcPts val="0"/>
              </a:spcAft>
              <a:buClr>
                <a:srgbClr val="000000"/>
              </a:buClr>
              <a:buSzPts val="1400"/>
              <a:buFont typeface="Times New Roman"/>
              <a:buChar char="●"/>
            </a:pPr>
            <a:r>
              <a:rPr lang="en-GB" sz="1400">
                <a:solidFill>
                  <a:srgbClr val="000000"/>
                </a:solidFill>
                <a:latin typeface="Times New Roman"/>
                <a:ea typeface="Times New Roman"/>
                <a:cs typeface="Times New Roman"/>
                <a:sym typeface="Times New Roman"/>
              </a:rPr>
              <a:t>The brand should have taken the step of entering a new market with altogether new products to enhance the profit and add more sections.</a:t>
            </a:r>
            <a:endParaRPr sz="1400">
              <a:solidFill>
                <a:srgbClr val="000000"/>
              </a:solidFill>
              <a:latin typeface="Times New Roman"/>
              <a:ea typeface="Times New Roman"/>
              <a:cs typeface="Times New Roman"/>
              <a:sym typeface="Times New Roman"/>
            </a:endParaRPr>
          </a:p>
          <a:p>
            <a:pPr indent="0" lvl="0" marL="0" rtl="0" algn="l">
              <a:spcBef>
                <a:spcPts val="0"/>
              </a:spcBef>
              <a:spcAft>
                <a:spcPts val="1200"/>
              </a:spcAft>
              <a:buNone/>
            </a:pPr>
            <a:r>
              <a:t/>
            </a:r>
            <a:endParaRPr/>
          </a:p>
        </p:txBody>
      </p:sp>
      <p:pic>
        <p:nvPicPr>
          <p:cNvPr id="154" name="Google Shape;154;p23"/>
          <p:cNvPicPr preferRelativeResize="0"/>
          <p:nvPr/>
        </p:nvPicPr>
        <p:blipFill>
          <a:blip r:embed="rId3">
            <a:alphaModFix/>
          </a:blip>
          <a:stretch>
            <a:fillRect/>
          </a:stretch>
        </p:blipFill>
        <p:spPr>
          <a:xfrm>
            <a:off x="6115350" y="2006250"/>
            <a:ext cx="2876250" cy="238473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24D2BA"/>
            </a:gs>
            <a:gs pos="100000">
              <a:srgbClr val="155E54"/>
            </a:gs>
          </a:gsLst>
          <a:lin ang="5400012" scaled="0"/>
        </a:gradFill>
      </p:bgPr>
    </p:bg>
    <p:spTree>
      <p:nvGrpSpPr>
        <p:cNvPr id="158" name="Shape 158"/>
        <p:cNvGrpSpPr/>
        <p:nvPr/>
      </p:nvGrpSpPr>
      <p:grpSpPr>
        <a:xfrm>
          <a:off x="0" y="0"/>
          <a:ext cx="0" cy="0"/>
          <a:chOff x="0" y="0"/>
          <a:chExt cx="0" cy="0"/>
        </a:xfrm>
      </p:grpSpPr>
      <p:sp>
        <p:nvSpPr>
          <p:cNvPr id="159" name="Google Shape;159;p24"/>
          <p:cNvSpPr txBox="1"/>
          <p:nvPr>
            <p:ph type="title"/>
          </p:nvPr>
        </p:nvSpPr>
        <p:spPr>
          <a:xfrm>
            <a:off x="616000" y="51675"/>
            <a:ext cx="7688700" cy="5352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GB"/>
              <a:t>References </a:t>
            </a:r>
            <a:endParaRPr/>
          </a:p>
        </p:txBody>
      </p:sp>
      <p:sp>
        <p:nvSpPr>
          <p:cNvPr id="160" name="Google Shape;160;p24"/>
          <p:cNvSpPr txBox="1"/>
          <p:nvPr>
            <p:ph idx="1" type="body"/>
          </p:nvPr>
        </p:nvSpPr>
        <p:spPr>
          <a:xfrm>
            <a:off x="616000" y="649225"/>
            <a:ext cx="7688700" cy="2953200"/>
          </a:xfrm>
          <a:prstGeom prst="rect">
            <a:avLst/>
          </a:prstGeom>
        </p:spPr>
        <p:txBody>
          <a:bodyPr anchorCtr="0" anchor="t" bIns="91425" lIns="91425" spcFirstLastPara="1" rIns="91425" wrap="square" tIns="91425">
            <a:noAutofit/>
          </a:bodyPr>
          <a:lstStyle/>
          <a:p>
            <a:pPr indent="0" lvl="0" marL="0" rtl="0" algn="l">
              <a:lnSpc>
                <a:spcPct val="150000"/>
              </a:lnSpc>
              <a:spcBef>
                <a:spcPts val="0"/>
              </a:spcBef>
              <a:spcAft>
                <a:spcPts val="0"/>
              </a:spcAft>
              <a:buNone/>
            </a:pPr>
            <a:r>
              <a:rPr lang="en-GB" sz="900">
                <a:solidFill>
                  <a:srgbClr val="000000"/>
                </a:solidFill>
                <a:latin typeface="Times New Roman"/>
                <a:ea typeface="Times New Roman"/>
                <a:cs typeface="Times New Roman"/>
                <a:sym typeface="Times New Roman"/>
              </a:rPr>
              <a:t>Bubenheim, J. (2022). </a:t>
            </a:r>
            <a:r>
              <a:rPr i="1" lang="en-GB" sz="900">
                <a:solidFill>
                  <a:srgbClr val="000000"/>
                </a:solidFill>
                <a:latin typeface="Times New Roman"/>
                <a:ea typeface="Times New Roman"/>
                <a:cs typeface="Times New Roman"/>
                <a:sym typeface="Times New Roman"/>
              </a:rPr>
              <a:t>Who are the SME and SMB target market segment?</a:t>
            </a:r>
            <a:r>
              <a:rPr lang="en-GB" sz="900">
                <a:solidFill>
                  <a:srgbClr val="000000"/>
                </a:solidFill>
                <a:latin typeface="Times New Roman"/>
                <a:ea typeface="Times New Roman"/>
                <a:cs typeface="Times New Roman"/>
                <a:sym typeface="Times New Roman"/>
              </a:rPr>
              <a:t> [online] www.cyberclick.net. Available at: https://www.cyberclick.net/numericalblogen/who-are-the-sme-and-smb-target-market-segment.</a:t>
            </a:r>
            <a:endParaRPr sz="900">
              <a:solidFill>
                <a:srgbClr val="000000"/>
              </a:solidFill>
              <a:latin typeface="Times New Roman"/>
              <a:ea typeface="Times New Roman"/>
              <a:cs typeface="Times New Roman"/>
              <a:sym typeface="Times New Roman"/>
            </a:endParaRPr>
          </a:p>
          <a:p>
            <a:pPr indent="0" lvl="0" marL="0" rtl="0" algn="l">
              <a:lnSpc>
                <a:spcPct val="150000"/>
              </a:lnSpc>
              <a:spcBef>
                <a:spcPts val="1200"/>
              </a:spcBef>
              <a:spcAft>
                <a:spcPts val="0"/>
              </a:spcAft>
              <a:buNone/>
            </a:pPr>
            <a:r>
              <a:rPr lang="en-GB" sz="900">
                <a:solidFill>
                  <a:srgbClr val="000000"/>
                </a:solidFill>
                <a:latin typeface="Times New Roman"/>
                <a:ea typeface="Times New Roman"/>
                <a:cs typeface="Times New Roman"/>
                <a:sym typeface="Times New Roman"/>
              </a:rPr>
              <a:t>CFI (2022). </a:t>
            </a:r>
            <a:r>
              <a:rPr i="1" lang="en-GB" sz="900">
                <a:solidFill>
                  <a:srgbClr val="000000"/>
                </a:solidFill>
                <a:latin typeface="Times New Roman"/>
                <a:ea typeface="Times New Roman"/>
                <a:cs typeface="Times New Roman"/>
                <a:sym typeface="Times New Roman"/>
              </a:rPr>
              <a:t>4 P’s of Marketing</a:t>
            </a:r>
            <a:r>
              <a:rPr lang="en-GB" sz="900">
                <a:solidFill>
                  <a:srgbClr val="000000"/>
                </a:solidFill>
                <a:latin typeface="Times New Roman"/>
                <a:ea typeface="Times New Roman"/>
                <a:cs typeface="Times New Roman"/>
                <a:sym typeface="Times New Roman"/>
              </a:rPr>
              <a:t>. [online] Corporate Finance Institute. Available at: https://corporatefinanceinstitute.com/resources/management/4-ps-of-marketing/.</a:t>
            </a:r>
            <a:endParaRPr sz="900">
              <a:solidFill>
                <a:srgbClr val="000000"/>
              </a:solidFill>
              <a:latin typeface="Times New Roman"/>
              <a:ea typeface="Times New Roman"/>
              <a:cs typeface="Times New Roman"/>
              <a:sym typeface="Times New Roman"/>
            </a:endParaRPr>
          </a:p>
          <a:p>
            <a:pPr indent="0" lvl="0" marL="0" rtl="0" algn="l">
              <a:lnSpc>
                <a:spcPct val="150000"/>
              </a:lnSpc>
              <a:spcBef>
                <a:spcPts val="1200"/>
              </a:spcBef>
              <a:spcAft>
                <a:spcPts val="0"/>
              </a:spcAft>
              <a:buNone/>
            </a:pPr>
            <a:r>
              <a:rPr lang="en-GB" sz="900">
                <a:solidFill>
                  <a:srgbClr val="000000"/>
                </a:solidFill>
                <a:latin typeface="Times New Roman"/>
                <a:ea typeface="Times New Roman"/>
                <a:cs typeface="Times New Roman"/>
                <a:sym typeface="Times New Roman"/>
              </a:rPr>
              <a:t>Kenton, W. (2022). </a:t>
            </a:r>
            <a:r>
              <a:rPr i="1" lang="en-GB" sz="900">
                <a:solidFill>
                  <a:srgbClr val="000000"/>
                </a:solidFill>
                <a:latin typeface="Times New Roman"/>
                <a:ea typeface="Times New Roman"/>
                <a:cs typeface="Times New Roman"/>
                <a:sym typeface="Times New Roman"/>
              </a:rPr>
              <a:t>SWOT Analysis: How to with Table and Example</a:t>
            </a:r>
            <a:r>
              <a:rPr lang="en-GB" sz="900">
                <a:solidFill>
                  <a:srgbClr val="000000"/>
                </a:solidFill>
                <a:latin typeface="Times New Roman"/>
                <a:ea typeface="Times New Roman"/>
                <a:cs typeface="Times New Roman"/>
                <a:sym typeface="Times New Roman"/>
              </a:rPr>
              <a:t>. [online] Investopedia. Available at: https://www.investopedia.com/terms/s/swot.asp.</a:t>
            </a:r>
            <a:endParaRPr sz="900">
              <a:solidFill>
                <a:srgbClr val="000000"/>
              </a:solidFill>
              <a:latin typeface="Times New Roman"/>
              <a:ea typeface="Times New Roman"/>
              <a:cs typeface="Times New Roman"/>
              <a:sym typeface="Times New Roman"/>
            </a:endParaRPr>
          </a:p>
          <a:p>
            <a:pPr indent="0" lvl="0" marL="0" rtl="0" algn="l">
              <a:lnSpc>
                <a:spcPct val="150000"/>
              </a:lnSpc>
              <a:spcBef>
                <a:spcPts val="1200"/>
              </a:spcBef>
              <a:spcAft>
                <a:spcPts val="0"/>
              </a:spcAft>
              <a:buNone/>
            </a:pPr>
            <a:r>
              <a:rPr lang="en-GB" sz="900">
                <a:solidFill>
                  <a:srgbClr val="000000"/>
                </a:solidFill>
                <a:latin typeface="Times New Roman"/>
                <a:ea typeface="Times New Roman"/>
                <a:cs typeface="Times New Roman"/>
                <a:sym typeface="Times New Roman"/>
              </a:rPr>
              <a:t>Peterdy, K. (2023). </a:t>
            </a:r>
            <a:r>
              <a:rPr i="1" lang="en-GB" sz="900">
                <a:solidFill>
                  <a:srgbClr val="000000"/>
                </a:solidFill>
                <a:latin typeface="Times New Roman"/>
                <a:ea typeface="Times New Roman"/>
                <a:cs typeface="Times New Roman"/>
                <a:sym typeface="Times New Roman"/>
              </a:rPr>
              <a:t>Ansoff Matrix</a:t>
            </a:r>
            <a:r>
              <a:rPr lang="en-GB" sz="900">
                <a:solidFill>
                  <a:srgbClr val="000000"/>
                </a:solidFill>
                <a:latin typeface="Times New Roman"/>
                <a:ea typeface="Times New Roman"/>
                <a:cs typeface="Times New Roman"/>
                <a:sym typeface="Times New Roman"/>
              </a:rPr>
              <a:t>. [online] Corporate Finance Institute. Available at: https://corporatefinanceinstitute.com/resources/management/ansoff-matrix/.</a:t>
            </a:r>
            <a:endParaRPr sz="900">
              <a:solidFill>
                <a:srgbClr val="000000"/>
              </a:solidFill>
              <a:latin typeface="Times New Roman"/>
              <a:ea typeface="Times New Roman"/>
              <a:cs typeface="Times New Roman"/>
              <a:sym typeface="Times New Roman"/>
            </a:endParaRPr>
          </a:p>
          <a:p>
            <a:pPr indent="0" lvl="0" marL="0" rtl="0" algn="l">
              <a:lnSpc>
                <a:spcPct val="150000"/>
              </a:lnSpc>
              <a:spcBef>
                <a:spcPts val="1200"/>
              </a:spcBef>
              <a:spcAft>
                <a:spcPts val="0"/>
              </a:spcAft>
              <a:buNone/>
            </a:pPr>
            <a:r>
              <a:rPr lang="en-GB" sz="900">
                <a:solidFill>
                  <a:srgbClr val="000000"/>
                </a:solidFill>
                <a:latin typeface="Times New Roman"/>
                <a:ea typeface="Times New Roman"/>
                <a:cs typeface="Times New Roman"/>
                <a:sym typeface="Times New Roman"/>
              </a:rPr>
              <a:t>Portee, A. (2021). </a:t>
            </a:r>
            <a:r>
              <a:rPr i="1" lang="en-GB" sz="900">
                <a:solidFill>
                  <a:srgbClr val="000000"/>
                </a:solidFill>
                <a:latin typeface="Times New Roman"/>
                <a:ea typeface="Times New Roman"/>
                <a:cs typeface="Times New Roman"/>
                <a:sym typeface="Times New Roman"/>
              </a:rPr>
              <a:t>British Haute Couture House Ralph &amp; Russo Has Gone Into Administration Due To Perilous Economic Downturn</a:t>
            </a:r>
            <a:r>
              <a:rPr lang="en-GB" sz="900">
                <a:solidFill>
                  <a:srgbClr val="000000"/>
                </a:solidFill>
                <a:latin typeface="Times New Roman"/>
                <a:ea typeface="Times New Roman"/>
                <a:cs typeface="Times New Roman"/>
                <a:sym typeface="Times New Roman"/>
              </a:rPr>
              <a:t>. [online] Forbes. Available at: https://www.forbes.com/sites/allysonportee/2021/03/18/british-haute-couture-house-ralph--russo-has-gone-into-administration-due-to-perilous-economic-downturn/?sh=5babe0bb4c39 [Accessed 26 Apr. 2023].</a:t>
            </a:r>
            <a:endParaRPr sz="900">
              <a:solidFill>
                <a:srgbClr val="000000"/>
              </a:solidFill>
              <a:latin typeface="Times New Roman"/>
              <a:ea typeface="Times New Roman"/>
              <a:cs typeface="Times New Roman"/>
              <a:sym typeface="Times New Roman"/>
            </a:endParaRPr>
          </a:p>
          <a:p>
            <a:pPr indent="0" lvl="0" marL="0" rtl="0" algn="l">
              <a:lnSpc>
                <a:spcPct val="150000"/>
              </a:lnSpc>
              <a:spcBef>
                <a:spcPts val="1200"/>
              </a:spcBef>
              <a:spcAft>
                <a:spcPts val="0"/>
              </a:spcAft>
              <a:buNone/>
            </a:pPr>
            <a:r>
              <a:rPr lang="en-GB" sz="900">
                <a:solidFill>
                  <a:srgbClr val="000000"/>
                </a:solidFill>
                <a:latin typeface="Times New Roman"/>
                <a:ea typeface="Times New Roman"/>
                <a:cs typeface="Times New Roman"/>
                <a:sym typeface="Times New Roman"/>
              </a:rPr>
              <a:t>Ralph&amp;Russo (2023). </a:t>
            </a:r>
            <a:r>
              <a:rPr i="1" lang="en-GB" sz="900">
                <a:solidFill>
                  <a:srgbClr val="000000"/>
                </a:solidFill>
                <a:latin typeface="Times New Roman"/>
                <a:ea typeface="Times New Roman"/>
                <a:cs typeface="Times New Roman"/>
                <a:sym typeface="Times New Roman"/>
              </a:rPr>
              <a:t>About Us</a:t>
            </a:r>
            <a:r>
              <a:rPr lang="en-GB" sz="900">
                <a:solidFill>
                  <a:srgbClr val="000000"/>
                </a:solidFill>
                <a:latin typeface="Times New Roman"/>
                <a:ea typeface="Times New Roman"/>
                <a:cs typeface="Times New Roman"/>
                <a:sym typeface="Times New Roman"/>
              </a:rPr>
              <a:t>. [online] Ralph &amp; Russo. Available at: https://ralphandrusso.com/pages/about-us.</a:t>
            </a:r>
            <a:endParaRPr sz="900">
              <a:solidFill>
                <a:srgbClr val="000000"/>
              </a:solidFill>
              <a:latin typeface="Times New Roman"/>
              <a:ea typeface="Times New Roman"/>
              <a:cs typeface="Times New Roman"/>
              <a:sym typeface="Times New Roman"/>
            </a:endParaRPr>
          </a:p>
          <a:p>
            <a:pPr indent="0" lvl="0" marL="0" rtl="0" algn="l">
              <a:lnSpc>
                <a:spcPct val="150000"/>
              </a:lnSpc>
              <a:spcBef>
                <a:spcPts val="1200"/>
              </a:spcBef>
              <a:spcAft>
                <a:spcPts val="0"/>
              </a:spcAft>
              <a:buNone/>
            </a:pPr>
            <a:r>
              <a:rPr lang="en-GB" sz="900">
                <a:solidFill>
                  <a:srgbClr val="000000"/>
                </a:solidFill>
                <a:latin typeface="Times New Roman"/>
                <a:ea typeface="Times New Roman"/>
                <a:cs typeface="Times New Roman"/>
                <a:sym typeface="Times New Roman"/>
              </a:rPr>
              <a:t>TOI (2021). Ralph and Russo legal trouble: Tamara Ralph claims she’s been bullied by Michael Russo. </a:t>
            </a:r>
            <a:r>
              <a:rPr i="1" lang="en-GB" sz="900">
                <a:solidFill>
                  <a:srgbClr val="000000"/>
                </a:solidFill>
                <a:latin typeface="Times New Roman"/>
                <a:ea typeface="Times New Roman"/>
                <a:cs typeface="Times New Roman"/>
                <a:sym typeface="Times New Roman"/>
              </a:rPr>
              <a:t>The Times of India</a:t>
            </a:r>
            <a:r>
              <a:rPr lang="en-GB" sz="900">
                <a:solidFill>
                  <a:srgbClr val="000000"/>
                </a:solidFill>
                <a:latin typeface="Times New Roman"/>
                <a:ea typeface="Times New Roman"/>
                <a:cs typeface="Times New Roman"/>
                <a:sym typeface="Times New Roman"/>
              </a:rPr>
              <a:t>. [online] Available at: https://timesofindia.indiatimes.com/life-style/fashion/designers/ralph-and-russo-legal-trouble-tamara-ralph-claims-shes-been-bullied-by-michael-russo/articleshow/84893339.cms [Accessed 26 Apr. 2023].</a:t>
            </a:r>
            <a:endParaRPr sz="900">
              <a:solidFill>
                <a:srgbClr val="000000"/>
              </a:solidFill>
              <a:latin typeface="Times New Roman"/>
              <a:ea typeface="Times New Roman"/>
              <a:cs typeface="Times New Roman"/>
              <a:sym typeface="Times New Roman"/>
            </a:endParaRPr>
          </a:p>
          <a:p>
            <a:pPr indent="0" lvl="0" marL="0" rtl="0" algn="l">
              <a:lnSpc>
                <a:spcPct val="150000"/>
              </a:lnSpc>
              <a:spcBef>
                <a:spcPts val="1200"/>
              </a:spcBef>
              <a:spcAft>
                <a:spcPts val="0"/>
              </a:spcAft>
              <a:buNone/>
            </a:pPr>
            <a:r>
              <a:rPr lang="en-GB" sz="900">
                <a:solidFill>
                  <a:srgbClr val="000000"/>
                </a:solidFill>
                <a:latin typeface="Times New Roman"/>
                <a:ea typeface="Times New Roman"/>
                <a:cs typeface="Times New Roman"/>
                <a:sym typeface="Times New Roman"/>
              </a:rPr>
              <a:t>Twin, A. (2023). </a:t>
            </a:r>
            <a:r>
              <a:rPr i="1" lang="en-GB" sz="900">
                <a:solidFill>
                  <a:srgbClr val="000000"/>
                </a:solidFill>
                <a:latin typeface="Times New Roman"/>
                <a:ea typeface="Times New Roman"/>
                <a:cs typeface="Times New Roman"/>
                <a:sym typeface="Times New Roman"/>
              </a:rPr>
              <a:t>Four Ps of Marketing: Know What They Are</a:t>
            </a:r>
            <a:r>
              <a:rPr lang="en-GB" sz="900">
                <a:solidFill>
                  <a:srgbClr val="000000"/>
                </a:solidFill>
                <a:latin typeface="Times New Roman"/>
                <a:ea typeface="Times New Roman"/>
                <a:cs typeface="Times New Roman"/>
                <a:sym typeface="Times New Roman"/>
              </a:rPr>
              <a:t>. [online] Investopedia. Available at: https://www.investopedia.com/terms/f/four-ps.asp.</a:t>
            </a:r>
            <a:endParaRPr sz="900">
              <a:solidFill>
                <a:srgbClr val="000000"/>
              </a:solidFill>
              <a:latin typeface="Times New Roman"/>
              <a:ea typeface="Times New Roman"/>
              <a:cs typeface="Times New Roman"/>
              <a:sym typeface="Times New Roman"/>
            </a:endParaRPr>
          </a:p>
          <a:p>
            <a:pPr indent="0" lvl="0" marL="0" rtl="0" algn="l">
              <a:lnSpc>
                <a:spcPct val="150000"/>
              </a:lnSpc>
              <a:spcBef>
                <a:spcPts val="1200"/>
              </a:spcBef>
              <a:spcAft>
                <a:spcPts val="0"/>
              </a:spcAft>
              <a:buNone/>
            </a:pPr>
            <a:r>
              <a:rPr lang="en-GB" sz="900">
                <a:solidFill>
                  <a:srgbClr val="000000"/>
                </a:solidFill>
                <a:latin typeface="Times New Roman"/>
                <a:ea typeface="Times New Roman"/>
                <a:cs typeface="Times New Roman"/>
                <a:sym typeface="Times New Roman"/>
              </a:rPr>
              <a:t>Z (2013). </a:t>
            </a:r>
            <a:r>
              <a:rPr i="1" lang="en-GB" sz="900">
                <a:solidFill>
                  <a:srgbClr val="000000"/>
                </a:solidFill>
                <a:latin typeface="Times New Roman"/>
                <a:ea typeface="Times New Roman"/>
                <a:cs typeface="Times New Roman"/>
                <a:sym typeface="Times New Roman"/>
              </a:rPr>
              <a:t>Ralph &amp; Russo - Overview, News &amp; Competitors | ZoomInfo.com</a:t>
            </a:r>
            <a:r>
              <a:rPr lang="en-GB" sz="900">
                <a:solidFill>
                  <a:srgbClr val="000000"/>
                </a:solidFill>
                <a:latin typeface="Times New Roman"/>
                <a:ea typeface="Times New Roman"/>
                <a:cs typeface="Times New Roman"/>
                <a:sym typeface="Times New Roman"/>
              </a:rPr>
              <a:t>. [online] ZoomInfo. Available at: https://www.zoominfo.com/c/ralph-russo/356851274.</a:t>
            </a:r>
            <a:endParaRPr sz="900">
              <a:solidFill>
                <a:srgbClr val="000000"/>
              </a:solidFill>
              <a:latin typeface="Times New Roman"/>
              <a:ea typeface="Times New Roman"/>
              <a:cs typeface="Times New Roman"/>
              <a:sym typeface="Times New Roman"/>
            </a:endParaRPr>
          </a:p>
          <a:p>
            <a:pPr indent="0" lvl="0" marL="0" rtl="0" algn="l">
              <a:spcBef>
                <a:spcPts val="1200"/>
              </a:spcBef>
              <a:spcAft>
                <a:spcPts val="1200"/>
              </a:spcAft>
              <a:buNone/>
            </a:pPr>
            <a:r>
              <a:t/>
            </a:r>
            <a:endParaRPr sz="900"/>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24D2BA"/>
            </a:gs>
            <a:gs pos="100000">
              <a:srgbClr val="155E54"/>
            </a:gs>
          </a:gsLst>
          <a:lin ang="5400012" scaled="0"/>
        </a:gradFill>
      </p:bgPr>
    </p:bg>
    <p:spTree>
      <p:nvGrpSpPr>
        <p:cNvPr id="164" name="Shape 164"/>
        <p:cNvGrpSpPr/>
        <p:nvPr/>
      </p:nvGrpSpPr>
      <p:grpSpPr>
        <a:xfrm>
          <a:off x="0" y="0"/>
          <a:ext cx="0" cy="0"/>
          <a:chOff x="0" y="0"/>
          <a:chExt cx="0" cy="0"/>
        </a:xfrm>
      </p:grpSpPr>
      <p:sp>
        <p:nvSpPr>
          <p:cNvPr id="165" name="Google Shape;165;p25"/>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66" name="Google Shape;166;p25"/>
          <p:cNvSpPr txBox="1"/>
          <p:nvPr>
            <p:ph idx="1" type="body"/>
          </p:nvPr>
        </p:nvSpPr>
        <p:spPr>
          <a:xfrm>
            <a:off x="729450" y="2078875"/>
            <a:ext cx="7688700" cy="22611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pic>
        <p:nvPicPr>
          <p:cNvPr id="167" name="Google Shape;167;p25"/>
          <p:cNvPicPr preferRelativeResize="0"/>
          <p:nvPr/>
        </p:nvPicPr>
        <p:blipFill>
          <a:blip r:embed="rId3">
            <a:alphaModFix/>
          </a:blip>
          <a:stretch>
            <a:fillRect/>
          </a:stretch>
        </p:blipFill>
        <p:spPr>
          <a:xfrm>
            <a:off x="138675" y="491650"/>
            <a:ext cx="8761600" cy="4651851"/>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