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8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72"/>
    <p:restoredTop sz="94613"/>
  </p:normalViewPr>
  <p:slideViewPr>
    <p:cSldViewPr snapToGrid="0" snapToObjects="1">
      <p:cViewPr varScale="1">
        <p:scale>
          <a:sx n="69" d="100"/>
          <a:sy n="69" d="100"/>
        </p:scale>
        <p:origin x="232" y="1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health/mental-health-first-aid-theresa-may-uk-businesses-wh-smith-pwc-alan-sugar-royal-mail-legislation-a8639516.html" TargetMode="External"/><Relationship Id="rId2" Type="http://schemas.openxmlformats.org/officeDocument/2006/relationships/hyperlink" Target="https://www.theguardian.com/education/2018/jan/11/epidemic-of-stress-blamed-for-3750-teachers-on-longterm-sick-leav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5523857" TargetMode="External"/><Relationship Id="rId2" Type="http://schemas.openxmlformats.org/officeDocument/2006/relationships/hyperlink" Target="https://www.bbc.co.uk/news/uk-wales-45497835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E32A1-C082-4840-9659-138EF50DDB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Mental health in Secondary schools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20A37F-0DA2-BE41-AF56-D97D9F3C00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Caitlyn Williams </a:t>
            </a:r>
          </a:p>
        </p:txBody>
      </p:sp>
    </p:spTree>
    <p:extLst>
      <p:ext uri="{BB962C8B-B14F-4D97-AF65-F5344CB8AC3E}">
        <p14:creationId xmlns:p14="http://schemas.microsoft.com/office/powerpoint/2010/main" val="4175148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5AA88-E97A-A34C-84C5-85F34080E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7"/>
            <a:ext cx="9403742" cy="2038691"/>
          </a:xfrm>
        </p:spPr>
        <p:txBody>
          <a:bodyPr/>
          <a:lstStyle/>
          <a:p>
            <a:r>
              <a:rPr lang="en-US" sz="3600" dirty="0"/>
              <a:t>"Boy dies after alarm raised by St John Lloyd school in </a:t>
            </a:r>
            <a:r>
              <a:rPr lang="en-US" sz="3600" dirty="0" err="1"/>
              <a:t>Llanelli</a:t>
            </a:r>
            <a:r>
              <a:rPr lang="en-US" sz="3600" dirty="0"/>
              <a:t>”</a:t>
            </a:r>
            <a:br>
              <a:rPr lang="en-US" sz="3600" dirty="0"/>
            </a:br>
            <a:r>
              <a:rPr lang="en-US" sz="2000" dirty="0"/>
              <a:t>(BBC News Wales, 2018) </a:t>
            </a:r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FCEB36-8081-F348-A9DA-F439D1608C8D}"/>
              </a:ext>
            </a:extLst>
          </p:cNvPr>
          <p:cNvSpPr txBox="1"/>
          <p:nvPr/>
        </p:nvSpPr>
        <p:spPr>
          <a:xfrm>
            <a:off x="4267198" y="1815547"/>
            <a:ext cx="7195931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dirty="0"/>
              <a:t>“Dead St John Lloyd boy ‘had been bullied’”</a:t>
            </a:r>
          </a:p>
          <a:p>
            <a:pPr algn="r"/>
            <a:r>
              <a:rPr lang="en-US" sz="2000" dirty="0"/>
              <a:t>(BBC News Wales, 2018)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F304D0-10E9-1A40-B983-7511EA997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094" y="2570744"/>
            <a:ext cx="6077069" cy="319046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E4E0D7-9881-B241-8314-BA4D1099EB8A}"/>
              </a:ext>
            </a:extLst>
          </p:cNvPr>
          <p:cNvSpPr txBox="1"/>
          <p:nvPr/>
        </p:nvSpPr>
        <p:spPr>
          <a:xfrm>
            <a:off x="4267198" y="6052753"/>
            <a:ext cx="3266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Who is to blame?</a:t>
            </a:r>
          </a:p>
        </p:txBody>
      </p:sp>
    </p:spTree>
    <p:extLst>
      <p:ext uri="{BB962C8B-B14F-4D97-AF65-F5344CB8AC3E}">
        <p14:creationId xmlns:p14="http://schemas.microsoft.com/office/powerpoint/2010/main" val="917812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61447032-69AB-8342-B5AE-8B78CE770F8E}"/>
              </a:ext>
            </a:extLst>
          </p:cNvPr>
          <p:cNvSpPr/>
          <p:nvPr/>
        </p:nvSpPr>
        <p:spPr>
          <a:xfrm>
            <a:off x="4370070" y="2284434"/>
            <a:ext cx="3566160" cy="2121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B5AFEF-DEE7-1C42-AD9A-C3675FDCCB30}"/>
              </a:ext>
            </a:extLst>
          </p:cNvPr>
          <p:cNvSpPr txBox="1"/>
          <p:nvPr/>
        </p:nvSpPr>
        <p:spPr>
          <a:xfrm>
            <a:off x="5030703" y="2868083"/>
            <a:ext cx="2139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Who was to blame?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E4D68D3-0B87-FA40-83C2-EF043E5D7518}"/>
              </a:ext>
            </a:extLst>
          </p:cNvPr>
          <p:cNvCxnSpPr>
            <a:stCxn id="4" idx="0"/>
          </p:cNvCxnSpPr>
          <p:nvPr/>
        </p:nvCxnSpPr>
        <p:spPr>
          <a:xfrm flipV="1">
            <a:off x="6153150" y="1008846"/>
            <a:ext cx="0" cy="12755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6894204-4646-3C49-B5A1-E3268BFC8A15}"/>
              </a:ext>
            </a:extLst>
          </p:cNvPr>
          <p:cNvCxnSpPr>
            <a:stCxn id="4" idx="6"/>
          </p:cNvCxnSpPr>
          <p:nvPr/>
        </p:nvCxnSpPr>
        <p:spPr>
          <a:xfrm flipV="1">
            <a:off x="7936230" y="3345137"/>
            <a:ext cx="143637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C47256A-5143-BB44-A14D-1A94EBD0B3BB}"/>
              </a:ext>
            </a:extLst>
          </p:cNvPr>
          <p:cNvCxnSpPr>
            <a:stCxn id="4" idx="4"/>
          </p:cNvCxnSpPr>
          <p:nvPr/>
        </p:nvCxnSpPr>
        <p:spPr>
          <a:xfrm>
            <a:off x="6153150" y="4405842"/>
            <a:ext cx="0" cy="12755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658B2AE-FA7F-1E4D-BD55-D9D72DBD1634}"/>
              </a:ext>
            </a:extLst>
          </p:cNvPr>
          <p:cNvCxnSpPr>
            <a:stCxn id="4" idx="2"/>
          </p:cNvCxnSpPr>
          <p:nvPr/>
        </p:nvCxnSpPr>
        <p:spPr>
          <a:xfrm flipH="1" flipV="1">
            <a:off x="2667000" y="3345137"/>
            <a:ext cx="170307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EB76746-8B22-8046-BDB4-9B5601E1209D}"/>
              </a:ext>
            </a:extLst>
          </p:cNvPr>
          <p:cNvCxnSpPr>
            <a:stCxn id="4" idx="7"/>
          </p:cNvCxnSpPr>
          <p:nvPr/>
        </p:nvCxnSpPr>
        <p:spPr>
          <a:xfrm flipV="1">
            <a:off x="7413978" y="1646640"/>
            <a:ext cx="987072" cy="9484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63C8352-9A83-7C40-9743-858AF42F2C28}"/>
              </a:ext>
            </a:extLst>
          </p:cNvPr>
          <p:cNvCxnSpPr/>
          <p:nvPr/>
        </p:nvCxnSpPr>
        <p:spPr>
          <a:xfrm flipH="1" flipV="1">
            <a:off x="3965610" y="1605988"/>
            <a:ext cx="977124" cy="9624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48E27AD-3FB3-BD49-A129-61F1CD75397B}"/>
              </a:ext>
            </a:extLst>
          </p:cNvPr>
          <p:cNvCxnSpPr>
            <a:stCxn id="4" idx="3"/>
          </p:cNvCxnSpPr>
          <p:nvPr/>
        </p:nvCxnSpPr>
        <p:spPr>
          <a:xfrm flipH="1">
            <a:off x="3905250" y="4095169"/>
            <a:ext cx="987072" cy="11618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CFC094E-D990-3E4F-B2B1-CCCF6955F54B}"/>
              </a:ext>
            </a:extLst>
          </p:cNvPr>
          <p:cNvCxnSpPr>
            <a:stCxn id="4" idx="5"/>
          </p:cNvCxnSpPr>
          <p:nvPr/>
        </p:nvCxnSpPr>
        <p:spPr>
          <a:xfrm>
            <a:off x="7413978" y="4095169"/>
            <a:ext cx="1463322" cy="10467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56B29B0-5C82-C544-BA10-1EFE3EC350B5}"/>
              </a:ext>
            </a:extLst>
          </p:cNvPr>
          <p:cNvSpPr txBox="1"/>
          <p:nvPr/>
        </p:nvSpPr>
        <p:spPr>
          <a:xfrm>
            <a:off x="5484636" y="449165"/>
            <a:ext cx="2137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Teachers</a:t>
            </a:r>
            <a:r>
              <a:rPr lang="en-US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6DCEF2-7F3E-0A4E-BA20-D5271C439971}"/>
              </a:ext>
            </a:extLst>
          </p:cNvPr>
          <p:cNvSpPr txBox="1"/>
          <p:nvPr/>
        </p:nvSpPr>
        <p:spPr>
          <a:xfrm>
            <a:off x="9372600" y="3114303"/>
            <a:ext cx="1962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Parents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AE07F76-F92B-DD42-865C-184236E49289}"/>
              </a:ext>
            </a:extLst>
          </p:cNvPr>
          <p:cNvSpPr txBox="1"/>
          <p:nvPr/>
        </p:nvSpPr>
        <p:spPr>
          <a:xfrm>
            <a:off x="5710318" y="5803417"/>
            <a:ext cx="1685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Bullies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84E536D-4E77-B14F-8D33-BBF76A42E486}"/>
              </a:ext>
            </a:extLst>
          </p:cNvPr>
          <p:cNvSpPr txBox="1"/>
          <p:nvPr/>
        </p:nvSpPr>
        <p:spPr>
          <a:xfrm>
            <a:off x="1353704" y="2991193"/>
            <a:ext cx="1790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Support staff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0055852-AC10-B643-8A59-0399690CBB10}"/>
              </a:ext>
            </a:extLst>
          </p:cNvPr>
          <p:cNvSpPr txBox="1"/>
          <p:nvPr/>
        </p:nvSpPr>
        <p:spPr>
          <a:xfrm>
            <a:off x="8401050" y="1008846"/>
            <a:ext cx="22646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The Government</a:t>
            </a:r>
          </a:p>
          <a:p>
            <a:endParaRPr lang="en-US" sz="24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5D0698E-B007-5342-8B29-608EAA37FEF0}"/>
              </a:ext>
            </a:extLst>
          </p:cNvPr>
          <p:cNvSpPr txBox="1"/>
          <p:nvPr/>
        </p:nvSpPr>
        <p:spPr>
          <a:xfrm>
            <a:off x="8877300" y="4541768"/>
            <a:ext cx="24152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Teacher training </a:t>
            </a:r>
            <a:r>
              <a:rPr lang="en-US" sz="2400" b="1" dirty="0" err="1"/>
              <a:t>programmes</a:t>
            </a:r>
            <a:endParaRPr lang="en-US" sz="2400" b="1" dirty="0"/>
          </a:p>
          <a:p>
            <a:pPr algn="r"/>
            <a:r>
              <a:rPr lang="en-US" sz="1100" b="1" dirty="0"/>
              <a:t>(</a:t>
            </a:r>
            <a:r>
              <a:rPr lang="en-US" sz="1100" b="1" dirty="0" err="1"/>
              <a:t>Maynes</a:t>
            </a:r>
            <a:r>
              <a:rPr lang="en-US" sz="1100" b="1" dirty="0"/>
              <a:t> &amp; </a:t>
            </a:r>
            <a:r>
              <a:rPr lang="en-US" sz="1100" b="1" dirty="0" err="1"/>
              <a:t>Mottonen</a:t>
            </a:r>
            <a:r>
              <a:rPr lang="en-US" sz="1100" b="1" dirty="0"/>
              <a:t>, 2017)</a:t>
            </a:r>
            <a:endParaRPr lang="en-US" sz="105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447D928-4218-FC4D-9669-AA84A5B69261}"/>
              </a:ext>
            </a:extLst>
          </p:cNvPr>
          <p:cNvSpPr txBox="1"/>
          <p:nvPr/>
        </p:nvSpPr>
        <p:spPr>
          <a:xfrm>
            <a:off x="2769689" y="860967"/>
            <a:ext cx="1716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Bullies parents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CF3D861-21F2-3748-BD8B-B347D7D12452}"/>
              </a:ext>
            </a:extLst>
          </p:cNvPr>
          <p:cNvSpPr txBox="1"/>
          <p:nvPr/>
        </p:nvSpPr>
        <p:spPr>
          <a:xfrm>
            <a:off x="2769689" y="5201400"/>
            <a:ext cx="1719666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Policy makers</a:t>
            </a:r>
          </a:p>
          <a:p>
            <a:pPr algn="r"/>
            <a:r>
              <a:rPr lang="en-US" sz="1100" b="1" dirty="0"/>
              <a:t>(Side &amp; Johnson, 2014)</a:t>
            </a:r>
          </a:p>
        </p:txBody>
      </p:sp>
    </p:spTree>
    <p:extLst>
      <p:ext uri="{BB962C8B-B14F-4D97-AF65-F5344CB8AC3E}">
        <p14:creationId xmlns:p14="http://schemas.microsoft.com/office/powerpoint/2010/main" val="223955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2F56D-BB35-BF4B-8920-1046AA64C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PSHE Lessons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23CCD-7A14-1443-964D-38AE56242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3937211"/>
            <a:ext cx="7643124" cy="2664757"/>
          </a:xfrm>
        </p:spPr>
        <p:txBody>
          <a:bodyPr>
            <a:normAutofit/>
          </a:bodyPr>
          <a:lstStyle/>
          <a:p>
            <a:r>
              <a:rPr lang="en-US" sz="2400" dirty="0"/>
              <a:t>Shouldn’t this be what school is all about anyway?</a:t>
            </a:r>
          </a:p>
          <a:p>
            <a:r>
              <a:rPr lang="en-US" sz="2400" dirty="0"/>
              <a:t>Did PSHE lessons provide you with these things?</a:t>
            </a:r>
          </a:p>
          <a:p>
            <a:r>
              <a:rPr lang="en-US" sz="2400" dirty="0"/>
              <a:t>Get outside! </a:t>
            </a:r>
            <a:r>
              <a:rPr lang="en-US" sz="1400" dirty="0"/>
              <a:t>(Charles, C. &amp; Wheeler, K. 2012)</a:t>
            </a:r>
          </a:p>
          <a:p>
            <a:r>
              <a:rPr lang="en-US" sz="2400" dirty="0"/>
              <a:t>Opportunities, experiences, happiness.</a:t>
            </a:r>
          </a:p>
          <a:p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B1A7F7-D041-AF45-94A1-291C1A320FF5}"/>
              </a:ext>
            </a:extLst>
          </p:cNvPr>
          <p:cNvSpPr txBox="1"/>
          <p:nvPr/>
        </p:nvSpPr>
        <p:spPr>
          <a:xfrm>
            <a:off x="2058381" y="1342974"/>
            <a:ext cx="799245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"PSHE education is a school subject through which pupils develop the knowledge, skills and attributes they need to keep themselves healthy and safe, and prepare for life and work in modern Britain”</a:t>
            </a:r>
          </a:p>
          <a:p>
            <a:pPr algn="r"/>
            <a:r>
              <a:rPr lang="en-GB" dirty="0"/>
              <a:t>PSHE Association. C2018. PSHE Association – Curriculum. [Online] [Accessed 12 November 2018]. Available from: https://</a:t>
            </a:r>
            <a:r>
              <a:rPr lang="en-GB" dirty="0" err="1"/>
              <a:t>www.pshe-association.org.uk</a:t>
            </a:r>
            <a:r>
              <a:rPr lang="en-GB" dirty="0"/>
              <a:t>/curriculum-and-resources/curriculum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89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F52DF-CF78-7044-8632-ABF4282BE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 what needs to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F75AD-E390-B643-A23E-2A3A2F7C9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195481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ALL teachers need specialist training in identifying children with potential mental health issues,</a:t>
            </a:r>
          </a:p>
          <a:p>
            <a:r>
              <a:rPr lang="en-US" sz="2800" dirty="0"/>
              <a:t>Training to re-occur at least every year,</a:t>
            </a:r>
          </a:p>
          <a:p>
            <a:r>
              <a:rPr lang="en-US" sz="2800" dirty="0"/>
              <a:t>Providing teachers with training on how to teach about mental health, </a:t>
            </a:r>
            <a:r>
              <a:rPr lang="en-US" sz="1400" dirty="0"/>
              <a:t>(Cope &amp; Ward, 2005)</a:t>
            </a:r>
          </a:p>
          <a:p>
            <a:r>
              <a:rPr lang="en-US" sz="2800" dirty="0"/>
              <a:t>Ensuring that teachers want to be there,</a:t>
            </a:r>
          </a:p>
          <a:p>
            <a:r>
              <a:rPr lang="en-US" sz="2800" dirty="0"/>
              <a:t>Mental health team in every school,</a:t>
            </a:r>
          </a:p>
          <a:p>
            <a:r>
              <a:rPr lang="en-US" sz="2800" dirty="0"/>
              <a:t>Specialist ‘calming room.’ </a:t>
            </a:r>
          </a:p>
        </p:txBody>
      </p:sp>
    </p:spTree>
    <p:extLst>
      <p:ext uri="{BB962C8B-B14F-4D97-AF65-F5344CB8AC3E}">
        <p14:creationId xmlns:p14="http://schemas.microsoft.com/office/powerpoint/2010/main" val="232964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CF703-5674-B34D-BC2C-EB652D3C6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Pressure, stress &amp; anxiety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2AB6A2-83D7-574D-8F69-12271330A22E}"/>
              </a:ext>
            </a:extLst>
          </p:cNvPr>
          <p:cNvSpPr txBox="1"/>
          <p:nvPr/>
        </p:nvSpPr>
        <p:spPr>
          <a:xfrm>
            <a:off x="2861142" y="1853248"/>
            <a:ext cx="606287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“[sic] tests are mechanisms for defining or producing the concept of the person in contemporary society and that they maintain the person under surveillance and domination”</a:t>
            </a:r>
          </a:p>
          <a:p>
            <a:pPr algn="r"/>
            <a:r>
              <a:rPr lang="en-US" sz="1400" dirty="0"/>
              <a:t>Hanson, F 1993. Testing testing: Social consequences of the examined life. Berkeley: University of California Press.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32F232-B72D-BF4C-B20A-C660130B9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4988" y="4890709"/>
            <a:ext cx="2931692" cy="16484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A8DBC6-05CD-DF4B-A583-DADD6FFC8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11" y="4386458"/>
            <a:ext cx="1829304" cy="21971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297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751A2-7C0B-B144-91F7-D72ECA4B6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920" y="1280160"/>
            <a:ext cx="9165933" cy="4968239"/>
          </a:xfrm>
        </p:spPr>
        <p:txBody>
          <a:bodyPr/>
          <a:lstStyle/>
          <a:p>
            <a:endParaRPr lang="en-US" sz="2800" dirty="0"/>
          </a:p>
          <a:p>
            <a:r>
              <a:rPr lang="en-US" sz="2800" dirty="0"/>
              <a:t>How many of you has any positive emotional experiences with taking part in a test?</a:t>
            </a:r>
          </a:p>
          <a:p>
            <a:r>
              <a:rPr lang="en-US" sz="2800" dirty="0"/>
              <a:t>So lets get rid of them! </a:t>
            </a:r>
            <a:r>
              <a:rPr lang="en-US" sz="1800" dirty="0"/>
              <a:t>(Holmes, 2010, p.69)</a:t>
            </a:r>
          </a:p>
          <a:p>
            <a:r>
              <a:rPr lang="en-US" sz="2800" dirty="0"/>
              <a:t>Communication </a:t>
            </a:r>
          </a:p>
          <a:p>
            <a:r>
              <a:rPr lang="en-US" sz="2800" dirty="0"/>
              <a:t>Trust </a:t>
            </a:r>
            <a:r>
              <a:rPr lang="en-US" sz="1800" dirty="0"/>
              <a:t>(</a:t>
            </a:r>
            <a:r>
              <a:rPr lang="en-US" sz="1800" dirty="0" err="1"/>
              <a:t>Weare</a:t>
            </a:r>
            <a:r>
              <a:rPr lang="en-US" sz="1800" dirty="0"/>
              <a:t>, 2000)</a:t>
            </a:r>
          </a:p>
          <a:p>
            <a:r>
              <a:rPr lang="en-US" sz="2800" dirty="0"/>
              <a:t>Observations</a:t>
            </a:r>
          </a:p>
          <a:p>
            <a:r>
              <a:rPr lang="en-US" sz="2800" dirty="0"/>
              <a:t>General Classroom discussions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80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9EC9-9358-EB40-9127-167A14933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57D28-1745-7545-A0A2-353B8716F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does is there so little concerns for teachers’ mental health?</a:t>
            </a:r>
          </a:p>
          <a:p>
            <a:endParaRPr lang="en-US" dirty="0"/>
          </a:p>
          <a:p>
            <a:r>
              <a:rPr lang="en-US" dirty="0"/>
              <a:t>Grade expectations aren’t met?</a:t>
            </a:r>
          </a:p>
          <a:p>
            <a:r>
              <a:rPr lang="en-US" dirty="0"/>
              <a:t>A child has a problem?</a:t>
            </a:r>
          </a:p>
          <a:p>
            <a:r>
              <a:rPr lang="en-US" dirty="0"/>
              <a:t>Distressed parents?</a:t>
            </a:r>
          </a:p>
          <a:p>
            <a:r>
              <a:rPr lang="en-US" dirty="0"/>
              <a:t>Paperwork?</a:t>
            </a:r>
          </a:p>
          <a:p>
            <a:r>
              <a:rPr lang="en-US" dirty="0"/>
              <a:t>Lesson plans – following the curriculum?</a:t>
            </a:r>
          </a:p>
          <a:p>
            <a:endParaRPr lang="en-US" dirty="0"/>
          </a:p>
          <a:p>
            <a:r>
              <a:rPr lang="en-US" dirty="0"/>
              <a:t>Staggering amount of teachers in England and Wales are off on long-term sick due to stress and mental health.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649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C29B7-E354-3F48-8731-413776631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15E63-AD2D-2C4A-8912-1878EBBA2A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the Independent (2018) last week, it was mentioned that big corporate companies within the UK have sent letters to the PM to ask for a change in legislation relating to mental health.</a:t>
            </a:r>
          </a:p>
          <a:p>
            <a:endParaRPr lang="en-US" dirty="0"/>
          </a:p>
          <a:p>
            <a:r>
              <a:rPr lang="en-US" dirty="0"/>
              <a:t>In schools, teachers need as much support as students </a:t>
            </a:r>
          </a:p>
          <a:p>
            <a:r>
              <a:rPr lang="en-US" dirty="0"/>
              <a:t>Specialist counsellors for teachers</a:t>
            </a:r>
          </a:p>
          <a:p>
            <a:r>
              <a:rPr lang="en-US" dirty="0"/>
              <a:t>Staff ‘meetings’ </a:t>
            </a:r>
            <a:r>
              <a:rPr lang="en-US" sz="1600" dirty="0"/>
              <a:t>(</a:t>
            </a:r>
            <a:r>
              <a:rPr lang="en-US" sz="1600" dirty="0" err="1"/>
              <a:t>Wolgast</a:t>
            </a:r>
            <a:r>
              <a:rPr lang="en-US" sz="1600" dirty="0"/>
              <a:t> &amp; Fischer, 2017)</a:t>
            </a:r>
          </a:p>
          <a:p>
            <a:r>
              <a:rPr lang="en-US" dirty="0"/>
              <a:t>Days off</a:t>
            </a:r>
          </a:p>
          <a:p>
            <a:r>
              <a:rPr lang="en-US" dirty="0"/>
              <a:t>Shared work-load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570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33CC1-0EC8-324B-8E4E-B76924B3E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95223-1F8C-8646-9E77-8C680C72C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Costs</a:t>
            </a:r>
          </a:p>
          <a:p>
            <a:endParaRPr lang="en-US" dirty="0"/>
          </a:p>
          <a:p>
            <a:r>
              <a:rPr lang="en-US" dirty="0"/>
              <a:t>Something does need to be done </a:t>
            </a:r>
          </a:p>
          <a:p>
            <a:r>
              <a:rPr lang="en-US" dirty="0"/>
              <a:t>Awareness </a:t>
            </a:r>
          </a:p>
          <a:p>
            <a:r>
              <a:rPr lang="en-US" dirty="0"/>
              <a:t>Help</a:t>
            </a:r>
          </a:p>
          <a:p>
            <a:r>
              <a:rPr lang="en-US" dirty="0"/>
              <a:t>Training</a:t>
            </a:r>
          </a:p>
          <a:p>
            <a:endParaRPr lang="en-US" dirty="0"/>
          </a:p>
          <a:p>
            <a:r>
              <a:rPr lang="en-US" dirty="0"/>
              <a:t>You can help too!</a:t>
            </a:r>
          </a:p>
        </p:txBody>
      </p:sp>
    </p:spTree>
    <p:extLst>
      <p:ext uri="{BB962C8B-B14F-4D97-AF65-F5344CB8AC3E}">
        <p14:creationId xmlns:p14="http://schemas.microsoft.com/office/powerpoint/2010/main" val="306825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0F93-321E-894F-BE29-A151F46DF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2460" y="2664290"/>
            <a:ext cx="6080276" cy="1291021"/>
          </a:xfrm>
        </p:spPr>
        <p:txBody>
          <a:bodyPr/>
          <a:lstStyle/>
          <a:p>
            <a:r>
              <a:rPr lang="en-US" dirty="0"/>
              <a:t>Thank you for listening </a:t>
            </a:r>
          </a:p>
        </p:txBody>
      </p:sp>
      <p:pic>
        <p:nvPicPr>
          <p:cNvPr id="5" name="Graphic 4" descr="Smiling Face with No Fill">
            <a:extLst>
              <a:ext uri="{FF2B5EF4-FFF2-40B4-BE49-F238E27FC236}">
                <a16:creationId xmlns:a16="http://schemas.microsoft.com/office/drawing/2014/main" id="{64483963-3749-2340-BB70-2B481E8425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3523" y="3309800"/>
            <a:ext cx="2378149" cy="237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418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0D8A-BC04-D249-B1A9-68BD94F73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2E90B-4D88-D14B-8F5E-51EC9544F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Ashthana</a:t>
            </a:r>
            <a:r>
              <a:rPr lang="en-US" dirty="0"/>
              <a:t>, A., and Boycott-Owen, M.  (2018) ‘’Epidemic of stress’ blamed for 3,750 teachers on long-term sick  leave.’ </a:t>
            </a:r>
            <a:r>
              <a:rPr lang="en-US" i="1" dirty="0"/>
              <a:t>The Guardian. </a:t>
            </a:r>
            <a:r>
              <a:rPr lang="en-US" dirty="0"/>
              <a:t>Thursday 11</a:t>
            </a:r>
            <a:r>
              <a:rPr lang="en-US" baseline="30000" dirty="0"/>
              <a:t>th</a:t>
            </a:r>
            <a:r>
              <a:rPr lang="en-US" dirty="0"/>
              <a:t> January 2018 . Available at: </a:t>
            </a:r>
            <a:r>
              <a:rPr lang="en-US" dirty="0">
                <a:hlinkClick r:id="rId2"/>
              </a:rPr>
              <a:t>https://www.theguardian.com/education/2018/jan/11/epidemic-of-stress-blamed-for-3750-teachers-on-longterm-sick-leave</a:t>
            </a:r>
            <a:r>
              <a:rPr lang="en-US" dirty="0"/>
              <a:t>. (Accessed: 14</a:t>
            </a:r>
            <a:r>
              <a:rPr lang="en-US" baseline="30000" dirty="0"/>
              <a:t>th</a:t>
            </a:r>
            <a:r>
              <a:rPr lang="en-US" dirty="0"/>
              <a:t> November 2018)</a:t>
            </a:r>
          </a:p>
          <a:p>
            <a:r>
              <a:rPr lang="en-US" dirty="0"/>
              <a:t>Charles, K. and </a:t>
            </a:r>
            <a:r>
              <a:rPr lang="en-US" dirty="0" err="1"/>
              <a:t>Wheller</a:t>
            </a:r>
            <a:r>
              <a:rPr lang="en-US" dirty="0"/>
              <a:t>, K. (2012) Children &amp; Nature Worldwide: An Exploration of Children’s experiences of the Outdoors and Nature with Associated Risks and Benefits. </a:t>
            </a:r>
            <a:r>
              <a:rPr lang="en-US" i="1" dirty="0"/>
              <a:t>Retrieved February</a:t>
            </a:r>
            <a:r>
              <a:rPr lang="en-US" dirty="0"/>
              <a:t>, 1, p.2013.</a:t>
            </a:r>
          </a:p>
          <a:p>
            <a:r>
              <a:rPr lang="en-US" dirty="0"/>
              <a:t>Matthews-King, A. (2018) ‘</a:t>
            </a:r>
            <a:r>
              <a:rPr lang="en-GB" dirty="0"/>
              <a:t>Mental health first aid should be mandatory in every workplace, business leaders tell Theresa May.’ </a:t>
            </a:r>
            <a:r>
              <a:rPr lang="en-GB" i="1" dirty="0"/>
              <a:t>The Independent. </a:t>
            </a:r>
            <a:r>
              <a:rPr lang="en-GB" dirty="0"/>
              <a:t>Monday 19</a:t>
            </a:r>
            <a:r>
              <a:rPr lang="en-GB" baseline="30000" dirty="0"/>
              <a:t>th</a:t>
            </a:r>
            <a:r>
              <a:rPr lang="en-GB" dirty="0"/>
              <a:t> November 2018. Available at: </a:t>
            </a:r>
            <a:r>
              <a:rPr lang="en-GB" dirty="0">
                <a:hlinkClick r:id="rId3"/>
              </a:rPr>
              <a:t>https://www.independent.co.uk/news/health/mental-health-first-aid-theresa-may-uk-businesses-wh-smith-pwc-alan-sugar-royal-mail-legislation-a8639516.html</a:t>
            </a:r>
            <a:r>
              <a:rPr lang="en-GB" dirty="0"/>
              <a:t> (Accessed: 19</a:t>
            </a:r>
            <a:r>
              <a:rPr lang="en-GB" baseline="30000" dirty="0"/>
              <a:t>th</a:t>
            </a:r>
            <a:r>
              <a:rPr lang="en-GB" dirty="0"/>
              <a:t> November 2018) </a:t>
            </a:r>
            <a:endParaRPr lang="en-GB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028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85DAB-B963-5B42-9F16-471068D09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070" y="628155"/>
            <a:ext cx="8946541" cy="5467845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Wolgast</a:t>
            </a:r>
            <a:r>
              <a:rPr lang="en-US" dirty="0"/>
              <a:t>, A. and Fischer, N. (2017) You are not alone: colleague support and goal-orientated cooperation as resources to reduce teachers’ stress. Social Psychology of Education, 20(1), pp.97-115</a:t>
            </a:r>
          </a:p>
          <a:p>
            <a:r>
              <a:rPr lang="en-US" dirty="0"/>
              <a:t>BBC News Wales, (2018) ‘Boy dies after alarm raised by St John Lloyd school in </a:t>
            </a:r>
            <a:r>
              <a:rPr lang="en-US" dirty="0" err="1"/>
              <a:t>Llanelli</a:t>
            </a:r>
            <a:r>
              <a:rPr lang="en-US" dirty="0"/>
              <a:t>.’ </a:t>
            </a:r>
            <a:r>
              <a:rPr lang="en-US" i="1" dirty="0"/>
              <a:t>BBC News. </a:t>
            </a:r>
            <a:r>
              <a:rPr lang="en-US" dirty="0"/>
              <a:t>12</a:t>
            </a:r>
            <a:r>
              <a:rPr lang="en-US" baseline="30000" dirty="0"/>
              <a:t>th</a:t>
            </a:r>
            <a:r>
              <a:rPr lang="en-US" dirty="0"/>
              <a:t> September 2018. Available at: </a:t>
            </a:r>
            <a:r>
              <a:rPr lang="en-US" dirty="0">
                <a:hlinkClick r:id="rId2"/>
              </a:rPr>
              <a:t>https://www.bbc.co.uk/news/uk-wales-45497835</a:t>
            </a:r>
            <a:r>
              <a:rPr lang="en-US" dirty="0"/>
              <a:t>. [Accessed on: 10</a:t>
            </a:r>
            <a:r>
              <a:rPr lang="en-US" baseline="30000" dirty="0"/>
              <a:t>th</a:t>
            </a:r>
            <a:r>
              <a:rPr lang="en-US" dirty="0"/>
              <a:t> November 2018]</a:t>
            </a:r>
          </a:p>
          <a:p>
            <a:r>
              <a:rPr lang="en-US" dirty="0"/>
              <a:t>BBC News Wales (2018) ‘Dead St John Lloyd Schoolboy ‘had been bullied.’’ BBC News. 14th September 2018. Available at: </a:t>
            </a:r>
            <a:r>
              <a:rPr lang="en-US" dirty="0">
                <a:hlinkClick r:id="rId3"/>
              </a:rPr>
              <a:t>https://www.bbc.co.uk/news/uk-wales-45523857</a:t>
            </a:r>
            <a:r>
              <a:rPr lang="en-US" dirty="0"/>
              <a:t>. [Accessed on: 10</a:t>
            </a:r>
            <a:r>
              <a:rPr lang="en-US" baseline="30000" dirty="0"/>
              <a:t>th</a:t>
            </a:r>
            <a:r>
              <a:rPr lang="en-US" dirty="0"/>
              <a:t> November 2018]</a:t>
            </a:r>
          </a:p>
          <a:p>
            <a:r>
              <a:rPr lang="en-GB" dirty="0" err="1"/>
              <a:t>Maynes</a:t>
            </a:r>
            <a:r>
              <a:rPr lang="en-GB" dirty="0"/>
              <a:t>, N., and </a:t>
            </a:r>
            <a:r>
              <a:rPr lang="en-GB" dirty="0" err="1"/>
              <a:t>Mottonen</a:t>
            </a:r>
            <a:r>
              <a:rPr lang="en-GB" dirty="0"/>
              <a:t>, A-L. (2017) Bullying in Schools: Are Pre-Service Teachers Confident to Address This? </a:t>
            </a:r>
            <a:r>
              <a:rPr lang="en-GB" i="1" dirty="0"/>
              <a:t>Alberta Journal of Educational Research,</a:t>
            </a:r>
            <a:r>
              <a:rPr lang="en-GB" dirty="0"/>
              <a:t> 63(4), pp. 396-412.</a:t>
            </a:r>
          </a:p>
          <a:p>
            <a:r>
              <a:rPr lang="en-GB" dirty="0"/>
              <a:t>Side, J., and Johnson, K. (2014) Bullying in schools: why it happens, how it makes young people feel and what we can do about it. Educational Psychology in Practice, 30(3), pp. 217-231.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69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B544D-6F19-D341-B42B-1B3810E27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35000"/>
            <a:ext cx="9592653" cy="5613399"/>
          </a:xfrm>
        </p:spPr>
        <p:txBody>
          <a:bodyPr/>
          <a:lstStyle/>
          <a:p>
            <a:r>
              <a:rPr lang="en-GB" dirty="0"/>
              <a:t>Cope, C. and Ward, P. (2005) Integrating learning technology into classrooms: The importance of teachers’ perceptions. Educational Technology &amp; Society, 5(1), pp.67-74</a:t>
            </a:r>
          </a:p>
          <a:p>
            <a:r>
              <a:rPr lang="en-US" dirty="0"/>
              <a:t>Hanson, F 1993. Testing testing: Social consequences of the examined life. Berkeley: University of California Press.</a:t>
            </a:r>
          </a:p>
          <a:p>
            <a:r>
              <a:rPr lang="en-US" dirty="0"/>
              <a:t>Holmes, W, O. (2010) ‘School-Based Strategies for Addressing </a:t>
            </a:r>
            <a:r>
              <a:rPr lang="en-US" dirty="0" err="1"/>
              <a:t>Behaviour</a:t>
            </a:r>
            <a:r>
              <a:rPr lang="en-US" dirty="0"/>
              <a:t>, Learning, and Emotional Problems’ in Adelman, S, E. and Taylor, L. </a:t>
            </a:r>
            <a:r>
              <a:rPr lang="en-US" i="1" dirty="0"/>
              <a:t>Mental Health in Schools. </a:t>
            </a:r>
            <a:r>
              <a:rPr lang="en-US" dirty="0"/>
              <a:t>USA: First Skyhorse Publishing. pp. 69-70. </a:t>
            </a:r>
          </a:p>
          <a:p>
            <a:r>
              <a:rPr lang="en-US" dirty="0" err="1"/>
              <a:t>Weare</a:t>
            </a:r>
            <a:r>
              <a:rPr lang="en-US" dirty="0"/>
              <a:t>, K. (2000) Promoting Mental, Emotional + Social Health: A Whole School Approach. USA: Routledge.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0274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5988</TotalTime>
  <Words>1023</Words>
  <Application>Microsoft Macintosh PowerPoint</Application>
  <PresentationFormat>Widescreen</PresentationFormat>
  <Paragraphs>83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Mental health in Secondary schools</vt:lpstr>
      <vt:lpstr>"Boy dies after alarm raised by St John Lloyd school in Llanelli” (BBC News Wales, 2018) </vt:lpstr>
      <vt:lpstr>PowerPoint Presentation</vt:lpstr>
      <vt:lpstr>PSHE Lessons</vt:lpstr>
      <vt:lpstr>So what needs to change?</vt:lpstr>
      <vt:lpstr>Pressure, stress &amp; anxiety</vt:lpstr>
      <vt:lpstr>PowerPoint Presentation</vt:lpstr>
      <vt:lpstr>Teachers?</vt:lpstr>
      <vt:lpstr>What now?</vt:lpstr>
      <vt:lpstr>To conclude</vt:lpstr>
      <vt:lpstr>Thank you for listening 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in Secondary schools</dc:title>
  <dc:creator>Caitlyn Williams</dc:creator>
  <cp:lastModifiedBy>Caitlyn Williams</cp:lastModifiedBy>
  <cp:revision>32</cp:revision>
  <cp:lastPrinted>2018-11-23T12:42:04Z</cp:lastPrinted>
  <dcterms:created xsi:type="dcterms:W3CDTF">2018-11-16T13:05:05Z</dcterms:created>
  <dcterms:modified xsi:type="dcterms:W3CDTF">2018-11-23T12:52:34Z</dcterms:modified>
</cp:coreProperties>
</file>