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30"/>
  </p:notesMasterIdLst>
  <p:handoutMasterIdLst>
    <p:handoutMasterId r:id="rId31"/>
  </p:handoutMasterIdLst>
  <p:sldIdLst>
    <p:sldId id="257" r:id="rId2"/>
    <p:sldId id="321" r:id="rId3"/>
    <p:sldId id="322" r:id="rId4"/>
    <p:sldId id="324" r:id="rId5"/>
    <p:sldId id="270" r:id="rId6"/>
    <p:sldId id="454" r:id="rId7"/>
    <p:sldId id="446" r:id="rId8"/>
    <p:sldId id="445" r:id="rId9"/>
    <p:sldId id="329" r:id="rId10"/>
    <p:sldId id="334" r:id="rId11"/>
    <p:sldId id="298" r:id="rId12"/>
    <p:sldId id="462" r:id="rId13"/>
    <p:sldId id="461" r:id="rId14"/>
    <p:sldId id="463" r:id="rId15"/>
    <p:sldId id="333" r:id="rId16"/>
    <p:sldId id="451" r:id="rId17"/>
    <p:sldId id="456" r:id="rId18"/>
    <p:sldId id="285" r:id="rId19"/>
    <p:sldId id="282" r:id="rId20"/>
    <p:sldId id="457" r:id="rId21"/>
    <p:sldId id="284" r:id="rId22"/>
    <p:sldId id="447" r:id="rId23"/>
    <p:sldId id="442" r:id="rId24"/>
    <p:sldId id="452" r:id="rId25"/>
    <p:sldId id="460" r:id="rId26"/>
    <p:sldId id="328" r:id="rId27"/>
    <p:sldId id="296" r:id="rId28"/>
    <p:sldId id="455" r:id="rId2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A1360D-D10C-467E-B4BF-A6FBCE7B045A}" v="17" dt="2026-09-29T11:18:53.8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44" autoAdjust="0"/>
    <p:restoredTop sz="70060" autoAdjust="0"/>
  </p:normalViewPr>
  <p:slideViewPr>
    <p:cSldViewPr>
      <p:cViewPr varScale="1">
        <p:scale>
          <a:sx n="52" d="100"/>
          <a:sy n="52" d="100"/>
        </p:scale>
        <p:origin x="168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b3b4628a-d1d7-4a79-b47e-b6ca4059bab0" providerId="ADAL" clId="{59F8102E-FFF5-48DC-A9C5-4EC0857C3F6A}"/>
    <pc:docChg chg="modSld sldOrd">
      <pc:chgData name="Heddwen Davies" userId="b3b4628a-d1d7-4a79-b47e-b6ca4059bab0" providerId="ADAL" clId="{59F8102E-FFF5-48DC-A9C5-4EC0857C3F6A}" dt="2026-09-29T11:20:03.465" v="29"/>
      <pc:docMkLst>
        <pc:docMk/>
      </pc:docMkLst>
      <pc:sldChg chg="delSp modSp ord">
        <pc:chgData name="Heddwen Davies" userId="b3b4628a-d1d7-4a79-b47e-b6ca4059bab0" providerId="ADAL" clId="{59F8102E-FFF5-48DC-A9C5-4EC0857C3F6A}" dt="2026-09-29T10:59:08.819" v="16" actId="20578"/>
        <pc:sldMkLst>
          <pc:docMk/>
          <pc:sldMk cId="2115452531" sldId="270"/>
        </pc:sldMkLst>
        <pc:spChg chg="mod">
          <ac:chgData name="Heddwen Davies" userId="b3b4628a-d1d7-4a79-b47e-b6ca4059bab0" providerId="ADAL" clId="{59F8102E-FFF5-48DC-A9C5-4EC0857C3F6A}" dt="2026-09-29T10:58:59.732" v="15" actId="20578"/>
          <ac:spMkLst>
            <pc:docMk/>
            <pc:sldMk cId="2115452531" sldId="270"/>
            <ac:spMk id="5" creationId="{162DD27C-541C-C940-9511-CBA893D4FA42}"/>
          </ac:spMkLst>
        </pc:spChg>
        <pc:spChg chg="mod">
          <ac:chgData name="Heddwen Davies" userId="b3b4628a-d1d7-4a79-b47e-b6ca4059bab0" providerId="ADAL" clId="{59F8102E-FFF5-48DC-A9C5-4EC0857C3F6A}" dt="2026-09-29T10:59:08.819" v="16" actId="20578"/>
          <ac:spMkLst>
            <pc:docMk/>
            <pc:sldMk cId="2115452531" sldId="270"/>
            <ac:spMk id="6" creationId="{BB1FAB4E-8C48-2B4E-8E20-17746B32D3C0}"/>
          </ac:spMkLst>
        </pc:spChg>
        <pc:spChg chg="mod">
          <ac:chgData name="Heddwen Davies" userId="b3b4628a-d1d7-4a79-b47e-b6ca4059bab0" providerId="ADAL" clId="{59F8102E-FFF5-48DC-A9C5-4EC0857C3F6A}" dt="2026-09-29T10:57:15.040" v="7" actId="14100"/>
          <ac:spMkLst>
            <pc:docMk/>
            <pc:sldMk cId="2115452531" sldId="270"/>
            <ac:spMk id="9218" creationId="{9DD45BFA-A7A6-4D8B-B3B4-DACB1C5A3B66}"/>
          </ac:spMkLst>
        </pc:spChg>
        <pc:picChg chg="del">
          <ac:chgData name="Heddwen Davies" userId="b3b4628a-d1d7-4a79-b47e-b6ca4059bab0" providerId="ADAL" clId="{59F8102E-FFF5-48DC-A9C5-4EC0857C3F6A}" dt="2026-09-29T10:56:01.845" v="4" actId="478"/>
          <ac:picMkLst>
            <pc:docMk/>
            <pc:sldMk cId="2115452531" sldId="270"/>
            <ac:picMk id="1026" creationId="{00000000-0000-0000-0000-000000000000}"/>
          </ac:picMkLst>
        </pc:picChg>
      </pc:sldChg>
      <pc:sldChg chg="ord">
        <pc:chgData name="Heddwen Davies" userId="b3b4628a-d1d7-4a79-b47e-b6ca4059bab0" providerId="ADAL" clId="{59F8102E-FFF5-48DC-A9C5-4EC0857C3F6A}" dt="2026-09-29T11:20:03.465" v="29"/>
        <pc:sldMkLst>
          <pc:docMk/>
          <pc:sldMk cId="2610358253" sldId="296"/>
        </pc:sldMkLst>
      </pc:sldChg>
      <pc:sldChg chg="modSp">
        <pc:chgData name="Heddwen Davies" userId="b3b4628a-d1d7-4a79-b47e-b6ca4059bab0" providerId="ADAL" clId="{59F8102E-FFF5-48DC-A9C5-4EC0857C3F6A}" dt="2026-09-29T10:59:30.435" v="22" actId="27636"/>
        <pc:sldMkLst>
          <pc:docMk/>
          <pc:sldMk cId="241632557" sldId="298"/>
        </pc:sldMkLst>
        <pc:spChg chg="mod">
          <ac:chgData name="Heddwen Davies" userId="b3b4628a-d1d7-4a79-b47e-b6ca4059bab0" providerId="ADAL" clId="{59F8102E-FFF5-48DC-A9C5-4EC0857C3F6A}" dt="2026-09-29T10:59:30.435" v="22" actId="27636"/>
          <ac:spMkLst>
            <pc:docMk/>
            <pc:sldMk cId="241632557" sldId="298"/>
            <ac:spMk id="3" creationId="{00000000-0000-0000-0000-000000000000}"/>
          </ac:spMkLst>
        </pc:spChg>
      </pc:sldChg>
      <pc:sldChg chg="ord">
        <pc:chgData name="Heddwen Davies" userId="b3b4628a-d1d7-4a79-b47e-b6ca4059bab0" providerId="ADAL" clId="{59F8102E-FFF5-48DC-A9C5-4EC0857C3F6A}" dt="2026-09-29T11:20:00.959" v="28"/>
        <pc:sldMkLst>
          <pc:docMk/>
          <pc:sldMk cId="1288989918" sldId="328"/>
        </pc:sldMkLst>
      </pc:sldChg>
      <pc:sldChg chg="ord">
        <pc:chgData name="Heddwen Davies" userId="b3b4628a-d1d7-4a79-b47e-b6ca4059bab0" providerId="ADAL" clId="{59F8102E-FFF5-48DC-A9C5-4EC0857C3F6A}" dt="2026-09-29T10:58:16.520" v="13"/>
        <pc:sldMkLst>
          <pc:docMk/>
          <pc:sldMk cId="702156320" sldId="329"/>
        </pc:sldMkLst>
      </pc:sldChg>
      <pc:sldChg chg="ord">
        <pc:chgData name="Heddwen Davies" userId="b3b4628a-d1d7-4a79-b47e-b6ca4059bab0" providerId="ADAL" clId="{59F8102E-FFF5-48DC-A9C5-4EC0857C3F6A}" dt="2026-09-29T10:58:21.348" v="14"/>
        <pc:sldMkLst>
          <pc:docMk/>
          <pc:sldMk cId="1821997409" sldId="334"/>
        </pc:sldMkLst>
      </pc:sldChg>
      <pc:sldChg chg="ord">
        <pc:chgData name="Heddwen Davies" userId="b3b4628a-d1d7-4a79-b47e-b6ca4059bab0" providerId="ADAL" clId="{59F8102E-FFF5-48DC-A9C5-4EC0857C3F6A}" dt="2026-09-29T10:58:10.449" v="12"/>
        <pc:sldMkLst>
          <pc:docMk/>
          <pc:sldMk cId="3067333720" sldId="445"/>
        </pc:sldMkLst>
      </pc:sldChg>
      <pc:sldChg chg="ord">
        <pc:chgData name="Heddwen Davies" userId="b3b4628a-d1d7-4a79-b47e-b6ca4059bab0" providerId="ADAL" clId="{59F8102E-FFF5-48DC-A9C5-4EC0857C3F6A}" dt="2026-09-29T10:57:59.296" v="10"/>
        <pc:sldMkLst>
          <pc:docMk/>
          <pc:sldMk cId="1855486104" sldId="446"/>
        </pc:sldMkLst>
      </pc:sldChg>
      <pc:sldChg chg="ord">
        <pc:chgData name="Heddwen Davies" userId="b3b4628a-d1d7-4a79-b47e-b6ca4059bab0" providerId="ADAL" clId="{59F8102E-FFF5-48DC-A9C5-4EC0857C3F6A}" dt="2026-09-29T10:57:54.021" v="9"/>
        <pc:sldMkLst>
          <pc:docMk/>
          <pc:sldMk cId="843390343" sldId="454"/>
        </pc:sldMkLst>
      </pc:sldChg>
      <pc:sldChg chg="ord">
        <pc:chgData name="Heddwen Davies" userId="b3b4628a-d1d7-4a79-b47e-b6ca4059bab0" providerId="ADAL" clId="{59F8102E-FFF5-48DC-A9C5-4EC0857C3F6A}" dt="2026-09-29T11:19:58.885" v="27"/>
        <pc:sldMkLst>
          <pc:docMk/>
          <pc:sldMk cId="4273861227" sldId="460"/>
        </pc:sldMkLst>
      </pc:sldChg>
      <pc:sldChg chg="modSp">
        <pc:chgData name="Heddwen Davies" userId="b3b4628a-d1d7-4a79-b47e-b6ca4059bab0" providerId="ADAL" clId="{59F8102E-FFF5-48DC-A9C5-4EC0857C3F6A}" dt="2026-09-29T11:18:53.827" v="26" actId="1076"/>
        <pc:sldMkLst>
          <pc:docMk/>
          <pc:sldMk cId="3118180202" sldId="463"/>
        </pc:sldMkLst>
        <pc:spChg chg="mod">
          <ac:chgData name="Heddwen Davies" userId="b3b4628a-d1d7-4a79-b47e-b6ca4059bab0" providerId="ADAL" clId="{59F8102E-FFF5-48DC-A9C5-4EC0857C3F6A}" dt="2026-09-29T11:18:53.827" v="26" actId="1076"/>
          <ac:spMkLst>
            <pc:docMk/>
            <pc:sldMk cId="3118180202" sldId="463"/>
            <ac:spMk id="12" creationId="{2B2E11AF-7636-4FB8-8337-0251367E69D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6"/>
            <a:ext cx="5438775" cy="4468813"/>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888" indent="-285726">
              <a:spcBef>
                <a:spcPct val="30000"/>
              </a:spcBef>
              <a:defRPr sz="1200">
                <a:solidFill>
                  <a:schemeClr val="tx1"/>
                </a:solidFill>
                <a:latin typeface="Arial" panose="020B0604020202020204" pitchFamily="34" charset="0"/>
                <a:ea typeface="MS PGothic" panose="020B0600070205080204" pitchFamily="34" charset="-128"/>
              </a:defRPr>
            </a:lvl2pPr>
            <a:lvl3pPr marL="1142905" indent="-228581">
              <a:spcBef>
                <a:spcPct val="30000"/>
              </a:spcBef>
              <a:defRPr sz="1200">
                <a:solidFill>
                  <a:schemeClr val="tx1"/>
                </a:solidFill>
                <a:latin typeface="Arial" panose="020B0604020202020204" pitchFamily="34" charset="0"/>
                <a:ea typeface="MS PGothic" panose="020B0600070205080204" pitchFamily="34" charset="-128"/>
              </a:defRPr>
            </a:lvl3pPr>
            <a:lvl4pPr marL="1600066" indent="-228581">
              <a:spcBef>
                <a:spcPct val="30000"/>
              </a:spcBef>
              <a:defRPr sz="1200">
                <a:solidFill>
                  <a:schemeClr val="tx1"/>
                </a:solidFill>
                <a:latin typeface="Arial" panose="020B0604020202020204" pitchFamily="34" charset="0"/>
                <a:ea typeface="MS PGothic" panose="020B0600070205080204" pitchFamily="34" charset="-128"/>
              </a:defRPr>
            </a:lvl4pPr>
            <a:lvl5pPr marL="2057228" indent="-228581">
              <a:spcBef>
                <a:spcPct val="30000"/>
              </a:spcBef>
              <a:defRPr sz="1200">
                <a:solidFill>
                  <a:schemeClr val="tx1"/>
                </a:solidFill>
                <a:latin typeface="Arial" panose="020B0604020202020204" pitchFamily="34" charset="0"/>
                <a:ea typeface="MS PGothic" panose="020B0600070205080204" pitchFamily="34" charset="-128"/>
              </a:defRPr>
            </a:lvl5pPr>
            <a:lvl6pPr marL="2514390"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552"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8714"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5875"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2887387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94544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888" indent="-285726">
              <a:spcBef>
                <a:spcPct val="30000"/>
              </a:spcBef>
              <a:defRPr sz="1200">
                <a:solidFill>
                  <a:schemeClr val="tx1"/>
                </a:solidFill>
                <a:latin typeface="Arial" panose="020B0604020202020204" pitchFamily="34" charset="0"/>
                <a:ea typeface="MS PGothic" panose="020B0600070205080204" pitchFamily="34" charset="-128"/>
              </a:defRPr>
            </a:lvl2pPr>
            <a:lvl3pPr marL="1142905" indent="-228581">
              <a:spcBef>
                <a:spcPct val="30000"/>
              </a:spcBef>
              <a:defRPr sz="1200">
                <a:solidFill>
                  <a:schemeClr val="tx1"/>
                </a:solidFill>
                <a:latin typeface="Arial" panose="020B0604020202020204" pitchFamily="34" charset="0"/>
                <a:ea typeface="MS PGothic" panose="020B0600070205080204" pitchFamily="34" charset="-128"/>
              </a:defRPr>
            </a:lvl3pPr>
            <a:lvl4pPr marL="1600066" indent="-228581">
              <a:spcBef>
                <a:spcPct val="30000"/>
              </a:spcBef>
              <a:defRPr sz="1200">
                <a:solidFill>
                  <a:schemeClr val="tx1"/>
                </a:solidFill>
                <a:latin typeface="Arial" panose="020B0604020202020204" pitchFamily="34" charset="0"/>
                <a:ea typeface="MS PGothic" panose="020B0600070205080204" pitchFamily="34" charset="-128"/>
              </a:defRPr>
            </a:lvl4pPr>
            <a:lvl5pPr marL="2057228" indent="-228581">
              <a:spcBef>
                <a:spcPct val="30000"/>
              </a:spcBef>
              <a:defRPr sz="1200">
                <a:solidFill>
                  <a:schemeClr val="tx1"/>
                </a:solidFill>
                <a:latin typeface="Arial" panose="020B0604020202020204" pitchFamily="34" charset="0"/>
                <a:ea typeface="MS PGothic" panose="020B0600070205080204" pitchFamily="34" charset="-128"/>
              </a:defRPr>
            </a:lvl5pPr>
            <a:lvl6pPr marL="2514390"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552"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8714"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5875"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5</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Place one point in the chat</a:t>
            </a:r>
          </a:p>
        </p:txBody>
      </p:sp>
    </p:spTree>
    <p:extLst>
      <p:ext uri="{BB962C8B-B14F-4D97-AF65-F5344CB8AC3E}">
        <p14:creationId xmlns:p14="http://schemas.microsoft.com/office/powerpoint/2010/main" val="348819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US" i="1" dirty="0">
                <a:cs typeface="Calibri"/>
              </a:rPr>
              <a:t>Vision and philosophy for change</a:t>
            </a:r>
          </a:p>
          <a:p>
            <a:r>
              <a:rPr lang="en-US" i="1" dirty="0">
                <a:cs typeface="Calibri"/>
              </a:rPr>
              <a:t>Approaches e.g. </a:t>
            </a:r>
          </a:p>
          <a:p>
            <a:pPr marL="0" indent="0">
              <a:buNone/>
            </a:pPr>
            <a:r>
              <a:rPr lang="en-US" i="1" dirty="0">
                <a:cs typeface="Calibri"/>
              </a:rPr>
              <a:t> </a:t>
            </a:r>
            <a:r>
              <a:rPr lang="en-US" i="1" dirty="0" err="1">
                <a:cs typeface="Calibri"/>
              </a:rPr>
              <a:t>i</a:t>
            </a:r>
            <a:r>
              <a:rPr lang="en-US" i="1" dirty="0">
                <a:cs typeface="Calibri"/>
              </a:rPr>
              <a:t>) international curricula</a:t>
            </a:r>
            <a:endParaRPr lang="en-US" dirty="0">
              <a:cs typeface="Calibri"/>
            </a:endParaRPr>
          </a:p>
          <a:p>
            <a:pPr marL="0" indent="0">
              <a:buNone/>
            </a:pPr>
            <a:r>
              <a:rPr lang="en-US" i="1" dirty="0">
                <a:cs typeface="Calibri"/>
              </a:rPr>
              <a:t> ii) Empirical research</a:t>
            </a:r>
          </a:p>
          <a:p>
            <a:r>
              <a:rPr lang="en-US" i="1" dirty="0">
                <a:cs typeface="Calibri"/>
              </a:rPr>
              <a:t>Expert advice and guidance</a:t>
            </a:r>
          </a:p>
          <a:p>
            <a:r>
              <a:rPr lang="en-US" i="1" dirty="0">
                <a:cs typeface="Calibri"/>
              </a:rPr>
              <a:t>Ongoing feedback</a:t>
            </a:r>
          </a:p>
          <a:p>
            <a:r>
              <a:rPr lang="en-US" dirty="0"/>
              <a:t>Designed to equip learners to lead healthy, fulfilling and productive lives.</a:t>
            </a:r>
            <a:endParaRPr lang="en-US" dirty="0">
              <a:cs typeface="Calibri"/>
            </a:endParaRPr>
          </a:p>
          <a:p>
            <a:r>
              <a:rPr lang="en-US" dirty="0"/>
              <a:t>•Enables successful learning and fulfilling relationships.</a:t>
            </a:r>
            <a:endParaRPr lang="en-US" dirty="0">
              <a:cs typeface="Calibri"/>
            </a:endParaRPr>
          </a:p>
          <a:p>
            <a:r>
              <a:rPr lang="en-US" dirty="0"/>
              <a:t>•Focuses on the physical, psychological, emotional and social aspects of our lives.</a:t>
            </a:r>
            <a:endParaRPr lang="en-US" dirty="0">
              <a:cs typeface="Calibri"/>
            </a:endParaRPr>
          </a:p>
          <a:p>
            <a:r>
              <a:rPr lang="en-US" dirty="0"/>
              <a:t>A holistic approach to help schools address their priority areas </a:t>
            </a:r>
          </a:p>
          <a:p>
            <a:r>
              <a:rPr lang="en-US" dirty="0"/>
              <a:t>•International curriculum models were considered and used to guide planning.</a:t>
            </a:r>
            <a:endParaRPr lang="en-US" dirty="0">
              <a:cs typeface="Calibri"/>
            </a:endParaRPr>
          </a:p>
          <a:p>
            <a:r>
              <a:rPr lang="en-US" dirty="0"/>
              <a:t>•Research in the area was examined and used to inform thinking.</a:t>
            </a:r>
            <a:endParaRPr lang="en-US" dirty="0">
              <a:cs typeface="Calibri"/>
            </a:endParaRPr>
          </a:p>
          <a:p>
            <a:r>
              <a:rPr lang="en-US" dirty="0"/>
              <a:t>•Current priority areas were identified at local, national and global levels.</a:t>
            </a:r>
            <a:endParaRPr lang="en-US" dirty="0">
              <a:cs typeface="Calibri"/>
            </a:endParaRPr>
          </a:p>
          <a:p>
            <a:r>
              <a:rPr lang="en-US" dirty="0"/>
              <a:t>•The dispositions required to lead a fulfilling and productive life now and in the future were agreed upon.</a:t>
            </a:r>
            <a:endParaRPr lang="en-US" dirty="0">
              <a:cs typeface="Calibri"/>
            </a:endParaRPr>
          </a:p>
          <a:p>
            <a:r>
              <a:rPr lang="en-US" dirty="0"/>
              <a:t>•Five broad areas were identified that would be the basis of what matters.</a:t>
            </a:r>
            <a:endParaRPr lang="en-US" dirty="0">
              <a:cs typeface="Calibri"/>
            </a:endParaRPr>
          </a:p>
          <a:p>
            <a:r>
              <a:rPr lang="en-US" dirty="0"/>
              <a:t>•Support was provided from outside experts to refine and strengthen what matters statements – rationale and progression.</a:t>
            </a:r>
            <a:endParaRPr lang="en-US" dirty="0">
              <a:cs typeface="Calibri"/>
            </a:endParaRPr>
          </a:p>
          <a:p>
            <a:r>
              <a:rPr lang="en-US" dirty="0"/>
              <a:t>•Work was undertaken to ensure that the ‘boundaries’ of what matters statements were clear as well as the links and interdependencies between them.</a:t>
            </a:r>
            <a:endParaRPr lang="en-US" dirty="0">
              <a:cs typeface="Calibri"/>
            </a:endParaRPr>
          </a:p>
          <a:p>
            <a:r>
              <a:rPr lang="en-US" dirty="0"/>
              <a:t>•Engagement with non-pioneer schools was undertaken.</a:t>
            </a:r>
            <a:endParaRPr lang="en-US" dirty="0">
              <a:cs typeface="Calibri"/>
            </a:endParaRPr>
          </a:p>
          <a:p>
            <a:r>
              <a:rPr lang="en-US" dirty="0"/>
              <a:t>Engagement with key partners and stakeholders was undertaken. </a:t>
            </a:r>
          </a:p>
          <a:p>
            <a:r>
              <a:rPr lang="en-US" b="1" dirty="0"/>
              <a:t>General: </a:t>
            </a:r>
            <a:r>
              <a:rPr lang="en-US" dirty="0" err="1"/>
              <a:t>Estyn</a:t>
            </a:r>
            <a:r>
              <a:rPr lang="en-US" dirty="0"/>
              <a:t> and Qualifications Wales.</a:t>
            </a:r>
            <a:br>
              <a:rPr lang="en-US" dirty="0">
                <a:cs typeface="+mn-lt"/>
              </a:rPr>
            </a:br>
            <a:r>
              <a:rPr lang="en-US" dirty="0"/>
              <a:t> Relationships and sexuality education: Professor Emma Renold, Cardiff University. </a:t>
            </a:r>
          </a:p>
          <a:p>
            <a:r>
              <a:rPr lang="en-US" b="1" dirty="0"/>
              <a:t>Integration of mind/body and emotions:</a:t>
            </a:r>
            <a:r>
              <a:rPr lang="en-US" dirty="0"/>
              <a:t> Dr Dan Siegel, University of California. </a:t>
            </a:r>
            <a:br>
              <a:rPr lang="en-US" dirty="0">
                <a:cs typeface="+mn-lt"/>
              </a:rPr>
            </a:br>
            <a:r>
              <a:rPr lang="en-US" dirty="0"/>
              <a:t>Neuroscience and the power of reflective practice: Dr Dusana Dorjee, Bangor University . </a:t>
            </a:r>
            <a:br>
              <a:rPr lang="en-US" dirty="0">
                <a:cs typeface="+mn-lt"/>
              </a:rPr>
            </a:br>
            <a:r>
              <a:rPr lang="en-US" dirty="0"/>
              <a:t>Physical literacy: Dr Elizabeth Durden-Myers, Liverpool John </a:t>
            </a:r>
            <a:r>
              <a:rPr lang="en-US" dirty="0" err="1"/>
              <a:t>Moores</a:t>
            </a:r>
            <a:r>
              <a:rPr lang="en-US" dirty="0"/>
              <a:t> University and Gethin Mon Thomas, Bangor University . </a:t>
            </a:r>
            <a:br>
              <a:rPr lang="en-US" dirty="0">
                <a:cs typeface="+mn-lt"/>
              </a:rPr>
            </a:br>
            <a:r>
              <a:rPr lang="en-US" dirty="0"/>
              <a:t>Relationships and social and emotional learning: Professor Robin Banerjee, Sussex University.</a:t>
            </a:r>
            <a:br>
              <a:rPr lang="en-US" dirty="0">
                <a:cs typeface="+mn-lt"/>
              </a:rPr>
            </a:br>
            <a:r>
              <a:rPr lang="en-US" dirty="0"/>
              <a:t> </a:t>
            </a:r>
            <a:r>
              <a:rPr lang="en-US" b="1" dirty="0"/>
              <a:t>Health: </a:t>
            </a:r>
            <a:r>
              <a:rPr lang="en-US" dirty="0"/>
              <a:t>Public Health Wales, Schools Health Research Network </a:t>
            </a:r>
            <a:endParaRPr lang="en-US" dirty="0">
              <a:cs typeface="Calibri"/>
            </a:endParaRPr>
          </a:p>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131594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4Ps poster</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812856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11</a:t>
            </a:fld>
            <a:endParaRPr lang="en-US"/>
          </a:p>
        </p:txBody>
      </p:sp>
    </p:spTree>
    <p:extLst>
      <p:ext uri="{BB962C8B-B14F-4D97-AF65-F5344CB8AC3E}">
        <p14:creationId xmlns:p14="http://schemas.microsoft.com/office/powerpoint/2010/main" val="318030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Post-its </a:t>
            </a:r>
            <a:r>
              <a:rPr lang="en-GB" err="1"/>
              <a:t>mawr</a:t>
            </a:r>
            <a:r>
              <a:rPr lang="en-GB"/>
              <a:t>.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863896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cs typeface="Calibri"/>
              </a:rPr>
              <a:t>A physical literacy perspective – the importance of physical activity and a healthy lifestyle. </a:t>
            </a:r>
            <a:endParaRPr lang="en-US"/>
          </a:p>
          <a:p>
            <a:r>
              <a:rPr lang="en-US"/>
              <a:t>Understanding the factors that affect physical health and well-being, such as a balanced diet and physical activity, personal care and hygiene, protection from infection and sleep, help learners to develop positive, informed </a:t>
            </a:r>
            <a:r>
              <a:rPr lang="en-US" err="1"/>
              <a:t>behaviours</a:t>
            </a:r>
            <a:r>
              <a:rPr lang="en-US"/>
              <a:t>. These </a:t>
            </a:r>
            <a:r>
              <a:rPr lang="en-US" err="1"/>
              <a:t>behaviours</a:t>
            </a:r>
            <a:r>
              <a:rPr lang="en-US"/>
              <a:t> support learners to care for and respect themselves and others, contributing towards their self-worth, overall mood and energy levels. </a:t>
            </a:r>
            <a:br>
              <a:rPr lang="en-US">
                <a:cs typeface="+mn-lt"/>
              </a:rPr>
            </a:br>
            <a:r>
              <a:rPr lang="en-US"/>
              <a:t> Developing positive physical health and well-being enhances learners’ confidence and motivation, physical competence, knowledge and understanding which can support them to lead healthy and active lifestyles. </a:t>
            </a:r>
            <a:endParaRPr lang="en-US">
              <a:cs typeface="Calibri"/>
            </a:endParaRPr>
          </a:p>
          <a:p>
            <a:r>
              <a:rPr lang="en-US"/>
              <a:t>If learners are provided with enjoyable and informative experiences in respect of their physical health, such as regular physical activity and consumption of a nutritious, balanced diet, they will develop the dispositions and motivation to lead lifestyles which support their physical health and well-being. </a:t>
            </a:r>
            <a:br>
              <a:rPr lang="en-US">
                <a:cs typeface="+mn-lt"/>
              </a:rPr>
            </a:br>
            <a:r>
              <a:rPr lang="en-US"/>
              <a:t> Physical development is also closely interrelated with cognitive development throughout life, for example, during the early years in supporting speech and language development. </a:t>
            </a:r>
            <a:br>
              <a:rPr lang="en-US">
                <a:cs typeface="+mn-lt"/>
              </a:rPr>
            </a:br>
            <a:r>
              <a:rPr lang="en-US"/>
              <a:t> Learners’ physical health and well-being is also influenced by how they view and identify with themselves, in relation to others and their environment, acknowledging and accepting differences.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17</a:t>
            </a:fld>
            <a:endParaRPr lang="en-US"/>
          </a:p>
        </p:txBody>
      </p:sp>
    </p:spTree>
    <p:extLst>
      <p:ext uri="{BB962C8B-B14F-4D97-AF65-F5344CB8AC3E}">
        <p14:creationId xmlns:p14="http://schemas.microsoft.com/office/powerpoint/2010/main" val="1616118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cs typeface="Calibri"/>
              </a:rPr>
              <a:t>Influenced by the work of Professor Dan Siegel - 'The Yes Brain Child' and the 'Healthy Mind Platter' </a:t>
            </a:r>
            <a:endParaRPr lang="en-US"/>
          </a:p>
          <a:p>
            <a:r>
              <a:rPr lang="en-US"/>
              <a:t>An individual's mental health and emotional health influences how they think, feel and behave in daily life. Understanding the conditions that promote, and impact upon, mental health and emotional well-being helps learners manage the experiences that they will encounter. Learners should develop their ability to focus their attention, and be aware of, how they are perceiving, thinking and feeling during their experiences. This gives the learners the opportunities to build skills of self-awareness and empathy. Self-awareness allows learners to be receptive and reflective, which helps them to adapt their </a:t>
            </a:r>
            <a:r>
              <a:rPr lang="en-US" err="1"/>
              <a:t>behaviour</a:t>
            </a:r>
            <a:r>
              <a:rPr lang="en-US"/>
              <a:t> and actions to different situations. As a result, learners begin to understand that the mental health and emotional well-being of others is affected by their own and others’ life experiences which enables learners to act with empathy, compassion and kindness for themselves and others.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18</a:t>
            </a:fld>
            <a:endParaRPr lang="en-US"/>
          </a:p>
        </p:txBody>
      </p:sp>
    </p:spTree>
    <p:extLst>
      <p:ext uri="{BB962C8B-B14F-4D97-AF65-F5344CB8AC3E}">
        <p14:creationId xmlns:p14="http://schemas.microsoft.com/office/powerpoint/2010/main" val="17991639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Decisions and actions, individually and collectively, have a clear and direct impact on the health and well-being of individuals and society.  </a:t>
            </a:r>
            <a:endParaRPr lang="en-US">
              <a:cs typeface="Calibri"/>
            </a:endParaRPr>
          </a:p>
          <a:p>
            <a:r>
              <a:rPr lang="en-US"/>
              <a:t>Understanding the factors that influence decision making helps learners to make considered, informed decisions which affect health and well-being that they are able to justify and explain. Learners need support to develop the skills necessary to critically consider choices, and to understand the risks and possible consequences of their decisions on themselves and others.  </a:t>
            </a:r>
            <a:endParaRPr lang="en-US">
              <a:cs typeface="Calibri"/>
            </a:endParaRPr>
          </a:p>
          <a:p>
            <a:r>
              <a:rPr lang="en-US"/>
              <a:t>Learners develop their awareness of the importance of actively contributing to collective decisions. Developing the ability to select appropriate goals and plan a course of action to achieve them, anticipating and overcoming challenges, allows learners to take responsibility for their own life choices.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19</a:t>
            </a:fld>
            <a:endParaRPr lang="en-US"/>
          </a:p>
        </p:txBody>
      </p:sp>
    </p:spTree>
    <p:extLst>
      <p:ext uri="{BB962C8B-B14F-4D97-AF65-F5344CB8AC3E}">
        <p14:creationId xmlns:p14="http://schemas.microsoft.com/office/powerpoint/2010/main" val="1340686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a:cs typeface="Calibri"/>
              </a:rPr>
              <a:t>Professor Robin </a:t>
            </a:r>
            <a:r>
              <a:rPr lang="en-US" err="1">
                <a:cs typeface="Calibri"/>
              </a:rPr>
              <a:t>Bannerjee</a:t>
            </a:r>
            <a:r>
              <a:rPr lang="en-US">
                <a:cs typeface="Calibri"/>
              </a:rPr>
              <a:t> – Sussex University. </a:t>
            </a:r>
            <a:endParaRPr lang="en-US"/>
          </a:p>
          <a:p>
            <a:r>
              <a:rPr lang="en-US"/>
              <a:t>Social influences are a driving force of our </a:t>
            </a:r>
            <a:r>
              <a:rPr lang="en-US" err="1"/>
              <a:t>behaviours</a:t>
            </a:r>
            <a:r>
              <a:rPr lang="en-US"/>
              <a:t>. Our identity, values and health and well-being are shaped by influences such as rules, social norms and attitudes that are created and enforced by different social groups.  Learners are influenced by these in a range of contexts including different peer groups, cultures, the media and online.  </a:t>
            </a:r>
            <a:endParaRPr lang="en-US">
              <a:cs typeface="Calibri"/>
            </a:endParaRPr>
          </a:p>
          <a:p>
            <a:r>
              <a:rPr lang="en-US"/>
              <a:t>We experience different rules, social norms and attitudes through interacting with our various social groups and communities as well as with different cultures and with wider society generally.   These influences present and enforce norms and values about a range of issues affecting health and well-being.  Learners will gain an understanding of how their own decisions, relationships and experiences are shaped by their social influences and social groups, in turn leading to learners making positive informed choices. </a:t>
            </a:r>
            <a:endParaRPr lang="en-US">
              <a:cs typeface="Calibri"/>
            </a:endParaRPr>
          </a:p>
          <a:p>
            <a:r>
              <a:rPr lang="en-US"/>
              <a:t> These norms and attitudes can shape the values and </a:t>
            </a:r>
            <a:r>
              <a:rPr lang="en-US" err="1"/>
              <a:t>behaviours</a:t>
            </a:r>
            <a:r>
              <a:rPr lang="en-US"/>
              <a:t> which influence our health and well-being often without us </a:t>
            </a:r>
            <a:r>
              <a:rPr lang="en-US" err="1"/>
              <a:t>realising</a:t>
            </a:r>
            <a:r>
              <a:rPr lang="en-US"/>
              <a:t>.</a:t>
            </a:r>
            <a:endParaRPr lang="en-US">
              <a:cs typeface="Calibri"/>
            </a:endParaRPr>
          </a:p>
          <a:p>
            <a:r>
              <a:rPr lang="en-US"/>
              <a:t>Learners need to critically engage with these social influences: identifying, following and promoting positive norms and </a:t>
            </a:r>
            <a:r>
              <a:rPr lang="en-US" err="1"/>
              <a:t>recognising</a:t>
            </a:r>
            <a:r>
              <a:rPr lang="en-US"/>
              <a:t>, rejecting and challenging harmful ones to avoid </a:t>
            </a:r>
            <a:r>
              <a:rPr lang="en-US" err="1"/>
              <a:t>behaviours</a:t>
            </a:r>
            <a:r>
              <a:rPr lang="en-US"/>
              <a:t> which harm their own health and well-being and that of others.</a:t>
            </a:r>
            <a:endParaRPr lang="en-US">
              <a:cs typeface="Calibri"/>
            </a:endParaRPr>
          </a:p>
          <a:p>
            <a:r>
              <a:rPr lang="en-US" err="1"/>
              <a:t>Recognising</a:t>
            </a:r>
            <a:r>
              <a:rPr lang="en-US"/>
              <a:t> and following positive norms enables learners to be full and active members of a range of social groups.  This helps learners to develop a sense of belonging to different groups which in turn supports their health and well-being.  Critically engaging with these different influences also requires learners to respect differences where appropriate, </a:t>
            </a:r>
            <a:r>
              <a:rPr lang="en-US" err="1"/>
              <a:t>recognising</a:t>
            </a:r>
            <a:r>
              <a:rPr lang="en-US"/>
              <a:t> each person’s identity and values are in part a product of their different social groups.  Interacting with other social groups supports learners to develop respect and understanding for others with different backgrounds. </a:t>
            </a:r>
          </a:p>
          <a:p>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20</a:t>
            </a:fld>
            <a:endParaRPr lang="en-US"/>
          </a:p>
        </p:txBody>
      </p:sp>
    </p:spTree>
    <p:extLst>
      <p:ext uri="{BB962C8B-B14F-4D97-AF65-F5344CB8AC3E}">
        <p14:creationId xmlns:p14="http://schemas.microsoft.com/office/powerpoint/2010/main" val="1288528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err="1">
                <a:cs typeface="Calibri"/>
              </a:rPr>
              <a:t>LInked</a:t>
            </a:r>
            <a:r>
              <a:rPr lang="en-US">
                <a:cs typeface="Calibri"/>
              </a:rPr>
              <a:t> to SHRE Curriculum – statutory at the same time.  Influenced by the work of Professor Emma </a:t>
            </a:r>
            <a:r>
              <a:rPr lang="en-US" err="1">
                <a:cs typeface="Calibri"/>
              </a:rPr>
              <a:t>Renold</a:t>
            </a:r>
            <a:r>
              <a:rPr lang="en-US">
                <a:cs typeface="Calibri"/>
              </a:rPr>
              <a:t> – very much a feminist perspective at first.</a:t>
            </a:r>
            <a:endParaRPr lang="en-US"/>
          </a:p>
          <a:p>
            <a:r>
              <a:rPr lang="en-US"/>
              <a:t>Relationships are a defining feature of being human. Healthy relationships are a vital component of maintaining a healthy body and mind. They contribute to our sense of belonging and emotional well-being. They create stability and make us feel included allowing us to thrive. If we feel lonely or isolated, we run the risk of suffering with poor mental and physical health. Throughout our lives we are likely to experience and develop a diverse range of personal relationships. Each of these relationships elicit responses that help us to grow and learn about ourselves and others. Understanding how healthy relationships are formed, developed and maintained enables us to develop the skills and attitudes which allow us to create healthy relationships of our own. These relationships often support us through difficult and stressful situations in life and help us to become healthy, confident individuals. Knowing how to be safe in our relationships and when and how to seek support for ourselves and others is fundamental to health and well-being. </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21</a:t>
            </a:fld>
            <a:endParaRPr lang="en-US"/>
          </a:p>
        </p:txBody>
      </p:sp>
    </p:spTree>
    <p:extLst>
      <p:ext uri="{BB962C8B-B14F-4D97-AF65-F5344CB8AC3E}">
        <p14:creationId xmlns:p14="http://schemas.microsoft.com/office/powerpoint/2010/main" val="4036311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US">
                <a:cs typeface="Calibri"/>
              </a:rPr>
              <a:t>A progressive curriculum with 5 distinct progression steps.  Step 1 – accessible enough for FP and ALN and each step allows teachers to extend their MAT pupils also.</a:t>
            </a:r>
          </a:p>
          <a:p>
            <a:r>
              <a:rPr lang="en-US">
                <a:cs typeface="Calibri"/>
              </a:rPr>
              <a:t>Should not be age-related according to Donaldson but WG suggest ages.</a:t>
            </a:r>
          </a:p>
          <a:p>
            <a:r>
              <a:rPr lang="en-US">
                <a:cs typeface="Calibri"/>
              </a:rPr>
              <a:t>Emphasis on formative assessment and teacher-pupil discourse.</a:t>
            </a:r>
          </a:p>
          <a:p>
            <a:endParaRPr lang="en-US">
              <a:cs typeface="Calibri"/>
            </a:endParaRPr>
          </a:p>
          <a:p>
            <a:r>
              <a:rPr lang="en-US">
                <a:cs typeface="Calibri"/>
              </a:rPr>
              <a:t>Looked at various models in developing specific models for H&amp;WB e.g. Bloom's Taxonomy. Marzano's Taxonomy</a:t>
            </a:r>
            <a:endParaRPr lang="en-US"/>
          </a:p>
          <a:p>
            <a:r>
              <a:rPr lang="en-US">
                <a:cs typeface="Calibri"/>
              </a:rPr>
              <a:t>Progression in H&amp;WB is not linear as it may be in other </a:t>
            </a:r>
            <a:r>
              <a:rPr lang="en-US" err="1">
                <a:cs typeface="Calibri"/>
              </a:rPr>
              <a:t>AoLEs</a:t>
            </a:r>
            <a:r>
              <a:rPr lang="en-US">
                <a:cs typeface="Calibri"/>
              </a:rPr>
              <a:t>.  Different issues impact on our emotions </a:t>
            </a:r>
            <a:r>
              <a:rPr lang="en-US" err="1">
                <a:cs typeface="Calibri"/>
              </a:rPr>
              <a:t>etc</a:t>
            </a:r>
            <a:r>
              <a:rPr lang="en-US">
                <a:cs typeface="Calibri"/>
              </a:rPr>
              <a:t> on a daily basis and within a day.  May move backwards as well as forwards on the progression continuum. </a:t>
            </a:r>
            <a:endParaRPr lang="en-US"/>
          </a:p>
          <a:p>
            <a:endParaRPr lang="en-US">
              <a:cs typeface="Calibri"/>
            </a:endParaRPr>
          </a:p>
          <a:p>
            <a:r>
              <a:rPr lang="en-US" b="1"/>
              <a:t>Becoming more self-regulated:</a:t>
            </a:r>
            <a:r>
              <a:rPr lang="en-US"/>
              <a:t> Learners become increasingly independent and competent as they develop; they take more ownership of their emotions and </a:t>
            </a:r>
            <a:r>
              <a:rPr lang="en-US" err="1"/>
              <a:t>behaviours</a:t>
            </a:r>
            <a:r>
              <a:rPr lang="en-US"/>
              <a:t>.</a:t>
            </a:r>
            <a:endParaRPr lang="en-US">
              <a:cs typeface="Calibri"/>
            </a:endParaRPr>
          </a:p>
          <a:p>
            <a:r>
              <a:rPr lang="en-US" b="1"/>
              <a:t> </a:t>
            </a:r>
            <a:endParaRPr lang="en-US"/>
          </a:p>
          <a:p>
            <a:r>
              <a:rPr lang="en-US" b="1"/>
              <a:t>Becoming more socially responsible: </a:t>
            </a:r>
            <a:r>
              <a:rPr lang="en-US"/>
              <a:t>Learners grow in self-awareness and thinking about how one’s actions impact others</a:t>
            </a:r>
            <a:endParaRPr lang="en-US">
              <a:cs typeface="Calibri"/>
            </a:endParaRPr>
          </a:p>
          <a:p>
            <a:r>
              <a:rPr lang="en-US" b="1"/>
              <a:t> </a:t>
            </a:r>
            <a:endParaRPr lang="en-US"/>
          </a:p>
          <a:p>
            <a:r>
              <a:rPr lang="en-US" b="1"/>
              <a:t>Sophistication of knowledge and skills: </a:t>
            </a:r>
            <a:r>
              <a:rPr lang="en-US"/>
              <a:t>Issues dealt with can be revisited by more advanced learners in more complex ways as understanding and ability becomes more sophisticated</a:t>
            </a:r>
            <a:endParaRPr lang="en-US">
              <a:cs typeface="Calibri"/>
            </a:endParaRPr>
          </a:p>
          <a:p>
            <a:r>
              <a:rPr lang="en-US" b="1"/>
              <a:t> </a:t>
            </a:r>
            <a:endParaRPr lang="en-US"/>
          </a:p>
          <a:p>
            <a:r>
              <a:rPr lang="en-US" b="1"/>
              <a:t>Developmental growth: </a:t>
            </a:r>
            <a:r>
              <a:rPr lang="en-US"/>
              <a:t>Progression aligns with wider developmental milestones</a:t>
            </a:r>
            <a:endParaRPr lang="en-US">
              <a:cs typeface="Calibri"/>
            </a:endParaRPr>
          </a:p>
          <a:p>
            <a:endParaRPr lang="en-US">
              <a:cs typeface="Calibri"/>
            </a:endParaRPr>
          </a:p>
          <a:p>
            <a:r>
              <a:rPr lang="en-US">
                <a:cs typeface="Calibri"/>
              </a:rPr>
              <a:t>What does this actually look like?</a:t>
            </a: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41871425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The </a:t>
            </a:r>
            <a:r>
              <a:rPr lang="en-US" sz="1800" b="0" i="0" u="none" strike="noStrike" err="1">
                <a:solidFill>
                  <a:srgbClr val="000000"/>
                </a:solidFill>
                <a:effectLst/>
                <a:latin typeface="Calibri" panose="020F0502020204030204" pitchFamily="34" charset="0"/>
              </a:rPr>
              <a:t>coloured</a:t>
            </a:r>
            <a:r>
              <a:rPr lang="en-US" sz="1800" b="0" i="0" u="none" strike="noStrike">
                <a:solidFill>
                  <a:srgbClr val="000000"/>
                </a:solidFill>
                <a:effectLst/>
                <a:latin typeface="Calibri" panose="020F0502020204030204" pitchFamily="34" charset="0"/>
              </a:rPr>
              <a:t> 'squiggles' aim to represent that different individuals will arrive at different progression steps in different ways and at different times.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Progression is not linear – it has many ups and downs, steps forward and back for every individual learner, particularly in aspects of H&amp;WB. </a:t>
            </a:r>
            <a:endParaRPr lang="en-US" b="0" i="0">
              <a:solidFill>
                <a:srgbClr val="444444"/>
              </a:solidFill>
              <a:effectLst/>
              <a:latin typeface="Calibri" panose="020F0502020204030204" pitchFamily="34" charset="0"/>
            </a:endParaRP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546935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1902308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err="1"/>
              <a:t>Tasg</a:t>
            </a:r>
            <a:r>
              <a:rPr lang="en-US" dirty="0"/>
              <a:t> </a:t>
            </a:r>
            <a:r>
              <a:rPr lang="en-US" dirty="0" err="1"/>
              <a:t>Darllen</a:t>
            </a:r>
            <a:r>
              <a:rPr lang="en-US" dirty="0"/>
              <a:t> a </a:t>
            </a:r>
            <a:r>
              <a:rPr lang="en-US" dirty="0" err="1"/>
              <a:t>pharatoi</a:t>
            </a:r>
            <a:r>
              <a:rPr lang="en-US" dirty="0"/>
              <a:t> </a:t>
            </a:r>
            <a:r>
              <a:rPr lang="en-US" dirty="0" err="1"/>
              <a:t>ymlaen</a:t>
            </a:r>
            <a:r>
              <a:rPr lang="en-US" dirty="0"/>
              <a:t> </a:t>
            </a:r>
            <a:r>
              <a:rPr lang="en-US" dirty="0" err="1"/>
              <a:t>ar</a:t>
            </a:r>
            <a:r>
              <a:rPr lang="en-US" dirty="0"/>
              <a:t> </a:t>
            </a:r>
            <a:r>
              <a:rPr lang="en-US" dirty="0" err="1"/>
              <a:t>gyfer</a:t>
            </a:r>
            <a:r>
              <a:rPr lang="en-US" dirty="0"/>
              <a:t> </a:t>
            </a:r>
            <a:r>
              <a:rPr lang="en-US" dirty="0" err="1"/>
              <a:t>darlith</a:t>
            </a:r>
            <a:r>
              <a:rPr lang="en-US" dirty="0"/>
              <a:t> </a:t>
            </a:r>
            <a:r>
              <a:rPr lang="en-US" dirty="0" err="1"/>
              <a:t>nesaf</a:t>
            </a:r>
            <a:r>
              <a:rPr lang="en-US" dirty="0"/>
              <a:t>. </a:t>
            </a:r>
          </a:p>
          <a:p>
            <a:r>
              <a:rPr lang="en-US" dirty="0"/>
              <a:t>Reading Task in preparation for next lecture.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32272153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21547349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pPr/>
              <a:t>9/29/2026</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pPr/>
              <a:t>‹#›</a:t>
            </a:fld>
            <a:endParaRPr lang="en-US"/>
          </a:p>
        </p:txBody>
      </p:sp>
    </p:spTree>
    <p:extLst>
      <p:ext uri="{BB962C8B-B14F-4D97-AF65-F5344CB8AC3E}">
        <p14:creationId xmlns:p14="http://schemas.microsoft.com/office/powerpoint/2010/main" val="1941552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folder/view.php?id=9335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curriculum-for-wales/introduction/#the-curriculum-for-wales-framework"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SZ3bVjsbAkY?start=1&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curriculum-for-wales/health-and-well-being/statements-of-what-matters/"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BMSH5204</a:t>
            </a:r>
            <a:br>
              <a:rPr lang="en-GB" altLang="en-US" sz="4000" b="1" dirty="0">
                <a:solidFill>
                  <a:schemeClr val="bg1">
                    <a:lumMod val="95000"/>
                  </a:schemeClr>
                </a:solidFill>
              </a:rPr>
            </a:br>
            <a:r>
              <a:rPr lang="en-GB" altLang="en-US" sz="4000" b="1" dirty="0">
                <a:solidFill>
                  <a:schemeClr val="bg1">
                    <a:lumMod val="95000"/>
                  </a:schemeClr>
                </a:solidFill>
              </a:rPr>
              <a:t>Outdoor learning to Support Health and Wellbeing  </a:t>
            </a:r>
            <a:br>
              <a:rPr lang="en-GB" altLang="en-US" sz="4000" b="1" dirty="0">
                <a:solidFill>
                  <a:schemeClr val="bg1">
                    <a:lumMod val="95000"/>
                  </a:schemeClr>
                </a:solidFill>
              </a:rPr>
            </a:b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281261" y="3212976"/>
            <a:ext cx="3600400"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/Lecture 1</a:t>
            </a:r>
          </a:p>
          <a:p>
            <a:pPr>
              <a:defRPr/>
            </a:pPr>
            <a:r>
              <a:rPr lang="en-GB" altLang="en-US" b="1" dirty="0">
                <a:solidFill>
                  <a:schemeClr val="bg1"/>
                </a:solidFill>
              </a:rPr>
              <a:t>29/09/2026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89E6D-7539-5A44-9EF4-D00B035B3073}"/>
              </a:ext>
            </a:extLst>
          </p:cNvPr>
          <p:cNvSpPr>
            <a:spLocks noGrp="1"/>
          </p:cNvSpPr>
          <p:nvPr>
            <p:ph type="title"/>
          </p:nvPr>
        </p:nvSpPr>
        <p:spPr>
          <a:xfrm>
            <a:off x="457200" y="39231"/>
            <a:ext cx="8229600" cy="1143000"/>
          </a:xfrm>
        </p:spPr>
        <p:txBody>
          <a:bodyPr/>
          <a:lstStyle/>
          <a:p>
            <a:r>
              <a:rPr lang="en-US" dirty="0"/>
              <a:t>Intro to module</a:t>
            </a:r>
          </a:p>
        </p:txBody>
      </p:sp>
      <p:sp>
        <p:nvSpPr>
          <p:cNvPr id="4" name="Rectangle 3">
            <a:extLst>
              <a:ext uri="{FF2B5EF4-FFF2-40B4-BE49-F238E27FC236}">
                <a16:creationId xmlns:a16="http://schemas.microsoft.com/office/drawing/2014/main" id="{0DF1163A-8ADF-DE44-84E3-0EDD720AF909}"/>
              </a:ext>
            </a:extLst>
          </p:cNvPr>
          <p:cNvSpPr/>
          <p:nvPr/>
        </p:nvSpPr>
        <p:spPr>
          <a:xfrm>
            <a:off x="251520" y="1412776"/>
            <a:ext cx="8640960" cy="3170099"/>
          </a:xfrm>
          <a:prstGeom prst="rect">
            <a:avLst/>
          </a:prstGeom>
        </p:spPr>
        <p:txBody>
          <a:bodyPr wrap="square">
            <a:spAutoFit/>
          </a:bodyPr>
          <a:lstStyle/>
          <a:p>
            <a:r>
              <a:rPr lang="en-GB" sz="2000" i="1" dirty="0"/>
              <a:t>We will be observing children in educational settings which will support with the understanding of effective teaching and learning in the outdoors. </a:t>
            </a:r>
          </a:p>
          <a:p>
            <a:endParaRPr lang="en-GB" sz="2000" i="1" dirty="0"/>
          </a:p>
          <a:p>
            <a:r>
              <a:rPr lang="en-GB" sz="2000" i="1" dirty="0"/>
              <a:t>Some lectures will highlight the links between the observations and your assessments.  </a:t>
            </a:r>
          </a:p>
          <a:p>
            <a:endParaRPr lang="en-GB" sz="2000" i="1" dirty="0"/>
          </a:p>
          <a:p>
            <a:r>
              <a:rPr lang="en-GB" sz="2000" i="1" dirty="0"/>
              <a:t>It is essential that you do reading tasks in order to make the links from theory to practice. Many </a:t>
            </a:r>
            <a:r>
              <a:rPr lang="en-GB" sz="2000" i="1" dirty="0">
                <a:hlinkClick r:id="rId3" tooltip="articles"/>
              </a:rPr>
              <a:t>articles</a:t>
            </a:r>
            <a:r>
              <a:rPr lang="en-GB" sz="2000" i="1" dirty="0"/>
              <a:t> have been placed on </a:t>
            </a:r>
            <a:r>
              <a:rPr lang="en-GB" sz="2000" i="1" dirty="0" err="1"/>
              <a:t>moodle</a:t>
            </a:r>
            <a:r>
              <a:rPr lang="en-GB" sz="2000" i="1" dirty="0"/>
              <a:t> to support you with the research. Enjoy the reading. </a:t>
            </a:r>
            <a:endParaRPr lang="en-US" sz="2000" b="1" dirty="0"/>
          </a:p>
        </p:txBody>
      </p:sp>
    </p:spTree>
    <p:extLst>
      <p:ext uri="{BB962C8B-B14F-4D97-AF65-F5344CB8AC3E}">
        <p14:creationId xmlns:p14="http://schemas.microsoft.com/office/powerpoint/2010/main" val="311827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445C7A-0264-7E47-AA2C-951EA8BEE4A3}"/>
              </a:ext>
            </a:extLst>
          </p:cNvPr>
          <p:cNvSpPr/>
          <p:nvPr/>
        </p:nvSpPr>
        <p:spPr>
          <a:xfrm>
            <a:off x="107504" y="116632"/>
            <a:ext cx="8640960" cy="5529719"/>
          </a:xfrm>
          <a:prstGeom prst="rect">
            <a:avLst/>
          </a:prstGeom>
        </p:spPr>
        <p:txBody>
          <a:bodyPr wrap="square">
            <a:spAutoFit/>
          </a:bodyPr>
          <a:lstStyle/>
          <a:p>
            <a:pPr marL="342900" lvl="0" indent="-342900">
              <a:lnSpc>
                <a:spcPct val="115000"/>
              </a:lnSpc>
              <a:spcAft>
                <a:spcPts val="1000"/>
              </a:spcAft>
              <a:buFont typeface="Symbol" pitchFamily="2" charset="2"/>
              <a:buChar char=""/>
            </a:pPr>
            <a:r>
              <a:rPr lang="en-US"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Explore the Welsh Curriculum’s approach to Health and Wellbeing Area of Learning and Experiences and evaluate various educational theorists’ contribution to some of the underlying principles and philosophy of the curriculum</a:t>
            </a:r>
            <a:br>
              <a:rPr lang="en-US" sz="2400" dirty="0">
                <a:solidFill>
                  <a:srgbClr val="000000"/>
                </a:solidFill>
                <a:latin typeface="Cambria" panose="02040503050406030204" pitchFamily="18" charset="0"/>
                <a:ea typeface="Calibri" panose="020F0502020204030204" pitchFamily="34" charset="0"/>
                <a:cs typeface="Times New Roman" panose="02020603050405020304" pitchFamily="18" charset="0"/>
              </a:rPr>
            </a:br>
            <a:r>
              <a:rPr lang="en-US"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Critically consider how the outdoors and adventure can support the holistic development of young people in schools. </a:t>
            </a:r>
          </a:p>
          <a:p>
            <a:pPr marL="457200" indent="-180340" algn="just">
              <a:spcBef>
                <a:spcPts val="600"/>
              </a:spcBef>
              <a:spcAft>
                <a:spcPts val="0"/>
              </a:spcAft>
            </a:pPr>
            <a:r>
              <a:rPr lang="en-GB" sz="2400" dirty="0">
                <a:latin typeface="Arial" panose="020B0604020202020204" pitchFamily="34" charset="0"/>
                <a:ea typeface="Times New Roman" panose="02020603050405020304" pitchFamily="18" charset="0"/>
              </a:rPr>
              <a:t> </a:t>
            </a:r>
            <a:endParaRPr lang="en-GB" sz="28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Demonstrate the ability to design and deliver an appropriate leaning experience by utilising the outdoor environment to address aspects of health and wellbeing related educational learning outcomes. </a:t>
            </a:r>
          </a:p>
        </p:txBody>
      </p:sp>
    </p:spTree>
    <p:extLst>
      <p:ext uri="{BB962C8B-B14F-4D97-AF65-F5344CB8AC3E}">
        <p14:creationId xmlns:p14="http://schemas.microsoft.com/office/powerpoint/2010/main" val="2189814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08A2-7688-4F85-9CD9-84CB7288040A}"/>
              </a:ext>
            </a:extLst>
          </p:cNvPr>
          <p:cNvSpPr>
            <a:spLocks noGrp="1"/>
          </p:cNvSpPr>
          <p:nvPr>
            <p:ph type="title"/>
          </p:nvPr>
        </p:nvSpPr>
        <p:spPr>
          <a:xfrm>
            <a:off x="457200" y="1988840"/>
            <a:ext cx="8229600" cy="1143000"/>
          </a:xfrm>
        </p:spPr>
        <p:txBody>
          <a:bodyPr/>
          <a:lstStyle/>
          <a:p>
            <a:r>
              <a:rPr lang="en-GB" sz="4800" dirty="0"/>
              <a:t>Connection with Assessment Specification document</a:t>
            </a:r>
            <a:br>
              <a:rPr lang="en-GB" sz="4800" dirty="0"/>
            </a:br>
            <a:br>
              <a:rPr lang="en-GB" sz="4800" dirty="0"/>
            </a:br>
            <a:r>
              <a:rPr lang="en-GB" sz="4800" dirty="0" err="1"/>
              <a:t>Cyswllt</a:t>
            </a:r>
            <a:r>
              <a:rPr lang="en-GB" sz="4800" dirty="0"/>
              <a:t> </a:t>
            </a:r>
            <a:r>
              <a:rPr lang="en-GB" sz="4800" dirty="0" err="1"/>
              <a:t>gyda</a:t>
            </a:r>
            <a:r>
              <a:rPr lang="en-GB" sz="4800" dirty="0"/>
              <a:t> </a:t>
            </a:r>
            <a:r>
              <a:rPr lang="en-GB" sz="4800" dirty="0" err="1"/>
              <a:t>ddogfen</a:t>
            </a:r>
            <a:r>
              <a:rPr lang="en-GB" sz="4800" dirty="0"/>
              <a:t> </a:t>
            </a:r>
            <a:br>
              <a:rPr lang="en-GB" sz="4800" dirty="0"/>
            </a:br>
            <a:r>
              <a:rPr lang="en-GB" sz="4800" dirty="0" err="1"/>
              <a:t>Manyleb</a:t>
            </a:r>
            <a:r>
              <a:rPr lang="en-GB" sz="4800" dirty="0"/>
              <a:t> </a:t>
            </a:r>
            <a:r>
              <a:rPr lang="en-GB" sz="4800" dirty="0" err="1"/>
              <a:t>Asesu</a:t>
            </a:r>
            <a:endParaRPr lang="en-GB" sz="4800" dirty="0"/>
          </a:p>
        </p:txBody>
      </p:sp>
    </p:spTree>
    <p:extLst>
      <p:ext uri="{BB962C8B-B14F-4D97-AF65-F5344CB8AC3E}">
        <p14:creationId xmlns:p14="http://schemas.microsoft.com/office/powerpoint/2010/main" val="280790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7452320" cy="764704"/>
          </a:xfrm>
          <a:solidFill>
            <a:schemeClr val="accent5">
              <a:lumMod val="75000"/>
            </a:schemeClr>
          </a:solidFill>
        </p:spPr>
        <p:txBody>
          <a:bodyPr/>
          <a:lstStyle/>
          <a:p>
            <a:pPr algn="l"/>
            <a:r>
              <a:rPr lang="en-US" altLang="en-US" sz="3200" b="1" dirty="0">
                <a:solidFill>
                  <a:schemeClr val="bg1"/>
                </a:solidFill>
              </a:rPr>
              <a:t>Curriculum in Wales : Aims / </a:t>
            </a:r>
            <a:r>
              <a:rPr lang="en-US" altLang="en-US" sz="3200" b="1" dirty="0" err="1">
                <a:solidFill>
                  <a:schemeClr val="bg1"/>
                </a:solidFill>
              </a:rPr>
              <a:t>Nodau</a:t>
            </a:r>
            <a:endParaRPr lang="en-US" altLang="en-US" sz="4000" b="1" dirty="0">
              <a:solidFill>
                <a:schemeClr val="bg1"/>
              </a:solidFill>
            </a:endParaRPr>
          </a:p>
        </p:txBody>
      </p:sp>
      <p:sp>
        <p:nvSpPr>
          <p:cNvPr id="5" name="TextBox 4">
            <a:extLst>
              <a:ext uri="{FF2B5EF4-FFF2-40B4-BE49-F238E27FC236}">
                <a16:creationId xmlns:a16="http://schemas.microsoft.com/office/drawing/2014/main" id="{162DD27C-541C-C940-9511-CBA893D4FA42}"/>
              </a:ext>
            </a:extLst>
          </p:cNvPr>
          <p:cNvSpPr txBox="1"/>
          <p:nvPr/>
        </p:nvSpPr>
        <p:spPr>
          <a:xfrm>
            <a:off x="4719978" y="1228397"/>
            <a:ext cx="4182317" cy="4401205"/>
          </a:xfrm>
          <a:prstGeom prst="rect">
            <a:avLst/>
          </a:prstGeom>
          <a:noFill/>
        </p:spPr>
        <p:txBody>
          <a:bodyPr wrap="square" lIns="91440" tIns="45720" rIns="91440" bIns="45720" rtlCol="0" anchor="t">
            <a:spAutoFit/>
          </a:bodyPr>
          <a:lstStyle/>
          <a:p>
            <a:pPr algn="ctr"/>
            <a:r>
              <a:rPr lang="en-GB" b="1" i="1" dirty="0"/>
              <a:t>The key characteristics of Curriculum for Wales</a:t>
            </a:r>
          </a:p>
          <a:p>
            <a:pPr algn="ctr"/>
            <a:endParaRPr lang="en-GB" b="1" i="1" dirty="0">
              <a:latin typeface="Verdana"/>
              <a:ea typeface="MS PGothic"/>
            </a:endParaRPr>
          </a:p>
          <a:p>
            <a:pPr algn="ctr"/>
            <a:r>
              <a:rPr lang="en-GB" b="1" i="1" dirty="0">
                <a:latin typeface="Verdana"/>
                <a:ea typeface="MS PGothic"/>
              </a:rPr>
              <a:t>What is the nature of the early years curriculum in Wales? </a:t>
            </a:r>
            <a:endParaRPr lang="en-GB" b="1" i="1" dirty="0"/>
          </a:p>
          <a:p>
            <a:pPr algn="ctr"/>
            <a:endParaRPr lang="en-GB" b="1" i="1" dirty="0"/>
          </a:p>
          <a:p>
            <a:pPr algn="ctr"/>
            <a:r>
              <a:rPr lang="en-GB" b="1" i="1" dirty="0">
                <a:latin typeface="Verdana"/>
                <a:ea typeface="MS PGothic"/>
              </a:rPr>
              <a:t>What are the values and main principles of the Foundation Learning stages? </a:t>
            </a:r>
            <a:endParaRPr lang="en-GB" b="1" i="1" dirty="0"/>
          </a:p>
          <a:p>
            <a:pPr algn="ctr"/>
            <a:endParaRPr lang="en-GB" b="1" i="1" dirty="0"/>
          </a:p>
          <a:p>
            <a:pPr algn="ctr"/>
            <a:r>
              <a:rPr lang="en-GB" b="1" i="1" dirty="0"/>
              <a:t>An overview of how Health and Well-being are embedded within the curriculum.</a:t>
            </a:r>
            <a:endParaRPr lang="cy-GB" b="1" i="1" dirty="0"/>
          </a:p>
          <a:p>
            <a:pPr algn="ctr"/>
            <a:endParaRPr lang="en-GB" b="1" i="1" dirty="0">
              <a:latin typeface="Verdana"/>
              <a:ea typeface="MS PGothic"/>
            </a:endParaRPr>
          </a:p>
          <a:p>
            <a:pPr algn="ctr"/>
            <a:endParaRPr lang="en-US" sz="2800" dirty="0"/>
          </a:p>
        </p:txBody>
      </p:sp>
      <p:sp>
        <p:nvSpPr>
          <p:cNvPr id="6" name="TextBox 5">
            <a:extLst>
              <a:ext uri="{FF2B5EF4-FFF2-40B4-BE49-F238E27FC236}">
                <a16:creationId xmlns:a16="http://schemas.microsoft.com/office/drawing/2014/main" id="{BB1FAB4E-8C48-2B4E-8E20-17746B32D3C0}"/>
              </a:ext>
            </a:extLst>
          </p:cNvPr>
          <p:cNvSpPr txBox="1"/>
          <p:nvPr/>
        </p:nvSpPr>
        <p:spPr>
          <a:xfrm>
            <a:off x="241705" y="1228397"/>
            <a:ext cx="3745103" cy="4678204"/>
          </a:xfrm>
          <a:prstGeom prst="rect">
            <a:avLst/>
          </a:prstGeom>
          <a:noFill/>
        </p:spPr>
        <p:txBody>
          <a:bodyPr wrap="square" lIns="91440" tIns="45720" rIns="91440" bIns="45720" rtlCol="0" anchor="t">
            <a:spAutoFit/>
          </a:bodyPr>
          <a:lstStyle/>
          <a:p>
            <a:pPr algn="ctr"/>
            <a:r>
              <a:rPr lang="en-GB" b="1" dirty="0" err="1"/>
              <a:t>Nodweddion</a:t>
            </a:r>
            <a:r>
              <a:rPr lang="en-GB" b="1" dirty="0"/>
              <a:t> </a:t>
            </a:r>
            <a:r>
              <a:rPr lang="en-GB" b="1" dirty="0" err="1"/>
              <a:t>allweddol</a:t>
            </a:r>
            <a:r>
              <a:rPr lang="en-GB" b="1" dirty="0"/>
              <a:t> </a:t>
            </a:r>
            <a:r>
              <a:rPr lang="en-GB" b="1" dirty="0" err="1"/>
              <a:t>Cwricwlwm</a:t>
            </a:r>
            <a:r>
              <a:rPr lang="en-GB" b="1" dirty="0"/>
              <a:t> </a:t>
            </a:r>
            <a:r>
              <a:rPr lang="en-GB" b="1" dirty="0" err="1"/>
              <a:t>i</a:t>
            </a:r>
            <a:r>
              <a:rPr lang="en-GB" b="1" dirty="0"/>
              <a:t> </a:t>
            </a:r>
            <a:r>
              <a:rPr lang="en-GB" b="1" dirty="0" err="1"/>
              <a:t>Gymru</a:t>
            </a:r>
            <a:r>
              <a:rPr lang="en-GB" b="1" dirty="0"/>
              <a:t> </a:t>
            </a:r>
          </a:p>
          <a:p>
            <a:pPr algn="ctr"/>
            <a:endParaRPr lang="en-GB" b="1" dirty="0">
              <a:latin typeface="Verdana"/>
              <a:ea typeface="MS PGothic"/>
            </a:endParaRPr>
          </a:p>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natur</a:t>
            </a:r>
            <a:r>
              <a:rPr lang="en-GB" b="1" dirty="0">
                <a:latin typeface="Verdana"/>
                <a:ea typeface="MS PGothic"/>
              </a:rPr>
              <a:t> </a:t>
            </a:r>
            <a:r>
              <a:rPr lang="en-GB" b="1" dirty="0" err="1">
                <a:latin typeface="Verdana"/>
                <a:ea typeface="MS PGothic"/>
              </a:rPr>
              <a:t>cwricwlwm</a:t>
            </a:r>
            <a:r>
              <a:rPr lang="en-GB" b="1" dirty="0">
                <a:latin typeface="Verdana"/>
                <a:ea typeface="MS PGothic"/>
              </a:rPr>
              <a:t> </a:t>
            </a:r>
            <a:r>
              <a:rPr lang="en-GB" b="1" dirty="0" err="1">
                <a:latin typeface="Verdana"/>
                <a:ea typeface="MS PGothic"/>
              </a:rPr>
              <a:t>blynyddoedd</a:t>
            </a:r>
            <a:r>
              <a:rPr lang="en-GB" b="1" dirty="0">
                <a:latin typeface="Verdana"/>
                <a:ea typeface="MS PGothic"/>
              </a:rPr>
              <a:t> </a:t>
            </a:r>
            <a:r>
              <a:rPr lang="en-GB" b="1" dirty="0" err="1">
                <a:latin typeface="Verdana"/>
                <a:ea typeface="MS PGothic"/>
              </a:rPr>
              <a:t>cynnar</a:t>
            </a:r>
            <a:r>
              <a:rPr lang="en-GB" b="1" dirty="0">
                <a:latin typeface="Verdana"/>
                <a:ea typeface="MS PGothic"/>
              </a:rPr>
              <a:t> </a:t>
            </a:r>
            <a:r>
              <a:rPr lang="en-GB" b="1" dirty="0" err="1">
                <a:latin typeface="Verdana"/>
                <a:ea typeface="MS PGothic"/>
              </a:rPr>
              <a:t>yng</a:t>
            </a:r>
            <a:r>
              <a:rPr lang="en-GB" b="1" dirty="0">
                <a:latin typeface="Verdana"/>
                <a:ea typeface="MS PGothic"/>
              </a:rPr>
              <a:t> </a:t>
            </a:r>
            <a:r>
              <a:rPr lang="en-GB" b="1" dirty="0" err="1">
                <a:latin typeface="Verdana"/>
                <a:ea typeface="MS PGothic"/>
              </a:rPr>
              <a:t>Nghymru</a:t>
            </a:r>
            <a:r>
              <a:rPr lang="en-GB" b="1" dirty="0">
                <a:latin typeface="Verdana"/>
                <a:ea typeface="MS PGothic"/>
              </a:rPr>
              <a:t>?</a:t>
            </a:r>
          </a:p>
          <a:p>
            <a:pPr algn="ctr"/>
            <a:endParaRPr lang="en-GB" b="1" dirty="0"/>
          </a:p>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egwyddorion</a:t>
            </a:r>
            <a:r>
              <a:rPr lang="en-GB" b="1" dirty="0">
                <a:latin typeface="Verdana"/>
                <a:ea typeface="MS PGothic"/>
              </a:rPr>
              <a:t> a </a:t>
            </a:r>
            <a:r>
              <a:rPr lang="en-GB" b="1" dirty="0" err="1">
                <a:latin typeface="Verdana"/>
                <a:ea typeface="MS PGothic"/>
              </a:rPr>
              <a:t>gwerthoedd</a:t>
            </a:r>
            <a:r>
              <a:rPr lang="en-GB" b="1" dirty="0">
                <a:latin typeface="Verdana"/>
                <a:ea typeface="MS PGothic"/>
              </a:rPr>
              <a:t> </a:t>
            </a:r>
            <a:r>
              <a:rPr lang="en-GB" b="1" dirty="0" err="1">
                <a:latin typeface="Verdana"/>
                <a:ea typeface="MS PGothic"/>
              </a:rPr>
              <a:t>camau</a:t>
            </a:r>
            <a:r>
              <a:rPr lang="en-GB" b="1" dirty="0">
                <a:latin typeface="Verdana"/>
                <a:ea typeface="MS PGothic"/>
              </a:rPr>
              <a:t> </a:t>
            </a:r>
            <a:r>
              <a:rPr lang="en-GB" b="1" dirty="0" err="1">
                <a:latin typeface="Verdana"/>
                <a:ea typeface="MS PGothic"/>
              </a:rPr>
              <a:t>Dysgu</a:t>
            </a:r>
            <a:r>
              <a:rPr lang="en-GB" b="1" dirty="0">
                <a:latin typeface="Verdana"/>
                <a:ea typeface="MS PGothic"/>
              </a:rPr>
              <a:t> </a:t>
            </a:r>
            <a:r>
              <a:rPr lang="en-GB" b="1" dirty="0" err="1">
                <a:latin typeface="Verdana"/>
                <a:ea typeface="MS PGothic"/>
              </a:rPr>
              <a:t>Sylfaenol</a:t>
            </a:r>
            <a:r>
              <a:rPr lang="en-GB" b="1" dirty="0">
                <a:latin typeface="Verdana"/>
                <a:ea typeface="MS PGothic"/>
              </a:rPr>
              <a:t>?  </a:t>
            </a:r>
            <a:endParaRPr lang="en-GB" b="1" dirty="0"/>
          </a:p>
          <a:p>
            <a:pPr algn="ctr"/>
            <a:endParaRPr lang="en-GB" b="1" dirty="0"/>
          </a:p>
          <a:p>
            <a:pPr algn="ctr"/>
            <a:r>
              <a:rPr lang="cy-GB" b="1" dirty="0"/>
              <a:t>Trosolwg o sut yr ymgorfforir Iechyd a Lles o fewn y cwricwlwm.</a:t>
            </a:r>
          </a:p>
          <a:p>
            <a:pPr algn="ctr"/>
            <a:endParaRPr lang="en-GB" b="1" dirty="0">
              <a:latin typeface="Verdana"/>
              <a:ea typeface="MS PGothic"/>
            </a:endParaRPr>
          </a:p>
          <a:p>
            <a:pPr algn="ctr"/>
            <a:endParaRPr lang="en-US" sz="2800" dirty="0"/>
          </a:p>
        </p:txBody>
      </p:sp>
    </p:spTree>
    <p:extLst>
      <p:ext uri="{BB962C8B-B14F-4D97-AF65-F5344CB8AC3E}">
        <p14:creationId xmlns:p14="http://schemas.microsoft.com/office/powerpoint/2010/main" val="2115452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5CAAFDB2-2E17-26DB-528E-EFDA5E1139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43" r="18709" b="1"/>
          <a:stretch/>
        </p:blipFill>
        <p:spPr bwMode="auto">
          <a:xfrm>
            <a:off x="230831" y="261437"/>
            <a:ext cx="8682337"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390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E6F9FC65-DCA9-9F87-41BC-69D9DF53AC50}"/>
              </a:ext>
            </a:extLst>
          </p:cNvPr>
          <p:cNvSpPr>
            <a:spLocks noGrp="1"/>
          </p:cNvSpPr>
          <p:nvPr>
            <p:ph type="title"/>
          </p:nvPr>
        </p:nvSpPr>
        <p:spPr/>
        <p:txBody>
          <a:bodyPr/>
          <a:lstStyle/>
          <a:p>
            <a:r>
              <a:rPr lang="en-GB" err="1"/>
              <a:t>Trosolwg</a:t>
            </a:r>
            <a:r>
              <a:rPr lang="en-GB"/>
              <a:t> </a:t>
            </a:r>
            <a:r>
              <a:rPr lang="en-GB" err="1"/>
              <a:t>o’r</a:t>
            </a:r>
            <a:r>
              <a:rPr lang="en-GB"/>
              <a:t> </a:t>
            </a:r>
            <a:r>
              <a:rPr lang="en-GB" err="1"/>
              <a:t>cwricwlwm</a:t>
            </a:r>
            <a:br>
              <a:rPr lang="en-GB"/>
            </a:br>
            <a:r>
              <a:rPr lang="en-GB" i="1"/>
              <a:t>Overview of curriculum</a:t>
            </a:r>
            <a:endParaRPr lang="cy-GB"/>
          </a:p>
        </p:txBody>
      </p:sp>
      <p:sp>
        <p:nvSpPr>
          <p:cNvPr id="3" name="Dalfan Cynnwys 2">
            <a:extLst>
              <a:ext uri="{FF2B5EF4-FFF2-40B4-BE49-F238E27FC236}">
                <a16:creationId xmlns:a16="http://schemas.microsoft.com/office/drawing/2014/main" id="{F39A9ED8-32C0-656A-DC10-C6FCB87831DE}"/>
              </a:ext>
            </a:extLst>
          </p:cNvPr>
          <p:cNvSpPr>
            <a:spLocks noGrp="1"/>
          </p:cNvSpPr>
          <p:nvPr>
            <p:ph sz="half" idx="1"/>
          </p:nvPr>
        </p:nvSpPr>
        <p:spPr/>
        <p:txBody>
          <a:bodyPr vert="horz" lIns="91440" tIns="45720" rIns="91440" bIns="45720" rtlCol="0" anchor="t">
            <a:normAutofit fontScale="92500"/>
          </a:bodyPr>
          <a:lstStyle/>
          <a:p>
            <a:r>
              <a:rPr lang="en-GB"/>
              <a:t>4 </a:t>
            </a:r>
            <a:r>
              <a:rPr lang="en-GB" err="1"/>
              <a:t>diben</a:t>
            </a:r>
            <a:endParaRPr lang="en-GB"/>
          </a:p>
          <a:p>
            <a:r>
              <a:rPr lang="en-GB"/>
              <a:t>12 </a:t>
            </a:r>
            <a:r>
              <a:rPr lang="en-GB" err="1"/>
              <a:t>egwyddor</a:t>
            </a:r>
            <a:r>
              <a:rPr lang="en-GB"/>
              <a:t> </a:t>
            </a:r>
            <a:r>
              <a:rPr lang="en-GB" err="1"/>
              <a:t>addysgeg</a:t>
            </a:r>
            <a:endParaRPr lang="en-GB"/>
          </a:p>
          <a:p>
            <a:r>
              <a:rPr lang="en-GB"/>
              <a:t>6 Maes </a:t>
            </a:r>
            <a:r>
              <a:rPr lang="en-GB" err="1"/>
              <a:t>Dysgu</a:t>
            </a:r>
            <a:r>
              <a:rPr lang="en-GB"/>
              <a:t> a </a:t>
            </a:r>
            <a:r>
              <a:rPr lang="en-GB" err="1"/>
              <a:t>Phrofiad</a:t>
            </a:r>
            <a:r>
              <a:rPr lang="en-GB"/>
              <a:t> &amp; </a:t>
            </a:r>
            <a:r>
              <a:rPr lang="en-GB" err="1"/>
              <a:t>disgrifiadau</a:t>
            </a:r>
            <a:r>
              <a:rPr lang="en-GB"/>
              <a:t> </a:t>
            </a:r>
            <a:r>
              <a:rPr lang="en-GB" err="1"/>
              <a:t>dysgu</a:t>
            </a:r>
          </a:p>
          <a:p>
            <a:r>
              <a:rPr lang="en-GB"/>
              <a:t>3 </a:t>
            </a:r>
            <a:r>
              <a:rPr lang="en-GB" err="1"/>
              <a:t>cyfrifoldeb</a:t>
            </a:r>
            <a:r>
              <a:rPr lang="en-GB"/>
              <a:t> </a:t>
            </a:r>
            <a:r>
              <a:rPr lang="en-GB" err="1"/>
              <a:t>trawsgwricwlaidd</a:t>
            </a:r>
            <a:endParaRPr lang="en-GB"/>
          </a:p>
          <a:p>
            <a:endParaRPr lang="cy-GB"/>
          </a:p>
        </p:txBody>
      </p:sp>
      <p:sp>
        <p:nvSpPr>
          <p:cNvPr id="4" name="Dalfan Cynnwys 3">
            <a:extLst>
              <a:ext uri="{FF2B5EF4-FFF2-40B4-BE49-F238E27FC236}">
                <a16:creationId xmlns:a16="http://schemas.microsoft.com/office/drawing/2014/main" id="{FD912DDA-FDD1-53BC-80E1-5DD4A8930922}"/>
              </a:ext>
            </a:extLst>
          </p:cNvPr>
          <p:cNvSpPr>
            <a:spLocks noGrp="1"/>
          </p:cNvSpPr>
          <p:nvPr>
            <p:ph sz="half" idx="2"/>
          </p:nvPr>
        </p:nvSpPr>
        <p:spPr>
          <a:xfrm>
            <a:off x="4629150" y="1628069"/>
            <a:ext cx="3886200" cy="3781091"/>
          </a:xfrm>
        </p:spPr>
        <p:txBody>
          <a:bodyPr vert="horz" lIns="91440" tIns="45720" rIns="91440" bIns="45720" rtlCol="0" anchor="t">
            <a:normAutofit fontScale="92500"/>
          </a:bodyPr>
          <a:lstStyle/>
          <a:p>
            <a:r>
              <a:rPr lang="en-GB" i="1"/>
              <a:t>4 purposes</a:t>
            </a:r>
          </a:p>
          <a:p>
            <a:r>
              <a:rPr lang="en-GB" i="1"/>
              <a:t>12 pedagogical principles</a:t>
            </a:r>
          </a:p>
          <a:p>
            <a:r>
              <a:rPr lang="en-GB" i="1"/>
              <a:t>6 Areas of Learning and Experience &amp; descriptions of learning</a:t>
            </a:r>
            <a:endParaRPr lang="en-GB" i="1">
              <a:cs typeface="Calibri"/>
            </a:endParaRPr>
          </a:p>
          <a:p>
            <a:r>
              <a:rPr lang="en-GB" i="1"/>
              <a:t>3 cross-curricular responsibilities</a:t>
            </a:r>
            <a:endParaRPr lang="cy-GB" i="1"/>
          </a:p>
        </p:txBody>
      </p:sp>
      <p:sp>
        <p:nvSpPr>
          <p:cNvPr id="5" name="Blwch Testun 4">
            <a:extLst>
              <a:ext uri="{FF2B5EF4-FFF2-40B4-BE49-F238E27FC236}">
                <a16:creationId xmlns:a16="http://schemas.microsoft.com/office/drawing/2014/main" id="{A8D04CEA-4166-6009-63EE-0ED4CBA8F73D}"/>
              </a:ext>
            </a:extLst>
          </p:cNvPr>
          <p:cNvSpPr txBox="1"/>
          <p:nvPr/>
        </p:nvSpPr>
        <p:spPr>
          <a:xfrm>
            <a:off x="1742536" y="4960385"/>
            <a:ext cx="5917720" cy="646331"/>
          </a:xfrm>
          <a:prstGeom prst="rect">
            <a:avLst/>
          </a:prstGeom>
          <a:noFill/>
        </p:spPr>
        <p:txBody>
          <a:bodyPr wrap="square" rtlCol="0">
            <a:spAutoFit/>
          </a:bodyPr>
          <a:lstStyle/>
          <a:p>
            <a:r>
              <a:rPr lang="cy-GB">
                <a:hlinkClick r:id="rId3"/>
              </a:rPr>
              <a:t>https://hwb.gov.wales/curriculum-for-wales/introduction/#the-curriculum-for-wales-framework</a:t>
            </a:r>
            <a:r>
              <a:rPr lang="cy-GB"/>
              <a:t> </a:t>
            </a:r>
          </a:p>
        </p:txBody>
      </p:sp>
    </p:spTree>
    <p:extLst>
      <p:ext uri="{BB962C8B-B14F-4D97-AF65-F5344CB8AC3E}">
        <p14:creationId xmlns:p14="http://schemas.microsoft.com/office/powerpoint/2010/main" val="1855486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yfryngau Ar-lein 3" title="New Welsh curriculum – what makes it so different?">
            <a:hlinkClick r:id="" action="ppaction://media"/>
            <a:extLst>
              <a:ext uri="{FF2B5EF4-FFF2-40B4-BE49-F238E27FC236}">
                <a16:creationId xmlns:a16="http://schemas.microsoft.com/office/drawing/2014/main" id="{3CAC76E0-3238-4CE3-B640-CDF7E0DFAA8A}"/>
              </a:ext>
            </a:extLst>
          </p:cNvPr>
          <p:cNvPicPr>
            <a:picLocks noRot="1" noChangeAspect="1"/>
          </p:cNvPicPr>
          <p:nvPr>
            <a:videoFile r:link="rId1"/>
          </p:nvPr>
        </p:nvPicPr>
        <p:blipFill>
          <a:blip r:embed="rId3"/>
          <a:stretch>
            <a:fillRect/>
          </a:stretch>
        </p:blipFill>
        <p:spPr>
          <a:xfrm>
            <a:off x="2596551" y="1759789"/>
            <a:ext cx="4280611" cy="2418545"/>
          </a:xfrm>
          <a:prstGeom prst="rect">
            <a:avLst/>
          </a:prstGeom>
        </p:spPr>
      </p:pic>
    </p:spTree>
    <p:extLst>
      <p:ext uri="{BB962C8B-B14F-4D97-AF65-F5344CB8AC3E}">
        <p14:creationId xmlns:p14="http://schemas.microsoft.com/office/powerpoint/2010/main" val="306733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different colored circles&#10;&#10;Description automatically generated">
            <a:extLst>
              <a:ext uri="{FF2B5EF4-FFF2-40B4-BE49-F238E27FC236}">
                <a16:creationId xmlns:a16="http://schemas.microsoft.com/office/drawing/2014/main" id="{ECEE039B-C290-D74B-B834-656BF19C66FF}"/>
              </a:ext>
            </a:extLst>
          </p:cNvPr>
          <p:cNvPicPr>
            <a:picLocks noGrp="1" noChangeAspect="1"/>
          </p:cNvPicPr>
          <p:nvPr>
            <p:ph sz="half" idx="1"/>
          </p:nvPr>
        </p:nvPicPr>
        <p:blipFill>
          <a:blip r:embed="rId2"/>
          <a:stretch>
            <a:fillRect/>
          </a:stretch>
        </p:blipFill>
        <p:spPr>
          <a:xfrm>
            <a:off x="69954" y="385226"/>
            <a:ext cx="8960369" cy="5044892"/>
          </a:xfrm>
        </p:spPr>
      </p:pic>
    </p:spTree>
    <p:extLst>
      <p:ext uri="{BB962C8B-B14F-4D97-AF65-F5344CB8AC3E}">
        <p14:creationId xmlns:p14="http://schemas.microsoft.com/office/powerpoint/2010/main" val="702156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654B2F-E161-9B83-7347-88517F6C71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94279" y="-947457"/>
            <a:ext cx="5474065" cy="7737195"/>
          </a:xfrm>
          <a:prstGeom prst="rect">
            <a:avLst/>
          </a:prstGeom>
          <a:solidFill>
            <a:srgbClr val="FFFFFF"/>
          </a:solidFill>
        </p:spPr>
      </p:pic>
    </p:spTree>
    <p:extLst>
      <p:ext uri="{BB962C8B-B14F-4D97-AF65-F5344CB8AC3E}">
        <p14:creationId xmlns:p14="http://schemas.microsoft.com/office/powerpoint/2010/main" val="1821997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751047" y="1410263"/>
            <a:ext cx="4066193" cy="4559424"/>
          </a:xfrm>
        </p:spPr>
        <p:txBody>
          <a:bodyPr>
            <a:normAutofit fontScale="85000" lnSpcReduction="10000"/>
          </a:bodyPr>
          <a:lstStyle/>
          <a:p>
            <a:r>
              <a:rPr lang="en-US" dirty="0"/>
              <a:t>The Foundation Learning curriculum has been influenced by educational theorists and international approaches form around the world.</a:t>
            </a:r>
          </a:p>
          <a:p>
            <a:r>
              <a:rPr lang="en-US" dirty="0"/>
              <a:t>The Foundation Learning stage of the curriculum is for children aged 3 to 7 years old</a:t>
            </a:r>
          </a:p>
          <a:p>
            <a:r>
              <a:rPr lang="en-US" dirty="0"/>
              <a:t>It's made up of areas of learning and experiences. </a:t>
            </a:r>
          </a:p>
        </p:txBody>
      </p:sp>
      <p:sp>
        <p:nvSpPr>
          <p:cNvPr id="4" name="Content Placeholder 3"/>
          <p:cNvSpPr>
            <a:spLocks noGrp="1"/>
          </p:cNvSpPr>
          <p:nvPr>
            <p:ph sz="half" idx="2"/>
          </p:nvPr>
        </p:nvSpPr>
        <p:spPr>
          <a:xfrm>
            <a:off x="326735" y="1556792"/>
            <a:ext cx="4066193" cy="4559424"/>
          </a:xfrm>
        </p:spPr>
        <p:txBody>
          <a:bodyPr>
            <a:normAutofit fontScale="85000" lnSpcReduction="10000"/>
          </a:bodyPr>
          <a:lstStyle/>
          <a:p>
            <a:r>
              <a:rPr lang="en-US" dirty="0" err="1"/>
              <a:t>Wrth</a:t>
            </a:r>
            <a:r>
              <a:rPr lang="en-US" dirty="0"/>
              <a:t> </a:t>
            </a:r>
            <a:r>
              <a:rPr lang="en-US" dirty="0" err="1"/>
              <a:t>gynllunio’r</a:t>
            </a:r>
            <a:r>
              <a:rPr lang="en-US" dirty="0"/>
              <a:t> </a:t>
            </a:r>
            <a:r>
              <a:rPr lang="en-US" dirty="0" err="1"/>
              <a:t>Dysgu</a:t>
            </a:r>
            <a:r>
              <a:rPr lang="en-US" dirty="0"/>
              <a:t> </a:t>
            </a:r>
            <a:r>
              <a:rPr lang="en-US" dirty="0" err="1"/>
              <a:t>Dylfaen</a:t>
            </a:r>
            <a:r>
              <a:rPr lang="en-US" dirty="0"/>
              <a:t> </a:t>
            </a:r>
            <a:r>
              <a:rPr lang="en-US" dirty="0" err="1"/>
              <a:t>cafodd</a:t>
            </a:r>
            <a:r>
              <a:rPr lang="en-US" dirty="0"/>
              <a:t> </a:t>
            </a:r>
            <a:r>
              <a:rPr lang="en-US" dirty="0" err="1"/>
              <a:t>ei</a:t>
            </a:r>
            <a:r>
              <a:rPr lang="en-US" dirty="0"/>
              <a:t> </a:t>
            </a:r>
            <a:r>
              <a:rPr lang="en-US" dirty="0" err="1"/>
              <a:t>ddylanwadu</a:t>
            </a:r>
            <a:r>
              <a:rPr lang="en-US" dirty="0"/>
              <a:t> </a:t>
            </a:r>
            <a:r>
              <a:rPr lang="en-US" dirty="0" err="1"/>
              <a:t>gan</a:t>
            </a:r>
            <a:r>
              <a:rPr lang="en-US" dirty="0"/>
              <a:t> </a:t>
            </a:r>
            <a:r>
              <a:rPr lang="en-US" dirty="0" err="1"/>
              <a:t>nifer</a:t>
            </a:r>
            <a:r>
              <a:rPr lang="en-US" dirty="0"/>
              <a:t> o </a:t>
            </a:r>
            <a:r>
              <a:rPr lang="en-US" dirty="0" err="1"/>
              <a:t>ddamcanieithwyr</a:t>
            </a:r>
            <a:r>
              <a:rPr lang="en-US" dirty="0"/>
              <a:t> </a:t>
            </a:r>
            <a:r>
              <a:rPr lang="en-US" dirty="0" err="1"/>
              <a:t>addysgiadol</a:t>
            </a:r>
            <a:r>
              <a:rPr lang="en-US" dirty="0"/>
              <a:t> a </a:t>
            </a:r>
            <a:r>
              <a:rPr lang="en-US" dirty="0" err="1"/>
              <a:t>dulliau</a:t>
            </a:r>
            <a:r>
              <a:rPr lang="en-US" dirty="0"/>
              <a:t> </a:t>
            </a:r>
            <a:r>
              <a:rPr lang="en-US" dirty="0" err="1"/>
              <a:t>rhyngwladol</a:t>
            </a:r>
            <a:r>
              <a:rPr lang="en-US" dirty="0"/>
              <a:t>.</a:t>
            </a:r>
          </a:p>
          <a:p>
            <a:r>
              <a:rPr lang="en-US" dirty="0"/>
              <a:t>Mae cam </a:t>
            </a:r>
            <a:r>
              <a:rPr lang="en-US" dirty="0" err="1"/>
              <a:t>Dysgu</a:t>
            </a:r>
            <a:r>
              <a:rPr lang="en-US" dirty="0"/>
              <a:t> Sylfaen </a:t>
            </a:r>
            <a:r>
              <a:rPr lang="en-US" dirty="0" err="1"/>
              <a:t>ar</a:t>
            </a:r>
            <a:r>
              <a:rPr lang="en-US" dirty="0"/>
              <a:t> </a:t>
            </a:r>
            <a:r>
              <a:rPr lang="en-US" dirty="0" err="1"/>
              <a:t>gyfer</a:t>
            </a:r>
            <a:r>
              <a:rPr lang="en-US" dirty="0"/>
              <a:t> plant 3 </a:t>
            </a:r>
            <a:r>
              <a:rPr lang="en-US" dirty="0" err="1"/>
              <a:t>i</a:t>
            </a:r>
            <a:r>
              <a:rPr lang="en-US" dirty="0"/>
              <a:t> 7mlwydd </a:t>
            </a:r>
            <a:r>
              <a:rPr lang="en-US" dirty="0" err="1"/>
              <a:t>oed</a:t>
            </a:r>
            <a:r>
              <a:rPr lang="en-US" dirty="0"/>
              <a:t>.</a:t>
            </a:r>
          </a:p>
          <a:p>
            <a:r>
              <a:rPr lang="en-US" dirty="0" err="1"/>
              <a:t>Mae’r</a:t>
            </a:r>
            <a:r>
              <a:rPr lang="en-US" dirty="0"/>
              <a:t> </a:t>
            </a:r>
            <a:r>
              <a:rPr lang="en-US" dirty="0" err="1"/>
              <a:t>cwriwlwm</a:t>
            </a:r>
            <a:r>
              <a:rPr lang="en-US" dirty="0"/>
              <a:t> </a:t>
            </a:r>
            <a:r>
              <a:rPr lang="en-US" dirty="0" err="1"/>
              <a:t>wedi</a:t>
            </a:r>
            <a:r>
              <a:rPr lang="en-US" dirty="0"/>
              <a:t> </a:t>
            </a:r>
            <a:r>
              <a:rPr lang="en-US" dirty="0" err="1"/>
              <a:t>llunio</a:t>
            </a:r>
            <a:r>
              <a:rPr lang="en-US" dirty="0"/>
              <a:t> </a:t>
            </a:r>
            <a:r>
              <a:rPr lang="en-US" dirty="0" err="1"/>
              <a:t>gan</a:t>
            </a:r>
            <a:r>
              <a:rPr lang="en-US" dirty="0"/>
              <a:t> </a:t>
            </a:r>
            <a:r>
              <a:rPr lang="en-US" dirty="0" err="1"/>
              <a:t>meysydd</a:t>
            </a:r>
            <a:r>
              <a:rPr lang="en-US" dirty="0"/>
              <a:t> </a:t>
            </a:r>
            <a:r>
              <a:rPr lang="en-US" dirty="0" err="1"/>
              <a:t>dysgu</a:t>
            </a:r>
            <a:r>
              <a:rPr lang="en-US" dirty="0"/>
              <a:t> a </a:t>
            </a:r>
            <a:r>
              <a:rPr lang="en-US" dirty="0" err="1"/>
              <a:t>phrofiad</a:t>
            </a:r>
            <a:r>
              <a:rPr lang="en-US" dirty="0"/>
              <a:t>.  </a:t>
            </a:r>
          </a:p>
        </p:txBody>
      </p:sp>
      <p:sp>
        <p:nvSpPr>
          <p:cNvPr id="5" name="Title 1"/>
          <p:cNvSpPr txBox="1">
            <a:spLocks/>
          </p:cNvSpPr>
          <p:nvPr/>
        </p:nvSpPr>
        <p:spPr>
          <a:xfrm>
            <a:off x="550862" y="73306"/>
            <a:ext cx="8042276" cy="1336956"/>
          </a:xfrm>
          <a:prstGeom prst="rect">
            <a:avLst/>
          </a:prstGeom>
        </p:spPr>
        <p:txBody>
          <a:bodyPr vert="horz" lIns="91440" tIns="45720" rIns="91440" bIns="45720" rtlCol="0" anchor="b" anchorCtr="0">
            <a:noAutofit/>
          </a:bodyPr>
          <a:lstStyle/>
          <a:p>
            <a:pPr algn="ctr" eaLnBrk="1" fontAlgn="auto" hangingPunct="1">
              <a:spcAft>
                <a:spcPts val="0"/>
              </a:spcAft>
              <a:defRPr/>
            </a:pPr>
            <a:r>
              <a:rPr lang="en-US" sz="4600" dirty="0" err="1">
                <a:solidFill>
                  <a:schemeClr val="accent1"/>
                </a:solidFill>
                <a:latin typeface="+mj-lt"/>
                <a:ea typeface="+mj-ea"/>
                <a:cs typeface="+mj-cs"/>
              </a:rPr>
              <a:t>Dysgu</a:t>
            </a:r>
            <a:r>
              <a:rPr lang="en-US" sz="4600" dirty="0">
                <a:solidFill>
                  <a:schemeClr val="accent1"/>
                </a:solidFill>
                <a:latin typeface="+mj-lt"/>
                <a:ea typeface="+mj-ea"/>
                <a:cs typeface="+mj-cs"/>
              </a:rPr>
              <a:t> </a:t>
            </a:r>
            <a:r>
              <a:rPr kumimoji="0" lang="en-US" sz="4600" b="0" i="0" u="none" strike="noStrike" kern="1200" cap="none" spc="0" normalizeH="0" baseline="0" noProof="0" dirty="0">
                <a:ln>
                  <a:noFill/>
                </a:ln>
                <a:solidFill>
                  <a:schemeClr val="accent1"/>
                </a:solidFill>
                <a:effectLst/>
                <a:uLnTx/>
                <a:uFillTx/>
                <a:latin typeface="+mj-lt"/>
                <a:ea typeface="+mj-ea"/>
                <a:cs typeface="+mj-cs"/>
              </a:rPr>
              <a:t>Sylfaen </a:t>
            </a:r>
            <a:br>
              <a:rPr kumimoji="0" lang="en-US" sz="4600" b="0" i="0" u="none" strike="noStrike" kern="1200" cap="none" spc="0" normalizeH="0" baseline="0" noProof="0" dirty="0">
                <a:ln>
                  <a:noFill/>
                </a:ln>
                <a:solidFill>
                  <a:schemeClr val="accent1"/>
                </a:solidFill>
                <a:effectLst/>
                <a:uLnTx/>
                <a:uFillTx/>
                <a:latin typeface="+mj-lt"/>
                <a:ea typeface="+mj-ea"/>
                <a:cs typeface="+mj-cs"/>
              </a:rPr>
            </a:br>
            <a:r>
              <a:rPr lang="en-US" sz="4600" dirty="0">
                <a:solidFill>
                  <a:schemeClr val="accent1"/>
                </a:solidFill>
                <a:latin typeface="+mj-lt"/>
                <a:ea typeface="+mj-ea"/>
                <a:cs typeface="+mj-cs"/>
              </a:rPr>
              <a:t>Foundation</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r>
              <a:rPr lang="en-US" sz="4600" dirty="0">
                <a:solidFill>
                  <a:schemeClr val="accent1"/>
                </a:solidFill>
                <a:latin typeface="+mj-lt"/>
                <a:ea typeface="+mj-ea"/>
                <a:cs typeface="+mj-cs"/>
              </a:rPr>
              <a:t>Learning</a:t>
            </a:r>
            <a:endParaRPr lang="en-US" dirty="0">
              <a:solidFill>
                <a:schemeClr val="accent1"/>
              </a:solidFill>
              <a:ea typeface="Verdana"/>
              <a:cs typeface="+mj-cs"/>
            </a:endParaRPr>
          </a:p>
        </p:txBody>
      </p:sp>
    </p:spTree>
    <p:extLst>
      <p:ext uri="{BB962C8B-B14F-4D97-AF65-F5344CB8AC3E}">
        <p14:creationId xmlns:p14="http://schemas.microsoft.com/office/powerpoint/2010/main" val="241632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4C9953-C574-9E46-AFFB-2BED253B156C}"/>
              </a:ext>
            </a:extLst>
          </p:cNvPr>
          <p:cNvPicPr>
            <a:picLocks noChangeAspect="1"/>
          </p:cNvPicPr>
          <p:nvPr/>
        </p:nvPicPr>
        <p:blipFill>
          <a:blip r:embed="rId2"/>
          <a:stretch>
            <a:fillRect/>
          </a:stretch>
        </p:blipFill>
        <p:spPr>
          <a:xfrm>
            <a:off x="90488" y="1020187"/>
            <a:ext cx="8963025" cy="4817626"/>
          </a:xfrm>
          <a:prstGeom prst="rect">
            <a:avLst/>
          </a:prstGeom>
          <a:noFill/>
        </p:spPr>
      </p:pic>
    </p:spTree>
    <p:extLst>
      <p:ext uri="{BB962C8B-B14F-4D97-AF65-F5344CB8AC3E}">
        <p14:creationId xmlns:p14="http://schemas.microsoft.com/office/powerpoint/2010/main" val="537891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E561201-4A22-5A97-CC9B-B5B86DBD300F}"/>
              </a:ext>
            </a:extLst>
          </p:cNvPr>
          <p:cNvPicPr>
            <a:picLocks noChangeAspect="1"/>
          </p:cNvPicPr>
          <p:nvPr/>
        </p:nvPicPr>
        <p:blipFill>
          <a:blip r:embed="rId2"/>
          <a:stretch>
            <a:fillRect/>
          </a:stretch>
        </p:blipFill>
        <p:spPr>
          <a:xfrm>
            <a:off x="90488" y="964169"/>
            <a:ext cx="8963025" cy="4929662"/>
          </a:xfrm>
          <a:prstGeom prst="rect">
            <a:avLst/>
          </a:prstGeom>
          <a:noFill/>
        </p:spPr>
      </p:pic>
    </p:spTree>
    <p:extLst>
      <p:ext uri="{BB962C8B-B14F-4D97-AF65-F5344CB8AC3E}">
        <p14:creationId xmlns:p14="http://schemas.microsoft.com/office/powerpoint/2010/main" val="1007363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663DF03-9FD9-70C8-87C8-90ECD9A3E5B4}"/>
              </a:ext>
            </a:extLst>
          </p:cNvPr>
          <p:cNvSpPr>
            <a:spLocks noGrp="1"/>
          </p:cNvSpPr>
          <p:nvPr>
            <p:ph type="title"/>
          </p:nvPr>
        </p:nvSpPr>
        <p:spPr>
          <a:xfrm>
            <a:off x="457200" y="274638"/>
            <a:ext cx="8229600" cy="1143000"/>
          </a:xfrm>
        </p:spPr>
        <p:txBody>
          <a:bodyPr/>
          <a:lstStyle/>
          <a:p>
            <a:r>
              <a:rPr lang="en-US" dirty="0" err="1"/>
              <a:t>Natur</a:t>
            </a:r>
            <a:r>
              <a:rPr lang="en-US" dirty="0"/>
              <a:t> </a:t>
            </a:r>
            <a:r>
              <a:rPr lang="en-US" dirty="0" err="1"/>
              <a:t>Cwricwlwm</a:t>
            </a:r>
            <a:r>
              <a:rPr lang="en-US" dirty="0"/>
              <a:t> </a:t>
            </a:r>
            <a:r>
              <a:rPr lang="en-US" dirty="0" err="1"/>
              <a:t>Dysgu</a:t>
            </a:r>
            <a:r>
              <a:rPr lang="en-US" dirty="0"/>
              <a:t> Sylfaen</a:t>
            </a:r>
            <a:br>
              <a:rPr lang="en-US" dirty="0"/>
            </a:br>
            <a:r>
              <a:rPr lang="en-US" dirty="0"/>
              <a:t>Nature of Foundation Learning</a:t>
            </a:r>
          </a:p>
        </p:txBody>
      </p:sp>
      <p:sp>
        <p:nvSpPr>
          <p:cNvPr id="10" name="Content Placeholder 2">
            <a:extLst>
              <a:ext uri="{FF2B5EF4-FFF2-40B4-BE49-F238E27FC236}">
                <a16:creationId xmlns:a16="http://schemas.microsoft.com/office/drawing/2014/main" id="{466E0F3F-360D-DB0C-4F93-10D020545DE7}"/>
              </a:ext>
            </a:extLst>
          </p:cNvPr>
          <p:cNvSpPr>
            <a:spLocks noGrp="1"/>
          </p:cNvSpPr>
          <p:nvPr>
            <p:ph sz="half" idx="1"/>
          </p:nvPr>
        </p:nvSpPr>
        <p:spPr>
          <a:xfrm>
            <a:off x="457200" y="1600201"/>
            <a:ext cx="4038600" cy="3989040"/>
          </a:xfrm>
        </p:spPr>
        <p:txBody>
          <a:bodyPr/>
          <a:lstStyle/>
          <a:p>
            <a:r>
              <a:rPr lang="en-US" sz="2000" dirty="0" err="1"/>
              <a:t>Holistaidd</a:t>
            </a:r>
            <a:endParaRPr lang="en-US" sz="2000" dirty="0"/>
          </a:p>
          <a:p>
            <a:r>
              <a:rPr lang="en-US" sz="2000" dirty="0" err="1"/>
              <a:t>Datblygiad</a:t>
            </a:r>
            <a:r>
              <a:rPr lang="en-US" sz="2000" dirty="0"/>
              <a:t> plant</a:t>
            </a:r>
          </a:p>
          <a:p>
            <a:r>
              <a:rPr lang="en-US" sz="2000" dirty="0" err="1"/>
              <a:t>Amrywiaeth</a:t>
            </a:r>
            <a:r>
              <a:rPr lang="en-US" sz="2000" dirty="0"/>
              <a:t> o </a:t>
            </a:r>
            <a:r>
              <a:rPr lang="en-US" sz="2000" dirty="0" err="1"/>
              <a:t>ddulliau</a:t>
            </a:r>
            <a:r>
              <a:rPr lang="en-US" sz="2000" dirty="0"/>
              <a:t> </a:t>
            </a:r>
            <a:r>
              <a:rPr lang="en-US" sz="2000" dirty="0" err="1"/>
              <a:t>dysgu</a:t>
            </a:r>
            <a:r>
              <a:rPr lang="en-US" sz="2000" dirty="0"/>
              <a:t> ag </a:t>
            </a:r>
            <a:r>
              <a:rPr lang="en-US" sz="2000" dirty="0" err="1"/>
              <a:t>addysgu</a:t>
            </a:r>
            <a:r>
              <a:rPr lang="en-US" sz="2000" dirty="0"/>
              <a:t> </a:t>
            </a:r>
          </a:p>
          <a:p>
            <a:r>
              <a:rPr lang="en-US" sz="2000" dirty="0" err="1"/>
              <a:t>Amgylcheddau</a:t>
            </a:r>
            <a:r>
              <a:rPr lang="en-US" sz="2000" dirty="0"/>
              <a:t> </a:t>
            </a:r>
            <a:r>
              <a:rPr lang="en-US" sz="2000" dirty="0" err="1"/>
              <a:t>effeithiol</a:t>
            </a:r>
            <a:endParaRPr lang="en-US" sz="2000" dirty="0"/>
          </a:p>
          <a:p>
            <a:r>
              <a:rPr lang="en-US" sz="2000" dirty="0" err="1"/>
              <a:t>Dysgu</a:t>
            </a:r>
            <a:r>
              <a:rPr lang="en-US" sz="2000" dirty="0"/>
              <a:t> </a:t>
            </a:r>
            <a:r>
              <a:rPr lang="en-US" sz="2000" dirty="0" err="1"/>
              <a:t>sy’n</a:t>
            </a:r>
            <a:r>
              <a:rPr lang="en-US" sz="2000" dirty="0"/>
              <a:t> </a:t>
            </a:r>
            <a:r>
              <a:rPr lang="en-US" sz="2000" dirty="0" err="1"/>
              <a:t>ennyn</a:t>
            </a:r>
            <a:r>
              <a:rPr lang="en-US" sz="2000" dirty="0"/>
              <a:t> </a:t>
            </a:r>
            <a:r>
              <a:rPr lang="en-US" sz="2000" dirty="0" err="1"/>
              <a:t>diddordeb</a:t>
            </a:r>
            <a:r>
              <a:rPr lang="en-US" sz="2000" dirty="0"/>
              <a:t> </a:t>
            </a:r>
            <a:r>
              <a:rPr lang="en-US" sz="2000" dirty="0" err="1"/>
              <a:t>cyswllt</a:t>
            </a:r>
            <a:r>
              <a:rPr lang="en-US" sz="2000" dirty="0"/>
              <a:t> </a:t>
            </a:r>
            <a:r>
              <a:rPr lang="en-US" sz="2000" dirty="0" err="1"/>
              <a:t>gyda</a:t>
            </a:r>
            <a:r>
              <a:rPr lang="en-US" sz="2000" dirty="0"/>
              <a:t> </a:t>
            </a:r>
            <a:r>
              <a:rPr lang="en-US" sz="2000" dirty="0" err="1"/>
              <a:t>bywyd</a:t>
            </a:r>
            <a:r>
              <a:rPr lang="en-US" sz="2000" dirty="0"/>
              <a:t> go </a:t>
            </a:r>
            <a:r>
              <a:rPr lang="en-US" sz="2000" dirty="0" err="1"/>
              <a:t>iawn</a:t>
            </a:r>
            <a:endParaRPr lang="en-US" sz="2000" dirty="0"/>
          </a:p>
          <a:p>
            <a:r>
              <a:rPr lang="en-US" sz="2000" dirty="0" err="1"/>
              <a:t>Wrth</a:t>
            </a:r>
            <a:r>
              <a:rPr lang="en-US" sz="2000" dirty="0"/>
              <a:t> </a:t>
            </a:r>
            <a:r>
              <a:rPr lang="en-US" sz="2000" dirty="0" err="1"/>
              <a:t>ddysgu</a:t>
            </a:r>
            <a:r>
              <a:rPr lang="en-US" sz="2000" dirty="0"/>
              <a:t> bod </a:t>
            </a:r>
            <a:r>
              <a:rPr lang="en-US" sz="2000" dirty="0" err="1"/>
              <a:t>chwarae</a:t>
            </a:r>
            <a:r>
              <a:rPr lang="en-US" sz="2000" dirty="0"/>
              <a:t> </a:t>
            </a:r>
            <a:r>
              <a:rPr lang="en-US" sz="2000" dirty="0" err="1"/>
              <a:t>yn</a:t>
            </a:r>
            <a:r>
              <a:rPr lang="en-US" sz="2000" dirty="0"/>
              <a:t> </a:t>
            </a:r>
            <a:r>
              <a:rPr lang="en-US" sz="2000" dirty="0" err="1"/>
              <a:t>hawl</a:t>
            </a:r>
            <a:r>
              <a:rPr lang="en-US" sz="2000" dirty="0"/>
              <a:t> </a:t>
            </a:r>
            <a:r>
              <a:rPr lang="en-US" sz="2000" dirty="0" err="1"/>
              <a:t>sylfaenol</a:t>
            </a:r>
            <a:r>
              <a:rPr lang="en-US" sz="2000" dirty="0"/>
              <a:t> </a:t>
            </a:r>
            <a:r>
              <a:rPr lang="en-US" sz="2000" dirty="0" err="1"/>
              <a:t>i</a:t>
            </a:r>
            <a:r>
              <a:rPr lang="en-US" sz="2000" dirty="0"/>
              <a:t> bob </a:t>
            </a:r>
            <a:r>
              <a:rPr lang="en-US" sz="2000" dirty="0" err="1"/>
              <a:t>plentyn</a:t>
            </a:r>
            <a:r>
              <a:rPr lang="en-US" sz="2000" dirty="0"/>
              <a:t>. </a:t>
            </a:r>
          </a:p>
          <a:p>
            <a:endParaRPr lang="en-US" sz="2000" dirty="0"/>
          </a:p>
          <a:p>
            <a:endParaRPr lang="en-US" dirty="0"/>
          </a:p>
        </p:txBody>
      </p:sp>
      <p:sp>
        <p:nvSpPr>
          <p:cNvPr id="12" name="Content Placeholder 3">
            <a:extLst>
              <a:ext uri="{FF2B5EF4-FFF2-40B4-BE49-F238E27FC236}">
                <a16:creationId xmlns:a16="http://schemas.microsoft.com/office/drawing/2014/main" id="{2B2E11AF-7636-4FB8-8337-0251367E69D5}"/>
              </a:ext>
            </a:extLst>
          </p:cNvPr>
          <p:cNvSpPr>
            <a:spLocks noGrp="1"/>
          </p:cNvSpPr>
          <p:nvPr>
            <p:ph sz="half" idx="2"/>
          </p:nvPr>
        </p:nvSpPr>
        <p:spPr>
          <a:xfrm>
            <a:off x="4932040" y="1595537"/>
            <a:ext cx="4038600" cy="3773015"/>
          </a:xfrm>
        </p:spPr>
        <p:txBody>
          <a:bodyPr/>
          <a:lstStyle/>
          <a:p>
            <a:r>
              <a:rPr lang="en-US" sz="2000" dirty="0"/>
              <a:t>Holistic</a:t>
            </a:r>
          </a:p>
          <a:p>
            <a:r>
              <a:rPr lang="en-US" sz="2000" dirty="0"/>
              <a:t>Child development</a:t>
            </a:r>
          </a:p>
          <a:p>
            <a:r>
              <a:rPr lang="en-US" sz="2000" dirty="0"/>
              <a:t>Variety of teaching and learning styles </a:t>
            </a:r>
          </a:p>
          <a:p>
            <a:r>
              <a:rPr lang="en-US" sz="2000" dirty="0"/>
              <a:t>Effective environments</a:t>
            </a:r>
          </a:p>
          <a:p>
            <a:r>
              <a:rPr lang="en-US" sz="2000" dirty="0"/>
              <a:t>Engaging learning activities that are closely aligned with real life experiences</a:t>
            </a:r>
          </a:p>
          <a:p>
            <a:r>
              <a:rPr lang="en-US" sz="2000" dirty="0"/>
              <a:t>Emphasis that play is a fundamental right to every child to aid their learning. </a:t>
            </a:r>
          </a:p>
          <a:p>
            <a:endParaRPr lang="en-US" dirty="0"/>
          </a:p>
        </p:txBody>
      </p:sp>
    </p:spTree>
    <p:extLst>
      <p:ext uri="{BB962C8B-B14F-4D97-AF65-F5344CB8AC3E}">
        <p14:creationId xmlns:p14="http://schemas.microsoft.com/office/powerpoint/2010/main" val="3118180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3553D-8EFC-60D2-633F-CD064941A8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D5C76F-525E-233A-A910-A708AD21C4D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7F1FA68-0E27-CD70-2E37-1CE0FDBFFDAF}"/>
              </a:ext>
            </a:extLst>
          </p:cNvPr>
          <p:cNvSpPr>
            <a:spLocks noGrp="1"/>
          </p:cNvSpPr>
          <p:nvPr>
            <p:ph sz="half" idx="2"/>
          </p:nvPr>
        </p:nvSpPr>
        <p:spPr/>
        <p:txBody>
          <a:bodyPr/>
          <a:lstStyle/>
          <a:p>
            <a:endParaRPr lang="en-GB"/>
          </a:p>
        </p:txBody>
      </p:sp>
      <p:sp>
        <p:nvSpPr>
          <p:cNvPr id="5" name="Blwch Testun 5">
            <a:extLst>
              <a:ext uri="{FF2B5EF4-FFF2-40B4-BE49-F238E27FC236}">
                <a16:creationId xmlns:a16="http://schemas.microsoft.com/office/drawing/2014/main" id="{14517722-2EE0-6AA5-0D50-547DAE7D949C}"/>
              </a:ext>
            </a:extLst>
          </p:cNvPr>
          <p:cNvSpPr txBox="1"/>
          <p:nvPr/>
        </p:nvSpPr>
        <p:spPr>
          <a:xfrm>
            <a:off x="457200" y="382012"/>
            <a:ext cx="8313774" cy="5262979"/>
          </a:xfrm>
          <a:prstGeom prst="rect">
            <a:avLst/>
          </a:prstGeom>
          <a:solidFill>
            <a:schemeClr val="accent1">
              <a:lumMod val="40000"/>
              <a:lumOff val="60000"/>
            </a:schemeClr>
          </a:solidFill>
        </p:spPr>
        <p:txBody>
          <a:bodyPr wrap="square" rtlCol="0">
            <a:spAutoFit/>
          </a:bodyPr>
          <a:lstStyle/>
          <a:p>
            <a:pPr algn="ctr"/>
            <a:r>
              <a:rPr lang="en-GB" sz="4800" dirty="0"/>
              <a:t>Iechyd a </a:t>
            </a:r>
            <a:r>
              <a:rPr lang="en-GB" sz="4800" dirty="0" err="1"/>
              <a:t>lles</a:t>
            </a:r>
            <a:r>
              <a:rPr lang="en-GB" sz="4800" dirty="0"/>
              <a:t> </a:t>
            </a:r>
            <a:r>
              <a:rPr lang="en-GB" sz="4800" dirty="0" err="1"/>
              <a:t>yng</a:t>
            </a:r>
            <a:r>
              <a:rPr lang="en-GB" sz="4800" dirty="0"/>
              <a:t> </a:t>
            </a:r>
            <a:r>
              <a:rPr lang="en-GB" sz="4800" dirty="0" err="1"/>
              <a:t>Nghwricwlwm</a:t>
            </a:r>
            <a:r>
              <a:rPr lang="en-GB" sz="4800" dirty="0"/>
              <a:t> </a:t>
            </a:r>
            <a:r>
              <a:rPr lang="en-GB" sz="4800" dirty="0" err="1"/>
              <a:t>Dysgu</a:t>
            </a:r>
            <a:r>
              <a:rPr lang="en-GB" sz="4800" dirty="0"/>
              <a:t> Sylfaen</a:t>
            </a:r>
          </a:p>
          <a:p>
            <a:pPr algn="ctr"/>
            <a:endParaRPr lang="en-GB" sz="4800" dirty="0"/>
          </a:p>
          <a:p>
            <a:pPr algn="ctr"/>
            <a:r>
              <a:rPr lang="en-GB" sz="4800" i="1" dirty="0"/>
              <a:t>Health and well-being in the Foundation Learning Curriculum</a:t>
            </a:r>
            <a:endParaRPr lang="cy-GB" sz="4800" i="1" dirty="0"/>
          </a:p>
        </p:txBody>
      </p:sp>
    </p:spTree>
    <p:extLst>
      <p:ext uri="{BB962C8B-B14F-4D97-AF65-F5344CB8AC3E}">
        <p14:creationId xmlns:p14="http://schemas.microsoft.com/office/powerpoint/2010/main" val="20818512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3161099-69A6-8F85-8460-49D42EA18D5D}"/>
              </a:ext>
            </a:extLst>
          </p:cNvPr>
          <p:cNvSpPr>
            <a:spLocks noGrp="1"/>
          </p:cNvSpPr>
          <p:nvPr>
            <p:ph type="title"/>
          </p:nvPr>
        </p:nvSpPr>
        <p:spPr/>
        <p:txBody>
          <a:bodyPr/>
          <a:lstStyle/>
          <a:p>
            <a:r>
              <a:rPr lang="en-GB" err="1"/>
              <a:t>Ystyriwch</a:t>
            </a:r>
            <a:br>
              <a:rPr lang="en-GB"/>
            </a:br>
            <a:r>
              <a:rPr lang="en-GB" i="1"/>
              <a:t>Consider</a:t>
            </a:r>
            <a:endParaRPr lang="cy-GB"/>
          </a:p>
        </p:txBody>
      </p:sp>
      <p:sp>
        <p:nvSpPr>
          <p:cNvPr id="3" name="Dalfan Cynnwys 2">
            <a:extLst>
              <a:ext uri="{FF2B5EF4-FFF2-40B4-BE49-F238E27FC236}">
                <a16:creationId xmlns:a16="http://schemas.microsoft.com/office/drawing/2014/main" id="{FA46579D-3DE7-539F-B2FB-359E7F4F5265}"/>
              </a:ext>
            </a:extLst>
          </p:cNvPr>
          <p:cNvSpPr>
            <a:spLocks noGrp="1"/>
          </p:cNvSpPr>
          <p:nvPr>
            <p:ph sz="half" idx="1"/>
          </p:nvPr>
        </p:nvSpPr>
        <p:spPr/>
        <p:txBody>
          <a:bodyPr/>
          <a:lstStyle/>
          <a:p>
            <a:pPr marL="0" indent="0">
              <a:buNone/>
            </a:pPr>
            <a:r>
              <a:rPr lang="en-GB"/>
              <a:t>Beth </a:t>
            </a:r>
            <a:r>
              <a:rPr lang="en-GB" err="1"/>
              <a:t>ydych</a:t>
            </a:r>
            <a:r>
              <a:rPr lang="en-GB"/>
              <a:t> </a:t>
            </a:r>
            <a:r>
              <a:rPr lang="en-GB" err="1"/>
              <a:t>chi’n</a:t>
            </a:r>
            <a:r>
              <a:rPr lang="en-GB"/>
              <a:t> </a:t>
            </a:r>
            <a:r>
              <a:rPr lang="en-GB" err="1"/>
              <a:t>meddwl</a:t>
            </a:r>
            <a:r>
              <a:rPr lang="en-GB"/>
              <a:t> </a:t>
            </a:r>
            <a:r>
              <a:rPr lang="en-GB" err="1"/>
              <a:t>ddylai</a:t>
            </a:r>
            <a:r>
              <a:rPr lang="en-GB"/>
              <a:t> </a:t>
            </a:r>
            <a:r>
              <a:rPr lang="en-GB" err="1"/>
              <a:t>gael</a:t>
            </a:r>
            <a:r>
              <a:rPr lang="en-GB"/>
              <a:t> </a:t>
            </a:r>
            <a:r>
              <a:rPr lang="en-GB" err="1"/>
              <a:t>ei</a:t>
            </a:r>
            <a:r>
              <a:rPr lang="en-GB"/>
              <a:t> </a:t>
            </a:r>
            <a:r>
              <a:rPr lang="en-GB" err="1"/>
              <a:t>gynnwys</a:t>
            </a:r>
            <a:r>
              <a:rPr lang="en-GB"/>
              <a:t> </a:t>
            </a:r>
            <a:r>
              <a:rPr lang="en-GB" err="1"/>
              <a:t>yn</a:t>
            </a:r>
            <a:r>
              <a:rPr lang="en-GB"/>
              <a:t> y </a:t>
            </a:r>
            <a:r>
              <a:rPr lang="en-GB" err="1"/>
              <a:t>Maes</a:t>
            </a:r>
            <a:r>
              <a:rPr lang="en-GB"/>
              <a:t> </a:t>
            </a:r>
            <a:r>
              <a:rPr lang="en-GB" err="1"/>
              <a:t>Dysgu</a:t>
            </a:r>
            <a:r>
              <a:rPr lang="en-GB"/>
              <a:t> a </a:t>
            </a:r>
            <a:r>
              <a:rPr lang="en-GB" err="1"/>
              <a:t>Phrofiad</a:t>
            </a:r>
            <a:r>
              <a:rPr lang="en-GB"/>
              <a:t> Iechyd a </a:t>
            </a:r>
            <a:r>
              <a:rPr lang="en-GB" err="1"/>
              <a:t>Lles</a:t>
            </a:r>
            <a:r>
              <a:rPr lang="en-GB"/>
              <a:t>?</a:t>
            </a:r>
          </a:p>
          <a:p>
            <a:pPr marL="0" indent="0">
              <a:buNone/>
            </a:pPr>
            <a:endParaRPr lang="en-GB"/>
          </a:p>
          <a:p>
            <a:pPr marL="0" indent="0">
              <a:buNone/>
            </a:pPr>
            <a:r>
              <a:rPr lang="en-GB"/>
              <a:t>Note down your key points on the post-it. </a:t>
            </a:r>
          </a:p>
          <a:p>
            <a:pPr marL="0" indent="0">
              <a:buNone/>
            </a:pPr>
            <a:endParaRPr lang="cy-GB"/>
          </a:p>
        </p:txBody>
      </p:sp>
      <p:sp>
        <p:nvSpPr>
          <p:cNvPr id="4" name="Dalfan Cynnwys 3">
            <a:extLst>
              <a:ext uri="{FF2B5EF4-FFF2-40B4-BE49-F238E27FC236}">
                <a16:creationId xmlns:a16="http://schemas.microsoft.com/office/drawing/2014/main" id="{B31BD5AA-5AEF-0EFF-F0AE-490D80504358}"/>
              </a:ext>
            </a:extLst>
          </p:cNvPr>
          <p:cNvSpPr>
            <a:spLocks noGrp="1"/>
          </p:cNvSpPr>
          <p:nvPr>
            <p:ph sz="half" idx="2"/>
          </p:nvPr>
        </p:nvSpPr>
        <p:spPr/>
        <p:txBody>
          <a:bodyPr/>
          <a:lstStyle/>
          <a:p>
            <a:pPr marL="0" indent="0">
              <a:buNone/>
            </a:pPr>
            <a:r>
              <a:rPr lang="en-GB" i="1"/>
              <a:t>What do you think should be included in the Health and Well-being Area of Learning and Experience?</a:t>
            </a:r>
          </a:p>
          <a:p>
            <a:pPr marL="0" indent="0">
              <a:buNone/>
            </a:pPr>
            <a:endParaRPr lang="en-GB" i="1"/>
          </a:p>
          <a:p>
            <a:pPr marL="0" indent="0">
              <a:buNone/>
            </a:pPr>
            <a:r>
              <a:rPr lang="en-GB" i="1" err="1"/>
              <a:t>Nodwch</a:t>
            </a:r>
            <a:r>
              <a:rPr lang="en-GB" i="1"/>
              <a:t> y </a:t>
            </a:r>
            <a:r>
              <a:rPr lang="en-GB" i="1" err="1"/>
              <a:t>pwyntiau</a:t>
            </a:r>
            <a:r>
              <a:rPr lang="en-GB" i="1"/>
              <a:t> </a:t>
            </a:r>
            <a:r>
              <a:rPr lang="en-GB" i="1" err="1"/>
              <a:t>allweddol</a:t>
            </a:r>
            <a:r>
              <a:rPr lang="en-GB" i="1"/>
              <a:t> </a:t>
            </a:r>
            <a:r>
              <a:rPr lang="en-GB" i="1" err="1"/>
              <a:t>ar</a:t>
            </a:r>
            <a:r>
              <a:rPr lang="en-GB" i="1"/>
              <a:t> y ‘post-it’. </a:t>
            </a:r>
            <a:endParaRPr lang="cy-GB" i="1"/>
          </a:p>
        </p:txBody>
      </p:sp>
    </p:spTree>
    <p:extLst>
      <p:ext uri="{BB962C8B-B14F-4D97-AF65-F5344CB8AC3E}">
        <p14:creationId xmlns:p14="http://schemas.microsoft.com/office/powerpoint/2010/main" val="2355346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and holding flower">
            <a:extLst>
              <a:ext uri="{FF2B5EF4-FFF2-40B4-BE49-F238E27FC236}">
                <a16:creationId xmlns:a16="http://schemas.microsoft.com/office/drawing/2014/main" id="{F44B2A68-C22B-5B18-46A6-9D78A811C754}"/>
              </a:ext>
            </a:extLst>
          </p:cNvPr>
          <p:cNvPicPr>
            <a:picLocks noChangeAspect="1"/>
          </p:cNvPicPr>
          <p:nvPr/>
        </p:nvPicPr>
        <p:blipFill rotWithShape="1">
          <a:blip r:embed="rId3"/>
          <a:srcRect l="3745" r="7254" b="-1"/>
          <a:stretch/>
        </p:blipFill>
        <p:spPr>
          <a:xfrm>
            <a:off x="1" y="10"/>
            <a:ext cx="9143999" cy="6857990"/>
          </a:xfrm>
          <a:prstGeom prst="rect">
            <a:avLst/>
          </a:prstGeom>
        </p:spPr>
      </p:pic>
      <p:sp>
        <p:nvSpPr>
          <p:cNvPr id="2" name="Title 1"/>
          <p:cNvSpPr>
            <a:spLocks noGrp="1"/>
          </p:cNvSpPr>
          <p:nvPr>
            <p:ph type="title" idx="4294967295"/>
          </p:nvPr>
        </p:nvSpPr>
        <p:spPr>
          <a:xfrm>
            <a:off x="800100" y="908720"/>
            <a:ext cx="75438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r>
              <a:rPr lang="en-US" sz="3500" b="1" dirty="0">
                <a:solidFill>
                  <a:srgbClr val="FFFFFF"/>
                </a:solidFill>
              </a:rPr>
              <a:t>WM 1</a:t>
            </a:r>
            <a:r>
              <a:rPr lang="en-US" sz="3500" dirty="0">
                <a:solidFill>
                  <a:srgbClr val="FFFFFF"/>
                </a:solidFill>
              </a:rPr>
              <a:t>: </a:t>
            </a:r>
            <a:br>
              <a:rPr lang="en-US" sz="3500" dirty="0">
                <a:solidFill>
                  <a:srgbClr val="FFFFFF"/>
                </a:solidFill>
              </a:rPr>
            </a:br>
            <a:r>
              <a:rPr lang="en-US" sz="3500" dirty="0">
                <a:solidFill>
                  <a:srgbClr val="FFFFFF"/>
                </a:solidFill>
              </a:rPr>
              <a:t>Mae </a:t>
            </a:r>
            <a:r>
              <a:rPr lang="en-US" sz="3500" dirty="0" err="1">
                <a:solidFill>
                  <a:srgbClr val="FFFFFF"/>
                </a:solidFill>
              </a:rPr>
              <a:t>buddiannau</a:t>
            </a:r>
            <a:r>
              <a:rPr lang="en-US" sz="3500" dirty="0">
                <a:solidFill>
                  <a:srgbClr val="FFFFFF"/>
                </a:solidFill>
              </a:rPr>
              <a:t> </a:t>
            </a:r>
            <a:r>
              <a:rPr lang="en-US" sz="3500" dirty="0" err="1">
                <a:solidFill>
                  <a:srgbClr val="FFFFFF"/>
                </a:solidFill>
              </a:rPr>
              <a:t>gydol</a:t>
            </a:r>
            <a:r>
              <a:rPr lang="en-US" sz="3500" dirty="0">
                <a:solidFill>
                  <a:srgbClr val="FFFFFF"/>
                </a:solidFill>
              </a:rPr>
              <a:t> </a:t>
            </a:r>
            <a:r>
              <a:rPr lang="en-US" sz="3500" dirty="0" err="1">
                <a:solidFill>
                  <a:srgbClr val="FFFFFF"/>
                </a:solidFill>
              </a:rPr>
              <a:t>oes</a:t>
            </a:r>
            <a:r>
              <a:rPr lang="en-US" sz="3500" dirty="0">
                <a:solidFill>
                  <a:srgbClr val="FFFFFF"/>
                </a:solidFill>
              </a:rPr>
              <a:t> </a:t>
            </a:r>
            <a:r>
              <a:rPr lang="en-US" sz="3500" dirty="0" err="1">
                <a:solidFill>
                  <a:srgbClr val="FFFFFF"/>
                </a:solidFill>
              </a:rPr>
              <a:t>yn</a:t>
            </a:r>
            <a:r>
              <a:rPr lang="en-US" sz="3500" dirty="0">
                <a:solidFill>
                  <a:srgbClr val="FFFFFF"/>
                </a:solidFill>
              </a:rPr>
              <a:t> </a:t>
            </a:r>
            <a:r>
              <a:rPr lang="en-US" sz="3500" dirty="0" err="1">
                <a:solidFill>
                  <a:srgbClr val="FFFFFF"/>
                </a:solidFill>
              </a:rPr>
              <a:t>gysylltiedig</a:t>
            </a:r>
            <a:r>
              <a:rPr lang="en-US" sz="3500" dirty="0">
                <a:solidFill>
                  <a:srgbClr val="FFFFFF"/>
                </a:solidFill>
              </a:rPr>
              <a:t> â </a:t>
            </a:r>
            <a:r>
              <a:rPr lang="en-US" sz="3500" dirty="0" err="1">
                <a:solidFill>
                  <a:srgbClr val="FFFFFF"/>
                </a:solidFill>
              </a:rPr>
              <a:t>datblygu</a:t>
            </a:r>
            <a:r>
              <a:rPr lang="en-US" sz="3500" dirty="0">
                <a:solidFill>
                  <a:srgbClr val="FFFFFF"/>
                </a:solidFill>
              </a:rPr>
              <a:t> iechyd a </a:t>
            </a:r>
            <a:r>
              <a:rPr lang="en-US" sz="3500" dirty="0" err="1">
                <a:solidFill>
                  <a:srgbClr val="FFFFFF"/>
                </a:solidFill>
              </a:rPr>
              <a:t>lles</a:t>
            </a:r>
            <a:r>
              <a:rPr lang="en-US" sz="3500" dirty="0">
                <a:solidFill>
                  <a:srgbClr val="FFFFFF"/>
                </a:solidFill>
              </a:rPr>
              <a:t> </a:t>
            </a:r>
            <a:r>
              <a:rPr lang="en-US" sz="3500" dirty="0" err="1">
                <a:solidFill>
                  <a:srgbClr val="FFFFFF"/>
                </a:solidFill>
              </a:rPr>
              <a:t>corfforol</a:t>
            </a:r>
            <a:r>
              <a:rPr lang="en-US" sz="3500" dirty="0">
                <a:solidFill>
                  <a:srgbClr val="FFFFFF"/>
                </a:solidFill>
              </a:rPr>
              <a:t> </a:t>
            </a:r>
            <a:br>
              <a:rPr lang="en-US" sz="3500" dirty="0">
                <a:solidFill>
                  <a:srgbClr val="FFFFFF"/>
                </a:solidFill>
              </a:rPr>
            </a:br>
            <a:endParaRPr lang="en-US" sz="3500" dirty="0">
              <a:solidFill>
                <a:srgbClr val="FFFFFF"/>
              </a:solidFill>
            </a:endParaRPr>
          </a:p>
          <a:p>
            <a:pPr algn="ctr"/>
            <a:r>
              <a:rPr lang="en-US" sz="3500" i="1" dirty="0">
                <a:solidFill>
                  <a:srgbClr val="FFFFFF"/>
                </a:solidFill>
              </a:rPr>
              <a:t>Developing physical health and well-being has lifelong benefits. </a:t>
            </a:r>
            <a:br>
              <a:rPr lang="en-US" sz="3500" dirty="0">
                <a:solidFill>
                  <a:srgbClr val="FFFFFF"/>
                </a:solidFill>
              </a:rPr>
            </a:br>
            <a:endParaRPr lang="en-US" sz="3500" dirty="0">
              <a:solidFill>
                <a:srgbClr val="FFFFFF"/>
              </a:solidFill>
            </a:endParaRPr>
          </a:p>
          <a:p>
            <a:pPr algn="ctr"/>
            <a:endParaRPr lang="en-US" sz="3500" dirty="0">
              <a:solidFill>
                <a:srgbClr val="FFFFFF"/>
              </a:solidFill>
            </a:endParaRPr>
          </a:p>
        </p:txBody>
      </p:sp>
    </p:spTree>
    <p:extLst>
      <p:ext uri="{BB962C8B-B14F-4D97-AF65-F5344CB8AC3E}">
        <p14:creationId xmlns:p14="http://schemas.microsoft.com/office/powerpoint/2010/main" val="1824722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486273" y="1380754"/>
            <a:ext cx="4171453" cy="4158400"/>
          </a:xfrm>
        </p:spPr>
        <p:txBody>
          <a:bodyPr vert="horz" lIns="91440" tIns="45720" rIns="91440" bIns="45720" rtlCol="0" anchor="b">
            <a:normAutofit fontScale="90000"/>
          </a:bodyPr>
          <a:lstStyle/>
          <a:p>
            <a:pPr algn="ctr"/>
            <a:r>
              <a:rPr lang="en-US" sz="2700" b="1" kern="1200">
                <a:solidFill>
                  <a:schemeClr val="tx1"/>
                </a:solidFill>
                <a:latin typeface="+mj-lt"/>
                <a:ea typeface="+mj-ea"/>
                <a:cs typeface="+mj-cs"/>
              </a:rPr>
              <a:t>WM 2:</a:t>
            </a:r>
            <a:r>
              <a:rPr lang="en-US" sz="2700" kern="1200">
                <a:solidFill>
                  <a:schemeClr val="tx1"/>
                </a:solidFill>
                <a:latin typeface="+mj-lt"/>
                <a:ea typeface="+mj-ea"/>
                <a:cs typeface="+mj-cs"/>
              </a:rPr>
              <a:t> </a:t>
            </a:r>
            <a:br>
              <a:rPr lang="en-US" sz="2700" kern="1200">
                <a:solidFill>
                  <a:schemeClr val="tx1"/>
                </a:solidFill>
                <a:latin typeface="+mj-lt"/>
                <a:ea typeface="+mj-ea"/>
                <a:cs typeface="+mj-cs"/>
              </a:rPr>
            </a:br>
            <a:r>
              <a:rPr lang="en-US" sz="2700" kern="1200" err="1">
                <a:solidFill>
                  <a:schemeClr val="tx1"/>
                </a:solidFill>
                <a:latin typeface="+mj-lt"/>
                <a:ea typeface="+mj-ea"/>
                <a:cs typeface="+mj-cs"/>
              </a:rPr>
              <a:t>Mae'r</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ffordd</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rydym</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prosesu</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ein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profiadau</a:t>
            </a:r>
            <a:r>
              <a:rPr lang="en-US" sz="2700" kern="1200">
                <a:solidFill>
                  <a:schemeClr val="tx1"/>
                </a:solidFill>
                <a:latin typeface="+mj-lt"/>
                <a:ea typeface="+mj-ea"/>
                <a:cs typeface="+mj-cs"/>
              </a:rPr>
              <a:t> ac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ymateb</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iddynt</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effeithio</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ar</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ein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hiechyd</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meddwl</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a'n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lles</a:t>
            </a:r>
            <a:r>
              <a:rPr lang="en-US" sz="2700" kern="1200">
                <a:solidFill>
                  <a:schemeClr val="tx1"/>
                </a:solidFill>
                <a:latin typeface="+mj-lt"/>
                <a:ea typeface="+mj-ea"/>
                <a:cs typeface="+mj-cs"/>
              </a:rPr>
              <a:t> </a:t>
            </a:r>
            <a:br>
              <a:rPr lang="en-US" sz="2700" kern="1200">
                <a:solidFill>
                  <a:schemeClr val="tx1"/>
                </a:solidFill>
                <a:latin typeface="+mj-lt"/>
                <a:ea typeface="+mj-ea"/>
                <a:cs typeface="+mj-cs"/>
              </a:rPr>
            </a:br>
            <a:r>
              <a:rPr lang="en-US" sz="2700" kern="1200" err="1">
                <a:solidFill>
                  <a:schemeClr val="tx1"/>
                </a:solidFill>
                <a:latin typeface="+mj-lt"/>
                <a:ea typeface="+mj-ea"/>
                <a:cs typeface="+mj-cs"/>
              </a:rPr>
              <a:t>emosiynol</a:t>
            </a:r>
            <a:r>
              <a:rPr lang="en-US" sz="2700" kern="1200">
                <a:solidFill>
                  <a:schemeClr val="tx1"/>
                </a:solidFill>
                <a:latin typeface="+mj-lt"/>
                <a:ea typeface="+mj-ea"/>
                <a:cs typeface="+mj-cs"/>
              </a:rPr>
              <a:t>.</a:t>
            </a:r>
            <a:br>
              <a:rPr lang="en-US" sz="2700" kern="1200">
                <a:solidFill>
                  <a:schemeClr val="tx1"/>
                </a:solidFill>
                <a:latin typeface="+mj-lt"/>
                <a:ea typeface="+mj-ea"/>
                <a:cs typeface="+mj-cs"/>
              </a:rPr>
            </a:br>
            <a:br>
              <a:rPr lang="en-US" sz="2700" kern="1200">
                <a:solidFill>
                  <a:schemeClr val="tx1"/>
                </a:solidFill>
                <a:latin typeface="+mj-lt"/>
                <a:ea typeface="+mj-ea"/>
                <a:cs typeface="+mj-cs"/>
              </a:rPr>
            </a:br>
            <a:r>
              <a:rPr lang="en-US" sz="2700" i="1" kern="1200">
                <a:solidFill>
                  <a:schemeClr val="tx1"/>
                </a:solidFill>
                <a:latin typeface="+mj-lt"/>
                <a:ea typeface="+mj-ea"/>
                <a:cs typeface="+mj-cs"/>
              </a:rPr>
              <a:t>How we process and respond to our experiences affects our mental health and emotional well-being.</a:t>
            </a:r>
          </a:p>
          <a:p>
            <a:pPr algn="ctr"/>
            <a:endParaRPr lang="en-US" sz="2000" kern="1200">
              <a:solidFill>
                <a:schemeClr val="tx1"/>
              </a:solidFill>
              <a:latin typeface="+mj-lt"/>
              <a:ea typeface="+mj-ea"/>
              <a:cs typeface="+mj-cs"/>
            </a:endParaRPr>
          </a:p>
        </p:txBody>
      </p:sp>
    </p:spTree>
    <p:extLst>
      <p:ext uri="{BB962C8B-B14F-4D97-AF65-F5344CB8AC3E}">
        <p14:creationId xmlns:p14="http://schemas.microsoft.com/office/powerpoint/2010/main" val="4068835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rtistic close-up of the dandelion head with fuzzy overblown hair">
            <a:extLst>
              <a:ext uri="{FF2B5EF4-FFF2-40B4-BE49-F238E27FC236}">
                <a16:creationId xmlns:a16="http://schemas.microsoft.com/office/drawing/2014/main" id="{7B8DE120-5C06-8C0F-0176-2FA09951F0E8}"/>
              </a:ext>
            </a:extLst>
          </p:cNvPr>
          <p:cNvPicPr>
            <a:picLocks noChangeAspect="1"/>
          </p:cNvPicPr>
          <p:nvPr/>
        </p:nvPicPr>
        <p:blipFill rotWithShape="1">
          <a:blip r:embed="rId3"/>
          <a:srcRect l="5305" r="48345"/>
          <a:stretch/>
        </p:blipFill>
        <p:spPr>
          <a:xfrm>
            <a:off x="20" y="10"/>
            <a:ext cx="5650972" cy="6857990"/>
          </a:xfrm>
          <a:prstGeom prst="rect">
            <a:avLst/>
          </a:prstGeom>
        </p:spPr>
      </p:pic>
      <p:sp>
        <p:nvSpPr>
          <p:cNvPr id="2" name="Title 1"/>
          <p:cNvSpPr>
            <a:spLocks noGrp="1"/>
          </p:cNvSpPr>
          <p:nvPr>
            <p:ph type="title" idx="4294967295"/>
          </p:nvPr>
        </p:nvSpPr>
        <p:spPr>
          <a:xfrm>
            <a:off x="6115050" y="640081"/>
            <a:ext cx="2546347" cy="5255364"/>
          </a:xfrm>
        </p:spPr>
        <p:txBody>
          <a:bodyPr vert="horz" lIns="91440" tIns="45720" rIns="91440" bIns="45720" rtlCol="0" anchor="ctr">
            <a:normAutofit fontScale="90000"/>
          </a:bodyPr>
          <a:lstStyle/>
          <a:p>
            <a:r>
              <a:rPr lang="en-US" sz="2400" b="1" dirty="0"/>
              <a:t>WM 3: </a:t>
            </a:r>
            <a:br>
              <a:rPr lang="en-US" sz="2400" dirty="0"/>
            </a:br>
            <a:r>
              <a:rPr lang="en-US" sz="2400" dirty="0" err="1"/>
              <a:t>Mae'r</a:t>
            </a:r>
            <a:r>
              <a:rPr lang="en-US" sz="2400" dirty="0"/>
              <a:t> </a:t>
            </a:r>
            <a:r>
              <a:rPr lang="en-US" sz="2400" dirty="0" err="1"/>
              <a:t>penderfyniadau</a:t>
            </a:r>
            <a:r>
              <a:rPr lang="en-US" sz="2400" dirty="0"/>
              <a:t> a </a:t>
            </a:r>
            <a:r>
              <a:rPr lang="en-US" sz="2400" dirty="0" err="1"/>
              <a:t>wnawn</a:t>
            </a:r>
            <a:r>
              <a:rPr lang="en-US" sz="2400" dirty="0"/>
              <a:t> </a:t>
            </a:r>
            <a:r>
              <a:rPr lang="en-US" sz="2400" dirty="0" err="1"/>
              <a:t>yn</a:t>
            </a:r>
            <a:r>
              <a:rPr lang="en-US" sz="2400" dirty="0"/>
              <a:t> </a:t>
            </a:r>
            <a:r>
              <a:rPr lang="en-US" sz="2400" dirty="0" err="1"/>
              <a:t>effeithio</a:t>
            </a:r>
            <a:r>
              <a:rPr lang="en-US" sz="2400" dirty="0"/>
              <a:t> </a:t>
            </a:r>
            <a:r>
              <a:rPr lang="en-US" sz="2400" dirty="0" err="1"/>
              <a:t>ar</a:t>
            </a:r>
            <a:r>
              <a:rPr lang="en-US" sz="2400" dirty="0"/>
              <a:t> </a:t>
            </a:r>
            <a:r>
              <a:rPr lang="en-US" sz="2400" dirty="0" err="1"/>
              <a:t>ansawdd</a:t>
            </a:r>
            <a:r>
              <a:rPr lang="en-US" sz="2400" dirty="0"/>
              <a:t> </a:t>
            </a:r>
            <a:r>
              <a:rPr lang="en-US" sz="2400" dirty="0" err="1"/>
              <a:t>ein</a:t>
            </a:r>
            <a:r>
              <a:rPr lang="en-US" sz="2400" dirty="0"/>
              <a:t> </a:t>
            </a:r>
            <a:r>
              <a:rPr lang="en-US" sz="2400" dirty="0" err="1"/>
              <a:t>bywydau</a:t>
            </a:r>
            <a:r>
              <a:rPr lang="en-US" sz="2400" dirty="0"/>
              <a:t> </a:t>
            </a:r>
            <a:r>
              <a:rPr lang="en-US" sz="2400" dirty="0" err="1"/>
              <a:t>ni</a:t>
            </a:r>
            <a:r>
              <a:rPr lang="en-US" sz="2400" dirty="0"/>
              <a:t> ac </a:t>
            </a:r>
            <a:r>
              <a:rPr lang="en-US" sz="2400" dirty="0" err="1"/>
              <a:t>eraill</a:t>
            </a:r>
            <a:r>
              <a:rPr lang="en-US" sz="2400" dirty="0"/>
              <a:t>.</a:t>
            </a:r>
          </a:p>
          <a:p>
            <a:br>
              <a:rPr lang="en-US" sz="2400" i="1" dirty="0"/>
            </a:br>
            <a:r>
              <a:rPr lang="en-US" sz="2400" i="1" dirty="0"/>
              <a:t>Our decision-making impacts on the quality of our lives and the lives of others.</a:t>
            </a:r>
            <a:r>
              <a:rPr lang="en-US" sz="2400" dirty="0"/>
              <a:t> </a:t>
            </a:r>
            <a:br>
              <a:rPr lang="en-US" sz="2400" dirty="0"/>
            </a:br>
            <a:endParaRPr lang="en-US" sz="2400" dirty="0"/>
          </a:p>
        </p:txBody>
      </p:sp>
    </p:spTree>
    <p:extLst>
      <p:ext uri="{BB962C8B-B14F-4D97-AF65-F5344CB8AC3E}">
        <p14:creationId xmlns:p14="http://schemas.microsoft.com/office/powerpoint/2010/main" val="2403213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084168" y="260648"/>
            <a:ext cx="2795794" cy="5901396"/>
          </a:xfrm>
          <a:noFill/>
        </p:spPr>
        <p:txBody>
          <a:bodyPr vert="horz" lIns="91440" tIns="45720" rIns="91440" bIns="45720" rtlCol="0" anchor="b">
            <a:normAutofit fontScale="90000"/>
          </a:bodyPr>
          <a:lstStyle/>
          <a:p>
            <a:r>
              <a:rPr lang="en-US" sz="2400" b="1" dirty="0"/>
              <a:t>WM 4: </a:t>
            </a:r>
            <a:br>
              <a:rPr lang="en-US" sz="2400" dirty="0"/>
            </a:br>
            <a:r>
              <a:rPr lang="en-US" sz="2400" b="1" dirty="0" err="1"/>
              <a:t>Mae'r</a:t>
            </a:r>
            <a:r>
              <a:rPr lang="en-US" sz="2400" b="1" dirty="0"/>
              <a:t> </a:t>
            </a:r>
            <a:r>
              <a:rPr lang="en-US" sz="2400" b="1" dirty="0" err="1"/>
              <a:t>ffordd</a:t>
            </a:r>
            <a:r>
              <a:rPr lang="en-US" sz="2400" b="1" dirty="0"/>
              <a:t> </a:t>
            </a:r>
            <a:r>
              <a:rPr lang="en-US" sz="2400" b="1" dirty="0" err="1"/>
              <a:t>rydym</a:t>
            </a:r>
            <a:r>
              <a:rPr lang="en-US" sz="2400" b="1" dirty="0"/>
              <a:t> </a:t>
            </a:r>
            <a:r>
              <a:rPr lang="en-US" sz="2400" b="1" dirty="0" err="1"/>
              <a:t>yn</a:t>
            </a:r>
            <a:r>
              <a:rPr lang="en-US" sz="2400" b="1" dirty="0"/>
              <a:t> </a:t>
            </a:r>
            <a:r>
              <a:rPr lang="en-US" sz="2400" b="1" dirty="0" err="1"/>
              <a:t>ymgysylltu</a:t>
            </a:r>
            <a:r>
              <a:rPr lang="en-US" sz="2400" b="1" dirty="0"/>
              <a:t> â </a:t>
            </a:r>
            <a:r>
              <a:rPr lang="en-US" sz="2400" b="1" dirty="0" err="1"/>
              <a:t>dylanwadau</a:t>
            </a:r>
            <a:r>
              <a:rPr lang="en-US" sz="2400" b="1" dirty="0"/>
              <a:t> </a:t>
            </a:r>
            <a:r>
              <a:rPr lang="en-US" sz="2400" b="1" dirty="0" err="1"/>
              <a:t>cymdeithasol</a:t>
            </a:r>
            <a:r>
              <a:rPr lang="en-US" sz="2400" b="1" dirty="0"/>
              <a:t> </a:t>
            </a:r>
            <a:r>
              <a:rPr lang="en-US" sz="2400" b="1" dirty="0" err="1"/>
              <a:t>gwahanol</a:t>
            </a:r>
            <a:r>
              <a:rPr lang="en-US" sz="2400" b="1" dirty="0"/>
              <a:t> </a:t>
            </a:r>
            <a:r>
              <a:rPr lang="en-US" sz="2400" b="1" dirty="0" err="1"/>
              <a:t>yn</a:t>
            </a:r>
            <a:r>
              <a:rPr lang="en-US" sz="2400" b="1" dirty="0"/>
              <a:t> </a:t>
            </a:r>
            <a:r>
              <a:rPr lang="en-US" sz="2400" b="1" dirty="0" err="1"/>
              <a:t>siapio</a:t>
            </a:r>
            <a:r>
              <a:rPr lang="en-US" sz="2400" b="1" dirty="0"/>
              <a:t> </a:t>
            </a:r>
            <a:r>
              <a:rPr lang="en-US" sz="2400" b="1" dirty="0" err="1"/>
              <a:t>pwy</a:t>
            </a:r>
            <a:r>
              <a:rPr lang="en-US" sz="2400" b="1" dirty="0"/>
              <a:t> </a:t>
            </a:r>
            <a:r>
              <a:rPr lang="en-US" sz="2400" b="1" dirty="0" err="1"/>
              <a:t>ydym</a:t>
            </a:r>
            <a:r>
              <a:rPr lang="en-US" sz="2400" b="1" dirty="0"/>
              <a:t> </a:t>
            </a:r>
            <a:r>
              <a:rPr lang="en-US" sz="2400" b="1" dirty="0" err="1"/>
              <a:t>ni</a:t>
            </a:r>
            <a:r>
              <a:rPr lang="en-US" sz="2400" b="1" dirty="0"/>
              <a:t> </a:t>
            </a:r>
            <a:r>
              <a:rPr lang="en-US" sz="2400" b="1" dirty="0" err="1"/>
              <a:t>a'n</a:t>
            </a:r>
            <a:r>
              <a:rPr lang="en-US" sz="2400" b="1" dirty="0"/>
              <a:t> </a:t>
            </a:r>
            <a:r>
              <a:rPr lang="en-US" sz="2400" b="1" dirty="0" err="1"/>
              <a:t>hiechyd</a:t>
            </a:r>
            <a:r>
              <a:rPr lang="en-US" sz="2400" b="1" dirty="0"/>
              <a:t> </a:t>
            </a:r>
            <a:r>
              <a:rPr lang="en-US" sz="2400" b="1" dirty="0" err="1"/>
              <a:t>a'n</a:t>
            </a:r>
            <a:r>
              <a:rPr lang="en-US" sz="2400" b="1" dirty="0"/>
              <a:t> </a:t>
            </a:r>
            <a:r>
              <a:rPr lang="en-US" sz="2400" b="1" dirty="0" err="1"/>
              <a:t>lles</a:t>
            </a:r>
            <a:br>
              <a:rPr lang="en-US" sz="2400" b="1" dirty="0"/>
            </a:br>
            <a:endParaRPr lang="en-US" sz="2400" dirty="0"/>
          </a:p>
          <a:p>
            <a:r>
              <a:rPr lang="en-US" sz="2400" i="1" dirty="0"/>
              <a:t>How we engage with different social influences shapes who we are and our health and well-being. </a:t>
            </a:r>
            <a:br>
              <a:rPr lang="en-US" sz="2400" dirty="0"/>
            </a:br>
            <a:br>
              <a:rPr lang="en-US" sz="1800" dirty="0"/>
            </a:br>
            <a:r>
              <a:rPr lang="en-US" sz="1800" dirty="0"/>
              <a:t> </a:t>
            </a:r>
            <a:br>
              <a:rPr lang="en-US" sz="1800" dirty="0"/>
            </a:br>
            <a:endParaRPr lang="en-US" sz="1800" dirty="0"/>
          </a:p>
        </p:txBody>
      </p:sp>
      <p:pic>
        <p:nvPicPr>
          <p:cNvPr id="4" name="Picture 3" descr="Aerial view of skyscrapers">
            <a:extLst>
              <a:ext uri="{FF2B5EF4-FFF2-40B4-BE49-F238E27FC236}">
                <a16:creationId xmlns:a16="http://schemas.microsoft.com/office/drawing/2014/main" id="{178519BB-D325-A413-819C-32A8A020D6D9}"/>
              </a:ext>
            </a:extLst>
          </p:cNvPr>
          <p:cNvPicPr>
            <a:picLocks noChangeAspect="1"/>
          </p:cNvPicPr>
          <p:nvPr/>
        </p:nvPicPr>
        <p:blipFill rotWithShape="1">
          <a:blip r:embed="rId3"/>
          <a:srcRect l="15269" r="22931"/>
          <a:stretch/>
        </p:blipFill>
        <p:spPr>
          <a:xfrm>
            <a:off x="20" y="10"/>
            <a:ext cx="5650972" cy="6857990"/>
          </a:xfrm>
          <a:prstGeom prst="rect">
            <a:avLst/>
          </a:prstGeom>
        </p:spPr>
      </p:pic>
    </p:spTree>
    <p:extLst>
      <p:ext uri="{BB962C8B-B14F-4D97-AF65-F5344CB8AC3E}">
        <p14:creationId xmlns:p14="http://schemas.microsoft.com/office/powerpoint/2010/main" val="301896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012160" y="2204864"/>
            <a:ext cx="2532887" cy="3708895"/>
          </a:xfrm>
          <a:noFill/>
        </p:spPr>
        <p:txBody>
          <a:bodyPr vert="horz" lIns="91440" tIns="45720" rIns="91440" bIns="45720" rtlCol="0" anchor="b">
            <a:normAutofit fontScale="90000"/>
          </a:bodyPr>
          <a:lstStyle/>
          <a:p>
            <a:r>
              <a:rPr lang="en-US" sz="2400" b="1" dirty="0"/>
              <a:t>WM 5:</a:t>
            </a:r>
            <a:br>
              <a:rPr lang="en-US" sz="2400" dirty="0"/>
            </a:br>
            <a:r>
              <a:rPr lang="en-US" sz="2400" dirty="0"/>
              <a:t> Mae </a:t>
            </a:r>
            <a:r>
              <a:rPr lang="en-US" sz="2400" dirty="0" err="1"/>
              <a:t>cydberthnasau</a:t>
            </a:r>
            <a:r>
              <a:rPr lang="en-US" sz="2400" dirty="0"/>
              <a:t> </a:t>
            </a:r>
            <a:r>
              <a:rPr lang="en-US" sz="2400" dirty="0" err="1"/>
              <a:t>iach</a:t>
            </a:r>
            <a:r>
              <a:rPr lang="en-US" sz="2400" dirty="0"/>
              <a:t> </a:t>
            </a:r>
            <a:r>
              <a:rPr lang="en-US" sz="2400" dirty="0" err="1"/>
              <a:t>yn</a:t>
            </a:r>
            <a:r>
              <a:rPr lang="en-US" sz="2400" dirty="0"/>
              <a:t> </a:t>
            </a:r>
            <a:r>
              <a:rPr lang="en-US" sz="2400" dirty="0" err="1"/>
              <a:t>hanfodol</a:t>
            </a:r>
            <a:r>
              <a:rPr lang="en-US" sz="2400" dirty="0"/>
              <a:t> </a:t>
            </a:r>
            <a:r>
              <a:rPr lang="en-US" sz="2400" dirty="0" err="1"/>
              <a:t>ar</a:t>
            </a:r>
            <a:r>
              <a:rPr lang="en-US" sz="2400" dirty="0"/>
              <a:t> </a:t>
            </a:r>
            <a:r>
              <a:rPr lang="en-US" sz="2400" dirty="0" err="1"/>
              <a:t>gyfer</a:t>
            </a:r>
            <a:r>
              <a:rPr lang="en-US" sz="2400" dirty="0"/>
              <a:t> </a:t>
            </a:r>
            <a:r>
              <a:rPr lang="en-US" sz="2400" dirty="0" err="1"/>
              <a:t>ein</a:t>
            </a:r>
            <a:r>
              <a:rPr lang="en-US" sz="2400" dirty="0"/>
              <a:t> </a:t>
            </a:r>
            <a:r>
              <a:rPr lang="en-US" sz="2400" dirty="0" err="1"/>
              <a:t>hymdeimlad</a:t>
            </a:r>
            <a:r>
              <a:rPr lang="en-US" sz="2400" dirty="0"/>
              <a:t> o </a:t>
            </a:r>
            <a:r>
              <a:rPr lang="en-US" sz="2400" dirty="0" err="1"/>
              <a:t>berthyn</a:t>
            </a:r>
            <a:r>
              <a:rPr lang="en-US" sz="2400" dirty="0"/>
              <a:t> a </a:t>
            </a:r>
            <a:r>
              <a:rPr lang="en-US" sz="2400" dirty="0" err="1"/>
              <a:t>lles</a:t>
            </a:r>
            <a:r>
              <a:rPr lang="en-US" sz="2400" dirty="0"/>
              <a:t>.</a:t>
            </a:r>
            <a:r>
              <a:rPr lang="en-US" sz="2400" b="1" dirty="0"/>
              <a:t> </a:t>
            </a:r>
            <a:br>
              <a:rPr lang="en-US" sz="2400" dirty="0"/>
            </a:br>
            <a:r>
              <a:rPr lang="en-US" sz="2400" dirty="0"/>
              <a:t> </a:t>
            </a:r>
            <a:br>
              <a:rPr lang="en-US" sz="2400" dirty="0"/>
            </a:br>
            <a:r>
              <a:rPr lang="en-US" sz="2400" i="1" dirty="0"/>
              <a:t>Healthy relationships are fundamental to our sense of belonging and well-being. </a:t>
            </a:r>
          </a:p>
          <a:p>
            <a:br>
              <a:rPr lang="en-US" sz="1800" dirty="0"/>
            </a:br>
            <a:br>
              <a:rPr lang="en-US" sz="1800" dirty="0"/>
            </a:br>
            <a:r>
              <a:rPr lang="en-US" sz="1800" dirty="0"/>
              <a:t> </a:t>
            </a:r>
            <a:br>
              <a:rPr lang="en-US" sz="1800" dirty="0"/>
            </a:br>
            <a:endParaRPr lang="en-US" sz="1800" dirty="0"/>
          </a:p>
        </p:txBody>
      </p:sp>
      <p:pic>
        <p:nvPicPr>
          <p:cNvPr id="4" name="Picture 3" descr="Close up image of a hand touching flowers">
            <a:extLst>
              <a:ext uri="{FF2B5EF4-FFF2-40B4-BE49-F238E27FC236}">
                <a16:creationId xmlns:a16="http://schemas.microsoft.com/office/drawing/2014/main" id="{BCCD422B-F698-0E41-D93B-2250C1457E6A}"/>
              </a:ext>
            </a:extLst>
          </p:cNvPr>
          <p:cNvPicPr>
            <a:picLocks noChangeAspect="1"/>
          </p:cNvPicPr>
          <p:nvPr/>
        </p:nvPicPr>
        <p:blipFill rotWithShape="1">
          <a:blip r:embed="rId3"/>
          <a:srcRect l="4544" r="40453" b="-1"/>
          <a:stretch/>
        </p:blipFill>
        <p:spPr>
          <a:xfrm>
            <a:off x="20" y="10"/>
            <a:ext cx="5650972" cy="6857990"/>
          </a:xfrm>
          <a:prstGeom prst="rect">
            <a:avLst/>
          </a:prstGeom>
        </p:spPr>
      </p:pic>
    </p:spTree>
    <p:extLst>
      <p:ext uri="{BB962C8B-B14F-4D97-AF65-F5344CB8AC3E}">
        <p14:creationId xmlns:p14="http://schemas.microsoft.com/office/powerpoint/2010/main" val="284018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26165CC-72A8-D730-66C8-9DD273F998B7}"/>
              </a:ext>
            </a:extLst>
          </p:cNvPr>
          <p:cNvSpPr>
            <a:spLocks noGrp="1"/>
          </p:cNvSpPr>
          <p:nvPr>
            <p:ph type="title"/>
          </p:nvPr>
        </p:nvSpPr>
        <p:spPr>
          <a:xfrm>
            <a:off x="628650" y="206864"/>
            <a:ext cx="7636119" cy="1325563"/>
          </a:xfrm>
        </p:spPr>
        <p:txBody>
          <a:bodyPr>
            <a:normAutofit fontScale="90000"/>
          </a:bodyPr>
          <a:lstStyle/>
          <a:p>
            <a:r>
              <a:rPr lang="en-GB" dirty="0" err="1"/>
              <a:t>Modelau</a:t>
            </a:r>
            <a:r>
              <a:rPr lang="en-GB" dirty="0"/>
              <a:t> o </a:t>
            </a:r>
            <a:r>
              <a:rPr lang="en-GB" dirty="0" err="1"/>
              <a:t>gynnydd</a:t>
            </a:r>
            <a:r>
              <a:rPr lang="en-GB" dirty="0"/>
              <a:t> </a:t>
            </a:r>
            <a:r>
              <a:rPr lang="en-GB" dirty="0" err="1"/>
              <a:t>mewn</a:t>
            </a:r>
            <a:r>
              <a:rPr lang="en-GB" dirty="0"/>
              <a:t> </a:t>
            </a:r>
            <a:r>
              <a:rPr lang="en-GB" dirty="0" err="1"/>
              <a:t>I&amp;Ll</a:t>
            </a:r>
            <a:br>
              <a:rPr lang="en-GB" dirty="0"/>
            </a:br>
            <a:r>
              <a:rPr lang="en-GB" dirty="0"/>
              <a:t>Models of progression in H&amp;WB</a:t>
            </a:r>
            <a:endParaRPr lang="cy-GB" dirty="0"/>
          </a:p>
        </p:txBody>
      </p:sp>
      <p:sp>
        <p:nvSpPr>
          <p:cNvPr id="3" name="Dalfan Cynnwys 2">
            <a:extLst>
              <a:ext uri="{FF2B5EF4-FFF2-40B4-BE49-F238E27FC236}">
                <a16:creationId xmlns:a16="http://schemas.microsoft.com/office/drawing/2014/main" id="{A08B26BB-7B59-77F5-98DC-CE5CFE45C839}"/>
              </a:ext>
            </a:extLst>
          </p:cNvPr>
          <p:cNvSpPr>
            <a:spLocks noGrp="1"/>
          </p:cNvSpPr>
          <p:nvPr>
            <p:ph sz="half" idx="1"/>
          </p:nvPr>
        </p:nvSpPr>
        <p:spPr/>
        <p:txBody>
          <a:bodyPr/>
          <a:lstStyle/>
          <a:p>
            <a:r>
              <a:rPr lang="en-US" err="1">
                <a:cs typeface="Calibri"/>
              </a:rPr>
              <a:t>Dod</a:t>
            </a:r>
            <a:r>
              <a:rPr lang="en-US">
                <a:cs typeface="Calibri"/>
              </a:rPr>
              <a:t> </a:t>
            </a:r>
            <a:r>
              <a:rPr lang="en-US" err="1">
                <a:cs typeface="Calibri"/>
              </a:rPr>
              <a:t>yn</a:t>
            </a:r>
            <a:r>
              <a:rPr lang="en-US">
                <a:cs typeface="Calibri"/>
              </a:rPr>
              <a:t> </a:t>
            </a:r>
            <a:r>
              <a:rPr lang="en-US" err="1">
                <a:cs typeface="Calibri"/>
              </a:rPr>
              <a:t>fwy</a:t>
            </a:r>
            <a:r>
              <a:rPr lang="en-US">
                <a:cs typeface="Calibri"/>
              </a:rPr>
              <a:t> </a:t>
            </a:r>
            <a:r>
              <a:rPr lang="en-US" err="1">
                <a:cs typeface="Calibri"/>
              </a:rPr>
              <a:t>hunan-reoleiddiedig</a:t>
            </a:r>
            <a:endParaRPr lang="en-US">
              <a:cs typeface="Calibri"/>
            </a:endParaRPr>
          </a:p>
          <a:p>
            <a:r>
              <a:rPr lang="en-US" err="1">
                <a:cs typeface="Calibri"/>
              </a:rPr>
              <a:t>Dod</a:t>
            </a:r>
            <a:r>
              <a:rPr lang="en-US">
                <a:cs typeface="Calibri"/>
              </a:rPr>
              <a:t> </a:t>
            </a:r>
            <a:r>
              <a:rPr lang="en-US" err="1">
                <a:cs typeface="Calibri"/>
              </a:rPr>
              <a:t>yn</a:t>
            </a:r>
            <a:r>
              <a:rPr lang="en-US">
                <a:cs typeface="Calibri"/>
              </a:rPr>
              <a:t> </a:t>
            </a:r>
            <a:r>
              <a:rPr lang="en-US" err="1">
                <a:cs typeface="Calibri"/>
              </a:rPr>
              <a:t>fwy</a:t>
            </a:r>
            <a:r>
              <a:rPr lang="en-US">
                <a:cs typeface="Calibri"/>
              </a:rPr>
              <a:t> </a:t>
            </a:r>
            <a:r>
              <a:rPr lang="en-US" err="1">
                <a:cs typeface="Calibri"/>
              </a:rPr>
              <a:t>cyfrifol</a:t>
            </a:r>
            <a:r>
              <a:rPr lang="en-US">
                <a:cs typeface="Calibri"/>
              </a:rPr>
              <a:t> </a:t>
            </a:r>
            <a:r>
              <a:rPr lang="en-US" err="1">
                <a:cs typeface="Calibri"/>
              </a:rPr>
              <a:t>yn</a:t>
            </a:r>
            <a:r>
              <a:rPr lang="en-US">
                <a:cs typeface="Calibri"/>
              </a:rPr>
              <a:t> </a:t>
            </a:r>
            <a:r>
              <a:rPr lang="en-US" err="1">
                <a:cs typeface="Calibri"/>
              </a:rPr>
              <a:t>gymdeithasol</a:t>
            </a:r>
            <a:endParaRPr lang="en-US">
              <a:cs typeface="Calibri"/>
            </a:endParaRPr>
          </a:p>
          <a:p>
            <a:r>
              <a:rPr lang="en-US" err="1">
                <a:cs typeface="Calibri"/>
              </a:rPr>
              <a:t>Soffistigieddrwydd</a:t>
            </a:r>
            <a:r>
              <a:rPr lang="en-US">
                <a:cs typeface="Calibri"/>
              </a:rPr>
              <a:t> </a:t>
            </a:r>
            <a:r>
              <a:rPr lang="en-US" err="1">
                <a:cs typeface="Calibri"/>
              </a:rPr>
              <a:t>gwybodaeth</a:t>
            </a:r>
            <a:r>
              <a:rPr lang="en-US">
                <a:cs typeface="Calibri"/>
              </a:rPr>
              <a:t> a </a:t>
            </a:r>
            <a:r>
              <a:rPr lang="en-US" err="1">
                <a:cs typeface="Calibri"/>
              </a:rPr>
              <a:t>sgiliau</a:t>
            </a:r>
            <a:endParaRPr lang="en-US">
              <a:cs typeface="Calibri"/>
            </a:endParaRPr>
          </a:p>
          <a:p>
            <a:r>
              <a:rPr lang="en-US" err="1">
                <a:cs typeface="Calibri"/>
              </a:rPr>
              <a:t>Twf</a:t>
            </a:r>
            <a:r>
              <a:rPr lang="en-US">
                <a:cs typeface="Calibri"/>
              </a:rPr>
              <a:t> </a:t>
            </a:r>
            <a:r>
              <a:rPr lang="en-US" err="1">
                <a:cs typeface="Calibri"/>
              </a:rPr>
              <a:t>datblygiadol</a:t>
            </a:r>
            <a:endParaRPr lang="en-US">
              <a:cs typeface="Calibri"/>
            </a:endParaRPr>
          </a:p>
          <a:p>
            <a:pPr marL="0" indent="0">
              <a:buNone/>
            </a:pPr>
            <a:endParaRPr lang="cy-GB"/>
          </a:p>
        </p:txBody>
      </p:sp>
      <p:sp>
        <p:nvSpPr>
          <p:cNvPr id="4" name="Dalfan Cynnwys 3">
            <a:extLst>
              <a:ext uri="{FF2B5EF4-FFF2-40B4-BE49-F238E27FC236}">
                <a16:creationId xmlns:a16="http://schemas.microsoft.com/office/drawing/2014/main" id="{8442671E-8A8D-A93A-1552-70E4E2B597A4}"/>
              </a:ext>
            </a:extLst>
          </p:cNvPr>
          <p:cNvSpPr>
            <a:spLocks noGrp="1"/>
          </p:cNvSpPr>
          <p:nvPr>
            <p:ph sz="half" idx="2"/>
          </p:nvPr>
        </p:nvSpPr>
        <p:spPr/>
        <p:txBody>
          <a:bodyPr/>
          <a:lstStyle/>
          <a:p>
            <a:r>
              <a:rPr lang="en-US" i="1">
                <a:cs typeface="Calibri"/>
              </a:rPr>
              <a:t>Becoming more self-regulated</a:t>
            </a:r>
          </a:p>
          <a:p>
            <a:r>
              <a:rPr lang="en-US" i="1">
                <a:cs typeface="Calibri"/>
              </a:rPr>
              <a:t>Becoming more socially responsible</a:t>
            </a:r>
          </a:p>
          <a:p>
            <a:r>
              <a:rPr lang="en-US" i="1">
                <a:cs typeface="Calibri"/>
              </a:rPr>
              <a:t>Sophistication of knowledge and skills</a:t>
            </a:r>
          </a:p>
          <a:p>
            <a:r>
              <a:rPr lang="en-US" i="1">
                <a:cs typeface="Calibri"/>
              </a:rPr>
              <a:t>Developmental growth</a:t>
            </a:r>
          </a:p>
          <a:p>
            <a:pPr marL="0" indent="0">
              <a:buNone/>
            </a:pPr>
            <a:endParaRPr lang="cy-GB"/>
          </a:p>
        </p:txBody>
      </p:sp>
      <p:sp>
        <p:nvSpPr>
          <p:cNvPr id="6" name="Blwch Testun 5">
            <a:extLst>
              <a:ext uri="{FF2B5EF4-FFF2-40B4-BE49-F238E27FC236}">
                <a16:creationId xmlns:a16="http://schemas.microsoft.com/office/drawing/2014/main" id="{C6B4385C-7A0A-0377-6449-E2790588B81B}"/>
              </a:ext>
            </a:extLst>
          </p:cNvPr>
          <p:cNvSpPr txBox="1"/>
          <p:nvPr/>
        </p:nvSpPr>
        <p:spPr>
          <a:xfrm>
            <a:off x="1789236" y="4976584"/>
            <a:ext cx="7354764" cy="646331"/>
          </a:xfrm>
          <a:prstGeom prst="rect">
            <a:avLst/>
          </a:prstGeom>
          <a:noFill/>
        </p:spPr>
        <p:txBody>
          <a:bodyPr wrap="square">
            <a:spAutoFit/>
          </a:bodyPr>
          <a:lstStyle/>
          <a:p>
            <a:r>
              <a:rPr lang="cy-GB">
                <a:hlinkClick r:id="rId3"/>
              </a:rPr>
              <a:t>https://hwb.gov.wales/curriculum-for-wales/health-and-well-being/statements-of-what-matters/</a:t>
            </a:r>
            <a:r>
              <a:rPr lang="cy-GB"/>
              <a:t> </a:t>
            </a:r>
          </a:p>
        </p:txBody>
      </p:sp>
    </p:spTree>
    <p:extLst>
      <p:ext uri="{BB962C8B-B14F-4D97-AF65-F5344CB8AC3E}">
        <p14:creationId xmlns:p14="http://schemas.microsoft.com/office/powerpoint/2010/main" val="1039607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CDA78E9D-0A70-981C-CEA3-0845E99797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985" b="2"/>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362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1FDBA42C-A27C-E503-934D-0E389D28243F}"/>
              </a:ext>
            </a:extLst>
          </p:cNvPr>
          <p:cNvSpPr>
            <a:spLocks noGrp="1"/>
          </p:cNvSpPr>
          <p:nvPr>
            <p:ph type="title"/>
          </p:nvPr>
        </p:nvSpPr>
        <p:spPr/>
        <p:txBody>
          <a:bodyPr>
            <a:normAutofit fontScale="90000"/>
          </a:bodyPr>
          <a:lstStyle/>
          <a:p>
            <a:r>
              <a:rPr lang="en-GB" err="1"/>
              <a:t>Dechrau</a:t>
            </a:r>
            <a:r>
              <a:rPr lang="en-GB"/>
              <a:t> </a:t>
            </a:r>
            <a:r>
              <a:rPr lang="en-GB" err="1"/>
              <a:t>wrth</a:t>
            </a:r>
            <a:r>
              <a:rPr lang="en-GB"/>
              <a:t> </a:t>
            </a:r>
            <a:r>
              <a:rPr lang="en-GB" err="1"/>
              <a:t>dy</a:t>
            </a:r>
            <a:r>
              <a:rPr lang="en-GB"/>
              <a:t> </a:t>
            </a:r>
            <a:r>
              <a:rPr lang="en-GB" err="1"/>
              <a:t>ddrws</a:t>
            </a:r>
            <a:br>
              <a:rPr lang="en-GB"/>
            </a:br>
            <a:r>
              <a:rPr lang="en-GB" i="1"/>
              <a:t>Start on your doorstep</a:t>
            </a:r>
            <a:endParaRPr lang="cy-GB"/>
          </a:p>
        </p:txBody>
      </p:sp>
      <p:sp>
        <p:nvSpPr>
          <p:cNvPr id="4" name="Dalfan Cynnwys 3">
            <a:extLst>
              <a:ext uri="{FF2B5EF4-FFF2-40B4-BE49-F238E27FC236}">
                <a16:creationId xmlns:a16="http://schemas.microsoft.com/office/drawing/2014/main" id="{E1D9491D-C4C0-2240-DC5A-DF4B5CCCF971}"/>
              </a:ext>
            </a:extLst>
          </p:cNvPr>
          <p:cNvSpPr>
            <a:spLocks noGrp="1"/>
          </p:cNvSpPr>
          <p:nvPr>
            <p:ph sz="half" idx="1"/>
          </p:nvPr>
        </p:nvSpPr>
        <p:spPr/>
        <p:txBody>
          <a:bodyPr>
            <a:normAutofit fontScale="85000" lnSpcReduction="20000"/>
          </a:bodyPr>
          <a:lstStyle/>
          <a:p>
            <a:pPr marL="0" indent="0">
              <a:buNone/>
            </a:pPr>
            <a:r>
              <a:rPr lang="en-GB" dirty="0"/>
              <a:t>TASK</a:t>
            </a:r>
          </a:p>
          <a:p>
            <a:r>
              <a:rPr lang="en-GB" dirty="0"/>
              <a:t>Choose 1 progression step (PS1or2) from the What Matters statement ‘Developing physical health and wellbeing has life-long benefits’ and possibly combine with one other from a different WM statement? </a:t>
            </a:r>
          </a:p>
          <a:p>
            <a:r>
              <a:rPr lang="en-GB" dirty="0"/>
              <a:t>What outdoor activities would you plan?</a:t>
            </a:r>
          </a:p>
          <a:p>
            <a:r>
              <a:rPr lang="en-GB" dirty="0"/>
              <a:t>What would the learners be learning (not doing)?</a:t>
            </a:r>
          </a:p>
          <a:p>
            <a:r>
              <a:rPr lang="en-GB" dirty="0"/>
              <a:t>What would be your role be as a practitioner?</a:t>
            </a:r>
          </a:p>
          <a:p>
            <a:r>
              <a:rPr lang="cy-GB" dirty="0" err="1"/>
              <a:t>Are</a:t>
            </a:r>
            <a:r>
              <a:rPr lang="cy-GB" dirty="0"/>
              <a:t> </a:t>
            </a:r>
            <a:r>
              <a:rPr lang="cy-GB" dirty="0" err="1"/>
              <a:t>there</a:t>
            </a:r>
            <a:r>
              <a:rPr lang="cy-GB" dirty="0"/>
              <a:t> </a:t>
            </a:r>
            <a:r>
              <a:rPr lang="cy-GB" dirty="0" err="1"/>
              <a:t>any</a:t>
            </a:r>
            <a:r>
              <a:rPr lang="cy-GB" dirty="0"/>
              <a:t> </a:t>
            </a:r>
            <a:r>
              <a:rPr lang="cy-GB" dirty="0" err="1"/>
              <a:t>challenges</a:t>
            </a:r>
            <a:r>
              <a:rPr lang="cy-GB" dirty="0"/>
              <a:t>? </a:t>
            </a:r>
            <a:r>
              <a:rPr lang="cy-GB" dirty="0" err="1"/>
              <a:t>If</a:t>
            </a:r>
            <a:r>
              <a:rPr lang="cy-GB" dirty="0"/>
              <a:t> </a:t>
            </a:r>
            <a:r>
              <a:rPr lang="cy-GB" dirty="0" err="1"/>
              <a:t>so</a:t>
            </a:r>
            <a:r>
              <a:rPr lang="cy-GB" dirty="0"/>
              <a:t>, </a:t>
            </a:r>
            <a:r>
              <a:rPr lang="cy-GB" dirty="0" err="1"/>
              <a:t>what</a:t>
            </a:r>
            <a:r>
              <a:rPr lang="cy-GB" dirty="0"/>
              <a:t>?</a:t>
            </a:r>
          </a:p>
        </p:txBody>
      </p:sp>
    </p:spTree>
    <p:extLst>
      <p:ext uri="{BB962C8B-B14F-4D97-AF65-F5344CB8AC3E}">
        <p14:creationId xmlns:p14="http://schemas.microsoft.com/office/powerpoint/2010/main" val="377187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How</a:t>
            </a:r>
            <a:r>
              <a:rPr lang="en-US" sz="2200" dirty="0" err="1">
                <a:solidFill>
                  <a:schemeClr val="tx1">
                    <a:lumMod val="65000"/>
                    <a:lumOff val="35000"/>
                  </a:schemeClr>
                </a:solidFill>
                <a:latin typeface="Al Nile" pitchFamily="2" charset="-78"/>
                <a:ea typeface="+mn-ea"/>
                <a:cs typeface="Al Nile" pitchFamily="2" charset="-78"/>
              </a:rPr>
              <a:t>ard</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Gardener  1943 -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7" name="TextBox 6"/>
          <p:cNvSpPr txBox="1"/>
          <p:nvPr/>
        </p:nvSpPr>
        <p:spPr>
          <a:xfrm>
            <a:off x="5554408" y="2193514"/>
            <a:ext cx="3299471" cy="923330"/>
          </a:xfrm>
          <a:prstGeom prst="rect">
            <a:avLst/>
          </a:prstGeom>
          <a:noFill/>
        </p:spPr>
        <p:txBody>
          <a:bodyPr wrap="square" lIns="91440" tIns="45720" rIns="91440" bIns="45720" rtlCol="0" anchor="t">
            <a:spAutoFit/>
          </a:bodyPr>
          <a:lstStyle/>
          <a:p>
            <a:r>
              <a:rPr lang="en-US" b="1" dirty="0"/>
              <a:t>Choose a theorist and note 3 to 5 points about his / her philosophy. </a:t>
            </a:r>
            <a:endParaRPr lang="en-US" dirty="0"/>
          </a:p>
        </p:txBody>
      </p:sp>
      <p:sp>
        <p:nvSpPr>
          <p:cNvPr id="3" name="TextBox 2">
            <a:extLst>
              <a:ext uri="{FF2B5EF4-FFF2-40B4-BE49-F238E27FC236}">
                <a16:creationId xmlns:a16="http://schemas.microsoft.com/office/drawing/2014/main" id="{55A3BF6A-0EA1-4791-86EC-9B4E52960309}"/>
              </a:ext>
            </a:extLst>
          </p:cNvPr>
          <p:cNvSpPr txBox="1"/>
          <p:nvPr/>
        </p:nvSpPr>
        <p:spPr>
          <a:xfrm>
            <a:off x="5029200" y="3632604"/>
            <a:ext cx="4114800" cy="1815882"/>
          </a:xfrm>
          <a:prstGeom prst="rect">
            <a:avLst/>
          </a:prstGeom>
          <a:noFill/>
        </p:spPr>
        <p:txBody>
          <a:bodyPr wrap="square" rtlCol="0">
            <a:spAutoFit/>
          </a:bodyPr>
          <a:lstStyle/>
          <a:p>
            <a:pPr algn="ctr"/>
            <a:r>
              <a:rPr lang="en-US" sz="2800" b="1" dirty="0" err="1"/>
              <a:t>Wythnos</a:t>
            </a:r>
            <a:r>
              <a:rPr lang="en-US" sz="2800" b="1" dirty="0"/>
              <a:t> </a:t>
            </a:r>
            <a:r>
              <a:rPr lang="en-US" sz="2800" b="1" dirty="0" err="1"/>
              <a:t>nesaf</a:t>
            </a:r>
            <a:r>
              <a:rPr lang="en-US" sz="2800" b="1" dirty="0"/>
              <a:t> </a:t>
            </a:r>
          </a:p>
          <a:p>
            <a:pPr algn="ctr"/>
            <a:r>
              <a:rPr lang="en-US" sz="2800" b="1" dirty="0"/>
              <a:t>Next week present your findings</a:t>
            </a:r>
          </a:p>
          <a:p>
            <a:pPr algn="ctr"/>
            <a:r>
              <a:rPr lang="en-US" sz="2800" b="1" dirty="0"/>
              <a:t>Theory </a:t>
            </a:r>
          </a:p>
        </p:txBody>
      </p:sp>
    </p:spTree>
    <p:extLst>
      <p:ext uri="{BB962C8B-B14F-4D97-AF65-F5344CB8AC3E}">
        <p14:creationId xmlns:p14="http://schemas.microsoft.com/office/powerpoint/2010/main" val="42738612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033972" y="285762"/>
            <a:ext cx="5076056" cy="172819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400" b="1" dirty="0">
                <a:solidFill>
                  <a:schemeClr val="bg1"/>
                </a:solidFill>
              </a:rPr>
              <a:t>            </a:t>
            </a:r>
            <a:r>
              <a:rPr lang="en-US" altLang="en-US" sz="2400" b="1" dirty="0" err="1">
                <a:solidFill>
                  <a:schemeClr val="bg1"/>
                </a:solidFill>
              </a:rPr>
              <a:t>Dydd</a:t>
            </a:r>
            <a:r>
              <a:rPr lang="en-US" altLang="en-US" sz="2400" b="1" dirty="0">
                <a:solidFill>
                  <a:schemeClr val="bg1"/>
                </a:solidFill>
              </a:rPr>
              <a:t> Mawrth / Tuesday</a:t>
            </a:r>
            <a:endParaRPr lang="en-US" dirty="0">
              <a:solidFill>
                <a:schemeClr val="bg1"/>
              </a:solidFill>
            </a:endParaRPr>
          </a:p>
          <a:p>
            <a:pPr eaLnBrk="1" hangingPunct="1"/>
            <a:r>
              <a:rPr lang="en-US" altLang="en-US" sz="2400" b="1" dirty="0">
                <a:solidFill>
                  <a:schemeClr val="bg1"/>
                </a:solidFill>
              </a:rPr>
              <a:t>6/10/2026 1 – 5pm </a:t>
            </a:r>
          </a:p>
        </p:txBody>
      </p:sp>
      <p:sp>
        <p:nvSpPr>
          <p:cNvPr id="2" name="TextBox 1">
            <a:extLst>
              <a:ext uri="{FF2B5EF4-FFF2-40B4-BE49-F238E27FC236}">
                <a16:creationId xmlns:a16="http://schemas.microsoft.com/office/drawing/2014/main" id="{1D996922-2B59-BE4C-B810-81D771F5B647}"/>
              </a:ext>
            </a:extLst>
          </p:cNvPr>
          <p:cNvSpPr txBox="1"/>
          <p:nvPr/>
        </p:nvSpPr>
        <p:spPr>
          <a:xfrm>
            <a:off x="293448" y="4241028"/>
            <a:ext cx="8670672"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err="1">
                <a:latin typeface="Verdana"/>
                <a:ea typeface="Verdana"/>
              </a:rPr>
              <a:t>Dewiswch</a:t>
            </a:r>
            <a:r>
              <a:rPr lang="en-US" sz="2800" b="1" dirty="0">
                <a:latin typeface="Verdana"/>
                <a:ea typeface="Verdana"/>
              </a:rPr>
              <a:t> </a:t>
            </a:r>
            <a:r>
              <a:rPr lang="en-US" sz="2800" b="1" err="1">
                <a:latin typeface="Verdana"/>
                <a:ea typeface="Verdana"/>
              </a:rPr>
              <a:t>ddamcanieithwr</a:t>
            </a:r>
            <a:r>
              <a:rPr lang="en-US" sz="2800" b="1" dirty="0">
                <a:latin typeface="Verdana"/>
                <a:ea typeface="Verdana"/>
              </a:rPr>
              <a:t> a </a:t>
            </a:r>
            <a:r>
              <a:rPr lang="en-US" sz="2800" b="1" err="1">
                <a:latin typeface="Verdana"/>
                <a:ea typeface="Verdana"/>
              </a:rPr>
              <a:t>nodwch</a:t>
            </a:r>
            <a:r>
              <a:rPr lang="en-US" sz="2800" b="1" dirty="0">
                <a:latin typeface="Verdana"/>
                <a:ea typeface="Verdana"/>
              </a:rPr>
              <a:t> </a:t>
            </a:r>
            <a:r>
              <a:rPr lang="en-US" sz="2800" b="1" err="1">
                <a:latin typeface="Verdana"/>
                <a:ea typeface="Verdana"/>
              </a:rPr>
              <a:t>prif</a:t>
            </a:r>
            <a:r>
              <a:rPr lang="en-US" sz="2800" b="1" dirty="0">
                <a:latin typeface="Verdana"/>
                <a:ea typeface="Verdana"/>
              </a:rPr>
              <a:t> 3 - 5 </a:t>
            </a:r>
            <a:r>
              <a:rPr lang="en-US" sz="2800" b="1" err="1">
                <a:latin typeface="Verdana"/>
                <a:ea typeface="Verdana"/>
              </a:rPr>
              <a:t>pwynt</a:t>
            </a:r>
            <a:r>
              <a:rPr lang="en-US" sz="2800" b="1" dirty="0">
                <a:latin typeface="Verdana"/>
                <a:ea typeface="Verdana"/>
              </a:rPr>
              <a:t> </a:t>
            </a:r>
            <a:r>
              <a:rPr lang="en-US" sz="2800" b="1" err="1">
                <a:latin typeface="Verdana"/>
                <a:ea typeface="Verdana"/>
              </a:rPr>
              <a:t>amdano</a:t>
            </a:r>
            <a:r>
              <a:rPr lang="en-US" sz="2800" b="1" dirty="0">
                <a:latin typeface="Verdana"/>
                <a:ea typeface="Verdana"/>
              </a:rPr>
              <a:t> / </a:t>
            </a:r>
            <a:r>
              <a:rPr lang="en-US" sz="2800" b="1" err="1">
                <a:latin typeface="Verdana"/>
                <a:ea typeface="Verdana"/>
              </a:rPr>
              <a:t>amdani</a:t>
            </a:r>
            <a:r>
              <a:rPr lang="en-US" sz="2800" b="1" dirty="0">
                <a:latin typeface="Verdana"/>
                <a:ea typeface="Verdana"/>
              </a:rPr>
              <a:t>. </a:t>
            </a:r>
            <a:endParaRPr lang="en-US" sz="2000">
              <a:latin typeface="Verdana"/>
              <a:ea typeface="Verdana"/>
            </a:endParaRPr>
          </a:p>
        </p:txBody>
      </p:sp>
      <p:sp>
        <p:nvSpPr>
          <p:cNvPr id="8" name="TextBox 7">
            <a:extLst>
              <a:ext uri="{FF2B5EF4-FFF2-40B4-BE49-F238E27FC236}">
                <a16:creationId xmlns:a16="http://schemas.microsoft.com/office/drawing/2014/main" id="{A00CCA6D-7341-4D46-8360-FE9762F2BF06}"/>
              </a:ext>
            </a:extLst>
          </p:cNvPr>
          <p:cNvSpPr txBox="1"/>
          <p:nvPr/>
        </p:nvSpPr>
        <p:spPr>
          <a:xfrm>
            <a:off x="372532" y="2337463"/>
            <a:ext cx="8517540"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dirty="0">
                <a:latin typeface="Verdana"/>
                <a:ea typeface="Verdana"/>
              </a:rPr>
              <a:t>Choose a theorist and note 3 to 5 points about his / her philosophy.</a:t>
            </a:r>
            <a:endParaRPr lang="en-US" sz="2800" b="1" dirty="0">
              <a:ea typeface="Verdana"/>
            </a:endParaRPr>
          </a:p>
        </p:txBody>
      </p:sp>
    </p:spTree>
    <p:extLst>
      <p:ext uri="{BB962C8B-B14F-4D97-AF65-F5344CB8AC3E}">
        <p14:creationId xmlns:p14="http://schemas.microsoft.com/office/powerpoint/2010/main" val="1288989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Rhannwch</a:t>
            </a:r>
            <a:r>
              <a:rPr lang="en-US" dirty="0"/>
              <a:t> </a:t>
            </a:r>
            <a:r>
              <a:rPr lang="en-US" dirty="0" err="1"/>
              <a:t>wrth</a:t>
            </a:r>
            <a:r>
              <a:rPr lang="en-US" dirty="0"/>
              <a:t> : / Share by :</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a:t>E-</a:t>
            </a:r>
            <a:r>
              <a:rPr lang="en-US" dirty="0" err="1"/>
              <a:t>bostiwch</a:t>
            </a:r>
            <a:r>
              <a:rPr lang="en-US" dirty="0"/>
              <a:t> </a:t>
            </a:r>
            <a:r>
              <a:rPr lang="en-US" dirty="0" err="1"/>
              <a:t>eich</a:t>
            </a:r>
            <a:r>
              <a:rPr lang="en-US" dirty="0"/>
              <a:t> </a:t>
            </a:r>
            <a:r>
              <a:rPr lang="en-US" dirty="0" err="1"/>
              <a:t>pwyntiau</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E-mail your research findings to : </a:t>
            </a:r>
          </a:p>
        </p:txBody>
      </p:sp>
    </p:spTree>
    <p:extLst>
      <p:ext uri="{BB962C8B-B14F-4D97-AF65-F5344CB8AC3E}">
        <p14:creationId xmlns:p14="http://schemas.microsoft.com/office/powerpoint/2010/main" val="26103582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B3B0-5551-3B2B-7288-237D139D989B}"/>
              </a:ext>
            </a:extLst>
          </p:cNvPr>
          <p:cNvSpPr>
            <a:spLocks noGrp="1"/>
          </p:cNvSpPr>
          <p:nvPr>
            <p:ph type="title"/>
          </p:nvPr>
        </p:nvSpPr>
        <p:spPr/>
        <p:txBody>
          <a:bodyPr/>
          <a:lstStyle/>
          <a:p>
            <a:r>
              <a:rPr lang="en-GB" dirty="0" err="1"/>
              <a:t>Toriad</a:t>
            </a:r>
            <a:r>
              <a:rPr lang="en-GB" dirty="0"/>
              <a:t> / Break : 20mins</a:t>
            </a:r>
          </a:p>
        </p:txBody>
      </p:sp>
      <p:sp>
        <p:nvSpPr>
          <p:cNvPr id="3" name="Content Placeholder 2">
            <a:extLst>
              <a:ext uri="{FF2B5EF4-FFF2-40B4-BE49-F238E27FC236}">
                <a16:creationId xmlns:a16="http://schemas.microsoft.com/office/drawing/2014/main" id="{0CB71E62-7D70-EC12-BB7D-9B019D6BD771}"/>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EB27ED9-3D37-8E6C-C377-5742F8B1CAC6}"/>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78726008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572</TotalTime>
  <Words>2680</Words>
  <Application>Microsoft Office PowerPoint</Application>
  <PresentationFormat>On-screen Show (4:3)</PresentationFormat>
  <Paragraphs>199</Paragraphs>
  <Slides>28</Slides>
  <Notes>19</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Al Nile</vt:lpstr>
      <vt:lpstr>Myriad Pro</vt:lpstr>
      <vt:lpstr>Arial</vt:lpstr>
      <vt:lpstr>Calibri</vt:lpstr>
      <vt:lpstr>Cambria</vt:lpstr>
      <vt:lpstr>Symbol</vt:lpstr>
      <vt:lpstr>Times New Roman</vt:lpstr>
      <vt:lpstr>Verdana</vt:lpstr>
      <vt:lpstr>Wingdings</vt:lpstr>
      <vt:lpstr>Wingdings 2</vt:lpstr>
      <vt:lpstr>Theme2</vt:lpstr>
      <vt:lpstr>BMSH5204 Outdoor learning to Support Health and Wellbeing     </vt:lpstr>
      <vt:lpstr>Intro to module</vt:lpstr>
      <vt:lpstr>PowerPoint Presentation</vt:lpstr>
      <vt:lpstr>Connection with Assessment Specification document  Cyswllt gyda ddogfen  Manyleb Asesu</vt:lpstr>
      <vt:lpstr>Curriculum in Wales : Aims / Nodau</vt:lpstr>
      <vt:lpstr>PowerPoint Presentation</vt:lpstr>
      <vt:lpstr>Trosolwg o’r cwricwlwm Overview of curriculum</vt:lpstr>
      <vt:lpstr>PowerPoint Presentation</vt:lpstr>
      <vt:lpstr>PowerPoint Presentation</vt:lpstr>
      <vt:lpstr>PowerPoint Presentation</vt:lpstr>
      <vt:lpstr>PowerPoint Presentation</vt:lpstr>
      <vt:lpstr>PowerPoint Presentation</vt:lpstr>
      <vt:lpstr>PowerPoint Presentation</vt:lpstr>
      <vt:lpstr>Natur Cwricwlwm Dysgu Sylfaen Nature of Foundation Learning</vt:lpstr>
      <vt:lpstr>PowerPoint Presentation</vt:lpstr>
      <vt:lpstr>Ystyriwch Consider</vt:lpstr>
      <vt:lpstr>WM 1:  Mae buddiannau gydol oes yn gysylltiedig â datblygu iechyd a lles corfforol   Developing physical health and well-being has lifelong benefits.   </vt:lpstr>
      <vt:lpstr>WM 2:  Mae'r ffordd rydym yn prosesu ein profiadau ac yn ymateb iddynt yn effeithio ar ein hiechyd meddwl a'n lles  emosiynol.  How we process and respond to our experiences affects our mental health and emotional well-being. </vt:lpstr>
      <vt:lpstr>WM 3:  Mae'r penderfyniadau a wnawn yn effeithio ar ansawdd ein bywydau ni ac eraill.  Our decision-making impacts on the quality of our lives and the lives of others.  </vt:lpstr>
      <vt:lpstr>WM 4:  Mae'r ffordd rydym yn ymgysylltu â dylanwadau cymdeithasol gwahanol yn siapio pwy ydym ni a'n hiechyd a'n lles  How we engage with different social influences shapes who we are and our health and well-being.     </vt:lpstr>
      <vt:lpstr>WM 5:  Mae cydberthnasau iach yn hanfodol ar gyfer ein hymdeimlad o berthyn a lles.    Healthy relationships are fundamental to our sense of belonging and well-being.      </vt:lpstr>
      <vt:lpstr>Modelau o gynnydd mewn I&amp;Ll Models of progression in H&amp;WB</vt:lpstr>
      <vt:lpstr>PowerPoint Presentation</vt:lpstr>
      <vt:lpstr>Dechrau wrth dy ddrws Start on your doorstep</vt:lpstr>
      <vt:lpstr>Dylanwad Damcanieithwyr Influences from Theorists</vt:lpstr>
      <vt:lpstr>PowerPoint Presentation</vt:lpstr>
      <vt:lpstr>Rhannwch wrth : / Share by :</vt:lpstr>
      <vt:lpstr>Toriad / Break : 20mins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134</cp:revision>
  <cp:lastPrinted>2026-09-29T09:28:03Z</cp:lastPrinted>
  <dcterms:created xsi:type="dcterms:W3CDTF">2020-09-28T16:36:29Z</dcterms:created>
  <dcterms:modified xsi:type="dcterms:W3CDTF">2026-09-29T11:23:01Z</dcterms:modified>
</cp:coreProperties>
</file>