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80" r:id="rId3"/>
    <p:sldId id="258" r:id="rId4"/>
    <p:sldId id="278" r:id="rId5"/>
    <p:sldId id="279" r:id="rId6"/>
    <p:sldId id="266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4C8E5-3BEA-4570-A3B1-95FA4DB3E4C9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47E40-372C-435C-8D35-C7E6B0B88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375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A428086E-9645-4F66-ACBE-63BF77B70F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EA0FE51-C55D-4138-B44B-F262E9FF99A5}" type="slidenum">
              <a:rPr lang="en-US" altLang="en-US">
                <a:latin typeface="Times New Roman" panose="02020603050405020304" pitchFamily="18" charset="0"/>
                <a:ea typeface="Osaka" pitchFamily="74" charset="-128"/>
              </a:rPr>
              <a:pPr eaLnBrk="1" hangingPunct="1">
                <a:spcBef>
                  <a:spcPct val="0"/>
                </a:spcBef>
              </a:pPr>
              <a:t>4</a:t>
            </a:fld>
            <a:endParaRPr lang="en-US" altLang="en-US">
              <a:latin typeface="Times New Roman" panose="02020603050405020304" pitchFamily="18" charset="0"/>
              <a:ea typeface="Osaka" pitchFamily="74" charset="-128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C557958B-23B3-42F7-A212-A4780DEB79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A1A305DE-AAB8-4D0D-84F9-84672690BB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FFE94F81-4052-45EF-86BC-ADE3928C0A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EAA94E1A-F706-45B1-BE0A-37050BE35DB1}" type="slidenum">
              <a:rPr lang="en-US" altLang="en-US">
                <a:latin typeface="Times New Roman" panose="02020603050405020304" pitchFamily="18" charset="0"/>
                <a:ea typeface="Osaka" pitchFamily="74" charset="-128"/>
              </a:rPr>
              <a:pPr eaLnBrk="1" hangingPunct="1">
                <a:spcBef>
                  <a:spcPct val="0"/>
                </a:spcBef>
              </a:pPr>
              <a:t>6</a:t>
            </a:fld>
            <a:endParaRPr lang="en-US" altLang="en-US">
              <a:latin typeface="Times New Roman" panose="02020603050405020304" pitchFamily="18" charset="0"/>
              <a:ea typeface="Osaka" pitchFamily="74" charset="-128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004052A3-924C-4D6C-BE92-8DB3993768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E70742C0-814B-4A4A-96B4-76C5F5DB60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34976A14-685A-45E1-9973-79F7748570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5802E74E-899B-40EC-8D55-DC6863087A77}" type="slidenum">
              <a:rPr lang="en-US" altLang="en-US">
                <a:latin typeface="Times New Roman" panose="02020603050405020304" pitchFamily="18" charset="0"/>
                <a:ea typeface="Osaka" pitchFamily="74" charset="-128"/>
              </a:rPr>
              <a:pPr eaLnBrk="1" hangingPunct="1">
                <a:spcBef>
                  <a:spcPct val="0"/>
                </a:spcBef>
              </a:pPr>
              <a:t>7</a:t>
            </a:fld>
            <a:endParaRPr lang="en-US" altLang="en-US">
              <a:latin typeface="Times New Roman" panose="02020603050405020304" pitchFamily="18" charset="0"/>
              <a:ea typeface="Osaka" pitchFamily="74" charset="-128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669815B7-E2EA-4A0B-A432-64C1A6F764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59456429-499B-4C71-8778-A0D0FF0EA1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3554B-4565-44D0-AAC3-D065762E3C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D0CC8B-CC9C-46BE-95B3-24A90E1E7E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B182E-8FD5-450F-94FA-6C1A53753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B30B2-1C3F-47CF-A763-27173F0A0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86BEA-2BAC-4F92-8A50-CAD0B0CD5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73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55E00-31F2-40ED-99B2-1C387B45F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9EFA8-6744-4082-871E-FBF93DDF2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5FF5D-DF16-414D-8AFF-A61E49508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8C48A-15B8-42A1-AECE-3EDDF1557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B1F4F-D5A8-467F-AB37-E8E731C1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66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461E4-1861-4ED8-B47B-A87F3718C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6660C-579C-4C2B-877C-67D7F07C6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2C9FA-8B2E-473B-BD13-229A4994E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ECFBB-D644-4574-9BA7-E080F6AEE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E7F8B-F0F7-46E5-A191-3090B633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23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07ACA-5629-41B2-B08F-7A02AA690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E0C19-96CF-4F77-999E-A194E94528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1D8FF4-A4DF-40F4-B473-14C8327EC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3E34F4-B5FF-4447-9A97-51260C949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0F8BA-F794-4756-8D02-57DEBDC40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D60C28-2C58-49BE-B3AE-E3DC62E40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48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1973D-9780-4880-9579-AAF194F45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B76F2-977D-45A6-B2B7-D78911633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399E1E-C5EE-4207-B666-41F7E15EE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1322C9-FBB4-42BB-B104-75DEA0E34E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507DF6-73F0-4C25-B6F1-4BF831A0A4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A4E99E-8A94-41C6-B442-E31C187D2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E67144-C98E-45D3-A5E4-CDE3DC435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6771F1-492F-41F2-A1AA-3AF025728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1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4BD34-25F5-4247-BDA7-1909E0A8F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822C94-54DF-4417-BCC4-ACD4094CD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70B70D-7155-40EC-95C9-F95E403B7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35F4CD-74EF-4F3F-A0F3-9F731E172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721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45B168-BB77-41E5-A030-3CC60D094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8E696B-9D27-4AD1-8872-F908FE83B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4F8F6-B196-418A-BE5B-838B44C42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321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2B28-11C8-4FF0-8720-BE64E9C75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6FF56-5E4B-4015-BD11-FCE88C52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37A04-9820-4B0C-A838-2C71524DC8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E2DC1-06FB-4FE6-810B-19CCECAF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AE7142-3484-43AA-9217-B1D70E5F1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955D2E-9403-4AF3-ABBD-EA364B76E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76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5A41A-1E75-42D8-B330-C2CBB8602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54EC8E-113D-4768-9552-106705A942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083408-878A-4AAE-9697-2A2061AD7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B28C1-BDB1-4014-BDB0-3ACB71CA9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618C5C-2A12-4695-93AD-672D68869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95B57-9266-40C2-B31C-FAD755E81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950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A826-E85E-4FC7-A90D-B547A61CE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4926CB-2431-435B-B7BD-AE1CE7820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C24E7-5F64-4788-A4F4-0634BB4AA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A8905-90E3-4C78-B5B0-BA37EDFC3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175F4-8B64-49F2-A6B6-1CC3AA8B8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77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6BF936-CBCA-4BCB-87D4-9983203ABC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E831F8-F91A-4CC2-A407-B30BBD30EA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CAC6C-A6CF-4615-B80A-BE6CFBD28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DA0E4-0DC3-436C-A232-92D2EC91F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DF0F9-72C5-4810-B6C4-497F381E6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00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9C5D12-16F0-4DBB-8F4A-F375B82F0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2859E7-7AA7-4A41-AE30-3B059D1834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BD1C6-A1BA-4494-8270-98746EAC18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33C60-51BE-41E0-B30F-FEFB196D63BF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4F81E-76FB-45E1-8330-DA2FDA03A4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0C25D-4802-499B-94BA-B171E1C760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160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png"/><Relationship Id="rId10" Type="http://schemas.openxmlformats.org/officeDocument/2006/relationships/image" Target="../media/image4.wmf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1F9E5-B90B-4CC2-9721-DD81D5AC76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17917"/>
          </a:xfrm>
        </p:spPr>
        <p:txBody>
          <a:bodyPr>
            <a:normAutofit fontScale="90000"/>
          </a:bodyPr>
          <a:lstStyle/>
          <a:p>
            <a:r>
              <a:rPr lang="en-GB" dirty="0"/>
              <a:t>Further Rectilinear Kinematics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C16907-A8AD-4850-90D3-822B282CFA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752241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4ED2A-F160-4ABD-BECA-510F3F7D3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643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Further Kinematics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EBDE5-9EF3-4D46-A8C3-CC4984EEF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5840"/>
            <a:ext cx="10515600" cy="5171123"/>
          </a:xfrm>
        </p:spPr>
        <p:txBody>
          <a:bodyPr/>
          <a:lstStyle/>
          <a:p>
            <a:pPr marL="0" indent="0" fontAlgn="base">
              <a:spcAft>
                <a:spcPts val="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 electric hoist is 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used to transport building materials to and from the top of a building whilst it is being constructed.  The unloaded hoist starts from ground level and uniformly accelerates vertically at a rate of 1.75 m/s</a:t>
            </a:r>
            <a:r>
              <a:rPr lang="en-GB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for a duration of 3.5 seconds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  It then travels with uniform velocity for a further 10 seconds and is finally brought to rest at the top of the building with a uniform retardation of 2.2 m/s</a:t>
            </a:r>
            <a:r>
              <a:rPr lang="en-GB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 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0" indent="0" fontAlgn="base">
              <a:spcAft>
                <a:spcPts val="0"/>
              </a:spcAft>
              <a:buNone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342900" lvl="0" indent="-342900" fontAlgn="base">
              <a:spcAft>
                <a:spcPts val="0"/>
              </a:spcAft>
              <a:buFont typeface="+mj-lt"/>
              <a:buAutoNum type="alphaLcPeriod"/>
              <a:tabLst>
                <a:tab pos="457200" algn="l"/>
              </a:tabLst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For the data given above, draw a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velocity-time graph of the motion, adding all known and unknown information.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</a:p>
          <a:p>
            <a:pPr marL="0" lvl="0" indent="0" fontAlgn="base">
              <a:spcAft>
                <a:spcPts val="0"/>
              </a:spcAft>
              <a:buNone/>
              <a:tabLst>
                <a:tab pos="457200" algn="l"/>
              </a:tabLst>
            </a:pP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spcAft>
                <a:spcPts val="0"/>
              </a:spcAft>
              <a:buFont typeface="+mj-lt"/>
              <a:buAutoNum type="alphaLcPeriod" startAt="2"/>
              <a:tabLst>
                <a:tab pos="457200" algn="l"/>
                <a:tab pos="457200" algn="l"/>
              </a:tabLst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Determine the height of the building. 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597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386EB-1B38-4C3C-861E-0B830BEA7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6425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Relationship of displacement, velocity &amp; acceleration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7DFC00-5116-4280-9F83-E9A80F70B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0240" y="1194889"/>
            <a:ext cx="8412480" cy="5297986"/>
          </a:xfrm>
        </p:spPr>
      </p:pic>
    </p:spTree>
    <p:extLst>
      <p:ext uri="{BB962C8B-B14F-4D97-AF65-F5344CB8AC3E}">
        <p14:creationId xmlns:p14="http://schemas.microsoft.com/office/powerpoint/2010/main" val="882197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DCACFE2-7720-4677-AFBA-D178A4D7CA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45870" y="304800"/>
            <a:ext cx="9761220" cy="914400"/>
          </a:xfrm>
        </p:spPr>
        <p:txBody>
          <a:bodyPr/>
          <a:lstStyle/>
          <a:p>
            <a:pPr algn="ctr" eaLnBrk="1" hangingPunct="1"/>
            <a:r>
              <a:rPr lang="en-US" altLang="en-US" sz="2800" dirty="0"/>
              <a:t>Rectilinear Motion:  Displacement, Velocity &amp; Acceleration</a:t>
            </a:r>
            <a:endParaRPr lang="en-US" altLang="en-US" dirty="0"/>
          </a:p>
        </p:txBody>
      </p:sp>
      <p:graphicFrame>
        <p:nvGraphicFramePr>
          <p:cNvPr id="10243" name="Object 2">
            <a:extLst>
              <a:ext uri="{FF2B5EF4-FFF2-40B4-BE49-F238E27FC236}">
                <a16:creationId xmlns:a16="http://schemas.microsoft.com/office/drawing/2014/main" id="{68862DFA-D522-4A77-880A-D194339613E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49463" y="2112964"/>
          <a:ext cx="3351212" cy="89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2" name="Bitmap Image" r:id="rId4" imgW="4610744" imgH="1238423" progId="Paint.Picture">
                  <p:embed/>
                </p:oleObj>
              </mc:Choice>
              <mc:Fallback>
                <p:oleObj name="Bitmap Image" r:id="rId4" imgW="4610744" imgH="1238423" progId="Paint.Picture">
                  <p:embed/>
                  <p:pic>
                    <p:nvPicPr>
                      <p:cNvPr id="10243" name="Object 2">
                        <a:extLst>
                          <a:ext uri="{FF2B5EF4-FFF2-40B4-BE49-F238E27FC236}">
                            <a16:creationId xmlns:a16="http://schemas.microsoft.com/office/drawing/2014/main" id="{68862DFA-D522-4A77-880A-D194339613E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49463" y="2112964"/>
                        <a:ext cx="3351212" cy="898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4" name="Object 3">
            <a:extLst>
              <a:ext uri="{FF2B5EF4-FFF2-40B4-BE49-F238E27FC236}">
                <a16:creationId xmlns:a16="http://schemas.microsoft.com/office/drawing/2014/main" id="{12033013-518F-4D5F-9F1E-8F2564BDEBA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82800" y="1206500"/>
          <a:ext cx="3270250" cy="903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Bitmap Image" r:id="rId6" imgW="5172797" imgH="1428949" progId="Paint.Picture">
                  <p:embed/>
                </p:oleObj>
              </mc:Choice>
              <mc:Fallback>
                <p:oleObj name="Bitmap Image" r:id="rId6" imgW="5172797" imgH="1428949" progId="Paint.Picture">
                  <p:embed/>
                  <p:pic>
                    <p:nvPicPr>
                      <p:cNvPr id="10244" name="Object 3">
                        <a:extLst>
                          <a:ext uri="{FF2B5EF4-FFF2-40B4-BE49-F238E27FC236}">
                            <a16:creationId xmlns:a16="http://schemas.microsoft.com/office/drawing/2014/main" id="{12033013-518F-4D5F-9F1E-8F2564BDEBA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82800" y="1206500"/>
                        <a:ext cx="3270250" cy="903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" name="Text Box 5">
            <a:extLst>
              <a:ext uri="{FF2B5EF4-FFF2-40B4-BE49-F238E27FC236}">
                <a16:creationId xmlns:a16="http://schemas.microsoft.com/office/drawing/2014/main" id="{9C450E9F-8440-4111-8D38-0BF046324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5775" y="1146176"/>
            <a:ext cx="49974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31775" indent="-231775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latin typeface="Times New Roman" panose="02020603050405020304" pitchFamily="18" charset="0"/>
              </a:rPr>
              <a:t>Particle moving along a straight line is said to be in </a:t>
            </a:r>
            <a:r>
              <a:rPr lang="en-US" altLang="en-US" sz="2000" i="1">
                <a:latin typeface="Times New Roman" panose="02020603050405020304" pitchFamily="18" charset="0"/>
              </a:rPr>
              <a:t>rectilinear motion</a:t>
            </a:r>
            <a:r>
              <a:rPr lang="en-US" altLang="en-US" sz="2000">
                <a:latin typeface="Times New Roman" panose="02020603050405020304" pitchFamily="18" charset="0"/>
              </a:rPr>
              <a:t>.</a:t>
            </a:r>
          </a:p>
        </p:txBody>
      </p:sp>
      <p:sp>
        <p:nvSpPr>
          <p:cNvPr id="116742" name="Text Box 6">
            <a:extLst>
              <a:ext uri="{FF2B5EF4-FFF2-40B4-BE49-F238E27FC236}">
                <a16:creationId xmlns:a16="http://schemas.microsoft.com/office/drawing/2014/main" id="{03FE5259-E29D-4DD5-AB9E-CB261E298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7363" y="1957389"/>
            <a:ext cx="5059362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31775" indent="-231775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 dirty="0">
                <a:latin typeface="Times New Roman" panose="02020603050405020304" pitchFamily="18" charset="0"/>
              </a:rPr>
              <a:t>Position coordinate</a:t>
            </a:r>
            <a:r>
              <a:rPr lang="en-US" altLang="en-US" sz="2000" dirty="0">
                <a:latin typeface="Times New Roman" panose="02020603050405020304" pitchFamily="18" charset="0"/>
              </a:rPr>
              <a:t> of a particle is defined by positive or negative distance of particle from a fixed origin on the line; i.e. </a:t>
            </a:r>
            <a:r>
              <a:rPr lang="en-US" altLang="en-US" sz="2000" i="1" dirty="0">
                <a:latin typeface="Times New Roman" panose="02020603050405020304" pitchFamily="18" charset="0"/>
              </a:rPr>
              <a:t>x</a:t>
            </a:r>
            <a:r>
              <a:rPr lang="en-US" altLang="en-US" sz="2000" dirty="0">
                <a:latin typeface="Times New Roman" panose="02020603050405020304" pitchFamily="18" charset="0"/>
              </a:rPr>
              <a:t> or </a:t>
            </a:r>
            <a:r>
              <a:rPr lang="en-US" altLang="en-US" sz="2000" i="1" dirty="0">
                <a:latin typeface="Times New Roman" panose="02020603050405020304" pitchFamily="18" charset="0"/>
              </a:rPr>
              <a:t>s</a:t>
            </a:r>
            <a:r>
              <a:rPr lang="en-US" altLang="en-US" sz="2000" dirty="0">
                <a:latin typeface="Times New Roman" panose="02020603050405020304" pitchFamily="18" charset="0"/>
              </a:rPr>
              <a:t>.</a:t>
            </a:r>
          </a:p>
        </p:txBody>
      </p:sp>
      <p:grpSp>
        <p:nvGrpSpPr>
          <p:cNvPr id="2" name="Group 7">
            <a:extLst>
              <a:ext uri="{FF2B5EF4-FFF2-40B4-BE49-F238E27FC236}">
                <a16:creationId xmlns:a16="http://schemas.microsoft.com/office/drawing/2014/main" id="{7F967AB0-F84D-4ED9-9C73-DF7A766676E9}"/>
              </a:ext>
            </a:extLst>
          </p:cNvPr>
          <p:cNvGrpSpPr>
            <a:grpSpLocks/>
          </p:cNvGrpSpPr>
          <p:nvPr/>
        </p:nvGrpSpPr>
        <p:grpSpPr bwMode="auto">
          <a:xfrm>
            <a:off x="2078038" y="3063875"/>
            <a:ext cx="8589962" cy="2774950"/>
            <a:chOff x="349" y="1930"/>
            <a:chExt cx="5411" cy="1748"/>
          </a:xfrm>
        </p:grpSpPr>
        <p:pic>
          <p:nvPicPr>
            <p:cNvPr id="10248" name="Picture 8" descr="msotw9_temp0">
              <a:extLst>
                <a:ext uri="{FF2B5EF4-FFF2-40B4-BE49-F238E27FC236}">
                  <a16:creationId xmlns:a16="http://schemas.microsoft.com/office/drawing/2014/main" id="{B6C157D2-E0E3-4C4B-A348-1617035E9E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" y="2014"/>
              <a:ext cx="1974" cy="16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9" name="Text Box 9">
              <a:extLst>
                <a:ext uri="{FF2B5EF4-FFF2-40B4-BE49-F238E27FC236}">
                  <a16:creationId xmlns:a16="http://schemas.microsoft.com/office/drawing/2014/main" id="{F91E7A17-6238-4E7E-A7FB-115D2D5920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7" y="1930"/>
              <a:ext cx="3196" cy="10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31775" indent="-231775"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000" dirty="0">
                  <a:latin typeface="Times New Roman" panose="02020603050405020304" pitchFamily="18" charset="0"/>
                </a:rPr>
                <a:t>The </a:t>
              </a:r>
              <a:r>
                <a:rPr lang="en-US" altLang="en-US" sz="2000" i="1" dirty="0">
                  <a:latin typeface="Times New Roman" panose="02020603050405020304" pitchFamily="18" charset="0"/>
                </a:rPr>
                <a:t>motion</a:t>
              </a:r>
              <a:r>
                <a:rPr lang="en-US" altLang="en-US" sz="2000" dirty="0">
                  <a:latin typeface="Times New Roman" panose="02020603050405020304" pitchFamily="18" charset="0"/>
                </a:rPr>
                <a:t> of a particle is known if the position coordinate for particle is known for every value of time </a:t>
              </a:r>
              <a:r>
                <a:rPr lang="en-US" altLang="en-US" sz="2000" i="1" dirty="0">
                  <a:latin typeface="Times New Roman" panose="02020603050405020304" pitchFamily="18" charset="0"/>
                </a:rPr>
                <a:t>t</a:t>
              </a:r>
              <a:r>
                <a:rPr lang="en-US" altLang="en-US" sz="2000" dirty="0">
                  <a:latin typeface="Times New Roman" panose="02020603050405020304" pitchFamily="18" charset="0"/>
                </a:rPr>
                <a:t>.  Motion of the particle may be expressed in the form of a function, e.g., </a:t>
              </a:r>
            </a:p>
          </p:txBody>
        </p:sp>
        <p:graphicFrame>
          <p:nvGraphicFramePr>
            <p:cNvPr id="10250" name="Object 4">
              <a:extLst>
                <a:ext uri="{FF2B5EF4-FFF2-40B4-BE49-F238E27FC236}">
                  <a16:creationId xmlns:a16="http://schemas.microsoft.com/office/drawing/2014/main" id="{93F46839-EC7A-4EF3-A895-CF1361E7AA0B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3640" y="2847"/>
            <a:ext cx="752" cy="21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64" name="Equation" r:id="rId9" imgW="1193800" imgH="342900" progId="Equation.3">
                    <p:embed/>
                  </p:oleObj>
                </mc:Choice>
                <mc:Fallback>
                  <p:oleObj name="Equation" r:id="rId9" imgW="1193800" imgH="342900" progId="Equation.3">
                    <p:embed/>
                    <p:pic>
                      <p:nvPicPr>
                        <p:cNvPr id="10250" name="Object 4">
                          <a:extLst>
                            <a:ext uri="{FF2B5EF4-FFF2-40B4-BE49-F238E27FC236}">
                              <a16:creationId xmlns:a16="http://schemas.microsoft.com/office/drawing/2014/main" id="{93F46839-EC7A-4EF3-A895-CF1361E7AA0B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640" y="2847"/>
                          <a:ext cx="752" cy="21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51" name="Text Box 11">
              <a:extLst>
                <a:ext uri="{FF2B5EF4-FFF2-40B4-BE49-F238E27FC236}">
                  <a16:creationId xmlns:a16="http://schemas.microsoft.com/office/drawing/2014/main" id="{730D0C3B-3D64-4462-8155-E9398FD41D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7" y="3107"/>
              <a:ext cx="321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31775" indent="-231775"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2000">
                  <a:latin typeface="Times New Roman" panose="02020603050405020304" pitchFamily="18" charset="0"/>
                </a:rPr>
                <a:t>	or in the form of a graph </a:t>
              </a:r>
              <a:r>
                <a:rPr lang="en-US" altLang="en-US" sz="2000" i="1">
                  <a:latin typeface="Times New Roman" panose="02020603050405020304" pitchFamily="18" charset="0"/>
                </a:rPr>
                <a:t>x</a:t>
              </a:r>
              <a:r>
                <a:rPr lang="en-US" altLang="en-US" sz="2000">
                  <a:latin typeface="Times New Roman" panose="02020603050405020304" pitchFamily="18" charset="0"/>
                </a:rPr>
                <a:t> vs. </a:t>
              </a:r>
              <a:r>
                <a:rPr lang="en-US" altLang="en-US" sz="2000" i="1">
                  <a:latin typeface="Times New Roman" panose="02020603050405020304" pitchFamily="18" charset="0"/>
                </a:rPr>
                <a:t>t</a:t>
              </a:r>
              <a:r>
                <a:rPr lang="en-US" altLang="en-US" sz="2000">
                  <a:latin typeface="Times New Roman" panose="02020603050405020304" pitchFamily="18" charset="0"/>
                </a:rPr>
                <a:t>.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A2027-70C1-4673-BC9D-A9912BFA0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5100"/>
            <a:ext cx="10515600" cy="554989"/>
          </a:xfrm>
        </p:spPr>
        <p:txBody>
          <a:bodyPr>
            <a:normAutofit/>
          </a:bodyPr>
          <a:lstStyle/>
          <a:p>
            <a:pPr algn="ctr"/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Rectilinear Motion:  Displacement, Velocity &amp; Acceleration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4456B3-9AA9-43E4-8825-350EA7A56B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1486" y="788670"/>
            <a:ext cx="8178164" cy="5894230"/>
          </a:xfrm>
        </p:spPr>
      </p:pic>
      <p:pic>
        <p:nvPicPr>
          <p:cNvPr id="4" name="Picture 3" descr="A close up of a screen&#10;&#10;Description automatically generated">
            <a:extLst>
              <a:ext uri="{FF2B5EF4-FFF2-40B4-BE49-F238E27FC236}">
                <a16:creationId xmlns:a16="http://schemas.microsoft.com/office/drawing/2014/main" id="{6A38DB39-050A-4647-8CAA-6E04C245B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3993" y="1330336"/>
            <a:ext cx="3518842" cy="2988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18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>
            <a:extLst>
              <a:ext uri="{FF2B5EF4-FFF2-40B4-BE49-F238E27FC236}">
                <a16:creationId xmlns:a16="http://schemas.microsoft.com/office/drawing/2014/main" id="{9BD82F05-A1CC-4B3A-BEC6-AD61868BF5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9708" y="468232"/>
            <a:ext cx="462498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>
                <a:latin typeface="Times New Roman" panose="02020603050405020304" pitchFamily="18" charset="0"/>
              </a:rPr>
              <a:t>EXAMPLE: </a:t>
            </a:r>
            <a:r>
              <a:rPr lang="en-US" altLang="en-US" sz="2800" b="1" i="1" dirty="0">
                <a:latin typeface="Times New Roman" panose="02020603050405020304" pitchFamily="18" charset="0"/>
              </a:rPr>
              <a:t>function of time</a:t>
            </a:r>
          </a:p>
        </p:txBody>
      </p:sp>
      <p:sp>
        <p:nvSpPr>
          <p:cNvPr id="75780" name="Text Box 4">
            <a:extLst>
              <a:ext uri="{FF2B5EF4-FFF2-40B4-BE49-F238E27FC236}">
                <a16:creationId xmlns:a16="http://schemas.microsoft.com/office/drawing/2014/main" id="{DAA5E1DE-67B9-442E-8D79-F8F76833F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3733800"/>
            <a:ext cx="7772400" cy="14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736600" indent="-7366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FF3300"/>
                </a:solidFill>
                <a:latin typeface="Times New Roman" panose="02020603050405020304" pitchFamily="18" charset="0"/>
              </a:rPr>
              <a:t>Note:</a:t>
            </a:r>
            <a:r>
              <a:rPr lang="en-US" altLang="en-US" sz="2400" dirty="0">
                <a:latin typeface="Times New Roman" panose="02020603050405020304" pitchFamily="18" charset="0"/>
              </a:rPr>
              <a:t>	Since the acceleration is given as a function of time, </a:t>
            </a:r>
            <a:r>
              <a:rPr lang="en-US" altLang="en-US" sz="2400" i="1" dirty="0">
                <a:latin typeface="Times New Roman" panose="02020603050405020304" pitchFamily="18" charset="0"/>
              </a:rPr>
              <a:t>integrate it </a:t>
            </a:r>
            <a:r>
              <a:rPr lang="en-US" altLang="en-US" sz="2400" dirty="0">
                <a:latin typeface="Times New Roman" panose="02020603050405020304" pitchFamily="18" charset="0"/>
              </a:rPr>
              <a:t>once to calculate the velocity and again to calculate the position.</a:t>
            </a:r>
          </a:p>
        </p:txBody>
      </p:sp>
      <p:sp>
        <p:nvSpPr>
          <p:cNvPr id="20484" name="Text Box 3">
            <a:extLst>
              <a:ext uri="{FF2B5EF4-FFF2-40B4-BE49-F238E27FC236}">
                <a16:creationId xmlns:a16="http://schemas.microsoft.com/office/drawing/2014/main" id="{D091020E-50F8-4948-AF2F-79D2DD7DA9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295401"/>
            <a:ext cx="7772400" cy="140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66788" indent="-966788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FF3300"/>
                </a:solidFill>
                <a:latin typeface="Times New Roman" panose="02020603050405020304" pitchFamily="18" charset="0"/>
              </a:rPr>
              <a:t>Given:</a:t>
            </a:r>
            <a:r>
              <a:rPr lang="en-US" altLang="en-US" sz="2400" dirty="0">
                <a:latin typeface="Times New Roman" panose="02020603050405020304" pitchFamily="18" charset="0"/>
              </a:rPr>
              <a:t>	A motorcyclist travels along a straight road at a speed of 27 m/s.  When the brakes are applied, the motorcycle decelerates at a rate of </a:t>
            </a:r>
            <a:r>
              <a:rPr lang="en-US" altLang="en-US" sz="2400" i="1" dirty="0">
                <a:latin typeface="Times New Roman" panose="02020603050405020304" pitchFamily="18" charset="0"/>
              </a:rPr>
              <a:t>-6t  </a:t>
            </a:r>
            <a:r>
              <a:rPr lang="en-US" altLang="en-US" sz="2400" dirty="0">
                <a:latin typeface="Times New Roman" panose="02020603050405020304" pitchFamily="18" charset="0"/>
              </a:rPr>
              <a:t>m/s</a:t>
            </a:r>
            <a:r>
              <a:rPr lang="en-US" altLang="en-US" sz="2400" baseline="30000" dirty="0">
                <a:latin typeface="Times New Roman" panose="02020603050405020304" pitchFamily="18" charset="0"/>
              </a:rPr>
              <a:t>2</a:t>
            </a:r>
            <a:r>
              <a:rPr lang="en-US" altLang="en-US" sz="2400" dirty="0">
                <a:latin typeface="Times New Roman" panose="02020603050405020304" pitchFamily="18" charset="0"/>
              </a:rPr>
              <a:t>.</a:t>
            </a:r>
          </a:p>
        </p:txBody>
      </p:sp>
      <p:sp>
        <p:nvSpPr>
          <p:cNvPr id="20485" name="Text Box 6">
            <a:extLst>
              <a:ext uri="{FF2B5EF4-FFF2-40B4-BE49-F238E27FC236}">
                <a16:creationId xmlns:a16="http://schemas.microsoft.com/office/drawing/2014/main" id="{8598FE54-AC55-4554-96B2-CB563DDAA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2819401"/>
            <a:ext cx="7696200" cy="49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793750" indent="-79375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F3300"/>
                </a:solidFill>
                <a:latin typeface="Times New Roman" panose="02020603050405020304" pitchFamily="18" charset="0"/>
              </a:rPr>
              <a:t>Find:</a:t>
            </a:r>
            <a:r>
              <a:rPr lang="en-US" altLang="en-US" sz="2400">
                <a:latin typeface="Times New Roman" panose="02020603050405020304" pitchFamily="18" charset="0"/>
              </a:rPr>
              <a:t>	The distance the motorcycle travels before it stops.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>
            <a:extLst>
              <a:ext uri="{FF2B5EF4-FFF2-40B4-BE49-F238E27FC236}">
                <a16:creationId xmlns:a16="http://schemas.microsoft.com/office/drawing/2014/main" id="{93730211-AC93-4252-A874-49ACF7FA03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3522" y="381000"/>
            <a:ext cx="636905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b="1" dirty="0">
                <a:latin typeface="Times New Roman" panose="02020603050405020304" pitchFamily="18" charset="0"/>
              </a:rPr>
              <a:t>EXAMPLE: </a:t>
            </a:r>
            <a:r>
              <a:rPr lang="en-US" altLang="en-US" sz="2800" b="1" i="1" dirty="0">
                <a:latin typeface="Times New Roman" panose="02020603050405020304" pitchFamily="18" charset="0"/>
              </a:rPr>
              <a:t>function of time</a:t>
            </a:r>
            <a:r>
              <a:rPr lang="en-US" altLang="en-US" sz="2800" b="1" i="1" dirty="0">
                <a:solidFill>
                  <a:srgbClr val="00FF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800" dirty="0">
                <a:latin typeface="Times New Roman" panose="02020603050405020304" pitchFamily="18" charset="0"/>
              </a:rPr>
              <a:t>(continued)</a:t>
            </a:r>
            <a:endParaRPr lang="en-US" altLang="en-US" sz="2800" dirty="0">
              <a:solidFill>
                <a:srgbClr val="00FF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507" name="Text Box 3">
            <a:extLst>
              <a:ext uri="{FF2B5EF4-FFF2-40B4-BE49-F238E27FC236}">
                <a16:creationId xmlns:a16="http://schemas.microsoft.com/office/drawing/2014/main" id="{F34648B3-433C-4B0D-8E43-FE978AABE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1" y="762000"/>
            <a:ext cx="1370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F3300"/>
                </a:solidFill>
                <a:latin typeface="Times New Roman" panose="02020603050405020304" pitchFamily="18" charset="0"/>
              </a:rPr>
              <a:t>Solution:</a:t>
            </a:r>
          </a:p>
        </p:txBody>
      </p:sp>
      <p:sp>
        <p:nvSpPr>
          <p:cNvPr id="76805" name="Text Box 5">
            <a:extLst>
              <a:ext uri="{FF2B5EF4-FFF2-40B4-BE49-F238E27FC236}">
                <a16:creationId xmlns:a16="http://schemas.microsoft.com/office/drawing/2014/main" id="{5EE30477-BA55-4076-98EF-1063971C53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1" y="3048001"/>
            <a:ext cx="77120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04813" indent="-404813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1pPr>
            <a:lvl2pPr marL="37931725" indent="-37474525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Osaka" pitchFamily="7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</a:rPr>
              <a:t>2)	We can now determine the duration of </a:t>
            </a:r>
            <a:r>
              <a:rPr lang="en-US" altLang="en-US" sz="2400" dirty="0">
                <a:solidFill>
                  <a:schemeClr val="hlink"/>
                </a:solidFill>
                <a:latin typeface="Times New Roman" panose="02020603050405020304" pitchFamily="18" charset="0"/>
              </a:rPr>
              <a:t>time</a:t>
            </a:r>
            <a:r>
              <a:rPr lang="en-US" altLang="en-US" sz="2400" dirty="0">
                <a:latin typeface="Times New Roman" panose="02020603050405020304" pitchFamily="18" charset="0"/>
              </a:rPr>
              <a:t> required for the motorcycle to stop (v = 0).  Use 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 = 27 m/s.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0 = -3t</a:t>
            </a:r>
            <a:r>
              <a:rPr lang="en-US" altLang="en-US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+ 27   =&gt;   t = 3 s</a:t>
            </a:r>
          </a:p>
        </p:txBody>
      </p:sp>
      <p:grpSp>
        <p:nvGrpSpPr>
          <p:cNvPr id="2" name="Group 136">
            <a:extLst>
              <a:ext uri="{FF2B5EF4-FFF2-40B4-BE49-F238E27FC236}">
                <a16:creationId xmlns:a16="http://schemas.microsoft.com/office/drawing/2014/main" id="{A87A3D8C-D91F-4883-B333-01801749AF91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1295400"/>
            <a:ext cx="7696200" cy="1698626"/>
            <a:chOff x="384" y="816"/>
            <a:chExt cx="4848" cy="1070"/>
          </a:xfrm>
        </p:grpSpPr>
        <p:sp>
          <p:nvSpPr>
            <p:cNvPr id="21533" name="Text Box 4">
              <a:extLst>
                <a:ext uri="{FF2B5EF4-FFF2-40B4-BE49-F238E27FC236}">
                  <a16:creationId xmlns:a16="http://schemas.microsoft.com/office/drawing/2014/main" id="{317AFB2E-749A-4292-B490-0942E6B244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4" y="816"/>
              <a:ext cx="4848" cy="10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457200" indent="-457200"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spcAft>
                  <a:spcPct val="35000"/>
                </a:spcAft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</a:rPr>
                <a:t>1)  </a:t>
              </a:r>
              <a:r>
                <a:rPr lang="en-US" altLang="en-US" sz="2400" dirty="0">
                  <a:solidFill>
                    <a:schemeClr val="hlink"/>
                  </a:solidFill>
                  <a:latin typeface="Times New Roman" panose="02020603050405020304" pitchFamily="18" charset="0"/>
                </a:rPr>
                <a:t>Integrate acceleration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 to determine the velocity.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</a:rPr>
                <a:t>		     a = </a:t>
              </a:r>
              <a:r>
                <a:rPr lang="en-US" altLang="en-US" sz="2400" i="1" dirty="0">
                  <a:latin typeface="Times New Roman" panose="02020603050405020304" pitchFamily="18" charset="0"/>
                </a:rPr>
                <a:t>dv / dt   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=&gt;   </a:t>
              </a:r>
              <a:r>
                <a:rPr lang="en-US" altLang="en-US" sz="2400" i="1" dirty="0">
                  <a:latin typeface="Times New Roman" panose="02020603050405020304" pitchFamily="18" charset="0"/>
                </a:rPr>
                <a:t>dv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 = a </a:t>
              </a:r>
              <a:r>
                <a:rPr lang="en-US" altLang="en-US" sz="2400" i="1" dirty="0">
                  <a:latin typeface="Times New Roman" panose="02020603050405020304" pitchFamily="18" charset="0"/>
                </a:rPr>
                <a:t>dt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   =&gt;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	   =&gt;   v – u = -3t</a:t>
              </a:r>
              <a:r>
                <a:rPr lang="en-US" altLang="en-US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  =&gt;   v = -3t</a:t>
              </a:r>
              <a:r>
                <a:rPr lang="en-US" altLang="en-US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+ u</a:t>
              </a:r>
              <a:endParaRPr lang="en-US" alt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534" name="Rectangle 71">
              <a:extLst>
                <a:ext uri="{FF2B5EF4-FFF2-40B4-BE49-F238E27FC236}">
                  <a16:creationId xmlns:a16="http://schemas.microsoft.com/office/drawing/2014/main" id="{979B96C4-EF4F-47DC-B667-131BDA008F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2" y="1094"/>
              <a:ext cx="76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400">
                  <a:latin typeface="Symbol" panose="05050102010706020507" pitchFamily="18" charset="2"/>
                </a:rPr>
                <a:t>ò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5" name="Rectangle 72">
              <a:extLst>
                <a:ext uri="{FF2B5EF4-FFF2-40B4-BE49-F238E27FC236}">
                  <a16:creationId xmlns:a16="http://schemas.microsoft.com/office/drawing/2014/main" id="{0B943667-9FDC-4BC4-A0C4-9881480797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094"/>
              <a:ext cx="76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400">
                  <a:latin typeface="Symbol" panose="05050102010706020507" pitchFamily="18" charset="2"/>
                </a:rPr>
                <a:t>ò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6" name="Rectangle 73">
              <a:extLst>
                <a:ext uri="{FF2B5EF4-FFF2-40B4-BE49-F238E27FC236}">
                  <a16:creationId xmlns:a16="http://schemas.microsoft.com/office/drawing/2014/main" id="{00971282-4A15-4075-85F2-1D8D1913F4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69" y="1117"/>
              <a:ext cx="10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Symbol" panose="05050102010706020507" pitchFamily="18" charset="2"/>
                </a:rPr>
                <a:t>-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7" name="Rectangle 74">
              <a:extLst>
                <a:ext uri="{FF2B5EF4-FFF2-40B4-BE49-F238E27FC236}">
                  <a16:creationId xmlns:a16="http://schemas.microsoft.com/office/drawing/2014/main" id="{BECFD982-1C99-4861-9DEF-D53577C2C4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4" y="1117"/>
              <a:ext cx="10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Symbol" panose="05050102010706020507" pitchFamily="18" charset="2"/>
                </a:rPr>
                <a:t>=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8" name="Rectangle 75">
              <a:extLst>
                <a:ext uri="{FF2B5EF4-FFF2-40B4-BE49-F238E27FC236}">
                  <a16:creationId xmlns:a16="http://schemas.microsoft.com/office/drawing/2014/main" id="{F7C9438C-9B6D-464A-877A-B157883726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20" y="1008"/>
              <a:ext cx="29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t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9" name="Rectangle 76">
              <a:extLst>
                <a:ext uri="{FF2B5EF4-FFF2-40B4-BE49-F238E27FC236}">
                  <a16:creationId xmlns:a16="http://schemas.microsoft.com/office/drawing/2014/main" id="{C07E8F6D-EF0F-4CD6-A2F8-1650E19588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12" y="1379"/>
              <a:ext cx="52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o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40" name="Rectangle 77">
              <a:extLst>
                <a:ext uri="{FF2B5EF4-FFF2-40B4-BE49-F238E27FC236}">
                  <a16:creationId xmlns:a16="http://schemas.microsoft.com/office/drawing/2014/main" id="{06CE5185-A577-487F-A67B-D8829C45ED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67" y="1008"/>
              <a:ext cx="46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v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41" name="Rectangle 78">
              <a:extLst>
                <a:ext uri="{FF2B5EF4-FFF2-40B4-BE49-F238E27FC236}">
                  <a16:creationId xmlns:a16="http://schemas.microsoft.com/office/drawing/2014/main" id="{DB51BE06-6D02-4FAD-81BF-267355E985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48" y="1379"/>
              <a:ext cx="0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400" dirty="0">
                <a:latin typeface="Times New Roman" panose="02020603050405020304" pitchFamily="18" charset="0"/>
              </a:endParaRPr>
            </a:p>
          </p:txBody>
        </p:sp>
        <p:sp>
          <p:nvSpPr>
            <p:cNvPr id="21542" name="Rectangle 79">
              <a:extLst>
                <a:ext uri="{FF2B5EF4-FFF2-40B4-BE49-F238E27FC236}">
                  <a16:creationId xmlns:a16="http://schemas.microsoft.com/office/drawing/2014/main" id="{3F105F82-DADD-4A90-869E-28ABC96A13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1137"/>
              <a:ext cx="143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 dirty="0">
                  <a:latin typeface="Times New Roman" panose="02020603050405020304" pitchFamily="18" charset="0"/>
                </a:rPr>
                <a:t>dt</a:t>
              </a:r>
              <a:endParaRPr lang="en-US" altLang="en-US" sz="2400" dirty="0">
                <a:latin typeface="Times New Roman" panose="02020603050405020304" pitchFamily="18" charset="0"/>
              </a:endParaRPr>
            </a:p>
          </p:txBody>
        </p:sp>
        <p:sp>
          <p:nvSpPr>
            <p:cNvPr id="21543" name="Rectangle 80">
              <a:extLst>
                <a:ext uri="{FF2B5EF4-FFF2-40B4-BE49-F238E27FC236}">
                  <a16:creationId xmlns:a16="http://schemas.microsoft.com/office/drawing/2014/main" id="{2CC29AB0-791D-4994-B1EC-E1C79D7966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56" y="1137"/>
              <a:ext cx="5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>
                  <a:latin typeface="Times New Roman" panose="02020603050405020304" pitchFamily="18" charset="0"/>
                </a:rPr>
                <a:t>t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44" name="Rectangle 81">
              <a:extLst>
                <a:ext uri="{FF2B5EF4-FFF2-40B4-BE49-F238E27FC236}">
                  <a16:creationId xmlns:a16="http://schemas.microsoft.com/office/drawing/2014/main" id="{9340486D-84F4-45C4-A339-9B5B174FAF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58" y="1137"/>
              <a:ext cx="174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 dirty="0">
                  <a:latin typeface="Times New Roman" panose="02020603050405020304" pitchFamily="18" charset="0"/>
                </a:rPr>
                <a:t>dv</a:t>
              </a:r>
              <a:endParaRPr lang="en-US" altLang="en-US" sz="2400" dirty="0">
                <a:latin typeface="Times New Roman" panose="02020603050405020304" pitchFamily="18" charset="0"/>
              </a:endParaRPr>
            </a:p>
          </p:txBody>
        </p:sp>
        <p:sp>
          <p:nvSpPr>
            <p:cNvPr id="21545" name="Rectangle 82">
              <a:extLst>
                <a:ext uri="{FF2B5EF4-FFF2-40B4-BE49-F238E27FC236}">
                  <a16:creationId xmlns:a16="http://schemas.microsoft.com/office/drawing/2014/main" id="{80EE42E3-9061-49B4-919A-2049D1A473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405"/>
              <a:ext cx="40" cy="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000" i="1" dirty="0">
                  <a:latin typeface="Times New Roman" panose="02020603050405020304" pitchFamily="18" charset="0"/>
                </a:rPr>
                <a:t>u</a:t>
              </a:r>
              <a:endParaRPr lang="en-US" altLang="en-US" sz="2400" dirty="0">
                <a:latin typeface="Times New Roman" panose="02020603050405020304" pitchFamily="18" charset="0"/>
              </a:endParaRPr>
            </a:p>
          </p:txBody>
        </p:sp>
        <p:sp>
          <p:nvSpPr>
            <p:cNvPr id="21546" name="Rectangle 83">
              <a:extLst>
                <a:ext uri="{FF2B5EF4-FFF2-40B4-BE49-F238E27FC236}">
                  <a16:creationId xmlns:a16="http://schemas.microsoft.com/office/drawing/2014/main" id="{1BC661FB-BC65-4A4D-9F91-90B118FD03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19" y="1137"/>
              <a:ext cx="6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Times New Roman" panose="02020603050405020304" pitchFamily="18" charset="0"/>
                </a:rPr>
                <a:t>)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47" name="Rectangle 84">
              <a:extLst>
                <a:ext uri="{FF2B5EF4-FFF2-40B4-BE49-F238E27FC236}">
                  <a16:creationId xmlns:a16="http://schemas.microsoft.com/office/drawing/2014/main" id="{448799FC-482B-489E-B683-4F7AB7C8DA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8" y="1137"/>
              <a:ext cx="92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Times New Roman" panose="02020603050405020304" pitchFamily="18" charset="0"/>
                </a:rPr>
                <a:t>6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48" name="Rectangle 85">
              <a:extLst>
                <a:ext uri="{FF2B5EF4-FFF2-40B4-BE49-F238E27FC236}">
                  <a16:creationId xmlns:a16="http://schemas.microsoft.com/office/drawing/2014/main" id="{1D8B6EBA-DDE4-4E97-98F6-0F0DCCF9E0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03" y="1137"/>
              <a:ext cx="6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Times New Roman" panose="02020603050405020304" pitchFamily="18" charset="0"/>
                </a:rPr>
                <a:t>(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" name="Group 138">
            <a:extLst>
              <a:ext uri="{FF2B5EF4-FFF2-40B4-BE49-F238E27FC236}">
                <a16:creationId xmlns:a16="http://schemas.microsoft.com/office/drawing/2014/main" id="{DCB41381-9687-4399-A066-95D94BAE5416}"/>
              </a:ext>
            </a:extLst>
          </p:cNvPr>
          <p:cNvGrpSpPr>
            <a:grpSpLocks/>
          </p:cNvGrpSpPr>
          <p:nvPr/>
        </p:nvGrpSpPr>
        <p:grpSpPr bwMode="auto">
          <a:xfrm>
            <a:off x="2209800" y="4419601"/>
            <a:ext cx="8001000" cy="2049463"/>
            <a:chOff x="432" y="2784"/>
            <a:chExt cx="5040" cy="1291"/>
          </a:xfrm>
        </p:grpSpPr>
        <p:sp>
          <p:nvSpPr>
            <p:cNvPr id="21513" name="Text Box 6">
              <a:extLst>
                <a:ext uri="{FF2B5EF4-FFF2-40B4-BE49-F238E27FC236}">
                  <a16:creationId xmlns:a16="http://schemas.microsoft.com/office/drawing/2014/main" id="{17E1312A-6DC1-402E-9391-7333C0267F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2" y="2784"/>
              <a:ext cx="5040" cy="1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404813" indent="-404813"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spcAft>
                  <a:spcPct val="30000"/>
                </a:spcAft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</a:rPr>
                <a:t>3)	</a:t>
              </a:r>
              <a:r>
                <a:rPr lang="en-US" altLang="en-US" sz="2300" dirty="0">
                  <a:latin typeface="Times New Roman" panose="02020603050405020304" pitchFamily="18" charset="0"/>
                </a:rPr>
                <a:t>Now </a:t>
              </a:r>
              <a:r>
                <a:rPr lang="en-US" altLang="en-US" sz="2300" dirty="0">
                  <a:solidFill>
                    <a:schemeClr val="hlink"/>
                  </a:solidFill>
                  <a:latin typeface="Times New Roman" panose="02020603050405020304" pitchFamily="18" charset="0"/>
                </a:rPr>
                <a:t>calculate the distance</a:t>
              </a:r>
              <a:r>
                <a:rPr lang="en-US" altLang="en-US" sz="2300" dirty="0">
                  <a:latin typeface="Times New Roman" panose="02020603050405020304" pitchFamily="18" charset="0"/>
                </a:rPr>
                <a:t> travelled in 3s by integrating the velocity using s</a:t>
              </a:r>
              <a:r>
                <a:rPr lang="en-US" altLang="en-US" sz="2300" baseline="-25000" dirty="0">
                  <a:latin typeface="Times New Roman" panose="02020603050405020304" pitchFamily="18" charset="0"/>
                </a:rPr>
                <a:t>o</a:t>
              </a:r>
              <a:r>
                <a:rPr lang="en-US" altLang="en-US" sz="2300" dirty="0">
                  <a:latin typeface="Times New Roman" panose="02020603050405020304" pitchFamily="18" charset="0"/>
                </a:rPr>
                <a:t> = 0, i.e. initial position at t = 0: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</a:rPr>
                <a:t>		v = </a:t>
              </a:r>
              <a:r>
                <a:rPr lang="en-US" altLang="en-US" sz="2400" i="1" dirty="0">
                  <a:latin typeface="Times New Roman" panose="02020603050405020304" pitchFamily="18" charset="0"/>
                </a:rPr>
                <a:t>ds / dt   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=&gt;   </a:t>
              </a:r>
              <a:r>
                <a:rPr lang="en-US" altLang="en-US" sz="2400" i="1" dirty="0">
                  <a:latin typeface="Times New Roman" panose="02020603050405020304" pitchFamily="18" charset="0"/>
                </a:rPr>
                <a:t>ds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 = v </a:t>
              </a:r>
              <a:r>
                <a:rPr lang="en-US" altLang="en-US" sz="2400" i="1" dirty="0">
                  <a:latin typeface="Times New Roman" panose="02020603050405020304" pitchFamily="18" charset="0"/>
                </a:rPr>
                <a:t>dt</a:t>
              </a:r>
              <a:r>
                <a:rPr lang="en-US" altLang="en-US" sz="2400" dirty="0">
                  <a:latin typeface="Times New Roman" panose="02020603050405020304" pitchFamily="18" charset="0"/>
                </a:rPr>
                <a:t>   =&gt; </a:t>
              </a:r>
              <a:endPara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		=&gt;   s – s</a:t>
              </a:r>
              <a:r>
                <a:rPr lang="en-US" altLang="en-US" sz="2400" baseline="-25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</a:t>
              </a: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= -t</a:t>
              </a:r>
              <a:r>
                <a:rPr lang="en-US" altLang="en-US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+ </a:t>
              </a:r>
              <a:r>
                <a:rPr lang="en-US" altLang="en-US" sz="2400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ut</a:t>
              </a: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  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		=&gt;   s – 0 = (-3)</a:t>
              </a:r>
              <a:r>
                <a:rPr lang="en-US" altLang="en-US" sz="2400" baseline="30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r>
                <a:rPr lang="en-US" alt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+ (27)(3)   =&gt;   s = 54 m</a:t>
              </a:r>
            </a:p>
          </p:txBody>
        </p:sp>
        <p:sp>
          <p:nvSpPr>
            <p:cNvPr id="21514" name="Rectangle 108">
              <a:extLst>
                <a:ext uri="{FF2B5EF4-FFF2-40B4-BE49-F238E27FC236}">
                  <a16:creationId xmlns:a16="http://schemas.microsoft.com/office/drawing/2014/main" id="{EFF7C12D-A7E4-4A7C-8677-51E4821EB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3" y="3263"/>
              <a:ext cx="76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400">
                  <a:latin typeface="Symbol" panose="05050102010706020507" pitchFamily="18" charset="2"/>
                </a:rPr>
                <a:t>ò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15" name="Rectangle 109">
              <a:extLst>
                <a:ext uri="{FF2B5EF4-FFF2-40B4-BE49-F238E27FC236}">
                  <a16:creationId xmlns:a16="http://schemas.microsoft.com/office/drawing/2014/main" id="{782B2C13-4582-4EC5-94CF-C7A7C08944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1" y="3263"/>
              <a:ext cx="76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3400">
                  <a:latin typeface="Symbol" panose="05050102010706020507" pitchFamily="18" charset="2"/>
                </a:rPr>
                <a:t>ò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16" name="Rectangle 110">
              <a:extLst>
                <a:ext uri="{FF2B5EF4-FFF2-40B4-BE49-F238E27FC236}">
                  <a16:creationId xmlns:a16="http://schemas.microsoft.com/office/drawing/2014/main" id="{51C1C9BD-ABB5-42DD-8D87-23CF8DA1A2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290"/>
              <a:ext cx="10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Symbol" panose="05050102010706020507" pitchFamily="18" charset="2"/>
                </a:rPr>
                <a:t>+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17" name="Rectangle 111">
              <a:extLst>
                <a:ext uri="{FF2B5EF4-FFF2-40B4-BE49-F238E27FC236}">
                  <a16:creationId xmlns:a16="http://schemas.microsoft.com/office/drawing/2014/main" id="{196144FC-F9DB-4C7B-8333-154FA1D209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1" y="3290"/>
              <a:ext cx="10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Symbol" panose="05050102010706020507" pitchFamily="18" charset="2"/>
                </a:rPr>
                <a:t>-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18" name="Rectangle 112">
              <a:extLst>
                <a:ext uri="{FF2B5EF4-FFF2-40B4-BE49-F238E27FC236}">
                  <a16:creationId xmlns:a16="http://schemas.microsoft.com/office/drawing/2014/main" id="{F708F4F3-BDEA-4A92-ACB7-EB8011BB82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84" y="3290"/>
              <a:ext cx="10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Symbol" panose="05050102010706020507" pitchFamily="18" charset="2"/>
                </a:rPr>
                <a:t>=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19" name="Rectangle 113">
              <a:extLst>
                <a:ext uri="{FF2B5EF4-FFF2-40B4-BE49-F238E27FC236}">
                  <a16:creationId xmlns:a16="http://schemas.microsoft.com/office/drawing/2014/main" id="{94C391A7-DBDD-4D22-B3F3-DFF09C13FE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1" y="3168"/>
              <a:ext cx="29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t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0" name="Rectangle 114">
              <a:extLst>
                <a:ext uri="{FF2B5EF4-FFF2-40B4-BE49-F238E27FC236}">
                  <a16:creationId xmlns:a16="http://schemas.microsoft.com/office/drawing/2014/main" id="{03109AB0-CF5B-4007-B355-B189DD7E13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" y="3575"/>
              <a:ext cx="52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o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2" name="Rectangle 116">
              <a:extLst>
                <a:ext uri="{FF2B5EF4-FFF2-40B4-BE49-F238E27FC236}">
                  <a16:creationId xmlns:a16="http://schemas.microsoft.com/office/drawing/2014/main" id="{55BC944E-0691-4DCB-99D2-BC7E4625B1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7" y="3168"/>
              <a:ext cx="40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s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3" name="Rectangle 117">
              <a:extLst>
                <a:ext uri="{FF2B5EF4-FFF2-40B4-BE49-F238E27FC236}">
                  <a16:creationId xmlns:a16="http://schemas.microsoft.com/office/drawing/2014/main" id="{5041D847-862A-4236-8579-5ECC7B9023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69" y="3575"/>
              <a:ext cx="40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300" i="1">
                  <a:latin typeface="Times New Roman" panose="02020603050405020304" pitchFamily="18" charset="0"/>
                </a:rPr>
                <a:t>s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4" name="Rectangle 118">
              <a:extLst>
                <a:ext uri="{FF2B5EF4-FFF2-40B4-BE49-F238E27FC236}">
                  <a16:creationId xmlns:a16="http://schemas.microsoft.com/office/drawing/2014/main" id="{732EE1BD-1DB5-4313-96F8-8C73A92642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3310"/>
              <a:ext cx="143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>
                  <a:latin typeface="Times New Roman" panose="02020603050405020304" pitchFamily="18" charset="0"/>
                </a:rPr>
                <a:t>dt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5" name="Rectangle 119">
              <a:extLst>
                <a:ext uri="{FF2B5EF4-FFF2-40B4-BE49-F238E27FC236}">
                  <a16:creationId xmlns:a16="http://schemas.microsoft.com/office/drawing/2014/main" id="{6D43B9A9-6425-4DB4-810F-EA08CD0164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8" y="3310"/>
              <a:ext cx="93" cy="2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 dirty="0">
                  <a:latin typeface="Times New Roman" panose="02020603050405020304" pitchFamily="18" charset="0"/>
                </a:rPr>
                <a:t>u</a:t>
              </a:r>
              <a:endParaRPr lang="en-US" altLang="en-US" sz="2400" dirty="0">
                <a:latin typeface="Times New Roman" panose="02020603050405020304" pitchFamily="18" charset="0"/>
              </a:endParaRPr>
            </a:p>
          </p:txBody>
        </p:sp>
        <p:sp>
          <p:nvSpPr>
            <p:cNvPr id="21526" name="Rectangle 120">
              <a:extLst>
                <a:ext uri="{FF2B5EF4-FFF2-40B4-BE49-F238E27FC236}">
                  <a16:creationId xmlns:a16="http://schemas.microsoft.com/office/drawing/2014/main" id="{25A95820-C55B-4202-9A03-4B0A286027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64" y="3310"/>
              <a:ext cx="5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>
                  <a:latin typeface="Times New Roman" panose="02020603050405020304" pitchFamily="18" charset="0"/>
                </a:rPr>
                <a:t>t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7" name="Rectangle 121">
              <a:extLst>
                <a:ext uri="{FF2B5EF4-FFF2-40B4-BE49-F238E27FC236}">
                  <a16:creationId xmlns:a16="http://schemas.microsoft.com/office/drawing/2014/main" id="{5CC17E48-D259-4A40-99C8-E78C392813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75" y="3310"/>
              <a:ext cx="164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 i="1">
                  <a:latin typeface="Times New Roman" panose="02020603050405020304" pitchFamily="18" charset="0"/>
                </a:rPr>
                <a:t>ds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8" name="Rectangle 122">
              <a:extLst>
                <a:ext uri="{FF2B5EF4-FFF2-40B4-BE49-F238E27FC236}">
                  <a16:creationId xmlns:a16="http://schemas.microsoft.com/office/drawing/2014/main" id="{C0B11513-D8AA-4D9F-80AD-03118C3D93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0" y="3603"/>
              <a:ext cx="40" cy="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000" i="1">
                  <a:latin typeface="Times New Roman" panose="02020603050405020304" pitchFamily="18" charset="0"/>
                </a:rPr>
                <a:t>o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29" name="Rectangle 123">
              <a:extLst>
                <a:ext uri="{FF2B5EF4-FFF2-40B4-BE49-F238E27FC236}">
                  <a16:creationId xmlns:a16="http://schemas.microsoft.com/office/drawing/2014/main" id="{9B325F93-C01A-4685-B847-93D5907CAB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87" y="3310"/>
              <a:ext cx="6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Times New Roman" panose="02020603050405020304" pitchFamily="18" charset="0"/>
                </a:rPr>
                <a:t>)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0" name="Rectangle 124">
              <a:extLst>
                <a:ext uri="{FF2B5EF4-FFF2-40B4-BE49-F238E27FC236}">
                  <a16:creationId xmlns:a16="http://schemas.microsoft.com/office/drawing/2014/main" id="{593A4E62-3644-469C-B96C-D85FC70CCC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81" y="3310"/>
              <a:ext cx="92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Times New Roman" panose="02020603050405020304" pitchFamily="18" charset="0"/>
                </a:rPr>
                <a:t>3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1" name="Rectangle 125">
              <a:extLst>
                <a:ext uri="{FF2B5EF4-FFF2-40B4-BE49-F238E27FC236}">
                  <a16:creationId xmlns:a16="http://schemas.microsoft.com/office/drawing/2014/main" id="{1D4DD835-EDDA-403A-A52D-7CE0429931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5" y="3310"/>
              <a:ext cx="61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300">
                  <a:latin typeface="Times New Roman" panose="02020603050405020304" pitchFamily="18" charset="0"/>
                </a:rPr>
                <a:t>(</a:t>
              </a: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32" name="Rectangle 126">
              <a:extLst>
                <a:ext uri="{FF2B5EF4-FFF2-40B4-BE49-F238E27FC236}">
                  <a16:creationId xmlns:a16="http://schemas.microsoft.com/office/drawing/2014/main" id="{3389B88A-0DD8-45A2-9469-50D3EA6D41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1" y="3377"/>
              <a:ext cx="64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1pPr>
              <a:lvl2pPr marL="37931725" indent="-37474525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Osaka" pitchFamily="7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baseline="30000">
                  <a:latin typeface="Times New Roman" panose="02020603050405020304" pitchFamily="18" charset="0"/>
                </a:rPr>
                <a:t>2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523</Words>
  <Application>Microsoft Office PowerPoint</Application>
  <PresentationFormat>Widescreen</PresentationFormat>
  <Paragraphs>66</Paragraphs>
  <Slides>7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Calibri Light</vt:lpstr>
      <vt:lpstr>Symbol</vt:lpstr>
      <vt:lpstr>Times New Roman</vt:lpstr>
      <vt:lpstr>Office Theme</vt:lpstr>
      <vt:lpstr>Bitmap Image</vt:lpstr>
      <vt:lpstr>Equation</vt:lpstr>
      <vt:lpstr>Further Rectilinear Kinematics</vt:lpstr>
      <vt:lpstr>Further Kinematics Problem</vt:lpstr>
      <vt:lpstr>Relationship of displacement, velocity &amp; acceleration</vt:lpstr>
      <vt:lpstr>Rectilinear Motion:  Displacement, Velocity &amp; Acceleration</vt:lpstr>
      <vt:lpstr>Rectilinear Motion:  Displacement, Velocity &amp; Acceleration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Further Rectilinear Kinematics</dc:title>
  <dc:creator>Robert Goodson</dc:creator>
  <cp:lastModifiedBy>Robert Goodson</cp:lastModifiedBy>
  <cp:revision>11</cp:revision>
  <dcterms:created xsi:type="dcterms:W3CDTF">2020-07-01T12:54:05Z</dcterms:created>
  <dcterms:modified xsi:type="dcterms:W3CDTF">2020-07-02T13:22:27Z</dcterms:modified>
</cp:coreProperties>
</file>