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8" r:id="rId3"/>
    <p:sldId id="259" r:id="rId4"/>
    <p:sldId id="260" r:id="rId5"/>
    <p:sldId id="263" r:id="rId6"/>
    <p:sldId id="264" r:id="rId7"/>
    <p:sldId id="265" r:id="rId8"/>
    <p:sldId id="266" r:id="rId9"/>
    <p:sldId id="268" r:id="rId10"/>
    <p:sldId id="269" r:id="rId11"/>
    <p:sldId id="270" r:id="rId12"/>
    <p:sldId id="271" r:id="rId13"/>
    <p:sldId id="280" r:id="rId14"/>
    <p:sldId id="279" r:id="rId15"/>
    <p:sldId id="281" r:id="rId16"/>
    <p:sldId id="290" r:id="rId17"/>
    <p:sldId id="275" r:id="rId18"/>
    <p:sldId id="286" r:id="rId19"/>
    <p:sldId id="287" r:id="rId20"/>
    <p:sldId id="288" r:id="rId21"/>
    <p:sldId id="289" r:id="rId22"/>
    <p:sldId id="272" r:id="rId23"/>
    <p:sldId id="282" r:id="rId24"/>
    <p:sldId id="283" r:id="rId25"/>
    <p:sldId id="276" r:id="rId26"/>
    <p:sldId id="284" r:id="rId27"/>
    <p:sldId id="285" r:id="rId28"/>
    <p:sldId id="277" r:id="rId29"/>
    <p:sldId id="274" r:id="rId30"/>
    <p:sldId id="278" r:id="rId31"/>
    <p:sldId id="291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549"/>
    <p:restoredTop sz="94624"/>
  </p:normalViewPr>
  <p:slideViewPr>
    <p:cSldViewPr snapToGrid="0" snapToObjects="1">
      <p:cViewPr>
        <p:scale>
          <a:sx n="88" d="100"/>
          <a:sy n="88" d="100"/>
        </p:scale>
        <p:origin x="688" y="6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presProps" Target="presProps.xml"/><Relationship Id="rId34" Type="http://schemas.openxmlformats.org/officeDocument/2006/relationships/viewProps" Target="viewProps.xml"/><Relationship Id="rId35" Type="http://schemas.openxmlformats.org/officeDocument/2006/relationships/theme" Target="theme/theme1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4D4F6-D394-1947-A8C9-382BEEA8682E}" type="datetimeFigureOut">
              <a:rPr lang="en-US" smtClean="0"/>
              <a:t>3/10/18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5FDDB-F390-264A-8BE2-98C47A6F2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3348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4D4F6-D394-1947-A8C9-382BEEA8682E}" type="datetimeFigureOut">
              <a:rPr lang="en-US" smtClean="0"/>
              <a:t>3/10/18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5FDDB-F390-264A-8BE2-98C47A6F2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8585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4D4F6-D394-1947-A8C9-382BEEA8682E}" type="datetimeFigureOut">
              <a:rPr lang="en-US" smtClean="0"/>
              <a:t>3/10/18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5FDDB-F390-264A-8BE2-98C47A6F2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92068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4D4F6-D394-1947-A8C9-382BEEA8682E}" type="datetimeFigureOut">
              <a:rPr lang="en-US" smtClean="0"/>
              <a:t>3/10/18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5FDDB-F390-264A-8BE2-98C47A6F2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90319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4D4F6-D394-1947-A8C9-382BEEA8682E}" type="datetimeFigureOut">
              <a:rPr lang="en-US" smtClean="0"/>
              <a:t>3/10/18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5FDDB-F390-264A-8BE2-98C47A6F2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300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4D4F6-D394-1947-A8C9-382BEEA8682E}" type="datetimeFigureOut">
              <a:rPr lang="en-US" smtClean="0"/>
              <a:t>3/10/18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5FDDB-F390-264A-8BE2-98C47A6F2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0246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4D4F6-D394-1947-A8C9-382BEEA8682E}" type="datetimeFigureOut">
              <a:rPr lang="en-US" smtClean="0"/>
              <a:t>3/10/18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5FDDB-F390-264A-8BE2-98C47A6F2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54961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4D4F6-D394-1947-A8C9-382BEEA8682E}" type="datetimeFigureOut">
              <a:rPr lang="en-US" smtClean="0"/>
              <a:t>3/10/18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5FDDB-F390-264A-8BE2-98C47A6F2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978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4D4F6-D394-1947-A8C9-382BEEA8682E}" type="datetimeFigureOut">
              <a:rPr lang="en-US" smtClean="0"/>
              <a:t>3/10/18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5FDDB-F390-264A-8BE2-98C47A6F2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7617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4D4F6-D394-1947-A8C9-382BEEA8682E}" type="datetimeFigureOut">
              <a:rPr lang="en-US" smtClean="0"/>
              <a:t>3/10/18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5FDDB-F390-264A-8BE2-98C47A6F2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287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14D4F6-D394-1947-A8C9-382BEEA8682E}" type="datetimeFigureOut">
              <a:rPr lang="en-US" smtClean="0"/>
              <a:t>3/10/18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5FDDB-F390-264A-8BE2-98C47A6F2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5392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614D4F6-D394-1947-A8C9-382BEEA8682E}" type="datetimeFigureOut">
              <a:rPr lang="en-US" smtClean="0"/>
              <a:t>3/10/18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65FDDB-F390-264A-8BE2-98C47A6F25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2970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Transport Operations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Regulation of Transport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91043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Regulation of Transport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dirty="0" smtClean="0"/>
              <a:t>Each transport operator, regardless of industry, signs up to undertakings</a:t>
            </a:r>
          </a:p>
          <a:p>
            <a:pPr>
              <a:buFont typeface="Arial" charset="0"/>
              <a:buChar char="•"/>
            </a:pPr>
            <a:endParaRPr lang="en-GB" dirty="0" smtClean="0"/>
          </a:p>
          <a:p>
            <a:pPr>
              <a:buFont typeface="Arial" charset="0"/>
              <a:buChar char="•"/>
            </a:pPr>
            <a:endParaRPr lang="en-GB" dirty="0" smtClean="0"/>
          </a:p>
          <a:p>
            <a:pPr>
              <a:buFont typeface="Arial" charset="0"/>
              <a:buChar char="•"/>
            </a:pPr>
            <a:r>
              <a:rPr lang="en-GB" dirty="0" smtClean="0"/>
              <a:t>See separate presentation on Operator Licensing, which gives indication specific to road transport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71238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Economic Regulation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51025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There are 2 schools of thought:</a:t>
            </a:r>
          </a:p>
          <a:p>
            <a:pPr marL="0" indent="0" algn="ctr">
              <a:buNone/>
            </a:pPr>
            <a:endParaRPr lang="en-GB" dirty="0" smtClean="0"/>
          </a:p>
          <a:p>
            <a:pPr>
              <a:buFont typeface="Arial" charset="0"/>
              <a:buChar char="•"/>
            </a:pPr>
            <a:r>
              <a:rPr lang="en-GB" dirty="0" smtClean="0"/>
              <a:t>Consumer protection: 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Seeks to maximise social welfare from an industry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Seek to correct externalities from the industry (</a:t>
            </a:r>
            <a:r>
              <a:rPr lang="en-GB" dirty="0" err="1" smtClean="0"/>
              <a:t>eg</a:t>
            </a:r>
            <a:r>
              <a:rPr lang="en-GB" dirty="0" smtClean="0"/>
              <a:t> environment, congestion)</a:t>
            </a:r>
          </a:p>
          <a:p>
            <a:pPr lvl="2">
              <a:buFont typeface="Arial" charset="0"/>
              <a:buChar char="•"/>
            </a:pPr>
            <a:endParaRPr lang="en-GB" dirty="0" smtClean="0"/>
          </a:p>
          <a:p>
            <a:pPr lvl="2">
              <a:buFont typeface="Arial" charset="0"/>
              <a:buChar char="•"/>
            </a:pPr>
            <a:endParaRPr lang="en-GB" dirty="0"/>
          </a:p>
          <a:p>
            <a:pPr lvl="2"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 smtClean="0"/>
              <a:t>Industry protection: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Protects incumbent organisations in industries, usually at the </a:t>
            </a:r>
            <a:r>
              <a:rPr lang="en-GB" dirty="0" err="1" smtClean="0"/>
              <a:t>expence</a:t>
            </a:r>
            <a:r>
              <a:rPr lang="en-GB" dirty="0" smtClean="0"/>
              <a:t> of new entrants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Industry lobby groups generally have more political influence than consumer groups</a:t>
            </a:r>
          </a:p>
          <a:p>
            <a:pPr lvl="2">
              <a:buFont typeface="Arial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705744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77825"/>
            <a:ext cx="10515600" cy="1325563"/>
          </a:xfrm>
        </p:spPr>
        <p:txBody>
          <a:bodyPr/>
          <a:lstStyle/>
          <a:p>
            <a:pPr algn="ctr"/>
            <a:r>
              <a:rPr lang="en-GB" dirty="0" smtClean="0"/>
              <a:t>Economic Regulation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51025"/>
            <a:ext cx="10515600" cy="4351338"/>
          </a:xfrm>
        </p:spPr>
        <p:txBody>
          <a:bodyPr/>
          <a:lstStyle/>
          <a:p>
            <a:pPr>
              <a:buFont typeface="Arial" charset="0"/>
              <a:buChar char="•"/>
            </a:pPr>
            <a:r>
              <a:rPr lang="en-GB" dirty="0" smtClean="0"/>
              <a:t>In mid-19</a:t>
            </a:r>
            <a:r>
              <a:rPr lang="en-GB" baseline="30000" dirty="0" smtClean="0"/>
              <a:t>th</a:t>
            </a:r>
            <a:r>
              <a:rPr lang="en-GB" dirty="0" smtClean="0"/>
              <a:t> century, UK parliament forced all rail operators to run at least 1 train per day which stopped at every station and for which the charge would not be more than 1p per mile. This became known as the ’Parliament train’</a:t>
            </a:r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 smtClean="0"/>
              <a:t>As road haulage rose in popularity, the rail operators put pressure on the government to impose regulation</a:t>
            </a:r>
          </a:p>
          <a:p>
            <a:pPr>
              <a:buFont typeface="Arial" charset="0"/>
              <a:buChar char="•"/>
            </a:pPr>
            <a:endParaRPr lang="en-GB" dirty="0"/>
          </a:p>
          <a:p>
            <a:pPr marL="0" indent="0" algn="r">
              <a:buNone/>
            </a:pPr>
            <a:r>
              <a:rPr lang="en-GB" dirty="0" err="1" smtClean="0"/>
              <a:t>Bayliss</a:t>
            </a:r>
            <a:r>
              <a:rPr lang="en-GB" dirty="0" smtClean="0"/>
              <a:t> (see links in Moodle)</a:t>
            </a:r>
          </a:p>
        </p:txBody>
      </p:sp>
    </p:spTree>
    <p:extLst>
      <p:ext uri="{BB962C8B-B14F-4D97-AF65-F5344CB8AC3E}">
        <p14:creationId xmlns:p14="http://schemas.microsoft.com/office/powerpoint/2010/main" val="1865586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The Regulation of Transport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dirty="0"/>
              <a:t>Quality controls:</a:t>
            </a:r>
          </a:p>
          <a:p>
            <a:pPr lvl="1">
              <a:buFont typeface="Arial" charset="0"/>
              <a:buChar char="•"/>
            </a:pPr>
            <a:r>
              <a:rPr lang="en-GB" dirty="0"/>
              <a:t>Reduce undesirable conduct by guaranteeing certain quality standards</a:t>
            </a:r>
          </a:p>
          <a:p>
            <a:pPr>
              <a:buFont typeface="Arial" charset="0"/>
              <a:buChar char="•"/>
            </a:pPr>
            <a:endParaRPr lang="en-GB" dirty="0" smtClean="0"/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 smtClean="0"/>
              <a:t>The quality regulation of transport operators includes the following requirements: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Financial standing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Good repute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Maintenance standards</a:t>
            </a:r>
          </a:p>
        </p:txBody>
      </p:sp>
    </p:spTree>
    <p:extLst>
      <p:ext uri="{BB962C8B-B14F-4D97-AF65-F5344CB8AC3E}">
        <p14:creationId xmlns:p14="http://schemas.microsoft.com/office/powerpoint/2010/main" val="853782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Competition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dirty="0" smtClean="0"/>
              <a:t>Competing companies can join forces to act in a way to provide mutual benefit at the expense of other organisations</a:t>
            </a:r>
          </a:p>
          <a:p>
            <a:pPr>
              <a:buFont typeface="Arial" charset="0"/>
              <a:buChar char="•"/>
            </a:pPr>
            <a:endParaRPr lang="en-GB" dirty="0" smtClean="0"/>
          </a:p>
          <a:p>
            <a:pPr>
              <a:buFont typeface="Arial" charset="0"/>
              <a:buChar char="•"/>
            </a:pPr>
            <a:r>
              <a:rPr lang="en-GB" dirty="0" smtClean="0"/>
              <a:t>This is then an anti-competitive agreement</a:t>
            </a:r>
            <a:endParaRPr lang="en-GB" dirty="0"/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 smtClean="0"/>
              <a:t>Practices include price fixing, limiting production and making agreements that they will each target different areas of the industry</a:t>
            </a:r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endParaRPr lang="en-GB" dirty="0" smtClean="0"/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439416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dirty="0" smtClean="0"/>
              <a:t>Shipping conferences (huge influence in early-mid 20</a:t>
            </a:r>
            <a:r>
              <a:rPr lang="en-GB" baseline="30000" dirty="0" smtClean="0"/>
              <a:t>th</a:t>
            </a:r>
            <a:r>
              <a:rPr lang="en-GB" dirty="0" smtClean="0"/>
              <a:t> century) met frequently to agree positions on a number of matters, notably price-fixing. Rates will vary depending on commodity value</a:t>
            </a:r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 smtClean="0"/>
              <a:t>Carriers of different sizes would prefer different sets of rates</a:t>
            </a:r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 smtClean="0"/>
              <a:t>Firms may not necessarily compete on price. Offering different standards of conveyance can affect custom</a:t>
            </a:r>
          </a:p>
        </p:txBody>
      </p:sp>
    </p:spTree>
    <p:extLst>
      <p:ext uri="{BB962C8B-B14F-4D97-AF65-F5344CB8AC3E}">
        <p14:creationId xmlns:p14="http://schemas.microsoft.com/office/powerpoint/2010/main" val="19402861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dirty="0" smtClean="0"/>
              <a:t>Shipping conferences were weakened after the introduction of containerisation</a:t>
            </a:r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 smtClean="0"/>
              <a:t>The share of goods carried by non-conference carriers has expanded</a:t>
            </a:r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 smtClean="0"/>
              <a:t>US and EU regulation has given rise to greater independent action on shipping rates</a:t>
            </a:r>
          </a:p>
        </p:txBody>
      </p:sp>
    </p:spTree>
    <p:extLst>
      <p:ext uri="{BB962C8B-B14F-4D97-AF65-F5344CB8AC3E}">
        <p14:creationId xmlns:p14="http://schemas.microsoft.com/office/powerpoint/2010/main" val="8505299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dirty="0" smtClean="0"/>
              <a:t>In August 2017, a Japanese shipping company pleaded guilty to acting in an anti-competitive manner by being part of a cartel importing cars to Australia</a:t>
            </a:r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 smtClean="0"/>
              <a:t>The agreements made it clear that carriers would not attempt to win existing business from each other</a:t>
            </a:r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 smtClean="0"/>
              <a:t>NYK were fined AUS$25 million</a:t>
            </a:r>
          </a:p>
          <a:p>
            <a:pPr marL="0" indent="0" algn="r">
              <a:buNone/>
            </a:pPr>
            <a:r>
              <a:rPr lang="en-GB" sz="1200" dirty="0" err="1" smtClean="0"/>
              <a:t>smh.com.au</a:t>
            </a:r>
            <a:endParaRPr lang="en-GB" sz="1200" dirty="0" smtClean="0"/>
          </a:p>
        </p:txBody>
      </p:sp>
    </p:spTree>
    <p:extLst>
      <p:ext uri="{BB962C8B-B14F-4D97-AF65-F5344CB8AC3E}">
        <p14:creationId xmlns:p14="http://schemas.microsoft.com/office/powerpoint/2010/main" val="107693905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dirty="0" smtClean="0"/>
              <a:t>Competition Act 1998 seeks to address:</a:t>
            </a:r>
          </a:p>
          <a:p>
            <a:pPr lvl="2" fontAlgn="base"/>
            <a:r>
              <a:rPr lang="en-GB" dirty="0"/>
              <a:t>Anti-competitive </a:t>
            </a:r>
            <a:r>
              <a:rPr lang="en-GB" dirty="0" smtClean="0"/>
              <a:t>agreements (prevent/distort/restrict competition)</a:t>
            </a:r>
            <a:endParaRPr lang="en-GB" dirty="0"/>
          </a:p>
          <a:p>
            <a:pPr lvl="2" fontAlgn="base"/>
            <a:r>
              <a:rPr lang="en-GB" dirty="0"/>
              <a:t>Abuse of dominant market </a:t>
            </a:r>
            <a:r>
              <a:rPr lang="en-GB" dirty="0" smtClean="0"/>
              <a:t>position (limit production/technical development)</a:t>
            </a:r>
            <a:endParaRPr lang="en-GB" dirty="0"/>
          </a:p>
          <a:p>
            <a:pPr lvl="2">
              <a:buFont typeface="Arial" charset="0"/>
              <a:buChar char="•"/>
            </a:pPr>
            <a:endParaRPr lang="en-GB" dirty="0" smtClean="0"/>
          </a:p>
          <a:p>
            <a:pPr>
              <a:buFont typeface="Arial" charset="0"/>
              <a:buChar char="•"/>
            </a:pPr>
            <a:r>
              <a:rPr lang="en-GB" dirty="0" smtClean="0"/>
              <a:t>Relates in parts to the Treaty on the Functioning of the European Union (TFEU)</a:t>
            </a:r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 smtClean="0"/>
              <a:t>Fines of up to 10% of UK turnover can be imposed</a:t>
            </a:r>
          </a:p>
          <a:p>
            <a:pPr marL="0" indent="0" algn="r">
              <a:buNone/>
            </a:pPr>
            <a:r>
              <a:rPr lang="en-GB" sz="1200" dirty="0" err="1" smtClean="0"/>
              <a:t>compactlaw.co.uk</a:t>
            </a:r>
            <a:endParaRPr lang="en-GB" sz="1200" dirty="0" smtClean="0"/>
          </a:p>
        </p:txBody>
      </p:sp>
    </p:spTree>
    <p:extLst>
      <p:ext uri="{BB962C8B-B14F-4D97-AF65-F5344CB8AC3E}">
        <p14:creationId xmlns:p14="http://schemas.microsoft.com/office/powerpoint/2010/main" val="11224868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Competition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dirty="0" smtClean="0"/>
              <a:t>In the UK, the Office of Fair Trading and Competition Commission were responsible for enforcement of competition legislation</a:t>
            </a:r>
          </a:p>
          <a:p>
            <a:pPr>
              <a:buFont typeface="Arial" charset="0"/>
              <a:buChar char="•"/>
            </a:pPr>
            <a:endParaRPr lang="en-GB" dirty="0" smtClean="0"/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r>
              <a:rPr lang="en-GB" dirty="0" smtClean="0"/>
              <a:t>Both closed in 2014. Powers passed to Competition and Markets Authority and Financial Conduct Authority. Industry regulators retain powers over their own sectors</a:t>
            </a:r>
          </a:p>
        </p:txBody>
      </p:sp>
    </p:spTree>
    <p:extLst>
      <p:ext uri="{BB962C8B-B14F-4D97-AF65-F5344CB8AC3E}">
        <p14:creationId xmlns:p14="http://schemas.microsoft.com/office/powerpoint/2010/main" val="21402167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International Regulatory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b="1" dirty="0" smtClean="0"/>
              <a:t>United Nations International Maritime Organisation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Formed in 1958 by IMO Convention.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Responsible for developing and maintaining international shipping regulation frame work.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Principal areas of focus are: 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Safety of ships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Security of ships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 Pollution caused by shipping</a:t>
            </a:r>
          </a:p>
          <a:p>
            <a:pPr lvl="1">
              <a:buFont typeface="Arial" charset="0"/>
              <a:buChar char="•"/>
            </a:pPr>
            <a:endParaRPr lang="en-GB" dirty="0" smtClean="0"/>
          </a:p>
          <a:p>
            <a:pPr>
              <a:buFont typeface="Arial" charset="0"/>
              <a:buChar char="•"/>
            </a:pPr>
            <a:endParaRPr lang="en-GB" dirty="0" smtClean="0"/>
          </a:p>
          <a:p>
            <a:pPr>
              <a:buFont typeface="Arial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6115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International Regulatory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Arial" charset="0"/>
              <a:buChar char="•"/>
            </a:pPr>
            <a:r>
              <a:rPr lang="en-GB" b="1" dirty="0" smtClean="0"/>
              <a:t>United Nations International Civil Aviation Organisation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Established in 1944.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Responsible for establishing the legal mechanisms covering air travel.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Administers the </a:t>
            </a:r>
            <a:r>
              <a:rPr lang="en-GB" dirty="0"/>
              <a:t>Convention on International Civil Aviation (Chicago Convention</a:t>
            </a:r>
            <a:r>
              <a:rPr lang="en-GB" dirty="0" smtClean="0"/>
              <a:t>).</a:t>
            </a:r>
          </a:p>
          <a:p>
            <a:pPr lvl="1">
              <a:buFont typeface="Arial" charset="0"/>
              <a:buChar char="•"/>
            </a:pPr>
            <a:r>
              <a:rPr lang="en-GB" dirty="0"/>
              <a:t>192 member states to the convention</a:t>
            </a:r>
            <a:r>
              <a:rPr lang="en-GB" dirty="0" smtClean="0"/>
              <a:t>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Makes sure civil aviation is: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Safe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Efficient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Secure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Economically sustainable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Environmentally responsible</a:t>
            </a:r>
          </a:p>
        </p:txBody>
      </p:sp>
    </p:spTree>
    <p:extLst>
      <p:ext uri="{BB962C8B-B14F-4D97-AF65-F5344CB8AC3E}">
        <p14:creationId xmlns:p14="http://schemas.microsoft.com/office/powerpoint/2010/main" val="120343525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International Regulatory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b="1" dirty="0" smtClean="0"/>
              <a:t>United Nations Economic Commission for Europe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56 member states.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Includes Israel, central Asian republics, Canada and USA.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UNECE’s Inland Transport Committee makes pan-European transport policy.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Developed hazardous goods classification criteria, hazardous transport conditions and hazard communication tools.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Ensures effective implementation of hazardous mechanisms for transport of dangerous goods by road, rail and inland waterways.</a:t>
            </a:r>
            <a:endParaRPr lang="en-GB" dirty="0"/>
          </a:p>
          <a:p>
            <a:pPr>
              <a:buFont typeface="Arial" charset="0"/>
              <a:buChar char="•"/>
            </a:pPr>
            <a:endParaRPr lang="en-GB" dirty="0" smtClean="0"/>
          </a:p>
          <a:p>
            <a:pPr>
              <a:buFont typeface="Arial" charset="0"/>
              <a:buChar char="•"/>
            </a:pPr>
            <a:endParaRPr lang="en-GB" dirty="0" smtClean="0"/>
          </a:p>
          <a:p>
            <a:pPr>
              <a:buFont typeface="Arial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139655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International Regulatory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b="1" dirty="0" smtClean="0"/>
              <a:t>European Union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Shares responsibility for transport regulation with individual member states.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EU policy aims to make transport smooth, efficient, safe and free.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European Commission Mobility and Transport division is responsible for EU policy on mobility and transport.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Directives govern various aspects of transport operations (</a:t>
            </a:r>
            <a:r>
              <a:rPr lang="en-GB" dirty="0" err="1" smtClean="0"/>
              <a:t>eg</a:t>
            </a:r>
            <a:r>
              <a:rPr lang="en-GB" dirty="0" smtClean="0"/>
              <a:t> 561/2006 covers road transport drivers hours).</a:t>
            </a:r>
          </a:p>
          <a:p>
            <a:pPr lvl="1"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967113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Legislation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/>
          </a:p>
          <a:p>
            <a:r>
              <a:rPr lang="en-US" dirty="0" smtClean="0"/>
              <a:t>In the UK, transport law comes from the following sources:</a:t>
            </a:r>
          </a:p>
          <a:p>
            <a:pPr lvl="2">
              <a:buFont typeface="Arial" charset="0"/>
              <a:buChar char="•"/>
            </a:pPr>
            <a:r>
              <a:rPr lang="en-GB" dirty="0"/>
              <a:t>UK law</a:t>
            </a:r>
          </a:p>
          <a:p>
            <a:pPr lvl="2">
              <a:buFont typeface="Arial" charset="0"/>
              <a:buChar char="•"/>
            </a:pPr>
            <a:r>
              <a:rPr lang="en-GB" dirty="0"/>
              <a:t>EU law</a:t>
            </a:r>
          </a:p>
          <a:p>
            <a:pPr lvl="2">
              <a:buFont typeface="Arial" charset="0"/>
              <a:buChar char="•"/>
            </a:pPr>
            <a:r>
              <a:rPr lang="en-GB" dirty="0"/>
              <a:t>Agreements, resolutions and conventions drawn up by UN </a:t>
            </a:r>
            <a:r>
              <a:rPr lang="en-GB" dirty="0" smtClean="0"/>
              <a:t>agencies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9762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National Regulatory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b="1" dirty="0" smtClean="0"/>
              <a:t>Department for Transport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Formed in 2002 after governmental reorganisation.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Has full responsibility for the transport network in England. 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Limited responsibility in Scotland, Wales and Northern Ireland within matters not devolved to their legislative assemblies.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Priorities are listed as:</a:t>
            </a:r>
          </a:p>
          <a:p>
            <a:pPr lvl="2"/>
            <a:r>
              <a:rPr lang="en-GB" sz="1600" dirty="0"/>
              <a:t>boosting economic growth and opportunity</a:t>
            </a:r>
          </a:p>
          <a:p>
            <a:pPr lvl="2"/>
            <a:r>
              <a:rPr lang="en-GB" sz="1600" dirty="0"/>
              <a:t>building a One Nation Britain</a:t>
            </a:r>
          </a:p>
          <a:p>
            <a:pPr lvl="2"/>
            <a:r>
              <a:rPr lang="en-GB" sz="1600" dirty="0"/>
              <a:t>improving journeys</a:t>
            </a:r>
          </a:p>
          <a:p>
            <a:pPr lvl="2"/>
            <a:r>
              <a:rPr lang="en-GB" sz="1600" dirty="0"/>
              <a:t>safe, secure and sustainable </a:t>
            </a:r>
            <a:r>
              <a:rPr lang="en-GB" sz="1600" dirty="0" smtClean="0"/>
              <a:t>transport</a:t>
            </a:r>
          </a:p>
        </p:txBody>
      </p:sp>
    </p:spTree>
    <p:extLst>
      <p:ext uri="{BB962C8B-B14F-4D97-AF65-F5344CB8AC3E}">
        <p14:creationId xmlns:p14="http://schemas.microsoft.com/office/powerpoint/2010/main" val="28028251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National Regulatory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b="1" dirty="0" smtClean="0"/>
              <a:t>Civil Aviation Authority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The UK’s specialist aviation regulator.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Formed in 1972.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Its role is predominantly: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Ensuring safety in aviation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Ensuring choice for consumers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Ensuring value for money for consumers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Ensuring fair treatment for consumers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The CAA oversees the Air Travel Organisers Licences (ATOL), a mandatory scheme for flights sales, ensuring protection for consumers in the event of their supplier ceasing trading.</a:t>
            </a:r>
          </a:p>
        </p:txBody>
      </p:sp>
    </p:spTree>
    <p:extLst>
      <p:ext uri="{BB962C8B-B14F-4D97-AF65-F5344CB8AC3E}">
        <p14:creationId xmlns:p14="http://schemas.microsoft.com/office/powerpoint/2010/main" val="8392151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National Regulatory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b="1" dirty="0" smtClean="0"/>
              <a:t>Office of Rail and Road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Formed in 2015 by merging bodies responsible for rail and road.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Protects the interests of rail and road users.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Functions are driven by EU and UK legislation.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Holds Network Rail to account.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Regulates the UK’s High Speed 1 (HS1) line.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Monitors Highways England activities in managing the road network in England.</a:t>
            </a:r>
          </a:p>
        </p:txBody>
      </p:sp>
    </p:spTree>
    <p:extLst>
      <p:ext uri="{BB962C8B-B14F-4D97-AF65-F5344CB8AC3E}">
        <p14:creationId xmlns:p14="http://schemas.microsoft.com/office/powerpoint/2010/main" val="1581069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National Regulatory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endParaRPr lang="en-GB" b="1" dirty="0" smtClean="0"/>
          </a:p>
          <a:p>
            <a:pPr>
              <a:buFont typeface="Arial" charset="0"/>
              <a:buChar char="•"/>
            </a:pPr>
            <a:r>
              <a:rPr lang="en-GB" b="1" dirty="0" smtClean="0"/>
              <a:t>Maritime and Coastguard Agency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An executive agency of the UK Department for Transport, responsible for implementing maritime policy.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Made up of 3 departments: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Search and rescue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State control of shipping</a:t>
            </a:r>
          </a:p>
          <a:p>
            <a:pPr lvl="2">
              <a:buFont typeface="Arial" charset="0"/>
              <a:buChar char="•"/>
            </a:pPr>
            <a:r>
              <a:rPr lang="en-GB" dirty="0" smtClean="0"/>
              <a:t>Development of international standards and policy for shipping (in association with the International Maritime Organisation)</a:t>
            </a:r>
          </a:p>
        </p:txBody>
      </p:sp>
    </p:spTree>
    <p:extLst>
      <p:ext uri="{BB962C8B-B14F-4D97-AF65-F5344CB8AC3E}">
        <p14:creationId xmlns:p14="http://schemas.microsoft.com/office/powerpoint/2010/main" val="8140220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National Regulatory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b="1" dirty="0" smtClean="0"/>
              <a:t>Driver and Vehicle Standards Agency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Formed in 2014 by merging Driving Standards Agency and Vehicle and Operator Services Agency.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Responsible for road standards in Great Britain (not Northern Ireland, which is instead covered by the Driver and Vehicle Agency).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Supports Traffic Commissioners in applications for Operating Licences.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Implements roadside checks on vehicle roadworthiness/driver documentation.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Educates and advises on road safety.</a:t>
            </a:r>
          </a:p>
        </p:txBody>
      </p:sp>
    </p:spTree>
    <p:extLst>
      <p:ext uri="{BB962C8B-B14F-4D97-AF65-F5344CB8AC3E}">
        <p14:creationId xmlns:p14="http://schemas.microsoft.com/office/powerpoint/2010/main" val="17969562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Trade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endParaRPr lang="en-GB" b="1" dirty="0" smtClean="0"/>
          </a:p>
          <a:p>
            <a:pPr>
              <a:buFont typeface="Arial" charset="0"/>
              <a:buChar char="•"/>
            </a:pPr>
            <a:endParaRPr lang="en-GB" b="1" dirty="0"/>
          </a:p>
          <a:p>
            <a:pPr>
              <a:buFont typeface="Arial" charset="0"/>
              <a:buChar char="•"/>
            </a:pPr>
            <a:r>
              <a:rPr lang="en-GB" b="1" dirty="0" smtClean="0"/>
              <a:t>International Air Transport Association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Trade association for the worlds airlines.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Membership totals 280 organisations, making up 83% of total air traffic.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Helps formulate industry policy on critical aviation issues.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Helps airlines to operate safely, securely, efficiently and economically under the existing regulations.</a:t>
            </a:r>
          </a:p>
        </p:txBody>
      </p:sp>
    </p:spTree>
    <p:extLst>
      <p:ext uri="{BB962C8B-B14F-4D97-AF65-F5344CB8AC3E}">
        <p14:creationId xmlns:p14="http://schemas.microsoft.com/office/powerpoint/2010/main" val="15718818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Trade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endParaRPr lang="en-GB" b="1" dirty="0" smtClean="0"/>
          </a:p>
          <a:p>
            <a:pPr>
              <a:buFont typeface="Arial" charset="0"/>
              <a:buChar char="•"/>
            </a:pPr>
            <a:r>
              <a:rPr lang="en-GB" b="1" dirty="0" smtClean="0"/>
              <a:t>Road Haulage Association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Trade association dedicated solely to the needs of UK road transport operators.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Champions the interests of of the logistics community.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Over 6,000 member organisations, operating around 80,000 HGVs.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Co-owns the Commercial Vehicle Show.</a:t>
            </a:r>
          </a:p>
          <a:p>
            <a:pPr lvl="1">
              <a:buFont typeface="Arial" charset="0"/>
              <a:buChar char="•"/>
            </a:pPr>
            <a:endParaRPr lang="en-GB" dirty="0" smtClean="0"/>
          </a:p>
          <a:p>
            <a:pPr>
              <a:buFont typeface="Arial" charset="0"/>
              <a:buChar char="•"/>
            </a:pPr>
            <a:endParaRPr lang="en-GB" dirty="0"/>
          </a:p>
          <a:p>
            <a:pPr>
              <a:buFont typeface="Arial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6675634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Trade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endParaRPr lang="en-GB" b="1" dirty="0" smtClean="0"/>
          </a:p>
          <a:p>
            <a:pPr>
              <a:buFont typeface="Arial" charset="0"/>
              <a:buChar char="•"/>
            </a:pPr>
            <a:r>
              <a:rPr lang="en-GB" b="1" dirty="0" smtClean="0"/>
              <a:t>Freight Transport Association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Represents the needs of the logistics industry (road, rail, sea and air).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Campaigns for increased awareness of the logistics industry.</a:t>
            </a:r>
            <a:endParaRPr lang="en-GB" dirty="0"/>
          </a:p>
          <a:p>
            <a:pPr lvl="1">
              <a:buFont typeface="Arial" charset="0"/>
              <a:buChar char="•"/>
            </a:pPr>
            <a:r>
              <a:rPr lang="en-GB" dirty="0" smtClean="0"/>
              <a:t>Informs members of changes to compliance requirements.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Trains drivers and operators of vehicles.</a:t>
            </a:r>
          </a:p>
        </p:txBody>
      </p:sp>
    </p:spTree>
    <p:extLst>
      <p:ext uri="{BB962C8B-B14F-4D97-AF65-F5344CB8AC3E}">
        <p14:creationId xmlns:p14="http://schemas.microsoft.com/office/powerpoint/2010/main" val="207684020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Trade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endParaRPr lang="en-GB" b="1" dirty="0" smtClean="0"/>
          </a:p>
          <a:p>
            <a:pPr>
              <a:buFont typeface="Arial" charset="0"/>
              <a:buChar char="•"/>
            </a:pPr>
            <a:r>
              <a:rPr lang="en-GB" b="1" dirty="0" smtClean="0"/>
              <a:t>Association of Train Operating Companies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Unincorporated association owned by its members.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Formed during the privatisation of the railways under the Railways Act 1993.</a:t>
            </a:r>
            <a:endParaRPr lang="en-GB" dirty="0"/>
          </a:p>
          <a:p>
            <a:pPr lvl="1">
              <a:buFont typeface="Arial" charset="0"/>
              <a:buChar char="•"/>
            </a:pPr>
            <a:r>
              <a:rPr lang="en-GB" dirty="0" smtClean="0"/>
              <a:t>Rail franchisees have conditions laid on them in their franchise situations. ATOC supports with those.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Facilitates members to work together to meet obligations.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Communicates with public bodies, European agencies and other authorities on members </a:t>
            </a:r>
            <a:r>
              <a:rPr lang="en-GB" dirty="0" err="1" smtClean="0"/>
              <a:t>behalfs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0187829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Trade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endParaRPr lang="en-GB" b="1" dirty="0" smtClean="0"/>
          </a:p>
          <a:p>
            <a:pPr>
              <a:buFont typeface="Arial" charset="0"/>
              <a:buChar char="•"/>
            </a:pPr>
            <a:r>
              <a:rPr lang="en-GB" b="1" dirty="0" smtClean="0"/>
              <a:t>Confederation of Passenger Transport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The voice of the bus and coach industry.</a:t>
            </a:r>
            <a:endParaRPr lang="en-GB" dirty="0"/>
          </a:p>
          <a:p>
            <a:pPr lvl="1">
              <a:buFont typeface="Arial" charset="0"/>
              <a:buChar char="•"/>
            </a:pPr>
            <a:r>
              <a:rPr lang="en-GB" dirty="0" smtClean="0"/>
              <a:t>Membership includes multi-national operators down to small businesses.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Direct access to politicians and policy advisors at various levels.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Influences, informs and enhances the bus and coach industries.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Supports membership with crisis response if required.</a:t>
            </a:r>
          </a:p>
        </p:txBody>
      </p:sp>
    </p:spTree>
    <p:extLst>
      <p:ext uri="{BB962C8B-B14F-4D97-AF65-F5344CB8AC3E}">
        <p14:creationId xmlns:p14="http://schemas.microsoft.com/office/powerpoint/2010/main" val="125636053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00062"/>
            <a:ext cx="10515600" cy="1325563"/>
          </a:xfrm>
        </p:spPr>
        <p:txBody>
          <a:bodyPr/>
          <a:lstStyle/>
          <a:p>
            <a:pPr algn="ctr"/>
            <a:r>
              <a:rPr lang="en-GB" dirty="0" smtClean="0"/>
              <a:t>Trade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endParaRPr lang="en-GB" b="1" dirty="0" smtClean="0"/>
          </a:p>
          <a:p>
            <a:pPr>
              <a:buFont typeface="Arial" charset="0"/>
              <a:buChar char="•"/>
            </a:pPr>
            <a:r>
              <a:rPr lang="en-GB" b="1" dirty="0" smtClean="0"/>
              <a:t>UIC (Worldwide Railway Organisation)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Develops overall coherence of railways internationally.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Formulates initiatives to increase rail transport investment.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Conducts research to enhance development and technical efficiency.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Supports members with finance, HR, legal, communications and institutional relations.</a:t>
            </a:r>
            <a:endParaRPr lang="en-GB" dirty="0"/>
          </a:p>
          <a:p>
            <a:pPr lvl="1">
              <a:buFont typeface="Arial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59226082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523013"/>
            <a:ext cx="10515600" cy="1325563"/>
          </a:xfrm>
        </p:spPr>
        <p:txBody>
          <a:bodyPr/>
          <a:lstStyle/>
          <a:p>
            <a:pPr algn="ctr"/>
            <a:r>
              <a:rPr lang="en-GB" dirty="0" smtClean="0"/>
              <a:t>Trade Bodies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endParaRPr lang="en-GB" b="1" dirty="0" smtClean="0"/>
          </a:p>
          <a:p>
            <a:pPr>
              <a:buFont typeface="Arial" charset="0"/>
              <a:buChar char="•"/>
            </a:pPr>
            <a:r>
              <a:rPr lang="en-GB" b="1" dirty="0" smtClean="0"/>
              <a:t>IRU (Worldwide Association for Road Transport)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Supports trade, economic growth, jobs, safety, the environment and communities in over 100 countries.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Predominantly works with member operators and national transport associations.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Also involved with UN agencies, international bodies and national governments.</a:t>
            </a:r>
          </a:p>
        </p:txBody>
      </p:sp>
    </p:spTree>
    <p:extLst>
      <p:ext uri="{BB962C8B-B14F-4D97-AF65-F5344CB8AC3E}">
        <p14:creationId xmlns:p14="http://schemas.microsoft.com/office/powerpoint/2010/main" val="145856733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Trade Bodies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endParaRPr lang="en-GB" b="1" dirty="0" smtClean="0"/>
          </a:p>
          <a:p>
            <a:pPr>
              <a:buFont typeface="Arial" charset="0"/>
              <a:buChar char="•"/>
            </a:pPr>
            <a:r>
              <a:rPr lang="en-GB" b="1" dirty="0" smtClean="0"/>
              <a:t>UITP (International Association of Public Transport)</a:t>
            </a:r>
            <a:endParaRPr lang="en-GB" b="1" dirty="0"/>
          </a:p>
          <a:p>
            <a:pPr lvl="1">
              <a:buFont typeface="Arial" charset="0"/>
              <a:buChar char="•"/>
            </a:pPr>
            <a:r>
              <a:rPr lang="en-GB" dirty="0" smtClean="0"/>
              <a:t>Champion of sustainable urban mobility.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Brings together all public transport stakeholders.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Includes 1,500 member companies.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From 96 countries.</a:t>
            </a:r>
          </a:p>
        </p:txBody>
      </p:sp>
    </p:spTree>
    <p:extLst>
      <p:ext uri="{BB962C8B-B14F-4D97-AF65-F5344CB8AC3E}">
        <p14:creationId xmlns:p14="http://schemas.microsoft.com/office/powerpoint/2010/main" val="165318481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Trade Bodies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Char char="•"/>
            </a:pPr>
            <a:r>
              <a:rPr lang="en-GB" b="1" dirty="0" smtClean="0"/>
              <a:t>Institute of Chartered Shipbrokers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Professional body for all members of the commercial shipping industry worldwide.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Founded in 1911. Royal Charter received in 1920.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4,000 individual members and fellows.</a:t>
            </a:r>
          </a:p>
          <a:p>
            <a:pPr lvl="1">
              <a:buFont typeface="Arial" charset="0"/>
              <a:buChar char="•"/>
            </a:pPr>
            <a:r>
              <a:rPr lang="en-GB" dirty="0" smtClean="0"/>
              <a:t>Committed to highest professional standards across the shipping industry.</a:t>
            </a:r>
            <a:endParaRPr lang="en-GB" dirty="0"/>
          </a:p>
          <a:p>
            <a:pPr>
              <a:buFont typeface="Arial" charset="0"/>
              <a:buChar char="•"/>
            </a:pP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31705818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End.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9889822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1077</TotalTime>
  <Words>1497</Words>
  <Application>Microsoft Macintosh PowerPoint</Application>
  <PresentationFormat>Widescreen</PresentationFormat>
  <Paragraphs>229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Calibri</vt:lpstr>
      <vt:lpstr>Calibri Light</vt:lpstr>
      <vt:lpstr>Arial</vt:lpstr>
      <vt:lpstr>Office Theme</vt:lpstr>
      <vt:lpstr>Transport Operations</vt:lpstr>
      <vt:lpstr>The Regulation of Transport</vt:lpstr>
      <vt:lpstr>Economic Regulation</vt:lpstr>
      <vt:lpstr>Economic Regulation</vt:lpstr>
      <vt:lpstr>The Regulation of Transport</vt:lpstr>
      <vt:lpstr>Competition</vt:lpstr>
      <vt:lpstr>Competition</vt:lpstr>
      <vt:lpstr>Competition</vt:lpstr>
      <vt:lpstr>Competition</vt:lpstr>
      <vt:lpstr>Competition</vt:lpstr>
      <vt:lpstr>Competition</vt:lpstr>
      <vt:lpstr>International Regulatory Bodies</vt:lpstr>
      <vt:lpstr>International Regulatory Bodies</vt:lpstr>
      <vt:lpstr>International Regulatory Bodies</vt:lpstr>
      <vt:lpstr>International Regulatory Bodies</vt:lpstr>
      <vt:lpstr>Legislation</vt:lpstr>
      <vt:lpstr>National Regulatory Bodies</vt:lpstr>
      <vt:lpstr>National Regulatory Bodies</vt:lpstr>
      <vt:lpstr>National Regulatory Bodies</vt:lpstr>
      <vt:lpstr>National Regulatory Bodies</vt:lpstr>
      <vt:lpstr>National Regulatory Bodies</vt:lpstr>
      <vt:lpstr>Trade Bodies</vt:lpstr>
      <vt:lpstr>Trade Bodies</vt:lpstr>
      <vt:lpstr>Trade Bodies</vt:lpstr>
      <vt:lpstr>Trade Bodies</vt:lpstr>
      <vt:lpstr>Trade Bodies</vt:lpstr>
      <vt:lpstr>Trade Bodies</vt:lpstr>
      <vt:lpstr>Trade Bodies</vt:lpstr>
      <vt:lpstr>Trade Bodies</vt:lpstr>
      <vt:lpstr>Trade Bodies</vt:lpstr>
      <vt:lpstr>PowerPoint Presentation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Movement of Goods</dc:title>
  <dc:creator>Richard High</dc:creator>
  <cp:lastModifiedBy>Richard High</cp:lastModifiedBy>
  <cp:revision>82</cp:revision>
  <dcterms:created xsi:type="dcterms:W3CDTF">2017-03-05T16:39:24Z</dcterms:created>
  <dcterms:modified xsi:type="dcterms:W3CDTF">2018-03-10T18:38:26Z</dcterms:modified>
</cp:coreProperties>
</file>