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s/slide38.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slides/slide4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Layouts/slideLayout7.xml" ContentType="application/vnd.openxmlformats-officedocument.presentationml.slideLayout+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Layouts/slideLayout3.xml" ContentType="application/vnd.openxmlformats-officedocument.presentationml.slideLayout+xml"/>
  <Default Extension="jpeg" ContentType="image/jpeg"/>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94" r:id="rId26"/>
    <p:sldId id="295" r:id="rId27"/>
    <p:sldId id="281" r:id="rId28"/>
    <p:sldId id="293" r:id="rId29"/>
    <p:sldId id="292" r:id="rId30"/>
    <p:sldId id="280" r:id="rId31"/>
    <p:sldId id="282" r:id="rId32"/>
    <p:sldId id="283" r:id="rId33"/>
    <p:sldId id="284" r:id="rId34"/>
    <p:sldId id="285" r:id="rId35"/>
    <p:sldId id="286" r:id="rId36"/>
    <p:sldId id="287" r:id="rId37"/>
    <p:sldId id="288" r:id="rId38"/>
    <p:sldId id="289" r:id="rId39"/>
    <p:sldId id="290" r:id="rId40"/>
    <p:sldId id="291" r:id="rId4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5620"/>
    <p:restoredTop sz="94660"/>
  </p:normalViewPr>
  <p:slideViewPr>
    <p:cSldViewPr>
      <p:cViewPr varScale="1">
        <p:scale>
          <a:sx n="80" d="100"/>
          <a:sy n="80" d="100"/>
        </p:scale>
        <p:origin x="-533" y="-77"/>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A5949BBF-9B3D-44BB-BCAE-2D14936E5893}" type="datetimeFigureOut">
              <a:rPr lang="en-US" smtClean="0"/>
              <a:t>11/13/2017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C2CA741-9E0F-4A47-911F-281B919D348C}"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A5949BBF-9B3D-44BB-BCAE-2D14936E5893}" type="datetimeFigureOut">
              <a:rPr lang="en-US" smtClean="0"/>
              <a:t>11/13/2017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C2CA741-9E0F-4A47-911F-281B919D348C}"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5949BBF-9B3D-44BB-BCAE-2D14936E5893}" type="datetimeFigureOut">
              <a:rPr lang="en-US" smtClean="0"/>
              <a:t>11/13/2017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C2CA741-9E0F-4A47-911F-281B919D348C}"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A5949BBF-9B3D-44BB-BCAE-2D14936E5893}" type="datetimeFigureOut">
              <a:rPr lang="en-US" smtClean="0"/>
              <a:t>11/13/2017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C2CA741-9E0F-4A47-911F-281B919D348C}"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A5949BBF-9B3D-44BB-BCAE-2D14936E5893}" type="datetimeFigureOut">
              <a:rPr lang="en-US" smtClean="0"/>
              <a:t>11/13/2017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C2CA741-9E0F-4A47-911F-281B919D348C}"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A5949BBF-9B3D-44BB-BCAE-2D14936E5893}" type="datetimeFigureOut">
              <a:rPr lang="en-US" smtClean="0"/>
              <a:t>11/13/2017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C2CA741-9E0F-4A47-911F-281B919D348C}"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5949BBF-9B3D-44BB-BCAE-2D14936E5893}" type="datetimeFigureOut">
              <a:rPr lang="en-US" smtClean="0"/>
              <a:t>11/13/2017</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C2CA741-9E0F-4A47-911F-281B919D348C}"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5949BBF-9B3D-44BB-BCAE-2D14936E5893}" type="datetimeFigureOut">
              <a:rPr lang="en-US" smtClean="0"/>
              <a:t>11/13/2017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C2CA741-9E0F-4A47-911F-281B919D348C}"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5949BBF-9B3D-44BB-BCAE-2D14936E5893}" type="datetimeFigureOut">
              <a:rPr lang="en-US" smtClean="0"/>
              <a:t>11/13/2017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C2CA741-9E0F-4A47-911F-281B919D348C}"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A5949BBF-9B3D-44BB-BCAE-2D14936E5893}" type="datetimeFigureOut">
              <a:rPr lang="en-US" smtClean="0"/>
              <a:t>11/13/2017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C2CA741-9E0F-4A47-911F-281B919D348C}"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A5949BBF-9B3D-44BB-BCAE-2D14936E5893}" type="datetimeFigureOut">
              <a:rPr lang="en-US" smtClean="0"/>
              <a:t>11/13/2017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C2CA741-9E0F-4A47-911F-281B919D348C}"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5949BBF-9B3D-44BB-BCAE-2D14936E5893}" type="datetimeFigureOut">
              <a:rPr lang="en-US" smtClean="0"/>
              <a:t>11/13/2017</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C2CA741-9E0F-4A47-911F-281B919D348C}"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2020 Vision – The Future of UK Construction</a:t>
            </a:r>
            <a:endParaRPr lang="en-US" dirty="0"/>
          </a:p>
        </p:txBody>
      </p:sp>
      <p:sp>
        <p:nvSpPr>
          <p:cNvPr id="3" name="Subtitle 2"/>
          <p:cNvSpPr>
            <a:spLocks noGrp="1"/>
          </p:cNvSpPr>
          <p:nvPr>
            <p:ph type="subTitle" idx="1"/>
          </p:nvPr>
        </p:nvSpPr>
        <p:spPr/>
        <p:txBody>
          <a:bodyPr/>
          <a:lstStyle/>
          <a:p>
            <a:endParaRPr 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dirty="0" smtClean="0"/>
              <a:t>identify key issues and changes which the UK construction industry may encounter over the long-term; </a:t>
            </a:r>
          </a:p>
          <a:p>
            <a:r>
              <a:rPr lang="en-US" dirty="0" smtClean="0"/>
              <a:t>• assess their potential implications for industry employment, skill and training requirements.</a:t>
            </a:r>
            <a:endParaRPr 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dirty="0" smtClean="0"/>
              <a:t>The report provides an overview of construction specific trends and issues which may have a significant bearing on future UK construction activity and </a:t>
            </a:r>
            <a:r>
              <a:rPr lang="en-US" dirty="0" err="1" smtClean="0"/>
              <a:t>labour</a:t>
            </a:r>
            <a:r>
              <a:rPr lang="en-US" dirty="0" smtClean="0"/>
              <a:t> productivity, and hence on future construction industry skill and training requirements.</a:t>
            </a:r>
            <a:endParaRPr 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dirty="0" smtClean="0"/>
              <a:t>Drawing on this and the Foresight Futures Vision 2020 scenarios which were developed for the Department of Trade &amp; Industry by SPRU-Science and Technology Policy Research, University of Sussex, the report develops four alternative scenarios of the UK construction industry in 2020.</a:t>
            </a:r>
            <a:endParaRPr 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dirty="0" smtClean="0"/>
              <a:t>Based on assumptions consistent with each of the scenarios, the </a:t>
            </a:r>
            <a:r>
              <a:rPr lang="en-US" dirty="0" err="1" smtClean="0"/>
              <a:t>ConstructionSkills</a:t>
            </a:r>
            <a:r>
              <a:rPr lang="en-US" dirty="0" smtClean="0"/>
              <a:t> Employment Forecasting Model, extended in time to 2020, is then used to explore the consequences of each of these four scenarios for the industry’s long-term skill requirements. </a:t>
            </a:r>
            <a:endParaRPr 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Trends and issues in construction</a:t>
            </a:r>
            <a:endParaRPr lang="en-US" dirty="0"/>
          </a:p>
        </p:txBody>
      </p:sp>
      <p:sp>
        <p:nvSpPr>
          <p:cNvPr id="3" name="Content Placeholder 2"/>
          <p:cNvSpPr>
            <a:spLocks noGrp="1"/>
          </p:cNvSpPr>
          <p:nvPr>
            <p:ph idx="1"/>
          </p:nvPr>
        </p:nvSpPr>
        <p:spPr/>
        <p:txBody>
          <a:bodyPr/>
          <a:lstStyle/>
          <a:p>
            <a:r>
              <a:rPr lang="en-US" dirty="0" smtClean="0"/>
              <a:t>Speed of innovation within the sector: Historically, innovation in the construction sector has not been rapid. </a:t>
            </a:r>
          </a:p>
          <a:p>
            <a:r>
              <a:rPr lang="en-US" dirty="0" smtClean="0"/>
              <a:t>Greater internationalism, greater competition, and greater integration in the supply chain could improve this. Such changes are plausible in some scenarios of the future.</a:t>
            </a:r>
            <a:endParaRPr 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FF0000"/>
                </a:solidFill>
              </a:rPr>
              <a:t>Demographics</a:t>
            </a:r>
            <a:endParaRPr lang="en-US" dirty="0">
              <a:solidFill>
                <a:srgbClr val="FF0000"/>
              </a:solidFill>
            </a:endParaRPr>
          </a:p>
        </p:txBody>
      </p:sp>
      <p:sp>
        <p:nvSpPr>
          <p:cNvPr id="3" name="Content Placeholder 2"/>
          <p:cNvSpPr>
            <a:spLocks noGrp="1"/>
          </p:cNvSpPr>
          <p:nvPr>
            <p:ph idx="1"/>
          </p:nvPr>
        </p:nvSpPr>
        <p:spPr/>
        <p:txBody>
          <a:bodyPr/>
          <a:lstStyle/>
          <a:p>
            <a:r>
              <a:rPr lang="en-US" dirty="0" smtClean="0"/>
              <a:t>The UK’s ageing demographic profile suggests that special measures will be needed to maintain sufficient numbers of new recruits into the industry. </a:t>
            </a:r>
          </a:p>
          <a:p>
            <a:r>
              <a:rPr lang="en-US" dirty="0" smtClean="0"/>
              <a:t>The provision of training at all levels in the industry will be needed to meet future skills requirements.</a:t>
            </a:r>
            <a:endParaRPr lang="en-US"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Health and Safety</a:t>
            </a:r>
            <a:endParaRPr lang="en-US" dirty="0"/>
          </a:p>
        </p:txBody>
      </p:sp>
      <p:sp>
        <p:nvSpPr>
          <p:cNvPr id="3" name="Content Placeholder 2"/>
          <p:cNvSpPr>
            <a:spLocks noGrp="1"/>
          </p:cNvSpPr>
          <p:nvPr>
            <p:ph idx="1"/>
          </p:nvPr>
        </p:nvSpPr>
        <p:spPr/>
        <p:txBody>
          <a:bodyPr/>
          <a:lstStyle/>
          <a:p>
            <a:r>
              <a:rPr lang="en-US" dirty="0" smtClean="0"/>
              <a:t>It is probable that the drive to improve health and safety in construction will continue to a degree in all the scenarios being considered. Additional training will be required to 2020 Vision .</a:t>
            </a:r>
          </a:p>
          <a:p>
            <a:r>
              <a:rPr lang="en-US" dirty="0" smtClean="0"/>
              <a:t>Maintain safety attitudes and meet new demands on safety skills in more innovative scenarios.</a:t>
            </a:r>
            <a:endParaRPr lang="en-US"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Information and Communication Technology (ICT):</a:t>
            </a:r>
            <a:endParaRPr lang="en-US" dirty="0"/>
          </a:p>
        </p:txBody>
      </p:sp>
      <p:sp>
        <p:nvSpPr>
          <p:cNvPr id="3" name="Content Placeholder 2"/>
          <p:cNvSpPr>
            <a:spLocks noGrp="1"/>
          </p:cNvSpPr>
          <p:nvPr>
            <p:ph idx="1"/>
          </p:nvPr>
        </p:nvSpPr>
        <p:spPr/>
        <p:txBody>
          <a:bodyPr>
            <a:normAutofit fontScale="77500" lnSpcReduction="20000"/>
          </a:bodyPr>
          <a:lstStyle/>
          <a:p>
            <a:r>
              <a:rPr lang="en-US" dirty="0" smtClean="0"/>
              <a:t>The current trends towards greater use of integrated information systems seem likely to continue, but much more quickly in scenarios that are innovative and dynamic. </a:t>
            </a:r>
          </a:p>
          <a:p>
            <a:r>
              <a:rPr lang="en-US" dirty="0" smtClean="0"/>
              <a:t>The implications are greatest for the professionals in the construction industry, as they will need a wider skill base in ICT to integrate design, construction, logistics and manufacturing. </a:t>
            </a:r>
          </a:p>
          <a:p>
            <a:r>
              <a:rPr lang="en-US" dirty="0" smtClean="0"/>
              <a:t>Training will be needed at all levels, but in some scenarios will need to be focused particularly on professionals already in the industry who will need to upgrade their skills. There will also be a tendency in some scenarios for a merging of construction professions.</a:t>
            </a:r>
            <a:endParaRPr 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Modern Methods of Construction (MMC)</a:t>
            </a:r>
            <a:endParaRPr lang="en-US" dirty="0"/>
          </a:p>
        </p:txBody>
      </p:sp>
      <p:sp>
        <p:nvSpPr>
          <p:cNvPr id="3" name="Content Placeholder 2"/>
          <p:cNvSpPr>
            <a:spLocks noGrp="1"/>
          </p:cNvSpPr>
          <p:nvPr>
            <p:ph idx="1"/>
          </p:nvPr>
        </p:nvSpPr>
        <p:spPr/>
        <p:txBody>
          <a:bodyPr>
            <a:normAutofit fontScale="77500" lnSpcReduction="20000"/>
          </a:bodyPr>
          <a:lstStyle/>
          <a:p>
            <a:r>
              <a:rPr lang="en-US" dirty="0" smtClean="0"/>
              <a:t>MMC is a generic term for a variety of construction methods that are generally new, and often have a significant off-site component.</a:t>
            </a:r>
          </a:p>
          <a:p>
            <a:r>
              <a:rPr lang="en-US" dirty="0" smtClean="0"/>
              <a:t> The main implications of an increase in MMC for training appear to be training for new skills on-site, more mechanical handling on-site, a reduction in demand for certain trades on-site, but a compensating increase in parallel trades off-site in factory environments, and higher levels of computer aided design (CAD). </a:t>
            </a:r>
          </a:p>
          <a:p>
            <a:r>
              <a:rPr lang="en-US" dirty="0" smtClean="0"/>
              <a:t>MMC is unlikely to have a great impact on trades involved in repair and maintenance (R&amp;M), but appears likely to make inroads into new-build work for a variety of reasons. The extensive use of robotics in construction processes on-site by 2020 appears unlikely.</a:t>
            </a:r>
            <a:endParaRPr lang="en-US"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 New materials</a:t>
            </a:r>
            <a:endParaRPr lang="en-US" dirty="0"/>
          </a:p>
        </p:txBody>
      </p:sp>
      <p:sp>
        <p:nvSpPr>
          <p:cNvPr id="3" name="Content Placeholder 2"/>
          <p:cNvSpPr>
            <a:spLocks noGrp="1"/>
          </p:cNvSpPr>
          <p:nvPr>
            <p:ph idx="1"/>
          </p:nvPr>
        </p:nvSpPr>
        <p:spPr/>
        <p:txBody>
          <a:bodyPr>
            <a:normAutofit fontScale="77500" lnSpcReduction="20000"/>
          </a:bodyPr>
          <a:lstStyle/>
          <a:p>
            <a:r>
              <a:rPr lang="en-US" dirty="0" smtClean="0"/>
              <a:t>There is a wide range of actual and potential new construction materials, but most of these remain within the scope of existing methods of application or installation. </a:t>
            </a:r>
          </a:p>
          <a:p>
            <a:r>
              <a:rPr lang="en-US" dirty="0" smtClean="0"/>
              <a:t>The implications for training and skills are therefore generally, but not entirely, secondary. In the event of a significant increase in the use of new materials, </a:t>
            </a:r>
            <a:r>
              <a:rPr lang="en-US" dirty="0" err="1" smtClean="0"/>
              <a:t>tradespeople</a:t>
            </a:r>
            <a:r>
              <a:rPr lang="en-US" dirty="0" smtClean="0"/>
              <a:t> will need to be able to read, understand and implement the instructions on the packaging. </a:t>
            </a:r>
          </a:p>
          <a:p>
            <a:r>
              <a:rPr lang="en-US" dirty="0" smtClean="0"/>
              <a:t>This may require changes in the basic construction training given to them. Changes in materials will be significant for both new-build and R&amp;M. In R&amp;M they will need to be used in conjunction with traditional skills.</a:t>
            </a:r>
            <a:endParaRPr lang="en-US"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CO2 emission reduction and energy conservation in buildings</a:t>
            </a:r>
            <a:endParaRPr lang="en-US" dirty="0"/>
          </a:p>
        </p:txBody>
      </p:sp>
      <p:sp>
        <p:nvSpPr>
          <p:cNvPr id="3" name="Content Placeholder 2"/>
          <p:cNvSpPr>
            <a:spLocks noGrp="1"/>
          </p:cNvSpPr>
          <p:nvPr>
            <p:ph idx="1"/>
          </p:nvPr>
        </p:nvSpPr>
        <p:spPr/>
        <p:txBody>
          <a:bodyPr>
            <a:normAutofit fontScale="85000" lnSpcReduction="10000"/>
          </a:bodyPr>
          <a:lstStyle/>
          <a:p>
            <a:r>
              <a:rPr lang="en-US" dirty="0" smtClean="0"/>
              <a:t>Most views of the future suggest continued pressure to reduce the energy consumption of buildings. The implications for future skills requirements could be significant. </a:t>
            </a:r>
          </a:p>
          <a:p>
            <a:r>
              <a:rPr lang="en-US" dirty="0" smtClean="0"/>
              <a:t>Very small imperfections in construction can have substantial implications in meeting the high levels of energy standards anticipated. There may need to be considerable changes in attitude to new construction techniques, accompanied by an understanding of the impact of actions and inactions by an individual on the final energy certificate</a:t>
            </a:r>
            <a:endParaRPr lang="en-US"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smtClean="0">
                <a:solidFill>
                  <a:srgbClr val="92D050"/>
                </a:solidFill>
              </a:rPr>
              <a:t>CO2 emission reduction and energy conservation in buildings</a:t>
            </a:r>
            <a:endParaRPr lang="en-US" b="1" dirty="0">
              <a:solidFill>
                <a:srgbClr val="92D050"/>
              </a:solidFill>
            </a:endParaRPr>
          </a:p>
        </p:txBody>
      </p:sp>
      <p:sp>
        <p:nvSpPr>
          <p:cNvPr id="3" name="Content Placeholder 2"/>
          <p:cNvSpPr>
            <a:spLocks noGrp="1"/>
          </p:cNvSpPr>
          <p:nvPr>
            <p:ph idx="1"/>
          </p:nvPr>
        </p:nvSpPr>
        <p:spPr/>
        <p:txBody>
          <a:bodyPr>
            <a:normAutofit lnSpcReduction="10000"/>
          </a:bodyPr>
          <a:lstStyle/>
          <a:p>
            <a:r>
              <a:rPr lang="en-US" dirty="0" smtClean="0"/>
              <a:t>. There is likely to be considerable scope for expansion of the skills required for assessment of energy efficiency of buildings.</a:t>
            </a:r>
          </a:p>
          <a:p>
            <a:r>
              <a:rPr lang="en-US" dirty="0" smtClean="0"/>
              <a:t>Retro-fit to improve energy conservation in existing buildings will require an understanding of the impact of new materials/systems on old buildings, and combining traditional skills with the installation instructions on the new materials</a:t>
            </a:r>
            <a:endParaRPr lang="en-US"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smtClean="0">
                <a:solidFill>
                  <a:srgbClr val="92D050"/>
                </a:solidFill>
              </a:rPr>
              <a:t>CO2 emission reduction and energy conservation in buildings</a:t>
            </a:r>
            <a:endParaRPr lang="en-US" dirty="0"/>
          </a:p>
        </p:txBody>
      </p:sp>
      <p:sp>
        <p:nvSpPr>
          <p:cNvPr id="3" name="Content Placeholder 2"/>
          <p:cNvSpPr>
            <a:spLocks noGrp="1"/>
          </p:cNvSpPr>
          <p:nvPr>
            <p:ph idx="1"/>
          </p:nvPr>
        </p:nvSpPr>
        <p:spPr/>
        <p:txBody>
          <a:bodyPr>
            <a:normAutofit lnSpcReduction="10000"/>
          </a:bodyPr>
          <a:lstStyle/>
          <a:p>
            <a:r>
              <a:rPr lang="en-US" dirty="0" smtClean="0"/>
              <a:t>In some scenarios, some trades will see a reduction in demand, such as new-build wet heating systems, as zero carbon homes obviate the need for any significant heating.</a:t>
            </a:r>
          </a:p>
          <a:p>
            <a:r>
              <a:rPr lang="en-US" dirty="0" smtClean="0"/>
              <a:t> The overall effects on other trades are not so clear cut. The development of low carbon sources of energy will require enormous investment in energy infrastructure, albeit some will be replacement. </a:t>
            </a:r>
            <a:endParaRPr lang="en-US"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solidFill>
                  <a:srgbClr val="92D050"/>
                </a:solidFill>
              </a:rPr>
              <a:t>Other sustainability issues</a:t>
            </a:r>
            <a:endParaRPr lang="en-US" b="1" dirty="0">
              <a:solidFill>
                <a:srgbClr val="92D050"/>
              </a:solidFill>
            </a:endParaRPr>
          </a:p>
        </p:txBody>
      </p:sp>
      <p:sp>
        <p:nvSpPr>
          <p:cNvPr id="3" name="Content Placeholder 2"/>
          <p:cNvSpPr>
            <a:spLocks noGrp="1"/>
          </p:cNvSpPr>
          <p:nvPr>
            <p:ph idx="1"/>
          </p:nvPr>
        </p:nvSpPr>
        <p:spPr/>
        <p:txBody>
          <a:bodyPr/>
          <a:lstStyle/>
          <a:p>
            <a:r>
              <a:rPr lang="en-US" dirty="0" smtClean="0"/>
              <a:t>Increased government and cost pressures to reduce water usage and waste would generate the need for some new activities and skills. </a:t>
            </a:r>
            <a:endParaRPr lang="en-US"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solidFill>
                  <a:srgbClr val="7030A0"/>
                </a:solidFill>
              </a:rPr>
              <a:t>General training issues</a:t>
            </a:r>
            <a:endParaRPr lang="en-US" b="1" dirty="0">
              <a:solidFill>
                <a:srgbClr val="7030A0"/>
              </a:solidFill>
            </a:endParaRPr>
          </a:p>
        </p:txBody>
      </p:sp>
      <p:sp>
        <p:nvSpPr>
          <p:cNvPr id="3" name="Content Placeholder 2"/>
          <p:cNvSpPr>
            <a:spLocks noGrp="1"/>
          </p:cNvSpPr>
          <p:nvPr>
            <p:ph idx="1"/>
          </p:nvPr>
        </p:nvSpPr>
        <p:spPr/>
        <p:txBody>
          <a:bodyPr>
            <a:normAutofit fontScale="77500" lnSpcReduction="20000"/>
          </a:bodyPr>
          <a:lstStyle/>
          <a:p>
            <a:r>
              <a:rPr lang="en-US" dirty="0" smtClean="0"/>
              <a:t>Any increase in MMC will lead to greater specialism in off-site activities. </a:t>
            </a:r>
          </a:p>
          <a:p>
            <a:r>
              <a:rPr lang="en-US" dirty="0" smtClean="0"/>
              <a:t>On-site MMC would lead to a need for highly trained generalists capable of assembling complex components, and also possibly highly </a:t>
            </a:r>
            <a:r>
              <a:rPr lang="en-US" dirty="0" err="1" smtClean="0"/>
              <a:t>specialised</a:t>
            </a:r>
            <a:r>
              <a:rPr lang="en-US" dirty="0" smtClean="0"/>
              <a:t> employees of manufacturers installing their own products. </a:t>
            </a:r>
          </a:p>
          <a:p>
            <a:r>
              <a:rPr lang="en-US" dirty="0" smtClean="0"/>
              <a:t>Demand for multi-skilling would arise from the need to install more complex pieces of equipment, requiring the skills of different trades. In any innovative or progressive scenario, there would appear to be a strong case for the claim that there is a need to raise continually the standards of most people entering the industry. </a:t>
            </a:r>
            <a:endParaRPr lang="en-US"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dirty="0" smtClean="0"/>
              <a:t>There is a fairly consistent view that there will remain a difference between new skill requirements in new-build and those in R&amp;M which will continue to require traditional skills to deal with traditional buildings.</a:t>
            </a:r>
            <a:endParaRPr lang="en-US"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7030A0"/>
                </a:solidFill>
              </a:rPr>
              <a:t>Scenarios for construction</a:t>
            </a:r>
            <a:endParaRPr lang="en-US" dirty="0">
              <a:solidFill>
                <a:srgbClr val="7030A0"/>
              </a:solidFill>
            </a:endParaRPr>
          </a:p>
        </p:txBody>
      </p:sp>
      <p:sp>
        <p:nvSpPr>
          <p:cNvPr id="3" name="Content Placeholder 2"/>
          <p:cNvSpPr>
            <a:spLocks noGrp="1"/>
          </p:cNvSpPr>
          <p:nvPr>
            <p:ph idx="1"/>
          </p:nvPr>
        </p:nvSpPr>
        <p:spPr/>
        <p:txBody>
          <a:bodyPr/>
          <a:lstStyle/>
          <a:p>
            <a:r>
              <a:rPr lang="en-US" dirty="0" smtClean="0"/>
              <a:t>The economic and political backdrop for each of the four construction scenarios, together with the key implications for construction, can be </a:t>
            </a:r>
            <a:r>
              <a:rPr lang="en-US" dirty="0" err="1" smtClean="0"/>
              <a:t>summarised</a:t>
            </a:r>
            <a:r>
              <a:rPr lang="en-US" dirty="0" smtClean="0"/>
              <a:t> as follows:-</a:t>
            </a:r>
            <a:endParaRPr lang="en-US"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solidFill>
                  <a:srgbClr val="7030A0"/>
                </a:solidFill>
              </a:rPr>
              <a:t>Scenario One – World Markets World Markets</a:t>
            </a:r>
            <a:endParaRPr lang="en-US" dirty="0">
              <a:solidFill>
                <a:srgbClr val="7030A0"/>
              </a:solidFill>
            </a:endParaRPr>
          </a:p>
        </p:txBody>
      </p:sp>
      <p:sp>
        <p:nvSpPr>
          <p:cNvPr id="3" name="Content Placeholder 2"/>
          <p:cNvSpPr>
            <a:spLocks noGrp="1"/>
          </p:cNvSpPr>
          <p:nvPr>
            <p:ph idx="1"/>
          </p:nvPr>
        </p:nvSpPr>
        <p:spPr/>
        <p:txBody>
          <a:bodyPr>
            <a:normAutofit fontScale="70000" lnSpcReduction="20000"/>
          </a:bodyPr>
          <a:lstStyle/>
          <a:p>
            <a:r>
              <a:rPr lang="en-US" dirty="0" smtClean="0"/>
              <a:t>A world driven by aspirations of personal independence, wealth and mobility, a belief in the efficiency of integrated global markets and internationally co-</a:t>
            </a:r>
            <a:r>
              <a:rPr lang="en-US" dirty="0" err="1" smtClean="0"/>
              <a:t>ordinated</a:t>
            </a:r>
            <a:r>
              <a:rPr lang="en-US" dirty="0" smtClean="0"/>
              <a:t> policy, and a philosophy of “limited government”</a:t>
            </a:r>
          </a:p>
          <a:p>
            <a:r>
              <a:rPr lang="en-US" dirty="0" smtClean="0"/>
              <a:t>. Construction is </a:t>
            </a:r>
            <a:r>
              <a:rPr lang="en-US" dirty="0" err="1" smtClean="0"/>
              <a:t>characterised</a:t>
            </a:r>
            <a:r>
              <a:rPr lang="en-US" dirty="0" smtClean="0"/>
              <a:t> by: </a:t>
            </a:r>
          </a:p>
          <a:p>
            <a:r>
              <a:rPr lang="en-US" dirty="0" smtClean="0"/>
              <a:t>• Rapid innovation and domination of major projects by international contractors </a:t>
            </a:r>
          </a:p>
          <a:p>
            <a:r>
              <a:rPr lang="en-US" dirty="0" smtClean="0"/>
              <a:t>• Increasing use of off-site construction with more ICT-intensive buildings </a:t>
            </a:r>
          </a:p>
          <a:p>
            <a:r>
              <a:rPr lang="en-US" dirty="0" smtClean="0"/>
              <a:t>• Emphasis on self-regulation, with relaxed planning controls </a:t>
            </a:r>
          </a:p>
          <a:p>
            <a:r>
              <a:rPr lang="en-US" dirty="0" smtClean="0"/>
              <a:t>• Strong new housing demand, particularly private sector, but affordability issues </a:t>
            </a:r>
          </a:p>
          <a:p>
            <a:r>
              <a:rPr lang="en-US" dirty="0" smtClean="0"/>
              <a:t>• Even more buoyant commercial &amp; infrastructure construction</a:t>
            </a:r>
            <a:endParaRPr lang="en-US"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solidFill>
                  <a:srgbClr val="7030A0"/>
                </a:solidFill>
              </a:rPr>
              <a:t>Scenario Two – National Enterprise Under National Enterprise</a:t>
            </a:r>
            <a:endParaRPr lang="en-US" dirty="0">
              <a:solidFill>
                <a:srgbClr val="7030A0"/>
              </a:solidFill>
            </a:endParaRPr>
          </a:p>
        </p:txBody>
      </p:sp>
      <p:sp>
        <p:nvSpPr>
          <p:cNvPr id="3" name="Content Placeholder 2"/>
          <p:cNvSpPr>
            <a:spLocks noGrp="1"/>
          </p:cNvSpPr>
          <p:nvPr>
            <p:ph idx="1"/>
          </p:nvPr>
        </p:nvSpPr>
        <p:spPr/>
        <p:txBody>
          <a:bodyPr>
            <a:normAutofit fontScale="62500" lnSpcReduction="20000"/>
          </a:bodyPr>
          <a:lstStyle/>
          <a:p>
            <a:r>
              <a:rPr lang="en-US" dirty="0" smtClean="0"/>
              <a:t>Where people aspire to personal independence and material wealth, embracing </a:t>
            </a:r>
            <a:r>
              <a:rPr lang="en-US" dirty="0" err="1" smtClean="0"/>
              <a:t>liberalised</a:t>
            </a:r>
            <a:r>
              <a:rPr lang="en-US" dirty="0" smtClean="0"/>
              <a:t> markets as an effective means by which they can achieve these goals within a nationally-rooted cultural identity and with a high degree of national self-reliance and security in a more fragmented and regionally unstable world.</a:t>
            </a:r>
          </a:p>
          <a:p>
            <a:endParaRPr lang="en-US" dirty="0"/>
          </a:p>
          <a:p>
            <a:r>
              <a:rPr lang="en-US" dirty="0" smtClean="0"/>
              <a:t> Construction sees: </a:t>
            </a:r>
          </a:p>
          <a:p>
            <a:r>
              <a:rPr lang="en-US" dirty="0" smtClean="0"/>
              <a:t>• Weak investment in other new infrastructure and public new building </a:t>
            </a:r>
          </a:p>
          <a:p>
            <a:r>
              <a:rPr lang="en-US" dirty="0" smtClean="0"/>
              <a:t>• Little growth in new housing investment which remains predominantly private sector </a:t>
            </a:r>
          </a:p>
          <a:p>
            <a:r>
              <a:rPr lang="en-US" dirty="0" smtClean="0"/>
              <a:t>• Limited further “</a:t>
            </a:r>
            <a:r>
              <a:rPr lang="en-US" dirty="0" err="1" smtClean="0"/>
              <a:t>internationalisation</a:t>
            </a:r>
            <a:r>
              <a:rPr lang="en-US" dirty="0" smtClean="0"/>
              <a:t>” of major contractors &amp; projects </a:t>
            </a:r>
          </a:p>
          <a:p>
            <a:r>
              <a:rPr lang="en-US" dirty="0" smtClean="0"/>
              <a:t>• Slower uptake of best practice, new technologies and off-site construction </a:t>
            </a:r>
          </a:p>
          <a:p>
            <a:r>
              <a:rPr lang="en-US" dirty="0" smtClean="0"/>
              <a:t>• Proportionately stronger repair, maintenance and refurbishment than new-build</a:t>
            </a:r>
            <a:endParaRPr lang="en-US"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solidFill>
                  <a:srgbClr val="7030A0"/>
                </a:solidFill>
              </a:rPr>
              <a:t>Scenario Three – Global Responsibility</a:t>
            </a:r>
            <a:endParaRPr lang="en-US" dirty="0">
              <a:solidFill>
                <a:srgbClr val="7030A0"/>
              </a:solidFill>
            </a:endParaRPr>
          </a:p>
        </p:txBody>
      </p:sp>
      <p:sp>
        <p:nvSpPr>
          <p:cNvPr id="3" name="Content Placeholder 2"/>
          <p:cNvSpPr>
            <a:spLocks noGrp="1"/>
          </p:cNvSpPr>
          <p:nvPr>
            <p:ph idx="1"/>
          </p:nvPr>
        </p:nvSpPr>
        <p:spPr/>
        <p:txBody>
          <a:bodyPr>
            <a:normAutofit fontScale="92500" lnSpcReduction="20000"/>
          </a:bodyPr>
          <a:lstStyle/>
          <a:p>
            <a:r>
              <a:rPr lang="en-US" dirty="0" smtClean="0"/>
              <a:t>In a world of Global Responsibility, people aspire to high levels of welfare with shared values, more equal distribution of opportunities and a sound environment.</a:t>
            </a:r>
          </a:p>
          <a:p>
            <a:r>
              <a:rPr lang="en-US" dirty="0" smtClean="0"/>
              <a:t> There is active public policy and public service provision, and international co-operation within the EU and at a global level. </a:t>
            </a:r>
          </a:p>
          <a:p>
            <a:r>
              <a:rPr lang="en-US" dirty="0" smtClean="0"/>
              <a:t>Competition is fostered within a regulated framework. Reconciling growth and sustainability, in a co-</a:t>
            </a:r>
            <a:r>
              <a:rPr lang="en-US" dirty="0" err="1" smtClean="0"/>
              <a:t>ordinated</a:t>
            </a:r>
            <a:r>
              <a:rPr lang="en-US" dirty="0" smtClean="0"/>
              <a:t> global context, is key under this scenario. </a:t>
            </a:r>
            <a:endParaRPr lang="en-US"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solidFill>
                  <a:srgbClr val="7030A0"/>
                </a:solidFill>
              </a:rPr>
              <a:t>Scenario Three – Global Responsibility</a:t>
            </a:r>
            <a:endParaRPr lang="en-US" dirty="0"/>
          </a:p>
        </p:txBody>
      </p:sp>
      <p:sp>
        <p:nvSpPr>
          <p:cNvPr id="3" name="Content Placeholder 2"/>
          <p:cNvSpPr>
            <a:spLocks noGrp="1"/>
          </p:cNvSpPr>
          <p:nvPr>
            <p:ph idx="1"/>
          </p:nvPr>
        </p:nvSpPr>
        <p:spPr/>
        <p:txBody>
          <a:bodyPr>
            <a:normAutofit fontScale="77500" lnSpcReduction="20000"/>
          </a:bodyPr>
          <a:lstStyle/>
          <a:p>
            <a:r>
              <a:rPr lang="en-US" dirty="0" smtClean="0"/>
              <a:t>Features of construction include: </a:t>
            </a:r>
          </a:p>
          <a:p>
            <a:r>
              <a:rPr lang="en-US" dirty="0" smtClean="0"/>
              <a:t>• Heavy investment in renewable energy/resource efficiency, recycling and in new </a:t>
            </a:r>
            <a:r>
              <a:rPr lang="en-US" dirty="0" err="1" smtClean="0"/>
              <a:t>ecoefficient</a:t>
            </a:r>
            <a:r>
              <a:rPr lang="en-US" dirty="0" smtClean="0"/>
              <a:t>/low carbon and high-tech business opportunities </a:t>
            </a:r>
          </a:p>
          <a:p>
            <a:r>
              <a:rPr lang="en-US" dirty="0" smtClean="0"/>
              <a:t>• Rapid innovation, with international contractors dominating major projects </a:t>
            </a:r>
          </a:p>
          <a:p>
            <a:r>
              <a:rPr lang="en-US" dirty="0" smtClean="0"/>
              <a:t>• Stronger regulation and planning controls, with much greater emphasis on whole-life thinking and design </a:t>
            </a:r>
          </a:p>
          <a:p>
            <a:r>
              <a:rPr lang="en-US" dirty="0" smtClean="0"/>
              <a:t>• Relatively strong public sector building and infrastructure • Major public and private investment in both new housing and refurbishment of existing stock </a:t>
            </a:r>
          </a:p>
          <a:p>
            <a:r>
              <a:rPr lang="en-US" dirty="0" smtClean="0"/>
              <a:t>• Substantial investment in new eco-efficient construction</a:t>
            </a:r>
            <a:endParaRPr lang="en-US"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b="1" dirty="0" smtClean="0">
                <a:solidFill>
                  <a:srgbClr val="7030A0"/>
                </a:solidFill>
              </a:rPr>
              <a:t>This scenario, which reflects rapid construction growth and innovation, coupled with a robust response to climate change and other sustainability issues, is the one that leads to the greatest level of change in the industry.</a:t>
            </a:r>
            <a:endParaRPr lang="en-US" b="1" dirty="0">
              <a:solidFill>
                <a:srgbClr val="7030A0"/>
              </a:solidFill>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7030A0"/>
                </a:solidFill>
              </a:rPr>
              <a:t>Scenario Four – Local Stewardship</a:t>
            </a:r>
            <a:endParaRPr lang="en-US" dirty="0">
              <a:solidFill>
                <a:srgbClr val="7030A0"/>
              </a:solidFill>
            </a:endParaRPr>
          </a:p>
        </p:txBody>
      </p:sp>
      <p:sp>
        <p:nvSpPr>
          <p:cNvPr id="3" name="Content Placeholder 2"/>
          <p:cNvSpPr>
            <a:spLocks noGrp="1"/>
          </p:cNvSpPr>
          <p:nvPr>
            <p:ph idx="1"/>
          </p:nvPr>
        </p:nvSpPr>
        <p:spPr/>
        <p:txBody>
          <a:bodyPr>
            <a:normAutofit fontScale="70000" lnSpcReduction="20000"/>
          </a:bodyPr>
          <a:lstStyle/>
          <a:p>
            <a:r>
              <a:rPr lang="en-US" dirty="0" smtClean="0"/>
              <a:t>Under Local Stewardship, individuals seek sustainable levels of welfare within federal and networked communities. </a:t>
            </a:r>
          </a:p>
          <a:p>
            <a:r>
              <a:rPr lang="en-US" dirty="0" smtClean="0"/>
              <a:t>Social and other regulation ensures more equally distributed opportunities within a high quality local environment. </a:t>
            </a:r>
          </a:p>
          <a:p>
            <a:r>
              <a:rPr lang="en-US" dirty="0" smtClean="0"/>
              <a:t>Public policy and low economic growth combine to produce small-scale regionally based economic activity rather than large-scale business and advanced technologies.</a:t>
            </a:r>
          </a:p>
          <a:p>
            <a:r>
              <a:rPr lang="en-US" dirty="0" smtClean="0"/>
              <a:t> • Construction remains fragmented, with small businesses and slow innovation </a:t>
            </a:r>
          </a:p>
          <a:p>
            <a:r>
              <a:rPr lang="en-US" dirty="0" smtClean="0"/>
              <a:t>• New-build construction is relatively weak </a:t>
            </a:r>
          </a:p>
          <a:p>
            <a:r>
              <a:rPr lang="en-US" dirty="0" smtClean="0"/>
              <a:t>• There is heavy emphasis on refurbishing, repairing and improving the existing residential and non-residential stock, where possible improving its eco-efficiency</a:t>
            </a:r>
            <a:endParaRPr lang="en-US"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2050" name="Picture 2"/>
          <p:cNvPicPr>
            <a:picLocks noGrp="1" noChangeAspect="1" noChangeArrowheads="1"/>
          </p:cNvPicPr>
          <p:nvPr>
            <p:ph idx="1"/>
          </p:nvPr>
        </p:nvPicPr>
        <p:blipFill>
          <a:blip r:embed="rId2"/>
          <a:srcRect l="24351" t="24623" r="27310" b="28025"/>
          <a:stretch>
            <a:fillRect/>
          </a:stretch>
        </p:blipFill>
        <p:spPr bwMode="auto">
          <a:xfrm>
            <a:off x="147607" y="1142984"/>
            <a:ext cx="8401108" cy="5143536"/>
          </a:xfrm>
          <a:prstGeom prst="rect">
            <a:avLst/>
          </a:prstGeom>
          <a:noFill/>
          <a:ln w="9525">
            <a:noFill/>
            <a:miter lim="800000"/>
            <a:headEnd/>
            <a:tailEnd/>
          </a:ln>
          <a:effectLst/>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Conclusion</a:t>
            </a:r>
            <a:endParaRPr lang="en-US" dirty="0"/>
          </a:p>
        </p:txBody>
      </p:sp>
      <p:sp>
        <p:nvSpPr>
          <p:cNvPr id="3" name="Content Placeholder 2"/>
          <p:cNvSpPr>
            <a:spLocks noGrp="1"/>
          </p:cNvSpPr>
          <p:nvPr>
            <p:ph idx="1"/>
          </p:nvPr>
        </p:nvSpPr>
        <p:spPr/>
        <p:txBody>
          <a:bodyPr/>
          <a:lstStyle/>
          <a:p>
            <a:endParaRPr lang="en-US"/>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1026" name="Picture 2"/>
          <p:cNvPicPr>
            <a:picLocks noGrp="1" noChangeAspect="1" noChangeArrowheads="1"/>
          </p:cNvPicPr>
          <p:nvPr>
            <p:ph idx="1"/>
          </p:nvPr>
        </p:nvPicPr>
        <p:blipFill>
          <a:blip r:embed="rId2"/>
          <a:srcRect l="23773" t="54728" r="28297" b="21711"/>
          <a:stretch>
            <a:fillRect/>
          </a:stretch>
        </p:blipFill>
        <p:spPr bwMode="auto">
          <a:xfrm>
            <a:off x="0" y="2071678"/>
            <a:ext cx="9144000" cy="2928958"/>
          </a:xfrm>
          <a:prstGeom prst="rect">
            <a:avLst/>
          </a:prstGeom>
          <a:noFill/>
          <a:ln w="9525">
            <a:noFill/>
            <a:miter lim="800000"/>
            <a:headEnd/>
            <a:tailEnd/>
          </a:ln>
          <a:effectLst/>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dirty="0" smtClean="0"/>
              <a:t>There is therefore a need to improve the image of the UK construction industry and its attractiveness to potential employees. </a:t>
            </a:r>
          </a:p>
          <a:p>
            <a:r>
              <a:rPr lang="en-US" dirty="0" smtClean="0"/>
              <a:t>• The industry needs to consider how innovation and MMC can be encouraged to enhance industry productivity and mitigate potential future </a:t>
            </a:r>
            <a:r>
              <a:rPr lang="en-US" dirty="0" err="1" smtClean="0"/>
              <a:t>labour</a:t>
            </a:r>
            <a:r>
              <a:rPr lang="en-US" dirty="0" smtClean="0"/>
              <a:t> shortages.</a:t>
            </a:r>
            <a:endParaRPr lang="en-US"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Energy efficiency &amp; carbon neutrality</a:t>
            </a:r>
            <a:endParaRPr lang="en-US" dirty="0"/>
          </a:p>
        </p:txBody>
      </p:sp>
      <p:sp>
        <p:nvSpPr>
          <p:cNvPr id="3" name="Content Placeholder 2"/>
          <p:cNvSpPr>
            <a:spLocks noGrp="1"/>
          </p:cNvSpPr>
          <p:nvPr>
            <p:ph idx="1"/>
          </p:nvPr>
        </p:nvSpPr>
        <p:spPr/>
        <p:txBody>
          <a:bodyPr>
            <a:normAutofit fontScale="77500" lnSpcReduction="20000"/>
          </a:bodyPr>
          <a:lstStyle/>
          <a:p>
            <a:r>
              <a:rPr lang="en-US" dirty="0" smtClean="0"/>
              <a:t>• Energy efficiency and carbon neutrality are likely to be a significant force for change under all scenarios, even if the drivers vary between scenarios.</a:t>
            </a:r>
          </a:p>
          <a:p>
            <a:r>
              <a:rPr lang="en-US" dirty="0" smtClean="0"/>
              <a:t> There is a need to improve basic skills and knowledge with respect to energy conservation and efficiency of use. </a:t>
            </a:r>
          </a:p>
          <a:p>
            <a:r>
              <a:rPr lang="en-US" dirty="0" smtClean="0"/>
              <a:t>• There will be increased emphasis on air-tightness and hence on quality of construction. On new-build, this may in turn encourage greater prefabrication, </a:t>
            </a:r>
            <a:r>
              <a:rPr lang="en-US" dirty="0" err="1" smtClean="0"/>
              <a:t>panellised</a:t>
            </a:r>
            <a:r>
              <a:rPr lang="en-US" dirty="0" smtClean="0"/>
              <a:t> construction, and growth of off-site production. </a:t>
            </a:r>
          </a:p>
          <a:p>
            <a:r>
              <a:rPr lang="en-US" dirty="0" smtClean="0"/>
              <a:t>• In all scenarios there will be increased emphasis – albeit to a varying degree – on improving the energy efficiency of the existing building stock, as well as that of </a:t>
            </a:r>
            <a:r>
              <a:rPr lang="en-US" dirty="0" err="1" smtClean="0"/>
              <a:t>newbuild</a:t>
            </a:r>
            <a:r>
              <a:rPr lang="en-US" dirty="0" smtClean="0"/>
              <a:t>.</a:t>
            </a:r>
            <a:endParaRPr lang="en-US"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MMC and off-site</a:t>
            </a:r>
            <a:endParaRPr lang="en-US" dirty="0"/>
          </a:p>
        </p:txBody>
      </p:sp>
      <p:sp>
        <p:nvSpPr>
          <p:cNvPr id="3" name="Content Placeholder 2"/>
          <p:cNvSpPr>
            <a:spLocks noGrp="1"/>
          </p:cNvSpPr>
          <p:nvPr>
            <p:ph idx="1"/>
          </p:nvPr>
        </p:nvSpPr>
        <p:spPr/>
        <p:txBody>
          <a:bodyPr>
            <a:normAutofit fontScale="62500" lnSpcReduction="20000"/>
          </a:bodyPr>
          <a:lstStyle/>
          <a:p>
            <a:r>
              <a:rPr lang="en-US" dirty="0" smtClean="0"/>
              <a:t>• The growth in use of MMC and off-site production is greatest under the World Markets and Global Responsibility scenarios. </a:t>
            </a:r>
          </a:p>
          <a:p>
            <a:r>
              <a:rPr lang="en-US" dirty="0" smtClean="0"/>
              <a:t>• Obtaining critical mass and scale production is likely to be one key enabling factor for the growth of MMC, and the public sector has an important potential role here as a major client. </a:t>
            </a:r>
            <a:r>
              <a:rPr lang="en-US" dirty="0" err="1" smtClean="0"/>
              <a:t>Standardisation</a:t>
            </a:r>
            <a:r>
              <a:rPr lang="en-US" dirty="0" smtClean="0"/>
              <a:t> and greater collaboration between the various industry stakeholders are also key. </a:t>
            </a:r>
          </a:p>
          <a:p>
            <a:r>
              <a:rPr lang="en-US" dirty="0" smtClean="0"/>
              <a:t>• Greater use of MMC will increase the importance of planning and logistics skills, to ensure correct timing and sequence of delivery and installation. This will increase the need for more site </a:t>
            </a:r>
            <a:r>
              <a:rPr lang="en-US" dirty="0" err="1" smtClean="0"/>
              <a:t>craneage</a:t>
            </a:r>
            <a:r>
              <a:rPr lang="en-US" dirty="0" smtClean="0"/>
              <a:t>, powered access and other </a:t>
            </a:r>
            <a:r>
              <a:rPr lang="en-US" dirty="0" err="1" smtClean="0"/>
              <a:t>mechanisation</a:t>
            </a:r>
            <a:r>
              <a:rPr lang="en-US" dirty="0" smtClean="0"/>
              <a:t>. </a:t>
            </a:r>
          </a:p>
          <a:p>
            <a:r>
              <a:rPr lang="en-US" dirty="0" smtClean="0"/>
              <a:t>• Designers will increasingly need to understand how the various elements of the building inter-relate with respect to construction and performance in use. They may also have to design and engineer products that can be put together on an automated factory production line. This may be a challenge, given the historic </a:t>
            </a:r>
            <a:r>
              <a:rPr lang="en-US" dirty="0" err="1" smtClean="0"/>
              <a:t>organisation</a:t>
            </a:r>
            <a:r>
              <a:rPr lang="en-US" dirty="0" smtClean="0"/>
              <a:t> of the UK construction industry, and has implications for the individual professions.</a:t>
            </a:r>
            <a:endParaRPr lang="en-US"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smtClean="0">
                <a:solidFill>
                  <a:srgbClr val="7030A0"/>
                </a:solidFill>
              </a:rPr>
              <a:t>Construction professions and management</a:t>
            </a:r>
            <a:endParaRPr lang="en-US" b="1" dirty="0">
              <a:solidFill>
                <a:srgbClr val="7030A0"/>
              </a:solidFill>
            </a:endParaRPr>
          </a:p>
        </p:txBody>
      </p:sp>
      <p:sp>
        <p:nvSpPr>
          <p:cNvPr id="3" name="Content Placeholder 2"/>
          <p:cNvSpPr>
            <a:spLocks noGrp="1"/>
          </p:cNvSpPr>
          <p:nvPr>
            <p:ph idx="1"/>
          </p:nvPr>
        </p:nvSpPr>
        <p:spPr/>
        <p:txBody>
          <a:bodyPr>
            <a:normAutofit fontScale="85000" lnSpcReduction="20000"/>
          </a:bodyPr>
          <a:lstStyle/>
          <a:p>
            <a:r>
              <a:rPr lang="en-US" dirty="0" smtClean="0"/>
              <a:t>• There is likely to be an increased focus on the whole life performance and cost of buildings and infrastructure and, as for MMC, an increasing need for the industry’s professions and managers to understand how the elements of a building inter-relate and perform as a whole.</a:t>
            </a:r>
          </a:p>
          <a:p>
            <a:r>
              <a:rPr lang="en-US" dirty="0" smtClean="0"/>
              <a:t> • Managers are also likely to require additional planning, logistics and commissioning skills. The need to achieve high levels of quality and performance, particularly with respect to air-tightness, is likely to require greater levels of supervision and quality control.</a:t>
            </a:r>
            <a:endParaRPr lang="en-US"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solidFill>
                  <a:srgbClr val="7030A0"/>
                </a:solidFill>
              </a:rPr>
              <a:t>ICT and system interoperability</a:t>
            </a:r>
            <a:endParaRPr lang="en-US" b="1" dirty="0">
              <a:solidFill>
                <a:srgbClr val="7030A0"/>
              </a:solidFill>
            </a:endParaRPr>
          </a:p>
        </p:txBody>
      </p:sp>
      <p:sp>
        <p:nvSpPr>
          <p:cNvPr id="3" name="Content Placeholder 2"/>
          <p:cNvSpPr>
            <a:spLocks noGrp="1"/>
          </p:cNvSpPr>
          <p:nvPr>
            <p:ph idx="1"/>
          </p:nvPr>
        </p:nvSpPr>
        <p:spPr/>
        <p:txBody>
          <a:bodyPr>
            <a:normAutofit fontScale="85000" lnSpcReduction="10000"/>
          </a:bodyPr>
          <a:lstStyle/>
          <a:p>
            <a:r>
              <a:rPr lang="en-US" dirty="0" smtClean="0"/>
              <a:t>• The use of ICT will extend in quality and scope, although the pace of development and application varies across scenarios.</a:t>
            </a:r>
          </a:p>
          <a:p>
            <a:r>
              <a:rPr lang="en-US" dirty="0" smtClean="0"/>
              <a:t> • The logical extension is for greater use of ICT on-site, integrating design with the manufacturing, delivery, construction, commissioning and operational processes – although this is likely to be truer of large sites and new-build than of small sites and R&amp;M. </a:t>
            </a:r>
          </a:p>
          <a:p>
            <a:r>
              <a:rPr lang="en-US" dirty="0" smtClean="0"/>
              <a:t>• Interoperability of systems (which is often currently lacking) will be key to the rate of development and application of ICT in the industry. </a:t>
            </a:r>
            <a:endParaRPr lang="en-US"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solidFill>
                  <a:srgbClr val="7030A0"/>
                </a:solidFill>
              </a:rPr>
              <a:t>ICT and system interoperability</a:t>
            </a:r>
            <a:endParaRPr lang="en-US" dirty="0"/>
          </a:p>
        </p:txBody>
      </p:sp>
      <p:sp>
        <p:nvSpPr>
          <p:cNvPr id="3" name="Content Placeholder 2"/>
          <p:cNvSpPr>
            <a:spLocks noGrp="1"/>
          </p:cNvSpPr>
          <p:nvPr>
            <p:ph idx="1"/>
          </p:nvPr>
        </p:nvSpPr>
        <p:spPr/>
        <p:txBody>
          <a:bodyPr>
            <a:normAutofit fontScale="85000" lnSpcReduction="10000"/>
          </a:bodyPr>
          <a:lstStyle/>
          <a:p>
            <a:r>
              <a:rPr lang="en-US" dirty="0" smtClean="0"/>
              <a:t>• In all scenarios, construction professionals and managers are likely to need a wider skill base in ICT operations. </a:t>
            </a:r>
          </a:p>
          <a:p>
            <a:r>
              <a:rPr lang="en-US" dirty="0" smtClean="0"/>
              <a:t>• On-site operatives can be expected to make greater use of hand-held devices, particularly under the higher growth and innovation scenarios, and will not only need the skills to use the devices but also the ability to understand the information available and to use it accurately. This may require a higher </a:t>
            </a:r>
            <a:r>
              <a:rPr lang="en-US" dirty="0" err="1" smtClean="0"/>
              <a:t>calibre</a:t>
            </a:r>
            <a:r>
              <a:rPr lang="en-US" dirty="0" smtClean="0"/>
              <a:t> of recruit, as well as a more general education in construction, in addition to specific skills training.</a:t>
            </a:r>
            <a:endParaRPr lang="en-US"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smtClean="0">
                <a:solidFill>
                  <a:srgbClr val="7030A0"/>
                </a:solidFill>
              </a:rPr>
              <a:t>Repair, maintenance and improvement</a:t>
            </a:r>
            <a:endParaRPr lang="en-US" b="1" dirty="0">
              <a:solidFill>
                <a:srgbClr val="7030A0"/>
              </a:solidFill>
            </a:endParaRPr>
          </a:p>
        </p:txBody>
      </p:sp>
      <p:sp>
        <p:nvSpPr>
          <p:cNvPr id="3" name="Content Placeholder 2"/>
          <p:cNvSpPr>
            <a:spLocks noGrp="1"/>
          </p:cNvSpPr>
          <p:nvPr>
            <p:ph idx="1"/>
          </p:nvPr>
        </p:nvSpPr>
        <p:spPr/>
        <p:txBody>
          <a:bodyPr>
            <a:normAutofit fontScale="85000" lnSpcReduction="20000"/>
          </a:bodyPr>
          <a:lstStyle/>
          <a:p>
            <a:r>
              <a:rPr lang="en-US" dirty="0" smtClean="0"/>
              <a:t>• The market for R&amp;M increases in size in real terms between 2006 and 2020 under all four scenarios. </a:t>
            </a:r>
          </a:p>
          <a:p>
            <a:r>
              <a:rPr lang="en-US" dirty="0" smtClean="0"/>
              <a:t>• Although the retro-fit/R&amp;M market may not be a strong driver of new skills, its size and prospects nevertheless mean that there is a clear need to preserve “heritage” skills. </a:t>
            </a:r>
          </a:p>
          <a:p>
            <a:r>
              <a:rPr lang="en-US" dirty="0" smtClean="0"/>
              <a:t>• This need may be reinforced as a result of the expected increase in pressure to retro-fit or upgrade existing buildings to improve their energy efficiency. </a:t>
            </a:r>
          </a:p>
          <a:p>
            <a:r>
              <a:rPr lang="en-US" dirty="0" smtClean="0"/>
              <a:t>• There is increasing divergence in the skill needs of the R&amp;M and new-build workforces in the more innovative scenarios. </a:t>
            </a:r>
            <a:endParaRPr lang="en-US"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solidFill>
                  <a:srgbClr val="7030A0"/>
                </a:solidFill>
              </a:rPr>
              <a:t>Multi-skilling</a:t>
            </a:r>
            <a:endParaRPr lang="en-US" b="1" dirty="0">
              <a:solidFill>
                <a:srgbClr val="7030A0"/>
              </a:solidFill>
            </a:endParaRPr>
          </a:p>
        </p:txBody>
      </p:sp>
      <p:sp>
        <p:nvSpPr>
          <p:cNvPr id="3" name="Content Placeholder 2"/>
          <p:cNvSpPr>
            <a:spLocks noGrp="1"/>
          </p:cNvSpPr>
          <p:nvPr>
            <p:ph idx="1"/>
          </p:nvPr>
        </p:nvSpPr>
        <p:spPr/>
        <p:txBody>
          <a:bodyPr>
            <a:normAutofit fontScale="77500" lnSpcReduction="20000"/>
          </a:bodyPr>
          <a:lstStyle/>
          <a:p>
            <a:r>
              <a:rPr lang="en-US" dirty="0" smtClean="0"/>
              <a:t>• There is debate over whether there will be a trend towards more multi-skilling or towards more specialist trades. </a:t>
            </a:r>
          </a:p>
          <a:p>
            <a:r>
              <a:rPr lang="en-US" dirty="0" smtClean="0"/>
              <a:t>Both trends may in practice become evident, particularly in the more innovative scenarios, where new specialist and broader skills will be needed to implement MMC. </a:t>
            </a:r>
          </a:p>
          <a:p>
            <a:r>
              <a:rPr lang="en-US" dirty="0" smtClean="0"/>
              <a:t>• The anticipated high levels of demand for R&amp;M services can be expected to sustain a strong level of demand for multi-skilled tradesmen, both to ensure acceptable levels of productivity and cost, and because growth in upgrade and retro-fit work is likely to involve tasks that cross traditional trade boundaries.</a:t>
            </a:r>
            <a:endParaRPr lang="en-US" dirty="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smtClean="0">
                <a:solidFill>
                  <a:srgbClr val="7030A0"/>
                </a:solidFill>
              </a:rPr>
              <a:t>Continuous evolution of skill needs</a:t>
            </a:r>
            <a:endParaRPr lang="en-US" b="1" dirty="0">
              <a:solidFill>
                <a:srgbClr val="7030A0"/>
              </a:solidFill>
            </a:endParaRPr>
          </a:p>
        </p:txBody>
      </p:sp>
      <p:sp>
        <p:nvSpPr>
          <p:cNvPr id="3" name="Content Placeholder 2"/>
          <p:cNvSpPr>
            <a:spLocks noGrp="1"/>
          </p:cNvSpPr>
          <p:nvPr>
            <p:ph idx="1"/>
          </p:nvPr>
        </p:nvSpPr>
        <p:spPr/>
        <p:txBody>
          <a:bodyPr>
            <a:normAutofit fontScale="77500" lnSpcReduction="20000"/>
          </a:bodyPr>
          <a:lstStyle/>
          <a:p>
            <a:r>
              <a:rPr lang="en-US" dirty="0" smtClean="0"/>
              <a:t>• Change is a feature of all four scenarios, albeit at different rates and in different directions. </a:t>
            </a:r>
          </a:p>
          <a:p>
            <a:r>
              <a:rPr lang="en-US" dirty="0" smtClean="0"/>
              <a:t>More attention will need to be given to liaison between training </a:t>
            </a:r>
            <a:r>
              <a:rPr lang="en-US" dirty="0" err="1" smtClean="0"/>
              <a:t>organisations</a:t>
            </a:r>
            <a:r>
              <a:rPr lang="en-US" dirty="0" smtClean="0"/>
              <a:t> and industry employers to ensure that the appropriate courses are continually updated in the light of evolving site practice and methods. </a:t>
            </a:r>
          </a:p>
          <a:p>
            <a:r>
              <a:rPr lang="en-US" dirty="0" smtClean="0"/>
              <a:t>• There is likely to be a greater need for retraining, re-skilling, and </a:t>
            </a:r>
            <a:r>
              <a:rPr lang="en-US" dirty="0" err="1" smtClean="0"/>
              <a:t>upskilling</a:t>
            </a:r>
            <a:r>
              <a:rPr lang="en-US" dirty="0" smtClean="0"/>
              <a:t> of those already in work, particularly as a substantial proportion of the industry’s 2020 workforce is already at work in the industry. </a:t>
            </a:r>
          </a:p>
          <a:p>
            <a:r>
              <a:rPr lang="en-US" dirty="0" smtClean="0"/>
              <a:t>• Training will also not just be about numbers, but also about possibly small and subtle shifts in the future skills and knowledge required by a particular trade.</a:t>
            </a:r>
            <a:endParaRPr lang="en-US" dirty="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solidFill>
                  <a:srgbClr val="7030A0"/>
                </a:solidFill>
              </a:rPr>
              <a:t>Health and safety</a:t>
            </a:r>
            <a:endParaRPr lang="en-US" b="1" dirty="0">
              <a:solidFill>
                <a:srgbClr val="7030A0"/>
              </a:solidFill>
            </a:endParaRPr>
          </a:p>
        </p:txBody>
      </p:sp>
      <p:sp>
        <p:nvSpPr>
          <p:cNvPr id="3" name="Content Placeholder 2"/>
          <p:cNvSpPr>
            <a:spLocks noGrp="1"/>
          </p:cNvSpPr>
          <p:nvPr>
            <p:ph idx="1"/>
          </p:nvPr>
        </p:nvSpPr>
        <p:spPr/>
        <p:txBody>
          <a:bodyPr>
            <a:normAutofit fontScale="62500" lnSpcReduction="20000"/>
          </a:bodyPr>
          <a:lstStyle/>
          <a:p>
            <a:r>
              <a:rPr lang="en-US" dirty="0" smtClean="0"/>
              <a:t> It is probable that the drive to improve health and safety in construction will also continue to a degree in all the scenarios being considered, driven by clients, government and enlightened contractors. </a:t>
            </a:r>
          </a:p>
          <a:p>
            <a:r>
              <a:rPr lang="en-US" dirty="0" smtClean="0"/>
              <a:t>Even so, the safety content of training can be expected to be higher in the socially cohesive scenarios than in the market driven scenarios. </a:t>
            </a:r>
          </a:p>
          <a:p>
            <a:endParaRPr lang="en-US" dirty="0"/>
          </a:p>
          <a:p>
            <a:r>
              <a:rPr lang="en-US" dirty="0" smtClean="0"/>
              <a:t> Safety by design will be viewed as part of the normal design process. </a:t>
            </a:r>
          </a:p>
          <a:p>
            <a:r>
              <a:rPr lang="en-US" dirty="0" smtClean="0"/>
              <a:t> </a:t>
            </a:r>
          </a:p>
          <a:p>
            <a:r>
              <a:rPr lang="en-US" dirty="0" smtClean="0"/>
              <a:t>Under all scenarios, it is still likely to be the larger new-build construction-sites that will have the greatest emphasis on safety, and hence on demand for safety training.</a:t>
            </a:r>
          </a:p>
          <a:p>
            <a:r>
              <a:rPr lang="en-US" dirty="0" smtClean="0"/>
              <a:t> </a:t>
            </a:r>
          </a:p>
          <a:p>
            <a:r>
              <a:rPr lang="en-US" dirty="0" smtClean="0"/>
              <a:t> In the high innovation scenarios, changes in products and processes will require continual reassessment of training in site safety to meet the needs of the new processes, such as heavy lifts, working at heights, and using new equipment.</a:t>
            </a:r>
            <a:endParaRPr lang="en-US" dirty="0"/>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solidFill>
                  <a:srgbClr val="7030A0"/>
                </a:solidFill>
              </a:rPr>
              <a:t>Industry culture</a:t>
            </a:r>
            <a:endParaRPr lang="en-US" b="1" dirty="0">
              <a:solidFill>
                <a:srgbClr val="7030A0"/>
              </a:solidFill>
            </a:endParaRPr>
          </a:p>
        </p:txBody>
      </p:sp>
      <p:sp>
        <p:nvSpPr>
          <p:cNvPr id="3" name="Content Placeholder 2"/>
          <p:cNvSpPr>
            <a:spLocks noGrp="1"/>
          </p:cNvSpPr>
          <p:nvPr>
            <p:ph idx="1"/>
          </p:nvPr>
        </p:nvSpPr>
        <p:spPr/>
        <p:txBody>
          <a:bodyPr>
            <a:normAutofit fontScale="85000" lnSpcReduction="20000"/>
          </a:bodyPr>
          <a:lstStyle/>
          <a:p>
            <a:r>
              <a:rPr lang="en-US" dirty="0" smtClean="0"/>
              <a:t>• To a greater or lesser extent under all scenarios, a change in industry and employee culture and mindset will be essential to meet improved quality, accuracy and precision and avoid damage and waste during construction. </a:t>
            </a:r>
          </a:p>
          <a:p>
            <a:r>
              <a:rPr lang="en-US" dirty="0" smtClean="0"/>
              <a:t>• This change in mindset will require training and understanding on the part of the workforce as to why the change is required, and clear leadership at all levels and among all participants in the industry, including clients. It may also necessitate a workforce with a higher level of educational achievement than in the past.</a:t>
            </a:r>
            <a:endParaRPr lang="en-US" dirty="0"/>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solidFill>
                  <a:srgbClr val="7030A0"/>
                </a:solidFill>
              </a:rPr>
              <a:t>Key indicators of change</a:t>
            </a:r>
            <a:endParaRPr lang="en-US" b="1" dirty="0">
              <a:solidFill>
                <a:srgbClr val="7030A0"/>
              </a:solidFill>
            </a:endParaRPr>
          </a:p>
        </p:txBody>
      </p:sp>
      <p:sp>
        <p:nvSpPr>
          <p:cNvPr id="3" name="Content Placeholder 2"/>
          <p:cNvSpPr>
            <a:spLocks noGrp="1"/>
          </p:cNvSpPr>
          <p:nvPr>
            <p:ph idx="1"/>
          </p:nvPr>
        </p:nvSpPr>
        <p:spPr/>
        <p:txBody>
          <a:bodyPr>
            <a:normAutofit fontScale="85000" lnSpcReduction="10000"/>
          </a:bodyPr>
          <a:lstStyle/>
          <a:p>
            <a:r>
              <a:rPr lang="en-US" dirty="0" smtClean="0"/>
              <a:t>• The report identifies some early warning indicators that may help to signal the precise direction of future change within the UK construction industry and the resulting skill requirements. </a:t>
            </a:r>
          </a:p>
          <a:p>
            <a:r>
              <a:rPr lang="en-US" dirty="0" smtClean="0"/>
              <a:t>In turn, these could assist the industry in achieving better forward planning and preparedness for change. </a:t>
            </a:r>
          </a:p>
          <a:p>
            <a:r>
              <a:rPr lang="en-US" dirty="0" smtClean="0"/>
              <a:t>• It is recommended that changes in the environment within which the industry operates, and in its key practices, should be regularly monitored as an aid to long-term workforce planning and training.</a:t>
            </a:r>
            <a:endParaRPr lang="en-US"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93</TotalTime>
  <Words>2947</Words>
  <Application>Microsoft Office PowerPoint</Application>
  <PresentationFormat>On-screen Show (4:3)</PresentationFormat>
  <Paragraphs>134</Paragraphs>
  <Slides>40</Slides>
  <Notes>0</Notes>
  <HiddenSlides>0</HiddenSlides>
  <MMClips>0</MMClips>
  <ScaleCrop>false</ScaleCrop>
  <HeadingPairs>
    <vt:vector size="4" baseType="variant">
      <vt:variant>
        <vt:lpstr>Theme</vt:lpstr>
      </vt:variant>
      <vt:variant>
        <vt:i4>1</vt:i4>
      </vt:variant>
      <vt:variant>
        <vt:lpstr>Slide Titles</vt:lpstr>
      </vt:variant>
      <vt:variant>
        <vt:i4>40</vt:i4>
      </vt:variant>
    </vt:vector>
  </HeadingPairs>
  <TitlesOfParts>
    <vt:vector size="41" baseType="lpstr">
      <vt:lpstr>Office Theme</vt:lpstr>
      <vt:lpstr>2020 Vision – The Future of UK Construction</vt:lpstr>
      <vt:lpstr>Slide 2</vt:lpstr>
      <vt:lpstr>Slide 3</vt:lpstr>
      <vt:lpstr>Slide 4</vt:lpstr>
      <vt:lpstr>Slide 5</vt:lpstr>
      <vt:lpstr>Trends and issues in construction</vt:lpstr>
      <vt:lpstr>Demographics</vt:lpstr>
      <vt:lpstr>Health and Safety</vt:lpstr>
      <vt:lpstr>Information and Communication Technology (ICT):</vt:lpstr>
      <vt:lpstr>Modern Methods of Construction (MMC)</vt:lpstr>
      <vt:lpstr> New materials</vt:lpstr>
      <vt:lpstr>CO2 emission reduction and energy conservation in buildings</vt:lpstr>
      <vt:lpstr>CO2 emission reduction and energy conservation in buildings</vt:lpstr>
      <vt:lpstr>CO2 emission reduction and energy conservation in buildings</vt:lpstr>
      <vt:lpstr>Other sustainability issues</vt:lpstr>
      <vt:lpstr>General training issues</vt:lpstr>
      <vt:lpstr>Slide 17</vt:lpstr>
      <vt:lpstr>Scenarios for construction</vt:lpstr>
      <vt:lpstr>Scenario One – World Markets World Markets</vt:lpstr>
      <vt:lpstr>Scenario Two – National Enterprise Under National Enterprise</vt:lpstr>
      <vt:lpstr>Scenario Three – Global Responsibility</vt:lpstr>
      <vt:lpstr>Scenario Three – Global Responsibility</vt:lpstr>
      <vt:lpstr>Slide 23</vt:lpstr>
      <vt:lpstr>Scenario Four – Local Stewardship</vt:lpstr>
      <vt:lpstr>Slide 25</vt:lpstr>
      <vt:lpstr>Slide 26</vt:lpstr>
      <vt:lpstr>Conclusion</vt:lpstr>
      <vt:lpstr>Slide 28</vt:lpstr>
      <vt:lpstr>Slide 29</vt:lpstr>
      <vt:lpstr>Energy efficiency &amp; carbon neutrality</vt:lpstr>
      <vt:lpstr>MMC and off-site</vt:lpstr>
      <vt:lpstr>Construction professions and management</vt:lpstr>
      <vt:lpstr>ICT and system interoperability</vt:lpstr>
      <vt:lpstr>ICT and system interoperability</vt:lpstr>
      <vt:lpstr>Repair, maintenance and improvement</vt:lpstr>
      <vt:lpstr>Multi-skilling</vt:lpstr>
      <vt:lpstr>Continuous evolution of skill needs</vt:lpstr>
      <vt:lpstr>Health and safety</vt:lpstr>
      <vt:lpstr>Industry culture</vt:lpstr>
      <vt:lpstr>Key indicators of change</vt:lpstr>
    </vt:vector>
  </TitlesOfParts>
  <Company>Deftones</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2020 Vision – The Future of UK Construction</dc:title>
  <dc:creator>Windows User</dc:creator>
  <cp:lastModifiedBy>Windows User</cp:lastModifiedBy>
  <cp:revision>11</cp:revision>
  <dcterms:created xsi:type="dcterms:W3CDTF">2017-11-13T17:10:46Z</dcterms:created>
  <dcterms:modified xsi:type="dcterms:W3CDTF">2017-11-13T18:44:25Z</dcterms:modified>
</cp:coreProperties>
</file>