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1" r:id="rId4"/>
    <p:sldId id="262" r:id="rId5"/>
    <p:sldId id="264" r:id="rId6"/>
    <p:sldId id="263" r:id="rId7"/>
    <p:sldId id="266" r:id="rId8"/>
    <p:sldId id="267" r:id="rId9"/>
    <p:sldId id="268" r:id="rId10"/>
    <p:sldId id="271" r:id="rId11"/>
    <p:sldId id="273" r:id="rId12"/>
    <p:sldId id="265" r:id="rId13"/>
    <p:sldId id="274" r:id="rId14"/>
    <p:sldId id="272" r:id="rId15"/>
    <p:sldId id="258" r:id="rId16"/>
    <p:sldId id="270" r:id="rId17"/>
    <p:sldId id="259" r:id="rId18"/>
    <p:sldId id="260"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E700B27-DE4C-4B9E-BB11-B9027034A00F}" type="datetimeFigureOut">
              <a:rPr lang="en-US" dirty="0"/>
              <a:pPr/>
              <a:t>1/24/2019</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C51FCE-E4BB-4680-8E50-3C0E348D2609}" type="datetimeFigureOut">
              <a:rPr lang="en-US" dirty="0"/>
              <a:t>1/24/2019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AAA073D-A903-47F8-8D16-77642FB0DF1F}" type="datetimeFigureOut">
              <a:rPr lang="en-US" dirty="0"/>
              <a:t>1/24/2019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91FA40-626B-4CA1-85D0-7A9016E395BA}" type="datetimeFigureOut">
              <a:rPr lang="en-US" dirty="0"/>
              <a:t>1/24/2019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F425EA-B9DC-48A7-991E-9A82573B1B21}" type="datetimeFigureOut">
              <a:rPr lang="en-US" dirty="0"/>
              <a:t>1/24/2019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CB97F8-6CEB-469B-AFCC-889F2A2B1D5A}" type="datetimeFigureOut">
              <a:rPr lang="en-US" dirty="0"/>
              <a:t>1/24/2019</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dirty="0"/>
              <a:t>1/24/2019</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E665CEB-0076-4E37-B880-BCEA9784DE0A}" type="datetimeFigureOut">
              <a:rPr lang="en-US" dirty="0"/>
              <a:t>1/24/2019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6149E5E-3896-4118-99A7-7B85668F1C5E}" type="datetimeFigureOut">
              <a:rPr lang="en-US" dirty="0"/>
              <a:t>1/24/2019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40F4739-9812-4A9F-890D-2AD6BA5F6EE8}" type="datetimeFigureOut">
              <a:rPr lang="en-US" dirty="0"/>
              <a:t>1/24/2019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8845AC5-A3F8-44AA-BA8F-596CDCC976D3}" type="datetimeFigureOut">
              <a:rPr lang="en-US" dirty="0"/>
              <a:t>1/24/2019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873B183-A821-4095-A363-9EC968635539}" type="datetimeFigureOut">
              <a:rPr lang="en-US" dirty="0"/>
              <a:t>1/24/2019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74D01B4-0AA5-45E6-B2E6-5FA4078AEBCF}" type="datetimeFigureOut">
              <a:rPr lang="en-US" dirty="0"/>
              <a:t>1/24/2019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147335C-0450-40D7-8612-B3203BED4F28}" type="datetimeFigureOut">
              <a:rPr lang="en-US" dirty="0"/>
              <a:t>1/24/2019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46A105-2A1C-4284-B4EA-07CF89B1A393}" type="datetimeFigureOut">
              <a:rPr lang="en-US" dirty="0"/>
              <a:t>1/24/2019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BE609-F3F2-45E6-BD6A-E03A8C86C1AE}" type="datetimeFigureOut">
              <a:rPr lang="en-US" dirty="0"/>
              <a:t>1/24/2019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24AD68-089C-4467-A8F3-EA2BBCA6B44E}" type="datetimeFigureOut">
              <a:rPr lang="en-US" dirty="0"/>
              <a:t>1/24/2019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E0D914D-B099-4142-A885-11F276715148}" type="datetimeFigureOut">
              <a:rPr lang="en-US" dirty="0"/>
              <a:t>1/24/2019</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dirty="0"/>
              <a:t>
              </a:t>
            </a:r>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heweek.co.uk/crime/97620/how-to-solve-knife-crime" TargetMode="External"/><Relationship Id="rId2" Type="http://schemas.openxmlformats.org/officeDocument/2006/relationships/hyperlink" Target="https://www.theguardian.com/membership/2017/mar/28/irresponsible-reporting-of-knife-alienating-young-peopl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gov.scot/policies/crime-prevention-and-reduction/violence-knife-crim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guardian.com/uk-news/2018/jul/19/knife-crime-up-16-per-cent-england-and-wales" TargetMode="External"/><Relationship Id="rId2" Type="http://schemas.openxmlformats.org/officeDocument/2006/relationships/hyperlink" Target="https://www.gov.uk/guidance/equality-act-2010-guidance" TargetMode="External"/><Relationship Id="rId1" Type="http://schemas.openxmlformats.org/officeDocument/2006/relationships/slideLayout" Target="../slideLayouts/slideLayout2.xml"/><Relationship Id="rId4" Type="http://schemas.openxmlformats.org/officeDocument/2006/relationships/hyperlink" Target="https://www.legislation.gov.uk/ukpga/1998/42/content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sciencedirect-com.ezproxy.uwtsd.ac.uk/science/article/pii/S0140673618322128" TargetMode="External"/><Relationship Id="rId2" Type="http://schemas.openxmlformats.org/officeDocument/2006/relationships/hyperlink" Target="https://www.bbc.co.uk/news/uk-42749089"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theguardian.com/society/2018/jul/31/labour-vows-to-make-provision-of-youth-services-compulsory" TargetMode="External"/><Relationship Id="rId2" Type="http://schemas.openxmlformats.org/officeDocument/2006/relationships/hyperlink" Target="http://www.un.org/en/udhrbook/pdf/udhr_booklet_en_web.pdf" TargetMode="External"/><Relationship Id="rId1" Type="http://schemas.openxmlformats.org/officeDocument/2006/relationships/slideLayout" Target="../slideLayouts/slideLayout2.xml"/><Relationship Id="rId4" Type="http://schemas.openxmlformats.org/officeDocument/2006/relationships/hyperlink" Target="https://gov.wales/topics/people-and-communities/people/future-generations-act/?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99C9D-CBFB-4EDA-850F-5BFCBE82EBEF}"/>
              </a:ext>
            </a:extLst>
          </p:cNvPr>
          <p:cNvSpPr>
            <a:spLocks noGrp="1"/>
          </p:cNvSpPr>
          <p:nvPr>
            <p:ph type="ctrTitle"/>
          </p:nvPr>
        </p:nvSpPr>
        <p:spPr/>
        <p:txBody>
          <a:bodyPr/>
          <a:lstStyle/>
          <a:p>
            <a:r>
              <a:rPr lang="en-GB" sz="3600" b="1" dirty="0"/>
              <a:t>Applying an ‘intersectional perspective’, critically </a:t>
            </a:r>
            <a:r>
              <a:rPr lang="en-GB" sz="3600" b="1" dirty="0" smtClean="0"/>
              <a:t>examine </a:t>
            </a:r>
            <a:r>
              <a:rPr lang="en-GB" sz="3600" b="1" dirty="0"/>
              <a:t>opposing political positions on a current issue of your choice.</a:t>
            </a:r>
            <a:endParaRPr lang="en-GB" sz="3600" dirty="0"/>
          </a:p>
        </p:txBody>
      </p:sp>
      <p:sp>
        <p:nvSpPr>
          <p:cNvPr id="3" name="Subtitle 2">
            <a:extLst>
              <a:ext uri="{FF2B5EF4-FFF2-40B4-BE49-F238E27FC236}">
                <a16:creationId xmlns:a16="http://schemas.microsoft.com/office/drawing/2014/main" id="{E4AADD38-9908-4C97-9A0C-FAC14CDF4CC6}"/>
              </a:ext>
            </a:extLst>
          </p:cNvPr>
          <p:cNvSpPr>
            <a:spLocks noGrp="1"/>
          </p:cNvSpPr>
          <p:nvPr>
            <p:ph type="subTitle" idx="1"/>
          </p:nvPr>
        </p:nvSpPr>
        <p:spPr/>
        <p:txBody>
          <a:bodyPr>
            <a:normAutofit fontScale="77500" lnSpcReduction="20000"/>
          </a:bodyPr>
          <a:lstStyle/>
          <a:p>
            <a:r>
              <a:rPr lang="en-GB" dirty="0"/>
              <a:t>By Natalie Williams</a:t>
            </a:r>
          </a:p>
          <a:p>
            <a:r>
              <a:rPr lang="en-GB" dirty="0"/>
              <a:t>1601525</a:t>
            </a:r>
          </a:p>
          <a:p>
            <a:r>
              <a:rPr lang="en-GB" dirty="0"/>
              <a:t>ecss6002</a:t>
            </a:r>
          </a:p>
        </p:txBody>
      </p:sp>
    </p:spTree>
    <p:extLst>
      <p:ext uri="{BB962C8B-B14F-4D97-AF65-F5344CB8AC3E}">
        <p14:creationId xmlns:p14="http://schemas.microsoft.com/office/powerpoint/2010/main" val="2002117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386CB-1C64-4CBE-9A4F-336340537F06}"/>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D1BD3A09-2F29-4AD4-8DFB-060E3AE597A8}"/>
              </a:ext>
            </a:extLst>
          </p:cNvPr>
          <p:cNvSpPr>
            <a:spLocks noGrp="1"/>
          </p:cNvSpPr>
          <p:nvPr>
            <p:ph idx="1"/>
          </p:nvPr>
        </p:nvSpPr>
        <p:spPr/>
        <p:txBody>
          <a:bodyPr>
            <a:normAutofit/>
          </a:bodyPr>
          <a:lstStyle/>
          <a:p>
            <a:pPr marL="0" indent="0">
              <a:buNone/>
            </a:pPr>
            <a:r>
              <a:rPr lang="en-GB" sz="3200" dirty="0"/>
              <a:t>This </a:t>
            </a:r>
            <a:r>
              <a:rPr lang="en-GB" sz="3200" dirty="0" smtClean="0"/>
              <a:t>presentation </a:t>
            </a:r>
            <a:r>
              <a:rPr lang="en-GB" sz="3200" dirty="0"/>
              <a:t>will be looking at an intersectional perspective on knife crime and social stratifications such as race and class. </a:t>
            </a:r>
          </a:p>
        </p:txBody>
      </p:sp>
    </p:spTree>
    <p:extLst>
      <p:ext uri="{BB962C8B-B14F-4D97-AF65-F5344CB8AC3E}">
        <p14:creationId xmlns:p14="http://schemas.microsoft.com/office/powerpoint/2010/main" val="1475319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7ECAC-F6B5-49C9-8D12-A3D4E052FD5D}"/>
              </a:ext>
            </a:extLst>
          </p:cNvPr>
          <p:cNvSpPr>
            <a:spLocks noGrp="1"/>
          </p:cNvSpPr>
          <p:nvPr>
            <p:ph type="title"/>
          </p:nvPr>
        </p:nvSpPr>
        <p:spPr/>
        <p:txBody>
          <a:bodyPr/>
          <a:lstStyle/>
          <a:p>
            <a:r>
              <a:rPr lang="en-GB" dirty="0"/>
              <a:t>What is intersectionality?</a:t>
            </a:r>
          </a:p>
        </p:txBody>
      </p:sp>
      <p:sp>
        <p:nvSpPr>
          <p:cNvPr id="3" name="Content Placeholder 2">
            <a:extLst>
              <a:ext uri="{FF2B5EF4-FFF2-40B4-BE49-F238E27FC236}">
                <a16:creationId xmlns:a16="http://schemas.microsoft.com/office/drawing/2014/main" id="{B3C0BCD2-AA36-41B7-88A9-05EBDBBF71C8}"/>
              </a:ext>
            </a:extLst>
          </p:cNvPr>
          <p:cNvSpPr>
            <a:spLocks noGrp="1"/>
          </p:cNvSpPr>
          <p:nvPr>
            <p:ph idx="1"/>
          </p:nvPr>
        </p:nvSpPr>
        <p:spPr/>
        <p:txBody>
          <a:bodyPr/>
          <a:lstStyle/>
          <a:p>
            <a:pPr marL="0" indent="0">
              <a:buNone/>
            </a:pPr>
            <a:r>
              <a:rPr lang="en-GB" sz="3200" dirty="0"/>
              <a:t>‘Intersectionality</a:t>
            </a:r>
            <a:r>
              <a:rPr lang="en-GB" dirty="0"/>
              <a:t> </a:t>
            </a:r>
            <a:r>
              <a:rPr lang="en-GB" sz="3200" dirty="0"/>
              <a:t>is a way of understanding and analysing the complexity in the world, in people, and in human experiences.’</a:t>
            </a:r>
          </a:p>
          <a:p>
            <a:pPr marL="0" indent="0">
              <a:buNone/>
            </a:pPr>
            <a:endParaRPr lang="en-GB" sz="3200" dirty="0"/>
          </a:p>
          <a:p>
            <a:pPr marL="0" indent="0">
              <a:buNone/>
            </a:pPr>
            <a:r>
              <a:rPr lang="en-GB" sz="1400" dirty="0"/>
              <a:t>                                                                                                                                    (Collins and Bilge, 2016)</a:t>
            </a:r>
          </a:p>
        </p:txBody>
      </p:sp>
    </p:spTree>
    <p:extLst>
      <p:ext uri="{BB962C8B-B14F-4D97-AF65-F5344CB8AC3E}">
        <p14:creationId xmlns:p14="http://schemas.microsoft.com/office/powerpoint/2010/main" val="559321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1D917-6D13-4329-BAE0-A70679F2FA55}"/>
              </a:ext>
            </a:extLst>
          </p:cNvPr>
          <p:cNvSpPr>
            <a:spLocks noGrp="1"/>
          </p:cNvSpPr>
          <p:nvPr>
            <p:ph type="title"/>
          </p:nvPr>
        </p:nvSpPr>
        <p:spPr/>
        <p:txBody>
          <a:bodyPr/>
          <a:lstStyle/>
          <a:p>
            <a:r>
              <a:rPr lang="en-GB" dirty="0"/>
              <a:t>Does intersectionality impact individuals lives?</a:t>
            </a:r>
          </a:p>
        </p:txBody>
      </p:sp>
      <p:sp>
        <p:nvSpPr>
          <p:cNvPr id="3" name="Content Placeholder 2">
            <a:extLst>
              <a:ext uri="{FF2B5EF4-FFF2-40B4-BE49-F238E27FC236}">
                <a16:creationId xmlns:a16="http://schemas.microsoft.com/office/drawing/2014/main" id="{CA7CE00B-22AA-4A1D-AD14-560E1BCA0451}"/>
              </a:ext>
            </a:extLst>
          </p:cNvPr>
          <p:cNvSpPr>
            <a:spLocks noGrp="1"/>
          </p:cNvSpPr>
          <p:nvPr>
            <p:ph idx="1"/>
          </p:nvPr>
        </p:nvSpPr>
        <p:spPr/>
        <p:txBody>
          <a:bodyPr>
            <a:normAutofit/>
          </a:bodyPr>
          <a:lstStyle/>
          <a:p>
            <a:pPr marL="0" indent="0">
              <a:buNone/>
            </a:pPr>
            <a:r>
              <a:rPr lang="en-GB" sz="3200" dirty="0"/>
              <a:t>It is considered that intersectionality can form the way social inequalities occur and increase the disadvantages that individuals may face.</a:t>
            </a:r>
          </a:p>
          <a:p>
            <a:pPr marL="0" indent="0">
              <a:buNone/>
            </a:pPr>
            <a:endParaRPr lang="en-GB" sz="3200" dirty="0"/>
          </a:p>
          <a:p>
            <a:pPr marL="0" indent="0">
              <a:buNone/>
            </a:pPr>
            <a:r>
              <a:rPr lang="en-GB" sz="1400" dirty="0"/>
              <a:t>                                                                                                                                         (Ragin and </a:t>
            </a:r>
            <a:r>
              <a:rPr lang="en-GB" sz="1400" dirty="0" err="1"/>
              <a:t>Fiss</a:t>
            </a:r>
            <a:r>
              <a:rPr lang="en-GB" sz="1400" dirty="0"/>
              <a:t>, 2017)</a:t>
            </a:r>
          </a:p>
        </p:txBody>
      </p:sp>
    </p:spTree>
    <p:extLst>
      <p:ext uri="{BB962C8B-B14F-4D97-AF65-F5344CB8AC3E}">
        <p14:creationId xmlns:p14="http://schemas.microsoft.com/office/powerpoint/2010/main" val="2653379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Legislation</a:t>
            </a:r>
          </a:p>
        </p:txBody>
      </p:sp>
      <p:sp>
        <p:nvSpPr>
          <p:cNvPr id="3" name="Content Placeholder 2"/>
          <p:cNvSpPr>
            <a:spLocks noGrp="1"/>
          </p:cNvSpPr>
          <p:nvPr>
            <p:ph idx="1"/>
          </p:nvPr>
        </p:nvSpPr>
        <p:spPr/>
        <p:txBody>
          <a:bodyPr>
            <a:normAutofit fontScale="92500" lnSpcReduction="10000"/>
          </a:bodyPr>
          <a:lstStyle/>
          <a:p>
            <a:pPr>
              <a:defRPr/>
            </a:pPr>
            <a:r>
              <a:rPr lang="en-GB" sz="2400" b="1" dirty="0"/>
              <a:t>Wales</a:t>
            </a:r>
          </a:p>
          <a:p>
            <a:pPr marL="0" indent="0">
              <a:buFont typeface="Arial" panose="020B0604020202020204" pitchFamily="34" charset="0"/>
              <a:buNone/>
              <a:defRPr/>
            </a:pPr>
            <a:r>
              <a:rPr lang="en-GB" sz="2400" dirty="0"/>
              <a:t>   Social Services and Well Being Act 2014           </a:t>
            </a:r>
            <a:r>
              <a:rPr lang="en-GB" sz="1300" dirty="0"/>
              <a:t>(</a:t>
            </a:r>
            <a:r>
              <a:rPr lang="en-GB" sz="1300" dirty="0" err="1"/>
              <a:t>Gov.Wales</a:t>
            </a:r>
            <a:r>
              <a:rPr lang="en-GB" sz="1300" dirty="0"/>
              <a:t>, 2017)</a:t>
            </a:r>
          </a:p>
          <a:p>
            <a:pPr marL="0" indent="0">
              <a:buFont typeface="Arial" panose="020B0604020202020204" pitchFamily="34" charset="0"/>
              <a:buNone/>
              <a:defRPr/>
            </a:pPr>
            <a:r>
              <a:rPr lang="en-GB" sz="2400" dirty="0"/>
              <a:t>   Well Being of Future Generations Act 2015       </a:t>
            </a:r>
            <a:r>
              <a:rPr lang="en-GB" sz="1300" dirty="0"/>
              <a:t>(</a:t>
            </a:r>
            <a:r>
              <a:rPr lang="en-GB" sz="1300" dirty="0" err="1"/>
              <a:t>Gov.Wales</a:t>
            </a:r>
            <a:r>
              <a:rPr lang="en-GB" sz="1300" dirty="0"/>
              <a:t>, 2016)</a:t>
            </a:r>
          </a:p>
          <a:p>
            <a:pPr>
              <a:defRPr/>
            </a:pPr>
            <a:r>
              <a:rPr lang="en-GB" sz="2400" b="1" dirty="0"/>
              <a:t>UK-</a:t>
            </a:r>
          </a:p>
          <a:p>
            <a:pPr marL="0" indent="0">
              <a:buNone/>
              <a:defRPr/>
            </a:pPr>
            <a:r>
              <a:rPr lang="en-GB" sz="2400" dirty="0"/>
              <a:t>Human Rights Act 1998                                      </a:t>
            </a:r>
            <a:r>
              <a:rPr lang="en-GB" sz="1300" dirty="0"/>
              <a:t>(</a:t>
            </a:r>
            <a:r>
              <a:rPr lang="en-GB" sz="1300" dirty="0" err="1"/>
              <a:t>HumanRightsAct</a:t>
            </a:r>
            <a:r>
              <a:rPr lang="en-GB" sz="1300" dirty="0"/>
              <a:t>, 1988)</a:t>
            </a:r>
          </a:p>
          <a:p>
            <a:pPr marL="0" indent="0">
              <a:buNone/>
              <a:defRPr/>
            </a:pPr>
            <a:r>
              <a:rPr lang="en-GB" sz="2400" dirty="0"/>
              <a:t>Equality Act 2010                                                            </a:t>
            </a:r>
            <a:r>
              <a:rPr lang="en-GB" sz="1300" dirty="0"/>
              <a:t>(Gov, 2015)</a:t>
            </a:r>
          </a:p>
          <a:p>
            <a:pPr>
              <a:defRPr/>
            </a:pPr>
            <a:r>
              <a:rPr lang="en-GB" sz="2400" b="1" dirty="0"/>
              <a:t>Worldwide</a:t>
            </a:r>
            <a:r>
              <a:rPr lang="en-GB" sz="2400" dirty="0"/>
              <a:t>-</a:t>
            </a:r>
          </a:p>
          <a:p>
            <a:pPr marL="0" indent="0">
              <a:buNone/>
              <a:defRPr/>
            </a:pPr>
            <a:r>
              <a:rPr lang="en-GB" sz="2400" dirty="0"/>
              <a:t>United Nations Declaration for Human Rights               </a:t>
            </a:r>
            <a:r>
              <a:rPr lang="en-GB" sz="1300" dirty="0"/>
              <a:t>(UN, 2015)</a:t>
            </a:r>
          </a:p>
          <a:p>
            <a:endParaRPr lang="en-GB" dirty="0"/>
          </a:p>
        </p:txBody>
      </p:sp>
    </p:spTree>
    <p:extLst>
      <p:ext uri="{BB962C8B-B14F-4D97-AF65-F5344CB8AC3E}">
        <p14:creationId xmlns:p14="http://schemas.microsoft.com/office/powerpoint/2010/main" val="2281136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04BA0-6877-4B2D-BDA0-203E0A095C9B}"/>
              </a:ext>
            </a:extLst>
          </p:cNvPr>
          <p:cNvSpPr>
            <a:spLocks noGrp="1"/>
          </p:cNvSpPr>
          <p:nvPr>
            <p:ph type="title"/>
          </p:nvPr>
        </p:nvSpPr>
        <p:spPr/>
        <p:txBody>
          <a:bodyPr/>
          <a:lstStyle/>
          <a:p>
            <a:r>
              <a:rPr lang="en-GB" dirty="0"/>
              <a:t>Knife Crime</a:t>
            </a:r>
          </a:p>
        </p:txBody>
      </p:sp>
      <p:sp>
        <p:nvSpPr>
          <p:cNvPr id="3" name="Content Placeholder 2">
            <a:extLst>
              <a:ext uri="{FF2B5EF4-FFF2-40B4-BE49-F238E27FC236}">
                <a16:creationId xmlns:a16="http://schemas.microsoft.com/office/drawing/2014/main" id="{D2275E64-0A7E-4CA4-84B8-4097B05581B7}"/>
              </a:ext>
            </a:extLst>
          </p:cNvPr>
          <p:cNvSpPr>
            <a:spLocks noGrp="1"/>
          </p:cNvSpPr>
          <p:nvPr>
            <p:ph idx="1"/>
          </p:nvPr>
        </p:nvSpPr>
        <p:spPr/>
        <p:txBody>
          <a:bodyPr>
            <a:normAutofit fontScale="85000" lnSpcReduction="20000"/>
          </a:bodyPr>
          <a:lstStyle/>
          <a:p>
            <a:r>
              <a:rPr lang="en-GB" sz="3200" dirty="0"/>
              <a:t>Knife crime is a growing issue in the UK, particularly in London. </a:t>
            </a:r>
          </a:p>
          <a:p>
            <a:r>
              <a:rPr lang="en-GB" sz="3200" dirty="0"/>
              <a:t>Home Office  statistics show that black and </a:t>
            </a:r>
            <a:r>
              <a:rPr lang="en-GB" sz="3200" dirty="0" smtClean="0"/>
              <a:t> </a:t>
            </a:r>
            <a:r>
              <a:rPr lang="en-GB" sz="3200" dirty="0"/>
              <a:t>ethnic </a:t>
            </a:r>
            <a:r>
              <a:rPr lang="en-GB" sz="3200" dirty="0" smtClean="0"/>
              <a:t>minority teenage </a:t>
            </a:r>
            <a:r>
              <a:rPr lang="en-GB" sz="3200" dirty="0"/>
              <a:t>boys were disproportionately affected. </a:t>
            </a:r>
          </a:p>
          <a:p>
            <a:r>
              <a:rPr lang="en-GB" sz="3200" dirty="0"/>
              <a:t>They are more likely to be victims and perpetrators.</a:t>
            </a:r>
          </a:p>
          <a:p>
            <a:pPr marL="0" indent="0">
              <a:buNone/>
            </a:pPr>
            <a:endParaRPr lang="en-GB" sz="3200" dirty="0"/>
          </a:p>
          <a:p>
            <a:pPr marL="0" indent="0">
              <a:buNone/>
            </a:pPr>
            <a:r>
              <a:rPr lang="en-GB" sz="1400" dirty="0"/>
              <a:t>                                                                                                                                                   (Shaw, 2018)</a:t>
            </a:r>
          </a:p>
          <a:p>
            <a:pPr marL="0" indent="0">
              <a:buNone/>
            </a:pPr>
            <a:endParaRPr lang="en-GB" sz="3200" dirty="0"/>
          </a:p>
        </p:txBody>
      </p:sp>
    </p:spTree>
    <p:extLst>
      <p:ext uri="{BB962C8B-B14F-4D97-AF65-F5344CB8AC3E}">
        <p14:creationId xmlns:p14="http://schemas.microsoft.com/office/powerpoint/2010/main" val="3920479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Offences </a:t>
            </a:r>
          </a:p>
        </p:txBody>
      </p:sp>
      <p:pic>
        <p:nvPicPr>
          <p:cNvPr id="1026" name="Picture 2" descr="Image result for knife crime statistics uk 2018 demographic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61310" y="2277687"/>
            <a:ext cx="6841374" cy="393192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9069185" y="5885411"/>
            <a:ext cx="1787237" cy="307777"/>
          </a:xfrm>
          <a:prstGeom prst="rect">
            <a:avLst/>
          </a:prstGeom>
          <a:noFill/>
        </p:spPr>
        <p:txBody>
          <a:bodyPr wrap="square" rtlCol="0">
            <a:spAutoFit/>
          </a:bodyPr>
          <a:lstStyle/>
          <a:p>
            <a:r>
              <a:rPr lang="en-GB" sz="1400" dirty="0"/>
              <a:t>(Shaw, 2018)</a:t>
            </a:r>
          </a:p>
        </p:txBody>
      </p:sp>
    </p:spTree>
    <p:extLst>
      <p:ext uri="{BB962C8B-B14F-4D97-AF65-F5344CB8AC3E}">
        <p14:creationId xmlns:p14="http://schemas.microsoft.com/office/powerpoint/2010/main" val="1523034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Sentences Rising</a:t>
            </a:r>
          </a:p>
        </p:txBody>
      </p:sp>
      <p:pic>
        <p:nvPicPr>
          <p:cNvPr id="2050" name="Picture 2" descr="Image result for knife crime statistics uk 2018 demographic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61062" y="2269375"/>
            <a:ext cx="5611091" cy="382013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7772400" y="5611091"/>
            <a:ext cx="2011680" cy="307777"/>
          </a:xfrm>
          <a:prstGeom prst="rect">
            <a:avLst/>
          </a:prstGeom>
          <a:noFill/>
        </p:spPr>
        <p:txBody>
          <a:bodyPr wrap="square" rtlCol="0">
            <a:spAutoFit/>
          </a:bodyPr>
          <a:lstStyle/>
          <a:p>
            <a:r>
              <a:rPr lang="en-GB" sz="1400" dirty="0"/>
              <a:t>(Shaw, 2018)</a:t>
            </a:r>
          </a:p>
        </p:txBody>
      </p:sp>
    </p:spTree>
    <p:extLst>
      <p:ext uri="{BB962C8B-B14F-4D97-AF65-F5344CB8AC3E}">
        <p14:creationId xmlns:p14="http://schemas.microsoft.com/office/powerpoint/2010/main" val="1522472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can this issue be resolved?</a:t>
            </a:r>
          </a:p>
        </p:txBody>
      </p:sp>
      <p:sp>
        <p:nvSpPr>
          <p:cNvPr id="3" name="Content Placeholder 2"/>
          <p:cNvSpPr>
            <a:spLocks noGrp="1"/>
          </p:cNvSpPr>
          <p:nvPr>
            <p:ph idx="1"/>
          </p:nvPr>
        </p:nvSpPr>
        <p:spPr/>
        <p:txBody>
          <a:bodyPr>
            <a:normAutofit fontScale="25000" lnSpcReduction="20000"/>
          </a:bodyPr>
          <a:lstStyle/>
          <a:p>
            <a:pPr marL="0" indent="0">
              <a:buNone/>
            </a:pPr>
            <a:r>
              <a:rPr lang="en-GB" sz="11200" dirty="0"/>
              <a:t>One study by Straw </a:t>
            </a:r>
            <a:r>
              <a:rPr lang="en-GB" sz="11200" i="1" dirty="0"/>
              <a:t>et al </a:t>
            </a:r>
            <a:r>
              <a:rPr lang="en-GB" sz="11200" dirty="0"/>
              <a:t>(2018) demonstrated the importance of engaging with young people and addressing their gaps in knowledge and areas of vulnerability. </a:t>
            </a:r>
          </a:p>
          <a:p>
            <a:pPr marL="0" indent="0">
              <a:buNone/>
            </a:pPr>
            <a:r>
              <a:rPr lang="en-GB" sz="11200" dirty="0"/>
              <a:t>The study suggests the need for targeted public health interventions to support these teenagers.</a:t>
            </a:r>
          </a:p>
          <a:p>
            <a:pPr marL="0" indent="0">
              <a:buNone/>
            </a:pPr>
            <a:r>
              <a:rPr lang="en-GB" sz="7000" dirty="0"/>
              <a:t>                                            </a:t>
            </a:r>
          </a:p>
          <a:p>
            <a:pPr marL="0" indent="0">
              <a:buNone/>
            </a:pPr>
            <a:endParaRPr lang="en-GB" sz="1400" dirty="0"/>
          </a:p>
          <a:p>
            <a:pPr marL="0" indent="0">
              <a:buNone/>
            </a:pPr>
            <a:r>
              <a:rPr lang="en-GB" sz="5600" dirty="0"/>
              <a:t>                                                                                                                                           (Straw et al, 2018)</a:t>
            </a:r>
          </a:p>
          <a:p>
            <a:pPr marL="0" indent="0">
              <a:buNone/>
            </a:pPr>
            <a:endParaRPr lang="en-GB" sz="4300" dirty="0"/>
          </a:p>
          <a:p>
            <a:pPr marL="0" indent="0">
              <a:buNone/>
            </a:pPr>
            <a:r>
              <a:rPr lang="en-GB" sz="5600" dirty="0"/>
              <a:t>                                                                                                                                                                                               </a:t>
            </a:r>
            <a:endParaRPr lang="en-GB" dirty="0"/>
          </a:p>
          <a:p>
            <a:pPr marL="0" indent="0">
              <a:buNone/>
            </a:pPr>
            <a:endParaRPr lang="en-GB" dirty="0"/>
          </a:p>
          <a:p>
            <a:pPr marL="0" indent="0">
              <a:buNone/>
            </a:pPr>
            <a:endParaRPr lang="en-GB" dirty="0"/>
          </a:p>
          <a:p>
            <a:pPr marL="0" indent="0">
              <a:buNone/>
            </a:pPr>
            <a:r>
              <a:rPr lang="en-GB" sz="1400" dirty="0"/>
              <a:t>                                                                                                                                </a:t>
            </a:r>
          </a:p>
        </p:txBody>
      </p:sp>
    </p:spTree>
    <p:extLst>
      <p:ext uri="{BB962C8B-B14F-4D97-AF65-F5344CB8AC3E}">
        <p14:creationId xmlns:p14="http://schemas.microsoft.com/office/powerpoint/2010/main" val="3486689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297A4-5FE5-4ECD-8F38-1648E08FEA85}"/>
              </a:ext>
            </a:extLst>
          </p:cNvPr>
          <p:cNvSpPr>
            <a:spLocks noGrp="1"/>
          </p:cNvSpPr>
          <p:nvPr>
            <p:ph type="title"/>
          </p:nvPr>
        </p:nvSpPr>
        <p:spPr/>
        <p:txBody>
          <a:bodyPr/>
          <a:lstStyle/>
          <a:p>
            <a:r>
              <a:rPr lang="en-GB" dirty="0"/>
              <a:t>Methods </a:t>
            </a:r>
          </a:p>
        </p:txBody>
      </p:sp>
      <p:sp>
        <p:nvSpPr>
          <p:cNvPr id="3" name="Content Placeholder 2">
            <a:extLst>
              <a:ext uri="{FF2B5EF4-FFF2-40B4-BE49-F238E27FC236}">
                <a16:creationId xmlns:a16="http://schemas.microsoft.com/office/drawing/2014/main" id="{AB47E5FE-3D20-451C-8DB7-DF6547862804}"/>
              </a:ext>
            </a:extLst>
          </p:cNvPr>
          <p:cNvSpPr>
            <a:spLocks noGrp="1"/>
          </p:cNvSpPr>
          <p:nvPr>
            <p:ph idx="1"/>
          </p:nvPr>
        </p:nvSpPr>
        <p:spPr/>
        <p:txBody>
          <a:bodyPr/>
          <a:lstStyle/>
          <a:p>
            <a:pPr marL="0" indent="0">
              <a:buNone/>
            </a:pPr>
            <a:r>
              <a:rPr lang="en-GB" sz="2800" dirty="0"/>
              <a:t>Gibbs (2018) suggests that trying to improve the relationship between police officers and young people may have a great impact in the prevention of knife crime. </a:t>
            </a:r>
          </a:p>
          <a:p>
            <a:pPr marL="0" indent="0">
              <a:buNone/>
            </a:pPr>
            <a:endParaRPr lang="en-GB" sz="2800" dirty="0"/>
          </a:p>
          <a:p>
            <a:pPr marL="0" indent="0">
              <a:buNone/>
            </a:pPr>
            <a:r>
              <a:rPr lang="en-GB" sz="1400" dirty="0"/>
              <a:t>                                                                                                                                                   (Gibbs, 2018)</a:t>
            </a:r>
          </a:p>
          <a:p>
            <a:endParaRPr lang="en-GB" dirty="0"/>
          </a:p>
        </p:txBody>
      </p:sp>
    </p:spTree>
    <p:extLst>
      <p:ext uri="{BB962C8B-B14F-4D97-AF65-F5344CB8AC3E}">
        <p14:creationId xmlns:p14="http://schemas.microsoft.com/office/powerpoint/2010/main" val="1250430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E44CB-B894-41B4-A7B8-D550D811E0BC}"/>
              </a:ext>
            </a:extLst>
          </p:cNvPr>
          <p:cNvSpPr>
            <a:spLocks noGrp="1"/>
          </p:cNvSpPr>
          <p:nvPr>
            <p:ph type="title"/>
          </p:nvPr>
        </p:nvSpPr>
        <p:spPr/>
        <p:txBody>
          <a:bodyPr/>
          <a:lstStyle/>
          <a:p>
            <a:r>
              <a:rPr lang="en-GB" dirty="0"/>
              <a:t>Holistic Approaches </a:t>
            </a:r>
          </a:p>
        </p:txBody>
      </p:sp>
      <p:sp>
        <p:nvSpPr>
          <p:cNvPr id="3" name="Content Placeholder 2">
            <a:extLst>
              <a:ext uri="{FF2B5EF4-FFF2-40B4-BE49-F238E27FC236}">
                <a16:creationId xmlns:a16="http://schemas.microsoft.com/office/drawing/2014/main" id="{5568C710-E059-41AD-98FC-C331686F3050}"/>
              </a:ext>
            </a:extLst>
          </p:cNvPr>
          <p:cNvSpPr>
            <a:spLocks noGrp="1"/>
          </p:cNvSpPr>
          <p:nvPr>
            <p:ph idx="1"/>
          </p:nvPr>
        </p:nvSpPr>
        <p:spPr/>
        <p:txBody>
          <a:bodyPr/>
          <a:lstStyle/>
          <a:p>
            <a:pPr marL="0" indent="0">
              <a:buNone/>
            </a:pPr>
            <a:r>
              <a:rPr lang="en-GB" sz="2800" dirty="0"/>
              <a:t>Glasgow was once named the murder capital of Europe, to reduce their knife crime they have taken a holistic approach through a violence reduction unit.</a:t>
            </a:r>
          </a:p>
          <a:p>
            <a:endParaRPr lang="en-GB" dirty="0"/>
          </a:p>
          <a:p>
            <a:pPr marL="0" indent="0">
              <a:buNone/>
            </a:pPr>
            <a:r>
              <a:rPr lang="en-GB" sz="1400" dirty="0"/>
              <a:t>                                                                                                                                               (</a:t>
            </a:r>
            <a:r>
              <a:rPr lang="en-GB" sz="1400" dirty="0" err="1"/>
              <a:t>Gov.scot</a:t>
            </a:r>
            <a:r>
              <a:rPr lang="en-GB" sz="1400" dirty="0"/>
              <a:t>, 2018)</a:t>
            </a:r>
          </a:p>
        </p:txBody>
      </p:sp>
    </p:spTree>
    <p:extLst>
      <p:ext uri="{BB962C8B-B14F-4D97-AF65-F5344CB8AC3E}">
        <p14:creationId xmlns:p14="http://schemas.microsoft.com/office/powerpoint/2010/main" val="39140606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Intersectionality and knife crime</a:t>
            </a:r>
          </a:p>
        </p:txBody>
      </p:sp>
      <p:sp>
        <p:nvSpPr>
          <p:cNvPr id="3" name="Content Placeholder 2"/>
          <p:cNvSpPr>
            <a:spLocks noGrp="1"/>
          </p:cNvSpPr>
          <p:nvPr>
            <p:ph idx="1"/>
          </p:nvPr>
        </p:nvSpPr>
        <p:spPr/>
        <p:txBody>
          <a:bodyPr>
            <a:normAutofit/>
          </a:bodyPr>
          <a:lstStyle/>
          <a:p>
            <a:pPr marL="0" indent="0">
              <a:buNone/>
            </a:pPr>
            <a:r>
              <a:rPr lang="en-GB" sz="2800" dirty="0"/>
              <a:t>It is argued that knife crime is  being negligently reported in the UK by portraying ethnic minorities as criminals. </a:t>
            </a:r>
          </a:p>
          <a:p>
            <a:pPr marL="0" indent="0">
              <a:buNone/>
            </a:pPr>
            <a:endParaRPr lang="en-GB" sz="4000" dirty="0"/>
          </a:p>
          <a:p>
            <a:pPr marL="0" indent="0">
              <a:buNone/>
            </a:pPr>
            <a:r>
              <a:rPr lang="en-GB" sz="1500" dirty="0"/>
              <a:t>                                                                                                         (Gayle and </a:t>
            </a:r>
            <a:r>
              <a:rPr lang="en-GB" sz="1500" dirty="0" err="1"/>
              <a:t>Younge</a:t>
            </a:r>
            <a:r>
              <a:rPr lang="en-GB" sz="1500" dirty="0"/>
              <a:t>, 2017)</a:t>
            </a:r>
          </a:p>
          <a:p>
            <a:endParaRPr lang="en-GB" dirty="0"/>
          </a:p>
        </p:txBody>
      </p:sp>
    </p:spTree>
    <p:extLst>
      <p:ext uri="{BB962C8B-B14F-4D97-AF65-F5344CB8AC3E}">
        <p14:creationId xmlns:p14="http://schemas.microsoft.com/office/powerpoint/2010/main" val="1328469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79B67-1019-41E5-91CE-38EAAB7E3EAD}"/>
              </a:ext>
            </a:extLst>
          </p:cNvPr>
          <p:cNvSpPr>
            <a:spLocks noGrp="1"/>
          </p:cNvSpPr>
          <p:nvPr>
            <p:ph type="title"/>
          </p:nvPr>
        </p:nvSpPr>
        <p:spPr/>
        <p:txBody>
          <a:bodyPr/>
          <a:lstStyle/>
          <a:p>
            <a:r>
              <a:rPr lang="en-GB" dirty="0"/>
              <a:t>Opposing Political Views</a:t>
            </a:r>
          </a:p>
        </p:txBody>
      </p:sp>
      <p:sp>
        <p:nvSpPr>
          <p:cNvPr id="3" name="Text Placeholder 2">
            <a:extLst>
              <a:ext uri="{FF2B5EF4-FFF2-40B4-BE49-F238E27FC236}">
                <a16:creationId xmlns:a16="http://schemas.microsoft.com/office/drawing/2014/main" id="{8AF3A3F5-2DD9-4658-B189-4FE0C82BF4DD}"/>
              </a:ext>
            </a:extLst>
          </p:cNvPr>
          <p:cNvSpPr>
            <a:spLocks noGrp="1"/>
          </p:cNvSpPr>
          <p:nvPr>
            <p:ph type="body" idx="1"/>
          </p:nvPr>
        </p:nvSpPr>
        <p:spPr/>
        <p:txBody>
          <a:bodyPr/>
          <a:lstStyle/>
          <a:p>
            <a:r>
              <a:rPr lang="en-GB" sz="2800" dirty="0">
                <a:solidFill>
                  <a:schemeClr val="tx1"/>
                </a:solidFill>
              </a:rPr>
              <a:t>Tories</a:t>
            </a:r>
          </a:p>
        </p:txBody>
      </p:sp>
      <p:sp>
        <p:nvSpPr>
          <p:cNvPr id="4" name="Content Placeholder 3">
            <a:extLst>
              <a:ext uri="{FF2B5EF4-FFF2-40B4-BE49-F238E27FC236}">
                <a16:creationId xmlns:a16="http://schemas.microsoft.com/office/drawing/2014/main" id="{00DBECCD-3642-4CFE-8A4E-95E104D59CAB}"/>
              </a:ext>
            </a:extLst>
          </p:cNvPr>
          <p:cNvSpPr>
            <a:spLocks noGrp="1"/>
          </p:cNvSpPr>
          <p:nvPr>
            <p:ph sz="half" idx="2"/>
          </p:nvPr>
        </p:nvSpPr>
        <p:spPr/>
        <p:txBody>
          <a:bodyPr>
            <a:normAutofit lnSpcReduction="10000"/>
          </a:bodyPr>
          <a:lstStyle/>
          <a:p>
            <a:r>
              <a:rPr lang="en-GB" sz="2600" dirty="0"/>
              <a:t>More stop and searches</a:t>
            </a:r>
          </a:p>
          <a:p>
            <a:endParaRPr lang="en-GB" sz="2600" dirty="0"/>
          </a:p>
          <a:p>
            <a:r>
              <a:rPr lang="en-GB" sz="2600" dirty="0"/>
              <a:t>Longer prison sentences</a:t>
            </a:r>
          </a:p>
          <a:p>
            <a:endParaRPr lang="en-GB" dirty="0"/>
          </a:p>
          <a:p>
            <a:endParaRPr lang="en-GB" dirty="0"/>
          </a:p>
          <a:p>
            <a:pPr marL="0" indent="0">
              <a:buNone/>
            </a:pPr>
            <a:r>
              <a:rPr lang="en-GB" sz="1400" dirty="0"/>
              <a:t>                                                                                       (Grierson, 2018)</a:t>
            </a:r>
          </a:p>
        </p:txBody>
      </p:sp>
      <p:sp>
        <p:nvSpPr>
          <p:cNvPr id="5" name="Text Placeholder 4">
            <a:extLst>
              <a:ext uri="{FF2B5EF4-FFF2-40B4-BE49-F238E27FC236}">
                <a16:creationId xmlns:a16="http://schemas.microsoft.com/office/drawing/2014/main" id="{33B9CEEC-2F0E-4527-8BDD-EC5143AC4D26}"/>
              </a:ext>
            </a:extLst>
          </p:cNvPr>
          <p:cNvSpPr>
            <a:spLocks noGrp="1"/>
          </p:cNvSpPr>
          <p:nvPr>
            <p:ph type="body" sz="quarter" idx="3"/>
          </p:nvPr>
        </p:nvSpPr>
        <p:spPr/>
        <p:txBody>
          <a:bodyPr/>
          <a:lstStyle/>
          <a:p>
            <a:r>
              <a:rPr lang="en-GB" sz="2800" dirty="0">
                <a:solidFill>
                  <a:schemeClr val="tx1"/>
                </a:solidFill>
              </a:rPr>
              <a:t>Labour</a:t>
            </a:r>
          </a:p>
        </p:txBody>
      </p:sp>
      <p:sp>
        <p:nvSpPr>
          <p:cNvPr id="6" name="Content Placeholder 5">
            <a:extLst>
              <a:ext uri="{FF2B5EF4-FFF2-40B4-BE49-F238E27FC236}">
                <a16:creationId xmlns:a16="http://schemas.microsoft.com/office/drawing/2014/main" id="{4668140A-A7ED-4A3A-A142-3A5A2F8D39E6}"/>
              </a:ext>
            </a:extLst>
          </p:cNvPr>
          <p:cNvSpPr>
            <a:spLocks noGrp="1"/>
          </p:cNvSpPr>
          <p:nvPr>
            <p:ph sz="quarter" idx="4"/>
          </p:nvPr>
        </p:nvSpPr>
        <p:spPr/>
        <p:txBody>
          <a:bodyPr>
            <a:normAutofit fontScale="77500" lnSpcReduction="20000"/>
          </a:bodyPr>
          <a:lstStyle/>
          <a:p>
            <a:r>
              <a:rPr lang="en-GB" sz="2400" dirty="0"/>
              <a:t>Provide more youth services</a:t>
            </a:r>
          </a:p>
          <a:p>
            <a:endParaRPr lang="en-GB" sz="2400" dirty="0"/>
          </a:p>
          <a:p>
            <a:r>
              <a:rPr lang="en-GB" sz="2400" dirty="0"/>
              <a:t>Increase police numbers and core services</a:t>
            </a:r>
          </a:p>
          <a:p>
            <a:endParaRPr lang="en-GB" sz="2400" dirty="0"/>
          </a:p>
          <a:p>
            <a:r>
              <a:rPr lang="en-GB" sz="2400" dirty="0"/>
              <a:t>Focus on prevention and intervention</a:t>
            </a:r>
          </a:p>
          <a:p>
            <a:endParaRPr lang="en-GB" dirty="0"/>
          </a:p>
          <a:p>
            <a:pPr marL="0" indent="0">
              <a:buNone/>
            </a:pPr>
            <a:r>
              <a:rPr lang="en-GB" sz="1400" dirty="0"/>
              <a:t>                                                                     (Walker, 2018)</a:t>
            </a:r>
          </a:p>
        </p:txBody>
      </p:sp>
    </p:spTree>
    <p:extLst>
      <p:ext uri="{BB962C8B-B14F-4D97-AF65-F5344CB8AC3E}">
        <p14:creationId xmlns:p14="http://schemas.microsoft.com/office/powerpoint/2010/main" val="24249898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C0331-1F08-41A7-AC8D-CEB9AE5C52A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BB5FBE7-2EEA-406A-AEBA-2D099718DCB5}"/>
              </a:ext>
            </a:extLst>
          </p:cNvPr>
          <p:cNvSpPr>
            <a:spLocks noGrp="1"/>
          </p:cNvSpPr>
          <p:nvPr>
            <p:ph idx="1"/>
          </p:nvPr>
        </p:nvSpPr>
        <p:spPr/>
        <p:txBody>
          <a:bodyPr>
            <a:normAutofit/>
          </a:bodyPr>
          <a:lstStyle/>
          <a:p>
            <a:pPr marL="0" indent="0">
              <a:buNone/>
            </a:pPr>
            <a:r>
              <a:rPr lang="en-GB" sz="2800" dirty="0"/>
              <a:t>It appears that knife crime is increasing across England and Wales and that political parties have different stances on how to deal with the issue. It is apparent that Scotland are leading the way with their programme and this could be beneficial to the rest of Britain.</a:t>
            </a:r>
          </a:p>
        </p:txBody>
      </p:sp>
    </p:spTree>
    <p:extLst>
      <p:ext uri="{BB962C8B-B14F-4D97-AF65-F5344CB8AC3E}">
        <p14:creationId xmlns:p14="http://schemas.microsoft.com/office/powerpoint/2010/main" val="1377657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A9004-2031-42ED-8B15-0366392D20A8}"/>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66DD0C1-8449-49E8-A737-1660788FB7D5}"/>
              </a:ext>
            </a:extLst>
          </p:cNvPr>
          <p:cNvSpPr>
            <a:spLocks noGrp="1"/>
          </p:cNvSpPr>
          <p:nvPr>
            <p:ph idx="1"/>
          </p:nvPr>
        </p:nvSpPr>
        <p:spPr>
          <a:xfrm>
            <a:off x="1247721" y="2576995"/>
            <a:ext cx="8761412" cy="3416300"/>
          </a:xfrm>
        </p:spPr>
        <p:txBody>
          <a:bodyPr>
            <a:normAutofit/>
          </a:bodyPr>
          <a:lstStyle/>
          <a:p>
            <a:pPr marL="0" indent="0">
              <a:buNone/>
            </a:pPr>
            <a:r>
              <a:rPr lang="en-GB" dirty="0"/>
              <a:t>Collins, P. and Bilge, S. (2016) </a:t>
            </a:r>
            <a:r>
              <a:rPr lang="en-GB" i="1" dirty="0"/>
              <a:t>Intersectionality</a:t>
            </a:r>
            <a:r>
              <a:rPr lang="en-GB" dirty="0"/>
              <a:t>. Cambridge: Polity Press.</a:t>
            </a:r>
          </a:p>
          <a:p>
            <a:pPr marL="0" indent="0">
              <a:buNone/>
            </a:pPr>
            <a:endParaRPr lang="en-GB" dirty="0"/>
          </a:p>
          <a:p>
            <a:pPr marL="0" indent="0">
              <a:buNone/>
            </a:pPr>
            <a:r>
              <a:rPr lang="en-GB" dirty="0"/>
              <a:t>Gayle, D. and </a:t>
            </a:r>
            <a:r>
              <a:rPr lang="en-GB" dirty="0" err="1"/>
              <a:t>Younge</a:t>
            </a:r>
            <a:r>
              <a:rPr lang="en-GB" dirty="0"/>
              <a:t>, G. (2017) ‘Irresponsible reporting of knife crime 'alienating young people‘’, </a:t>
            </a:r>
            <a:r>
              <a:rPr lang="en-GB" i="1" dirty="0"/>
              <a:t>The Guardian. </a:t>
            </a:r>
            <a:r>
              <a:rPr lang="en-GB" dirty="0"/>
              <a:t>Available at: </a:t>
            </a:r>
            <a:r>
              <a:rPr lang="en-GB" dirty="0">
                <a:hlinkClick r:id="rId2"/>
              </a:rPr>
              <a:t>https://www.theguardian.com/membership/2017/mar/28/irresponsible-reporting-of-knife-alienating-young-people</a:t>
            </a:r>
            <a:r>
              <a:rPr lang="en-GB" dirty="0"/>
              <a:t> (Accessed: 02 Jan 2018).</a:t>
            </a:r>
          </a:p>
          <a:p>
            <a:pPr marL="0" indent="0">
              <a:buNone/>
            </a:pPr>
            <a:endParaRPr lang="en-GB" dirty="0"/>
          </a:p>
          <a:p>
            <a:pPr marL="0" indent="0">
              <a:buNone/>
            </a:pPr>
            <a:r>
              <a:rPr lang="en-GB" dirty="0"/>
              <a:t>Gibbs, P. (2018) ‘How to solve the UK's knife crime problem’, </a:t>
            </a:r>
            <a:r>
              <a:rPr lang="en-GB" i="1" dirty="0"/>
              <a:t>The Week. </a:t>
            </a:r>
            <a:r>
              <a:rPr lang="en-GB" dirty="0"/>
              <a:t>Available at</a:t>
            </a:r>
            <a:r>
              <a:rPr lang="en-GB" i="1" dirty="0"/>
              <a:t>: </a:t>
            </a:r>
            <a:r>
              <a:rPr lang="en-GB" i="1" dirty="0">
                <a:hlinkClick r:id="rId3"/>
              </a:rPr>
              <a:t>https://www.theweek.co.uk/crime/97620/how-to-solve-knife-crime</a:t>
            </a:r>
            <a:r>
              <a:rPr lang="en-GB" i="1" dirty="0"/>
              <a:t> </a:t>
            </a:r>
            <a:r>
              <a:rPr lang="en-GB" dirty="0"/>
              <a:t>(Accessed: 18 Jan 2019).</a:t>
            </a:r>
          </a:p>
          <a:p>
            <a:pPr marL="0" indent="0">
              <a:buNone/>
            </a:pPr>
            <a:endParaRPr lang="en-GB" dirty="0"/>
          </a:p>
        </p:txBody>
      </p:sp>
    </p:spTree>
    <p:extLst>
      <p:ext uri="{BB962C8B-B14F-4D97-AF65-F5344CB8AC3E}">
        <p14:creationId xmlns:p14="http://schemas.microsoft.com/office/powerpoint/2010/main" val="4011392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73BC3-BFB1-4309-8A79-A22345E707BA}"/>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2EEADC1F-8627-4961-921F-BBC78363EEFF}"/>
              </a:ext>
            </a:extLst>
          </p:cNvPr>
          <p:cNvSpPr>
            <a:spLocks noGrp="1"/>
          </p:cNvSpPr>
          <p:nvPr>
            <p:ph idx="1"/>
          </p:nvPr>
        </p:nvSpPr>
        <p:spPr/>
        <p:txBody>
          <a:bodyPr>
            <a:normAutofit/>
          </a:bodyPr>
          <a:lstStyle/>
          <a:p>
            <a:pPr marL="0" indent="0">
              <a:buNone/>
            </a:pPr>
            <a:r>
              <a:rPr lang="en-GB" dirty="0" err="1"/>
              <a:t>Gov.scot</a:t>
            </a:r>
            <a:r>
              <a:rPr lang="en-GB" dirty="0"/>
              <a:t>. (2018) </a:t>
            </a:r>
            <a:r>
              <a:rPr lang="en-GB" i="1" dirty="0"/>
              <a:t>Crime prevention and reduction. </a:t>
            </a:r>
            <a:r>
              <a:rPr lang="en-GB" dirty="0"/>
              <a:t>Available at:  </a:t>
            </a:r>
            <a:r>
              <a:rPr lang="en-GB" dirty="0">
                <a:hlinkClick r:id="rId2"/>
              </a:rPr>
              <a:t>https://www.gov.scot/policies/crime-prevention-and-reduction/violence-knife-crime/</a:t>
            </a:r>
            <a:r>
              <a:rPr lang="en-GB" dirty="0"/>
              <a:t> (Accessed: 21 Jan 2019).</a:t>
            </a:r>
          </a:p>
          <a:p>
            <a:pPr marL="0" indent="0">
              <a:buNone/>
            </a:pPr>
            <a:endParaRPr lang="en-GB" dirty="0"/>
          </a:p>
          <a:p>
            <a:pPr marL="0" indent="0">
              <a:buNone/>
            </a:pPr>
            <a:r>
              <a:rPr lang="en-GB" dirty="0"/>
              <a:t>Gov.Wales. (2017) </a:t>
            </a:r>
            <a:r>
              <a:rPr lang="en-GB" i="1" dirty="0"/>
              <a:t>Care and support in Wales is changing</a:t>
            </a:r>
            <a:r>
              <a:rPr lang="en-GB" dirty="0"/>
              <a:t>. Available at: https://gov.wales/topics/health/socialcare/act/?lang=en  (Accessed: 05 Jan 2019). </a:t>
            </a:r>
          </a:p>
          <a:p>
            <a:pPr marL="0" indent="0">
              <a:buNone/>
            </a:pPr>
            <a:endParaRPr lang="en-GB" dirty="0"/>
          </a:p>
        </p:txBody>
      </p:sp>
    </p:spTree>
    <p:extLst>
      <p:ext uri="{BB962C8B-B14F-4D97-AF65-F5344CB8AC3E}">
        <p14:creationId xmlns:p14="http://schemas.microsoft.com/office/powerpoint/2010/main" val="35620657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AB923-808F-42E4-8525-F074AFF9129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8EEDC9A-60C8-4020-88EA-D0F729BF3AA2}"/>
              </a:ext>
            </a:extLst>
          </p:cNvPr>
          <p:cNvSpPr>
            <a:spLocks noGrp="1"/>
          </p:cNvSpPr>
          <p:nvPr>
            <p:ph idx="1"/>
          </p:nvPr>
        </p:nvSpPr>
        <p:spPr/>
        <p:txBody>
          <a:bodyPr>
            <a:normAutofit fontScale="92500" lnSpcReduction="10000"/>
          </a:bodyPr>
          <a:lstStyle/>
          <a:p>
            <a:pPr marL="0" indent="0">
              <a:buNone/>
            </a:pPr>
            <a:r>
              <a:rPr lang="en-GB" i="1" dirty="0" smtClean="0"/>
              <a:t>GOV.UK (2019)Equality </a:t>
            </a:r>
            <a:r>
              <a:rPr lang="en-GB" i="1" dirty="0"/>
              <a:t>Act 2010: </a:t>
            </a:r>
            <a:r>
              <a:rPr lang="en-GB" i="1" dirty="0" smtClean="0"/>
              <a:t>guidance</a:t>
            </a:r>
            <a:r>
              <a:rPr lang="en-GB" dirty="0"/>
              <a:t> </a:t>
            </a:r>
            <a:r>
              <a:rPr lang="en-GB" dirty="0" smtClean="0"/>
              <a:t>[online]</a:t>
            </a:r>
            <a:r>
              <a:rPr lang="en-GB" i="1" dirty="0" smtClean="0"/>
              <a:t>. </a:t>
            </a:r>
            <a:r>
              <a:rPr lang="en-GB" dirty="0"/>
              <a:t>Available at: </a:t>
            </a:r>
            <a:r>
              <a:rPr lang="en-GB" dirty="0">
                <a:hlinkClick r:id="rId2"/>
              </a:rPr>
              <a:t>https://www.gov.uk/guidance/equality-act-2010-guidance</a:t>
            </a:r>
            <a:r>
              <a:rPr lang="en-GB" dirty="0"/>
              <a:t> (Accessed: 29 Dec 2018).</a:t>
            </a:r>
          </a:p>
          <a:p>
            <a:pPr marL="0" indent="0">
              <a:buNone/>
            </a:pPr>
            <a:endParaRPr lang="en-GB" dirty="0"/>
          </a:p>
          <a:p>
            <a:pPr marL="0" indent="0">
              <a:buNone/>
            </a:pPr>
            <a:r>
              <a:rPr lang="en-GB" dirty="0"/>
              <a:t>Grierson, J. (2018) ‘Warnings of 'public health emergency' as violent crime surges’, </a:t>
            </a:r>
            <a:r>
              <a:rPr lang="en-GB" i="1" dirty="0"/>
              <a:t>The Guardian</a:t>
            </a:r>
            <a:r>
              <a:rPr lang="en-GB" dirty="0"/>
              <a:t>. Available at: </a:t>
            </a:r>
            <a:r>
              <a:rPr lang="en-GB" dirty="0">
                <a:hlinkClick r:id="rId3"/>
              </a:rPr>
              <a:t>https://www.theguardian.com/uk-news/2018/jul/19/knife-crime-up-16-per-cent-england-and-wales</a:t>
            </a:r>
            <a:r>
              <a:rPr lang="en-GB" dirty="0"/>
              <a:t> (Accessed: 19 Jan 2019).</a:t>
            </a:r>
          </a:p>
          <a:p>
            <a:pPr marL="0" indent="0">
              <a:buNone/>
            </a:pPr>
            <a:endParaRPr lang="en-GB" dirty="0"/>
          </a:p>
          <a:p>
            <a:pPr marL="0" indent="0">
              <a:buNone/>
            </a:pPr>
            <a:r>
              <a:rPr lang="en-GB" dirty="0"/>
              <a:t>Human Rights Act 1988. Available at: </a:t>
            </a:r>
            <a:r>
              <a:rPr lang="en-GB" dirty="0">
                <a:hlinkClick r:id="rId4"/>
              </a:rPr>
              <a:t>https://www.legislation.gov.uk/ukpga/1998/42/contents</a:t>
            </a:r>
            <a:r>
              <a:rPr lang="en-GB" dirty="0"/>
              <a:t> (Accessed: 12 Jan 2019).</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7688191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ED26E-0FAD-4ED9-9E27-5F7035E8231E}"/>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BEA87D94-F21D-4E26-BD0B-6479A2EC403F}"/>
              </a:ext>
            </a:extLst>
          </p:cNvPr>
          <p:cNvSpPr>
            <a:spLocks noGrp="1"/>
          </p:cNvSpPr>
          <p:nvPr>
            <p:ph idx="1"/>
          </p:nvPr>
        </p:nvSpPr>
        <p:spPr/>
        <p:txBody>
          <a:bodyPr>
            <a:normAutofit fontScale="92500" lnSpcReduction="10000"/>
          </a:bodyPr>
          <a:lstStyle/>
          <a:p>
            <a:pPr marL="0" indent="0">
              <a:buNone/>
            </a:pPr>
            <a:r>
              <a:rPr lang="en-GB" dirty="0"/>
              <a:t>Ragin, C. and </a:t>
            </a:r>
            <a:r>
              <a:rPr lang="en-GB" dirty="0" err="1"/>
              <a:t>Fiss</a:t>
            </a:r>
            <a:r>
              <a:rPr lang="en-GB" dirty="0"/>
              <a:t>, P. (2017) </a:t>
            </a:r>
            <a:r>
              <a:rPr lang="en-GB" i="1" dirty="0"/>
              <a:t>Intersectional Inequality: Race, Class, Test Scores, and Poverty. </a:t>
            </a:r>
            <a:r>
              <a:rPr lang="en-GB" dirty="0"/>
              <a:t>London: The University of Chicago Press Ltd.</a:t>
            </a:r>
          </a:p>
          <a:p>
            <a:pPr marL="0" indent="0">
              <a:buNone/>
            </a:pPr>
            <a:endParaRPr lang="en-GB" dirty="0"/>
          </a:p>
          <a:p>
            <a:pPr marL="0" indent="0">
              <a:buNone/>
            </a:pPr>
            <a:r>
              <a:rPr lang="en-GB" dirty="0"/>
              <a:t>Shaw, D. (2018) ‘Nine charts on the rise of knife crime in England and Wales’, </a:t>
            </a:r>
            <a:r>
              <a:rPr lang="en-GB" i="1" dirty="0"/>
              <a:t>BBC News. </a:t>
            </a:r>
            <a:r>
              <a:rPr lang="en-GB" dirty="0"/>
              <a:t>Available at: </a:t>
            </a:r>
            <a:r>
              <a:rPr lang="en-GB" dirty="0">
                <a:hlinkClick r:id="rId2"/>
              </a:rPr>
              <a:t>https://www.bbc.co.uk/news/uk-42749089</a:t>
            </a:r>
            <a:r>
              <a:rPr lang="en-GB" dirty="0"/>
              <a:t> (Accessed: 17 Jan 2019). </a:t>
            </a:r>
          </a:p>
          <a:p>
            <a:pPr marL="0" indent="0">
              <a:buNone/>
            </a:pPr>
            <a:endParaRPr lang="en-GB" dirty="0"/>
          </a:p>
          <a:p>
            <a:pPr marL="0" indent="0">
              <a:buNone/>
            </a:pPr>
            <a:r>
              <a:rPr lang="en-GB" dirty="0"/>
              <a:t>Straw, </a:t>
            </a:r>
            <a:r>
              <a:rPr lang="en-GB" dirty="0" err="1"/>
              <a:t>I.,Thornton</a:t>
            </a:r>
            <a:r>
              <a:rPr lang="en-GB" dirty="0"/>
              <a:t>, M., Hassan, F.,  Fiberesima, H.,  </a:t>
            </a:r>
            <a:r>
              <a:rPr lang="en-GB" dirty="0" err="1"/>
              <a:t>Kokkinos,N</a:t>
            </a:r>
            <a:r>
              <a:rPr lang="en-GB" dirty="0"/>
              <a:t>. &amp; Dobbin, J. (2018). ‘Knife crime in London, UK: A youth perspective’, </a:t>
            </a:r>
            <a:r>
              <a:rPr lang="en-GB" i="1" dirty="0"/>
              <a:t>The Lancet</a:t>
            </a:r>
            <a:r>
              <a:rPr lang="en-GB" dirty="0"/>
              <a:t>,  392, S85. Available at: </a:t>
            </a:r>
            <a:r>
              <a:rPr lang="en-GB" dirty="0">
                <a:hlinkClick r:id="rId3"/>
              </a:rPr>
              <a:t>https://www-sciencedirect-com.ezproxy.uwtsd.ac.uk/science/article/pii/S0140673618322128</a:t>
            </a:r>
            <a:r>
              <a:rPr lang="en-GB" dirty="0"/>
              <a:t> (Accessed: 14 Jan 2019).</a:t>
            </a:r>
          </a:p>
          <a:p>
            <a:pPr marL="0" indent="0">
              <a:buNone/>
            </a:pPr>
            <a:endParaRPr lang="en-GB" dirty="0"/>
          </a:p>
        </p:txBody>
      </p:sp>
    </p:spTree>
    <p:extLst>
      <p:ext uri="{BB962C8B-B14F-4D97-AF65-F5344CB8AC3E}">
        <p14:creationId xmlns:p14="http://schemas.microsoft.com/office/powerpoint/2010/main" val="27417077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19919-DD78-4D78-81E3-58E12802116C}"/>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05E8C520-6C95-43B5-BF26-9A8B3498B17A}"/>
              </a:ext>
            </a:extLst>
          </p:cNvPr>
          <p:cNvSpPr>
            <a:spLocks noGrp="1"/>
          </p:cNvSpPr>
          <p:nvPr>
            <p:ph idx="1"/>
          </p:nvPr>
        </p:nvSpPr>
        <p:spPr/>
        <p:txBody>
          <a:bodyPr>
            <a:normAutofit fontScale="92500" lnSpcReduction="10000"/>
          </a:bodyPr>
          <a:lstStyle/>
          <a:p>
            <a:pPr marL="0" indent="0">
              <a:buNone/>
            </a:pPr>
            <a:r>
              <a:rPr lang="en-GB" dirty="0"/>
              <a:t>United Nations. (2015) </a:t>
            </a:r>
            <a:r>
              <a:rPr lang="en-GB" i="1" dirty="0"/>
              <a:t>Universal Declaration of Human Rights. </a:t>
            </a:r>
            <a:r>
              <a:rPr lang="en-GB" dirty="0"/>
              <a:t>Available at: </a:t>
            </a:r>
            <a:r>
              <a:rPr lang="en-GB" dirty="0">
                <a:hlinkClick r:id="rId2"/>
              </a:rPr>
              <a:t>http://www.un.org/en/udhrbook/pdf/udhr_booklet_en_web.pdf</a:t>
            </a:r>
            <a:r>
              <a:rPr lang="en-GB" dirty="0"/>
              <a:t> (Accessed: 18 Dec 2018).</a:t>
            </a:r>
          </a:p>
          <a:p>
            <a:pPr marL="0" indent="0">
              <a:buNone/>
            </a:pPr>
            <a:endParaRPr lang="en-GB" dirty="0"/>
          </a:p>
          <a:p>
            <a:pPr marL="0" indent="0">
              <a:buNone/>
            </a:pPr>
            <a:r>
              <a:rPr lang="en-GB" dirty="0"/>
              <a:t>Walker, P. (2018) ‘Labour vows to make provision of youth services compulsory’, </a:t>
            </a:r>
            <a:r>
              <a:rPr lang="en-GB" i="1" dirty="0"/>
              <a:t>The Guardian. </a:t>
            </a:r>
            <a:r>
              <a:rPr lang="en-GB" dirty="0"/>
              <a:t>Available at: </a:t>
            </a:r>
            <a:r>
              <a:rPr lang="en-GB" dirty="0">
                <a:hlinkClick r:id="rId3"/>
              </a:rPr>
              <a:t>https://www.theguardian.com/society/2018/jul/31/labour-vows-to-make-provision-of-youth-services-compulsory</a:t>
            </a:r>
            <a:r>
              <a:rPr lang="en-GB" dirty="0"/>
              <a:t> (Accessed: 19 Jan 2018</a:t>
            </a:r>
            <a:r>
              <a:rPr lang="en-GB" dirty="0" smtClean="0"/>
              <a:t>).</a:t>
            </a:r>
          </a:p>
          <a:p>
            <a:pPr marL="0" indent="0">
              <a:buNone/>
            </a:pPr>
            <a:endParaRPr lang="en-GB" dirty="0"/>
          </a:p>
          <a:p>
            <a:pPr marL="0" indent="0">
              <a:buNone/>
            </a:pPr>
            <a:r>
              <a:rPr lang="en-GB" i="1" dirty="0"/>
              <a:t>Well-being of Future Generations (Wales) Act 2015. </a:t>
            </a:r>
            <a:r>
              <a:rPr lang="en-GB" dirty="0"/>
              <a:t>Available at: </a:t>
            </a:r>
            <a:r>
              <a:rPr lang="en-GB" dirty="0">
                <a:hlinkClick r:id="rId4"/>
              </a:rPr>
              <a:t>https://gov.wales/topics/people-and-communities/people/future-generations-act/?lang=en</a:t>
            </a:r>
            <a:r>
              <a:rPr lang="en-GB" dirty="0"/>
              <a:t> (Accessed: 04 Jan 2019).</a:t>
            </a:r>
          </a:p>
          <a:p>
            <a:endParaRPr lang="en-GB" dirty="0"/>
          </a:p>
        </p:txBody>
      </p:sp>
    </p:spTree>
    <p:extLst>
      <p:ext uri="{BB962C8B-B14F-4D97-AF65-F5344CB8AC3E}">
        <p14:creationId xmlns:p14="http://schemas.microsoft.com/office/powerpoint/2010/main" val="39247134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emplate>Ion Boardroom</Template>
  <TotalTime>828</TotalTime>
  <Words>928</Words>
  <Application>Microsoft Office PowerPoint</Application>
  <PresentationFormat>Widescreen</PresentationFormat>
  <Paragraphs>103</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Century Gothic</vt:lpstr>
      <vt:lpstr>Wingdings 3</vt:lpstr>
      <vt:lpstr>Ion Boardroom</vt:lpstr>
      <vt:lpstr>Applying an ‘intersectional perspective’, critically examine opposing political positions on a current issue of your choice.</vt:lpstr>
      <vt:lpstr>Introduction</vt:lpstr>
      <vt:lpstr>What is intersectionality?</vt:lpstr>
      <vt:lpstr>Does intersectionality impact individuals lives?</vt:lpstr>
      <vt:lpstr>Legislation</vt:lpstr>
      <vt:lpstr>Knife Crime</vt:lpstr>
      <vt:lpstr>Offences </vt:lpstr>
      <vt:lpstr>Sentences Rising</vt:lpstr>
      <vt:lpstr>How can this issue be resolved?</vt:lpstr>
      <vt:lpstr>Methods </vt:lpstr>
      <vt:lpstr>Holistic Approaches </vt:lpstr>
      <vt:lpstr>Intersectionality and knife crime</vt:lpstr>
      <vt:lpstr>Opposing Political Views</vt:lpstr>
      <vt:lpstr>Conclusion</vt:lpstr>
      <vt:lpstr>Reference List</vt:lpstr>
      <vt:lpstr>Reference List </vt:lpstr>
      <vt:lpstr>Reference List</vt:lpstr>
      <vt:lpstr>Reference List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an ‘intersectional perspective’, critically examining opposing political positions on a current issue of your choice.</dc:title>
  <dc:creator>Natalie Williams (1601525)</dc:creator>
  <cp:lastModifiedBy>Natalie Williams (1601525)</cp:lastModifiedBy>
  <cp:revision>33</cp:revision>
  <dcterms:created xsi:type="dcterms:W3CDTF">2019-01-09T08:29:22Z</dcterms:created>
  <dcterms:modified xsi:type="dcterms:W3CDTF">2019-01-24T12:11:07Z</dcterms:modified>
</cp:coreProperties>
</file>