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75" r:id="rId6"/>
    <p:sldId id="299" r:id="rId7"/>
    <p:sldId id="283" r:id="rId8"/>
    <p:sldId id="339" r:id="rId9"/>
    <p:sldId id="383" r:id="rId10"/>
    <p:sldId id="384" r:id="rId11"/>
    <p:sldId id="385" r:id="rId12"/>
    <p:sldId id="386" r:id="rId13"/>
    <p:sldId id="387" r:id="rId14"/>
    <p:sldId id="388" r:id="rId15"/>
    <p:sldId id="389" r:id="rId16"/>
    <p:sldId id="390" r:id="rId17"/>
    <p:sldId id="391" r:id="rId18"/>
    <p:sldId id="392" r:id="rId19"/>
    <p:sldId id="338" r:id="rId20"/>
    <p:sldId id="393" r:id="rId21"/>
    <p:sldId id="394" r:id="rId22"/>
    <p:sldId id="274" r:id="rId23"/>
    <p:sldId id="298" r:id="rId24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7"/>
      <p:bold r:id="rId28"/>
      <p:italic r:id="rId29"/>
      <p:boldItalic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>
      <p:cViewPr varScale="1">
        <p:scale>
          <a:sx n="100" d="100"/>
          <a:sy n="100" d="100"/>
        </p:scale>
        <p:origin x="597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2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1.fntdata"/><Relationship Id="rId30" Type="http://schemas.openxmlformats.org/officeDocument/2006/relationships/font" Target="fonts/font4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16/10/2020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Network and Cybersecurity 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(ACCA4024)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Network Essentials: </a:t>
            </a:r>
            <a:r>
              <a:rPr lang="en-GB" sz="2200" i="1" dirty="0" smtClean="0">
                <a:solidFill>
                  <a:schemeClr val="bg1"/>
                </a:solidFill>
              </a:rPr>
              <a:t>Building and Managing Networks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 smtClean="0"/>
              <a:t>Introduction to Networks</a:t>
            </a:r>
            <a:r>
              <a:rPr lang="en-GB" dirty="0" smtClean="0"/>
              <a:t> </a:t>
            </a:r>
          </a:p>
          <a:p>
            <a:pPr lvl="1"/>
            <a:r>
              <a:rPr lang="en-GB" b="1" i="1" u="sng" dirty="0">
                <a:solidFill>
                  <a:srgbClr val="00B050"/>
                </a:solidFill>
              </a:rPr>
              <a:t>Communication</a:t>
            </a:r>
            <a:r>
              <a:rPr lang="en-GB" b="1" i="1" dirty="0"/>
              <a:t> </a:t>
            </a:r>
            <a:r>
              <a:rPr lang="en-GB" i="1" dirty="0"/>
              <a:t>with the </a:t>
            </a:r>
            <a:r>
              <a:rPr lang="en-GB" b="1" i="1" u="sng" dirty="0">
                <a:solidFill>
                  <a:srgbClr val="00B050"/>
                </a:solidFill>
              </a:rPr>
              <a:t>function</a:t>
            </a:r>
            <a:r>
              <a:rPr lang="en-GB" i="1" dirty="0"/>
              <a:t>ing of various </a:t>
            </a:r>
            <a:r>
              <a:rPr lang="en-GB" b="1" i="1" u="sng" dirty="0" smtClean="0">
                <a:solidFill>
                  <a:srgbClr val="00B050"/>
                </a:solidFill>
              </a:rPr>
              <a:t>devices</a:t>
            </a:r>
          </a:p>
          <a:p>
            <a:pPr lvl="1"/>
            <a:r>
              <a:rPr lang="en-GB" i="1" dirty="0"/>
              <a:t>Interconnected </a:t>
            </a:r>
            <a:r>
              <a:rPr lang="en-GB" i="1" dirty="0" smtClean="0"/>
              <a:t>Networks, Local Networks, Data in transition</a:t>
            </a:r>
            <a:endParaRPr lang="en-GB" i="1" dirty="0"/>
          </a:p>
          <a:p>
            <a:r>
              <a:rPr lang="en-GB" i="1" dirty="0" smtClean="0"/>
              <a:t>Understanding Networks</a:t>
            </a:r>
          </a:p>
          <a:p>
            <a:pPr lvl="1"/>
            <a:r>
              <a:rPr lang="en-GB" b="1" i="1" u="sng" dirty="0" smtClean="0">
                <a:solidFill>
                  <a:srgbClr val="00B050"/>
                </a:solidFill>
              </a:rPr>
              <a:t>Communication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i="1" dirty="0" smtClean="0"/>
              <a:t>Principles and Standards</a:t>
            </a:r>
          </a:p>
          <a:p>
            <a:pPr lvl="1"/>
            <a:r>
              <a:rPr lang="en-GB" b="1" i="1" u="sng" dirty="0" smtClean="0">
                <a:solidFill>
                  <a:srgbClr val="00B050"/>
                </a:solidFill>
              </a:rPr>
              <a:t>function</a:t>
            </a:r>
            <a:r>
              <a:rPr lang="en-GB" i="1" dirty="0" smtClean="0"/>
              <a:t> Ethernet Networks, Addressing Logic</a:t>
            </a:r>
          </a:p>
          <a:p>
            <a:pPr lvl="1"/>
            <a:r>
              <a:rPr lang="en-GB" b="1" i="1" u="sng" dirty="0">
                <a:solidFill>
                  <a:srgbClr val="00B050"/>
                </a:solidFill>
              </a:rPr>
              <a:t>devices</a:t>
            </a:r>
            <a:r>
              <a:rPr lang="en-GB" i="1" dirty="0" smtClean="0"/>
              <a:t> Intermediate Devices, Routing across </a:t>
            </a:r>
            <a:r>
              <a:rPr lang="en-GB" i="1" dirty="0" smtClean="0"/>
              <a:t>networks</a:t>
            </a:r>
          </a:p>
          <a:p>
            <a:r>
              <a:rPr lang="en-GB" i="1" dirty="0" smtClean="0"/>
              <a:t>Identifying Networks</a:t>
            </a:r>
            <a:endParaRPr lang="en-GB" i="1" dirty="0"/>
          </a:p>
          <a:p>
            <a:pPr lvl="1"/>
            <a:r>
              <a:rPr lang="en-GB" b="1" i="1" u="sng" dirty="0" smtClean="0">
                <a:solidFill>
                  <a:srgbClr val="00B050"/>
                </a:solidFill>
              </a:rPr>
              <a:t>Addressing (Physical and Logical)</a:t>
            </a:r>
            <a:endParaRPr lang="en-GB" i="1" dirty="0"/>
          </a:p>
          <a:p>
            <a:pPr lvl="2"/>
            <a:r>
              <a:rPr lang="en-GB" i="1" dirty="0"/>
              <a:t>Media Access Control (MAC)</a:t>
            </a:r>
            <a:endParaRPr lang="en-GB" i="1" dirty="0"/>
          </a:p>
          <a:p>
            <a:pPr lvl="2"/>
            <a:r>
              <a:rPr lang="en-GB" i="1" dirty="0"/>
              <a:t>IPv4 &amp; v6 Addressing, Subnet Masks</a:t>
            </a:r>
            <a:endParaRPr lang="en-GB" i="1" dirty="0"/>
          </a:p>
          <a:p>
            <a:pPr marL="457200" lvl="1" indent="0">
              <a:buNone/>
            </a:pPr>
            <a:endParaRPr lang="en-GB" i="1" dirty="0" smtClean="0"/>
          </a:p>
          <a:p>
            <a:pPr lvl="1"/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373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/>
          </a:blip>
          <a:srcRect l="6932" t="15070" r="26828" b="36711"/>
          <a:stretch/>
        </p:blipFill>
        <p:spPr>
          <a:xfrm>
            <a:off x="971600" y="-459432"/>
            <a:ext cx="7272808" cy="5295132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1449442">
            <a:off x="1331640" y="1970860"/>
            <a:ext cx="8229600" cy="2304256"/>
          </a:xfr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>
            <a:normAutofit/>
          </a:bodyPr>
          <a:lstStyle/>
          <a:p>
            <a:pPr algn="just"/>
            <a:r>
              <a:rPr lang="en-GB" sz="2400" b="1" i="1" dirty="0" smtClean="0">
                <a:solidFill>
                  <a:schemeClr val="tx2"/>
                </a:solidFill>
              </a:rPr>
              <a:t>Using Packet Tracer – Build simple networks, Configure end devices and test the connection.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Use Wireshark (Packet Sniffing Tool) to capture the packets </a:t>
            </a:r>
            <a:r>
              <a:rPr lang="en-GB" sz="2400" b="1" i="1" dirty="0" smtClean="0">
                <a:solidFill>
                  <a:schemeClr val="tx2"/>
                </a:solidFill>
              </a:rPr>
              <a:t> (ARP, ICMP) and </a:t>
            </a:r>
            <a:r>
              <a:rPr lang="en-GB" sz="2400" b="1" i="1" dirty="0" smtClean="0">
                <a:solidFill>
                  <a:schemeClr val="tx2"/>
                </a:solidFill>
              </a:rPr>
              <a:t>analyse them.</a:t>
            </a:r>
          </a:p>
          <a:p>
            <a:r>
              <a:rPr lang="en-GB" sz="2400" b="1" i="1" dirty="0">
                <a:solidFill>
                  <a:schemeClr val="tx2"/>
                </a:solidFill>
              </a:rPr>
              <a:t>Building hybrid networks</a:t>
            </a:r>
            <a:endParaRPr lang="en-GB" sz="2400" b="1" i="1" dirty="0">
              <a:solidFill>
                <a:schemeClr val="tx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Building Networks…</a:t>
            </a:r>
            <a:endParaRPr lang="en-GB" dirty="0" smtClean="0"/>
          </a:p>
          <a:p>
            <a:pPr lvl="1"/>
            <a:r>
              <a:rPr lang="en-GB" i="1" dirty="0" smtClean="0"/>
              <a:t>Home Networks</a:t>
            </a:r>
            <a:endParaRPr lang="en-GB" i="1" dirty="0" smtClean="0"/>
          </a:p>
          <a:p>
            <a:pPr lvl="1"/>
            <a:r>
              <a:rPr lang="en-GB" i="1" dirty="0" err="1" smtClean="0"/>
              <a:t>WiFi</a:t>
            </a:r>
            <a:endParaRPr lang="en-GB" i="1" dirty="0" smtClean="0"/>
          </a:p>
          <a:p>
            <a:pPr lvl="1"/>
            <a:r>
              <a:rPr lang="en-GB" i="1" dirty="0" smtClean="0"/>
              <a:t>ISP’s and Mobile Devices</a:t>
            </a:r>
            <a:endParaRPr lang="en-GB" dirty="0"/>
          </a:p>
          <a:p>
            <a:endParaRPr lang="en-GB" b="1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Introducing Security!!!</a:t>
            </a:r>
            <a:endParaRPr lang="en-GB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 smtClean="0"/>
          </a:p>
          <a:p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Design, Configure and Troubleshoot a home network</a:t>
            </a:r>
            <a:endParaRPr lang="en-GB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Home Network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6575" y="1188401"/>
            <a:ext cx="3024336" cy="1440160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1600" b="1" dirty="0" smtClean="0"/>
              <a:t>Small </a:t>
            </a:r>
            <a:r>
              <a:rPr lang="en-US" sz="1600" b="1" dirty="0"/>
              <a:t>LAN</a:t>
            </a:r>
            <a:r>
              <a:rPr lang="en-US" sz="1600" dirty="0"/>
              <a:t> with devices that connect to an </a:t>
            </a:r>
            <a:r>
              <a:rPr lang="en-US" sz="1600" b="1" i="1" dirty="0"/>
              <a:t>integrated router</a:t>
            </a:r>
            <a:r>
              <a:rPr lang="en-US" sz="1600" dirty="0"/>
              <a:t>. </a:t>
            </a:r>
            <a:endParaRPr lang="en-US" sz="1600" dirty="0" smtClean="0"/>
          </a:p>
          <a:p>
            <a:pPr algn="just">
              <a:buFont typeface="Wingdings" panose="05000000000000000000" pitchFamily="2" charset="2"/>
              <a:buChar char="Ø"/>
            </a:pPr>
            <a:endParaRPr lang="en-US" sz="16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600" b="1" dirty="0" smtClean="0"/>
              <a:t>Both </a:t>
            </a:r>
            <a:r>
              <a:rPr lang="en-US" sz="1600" b="1" dirty="0"/>
              <a:t>wired and wireless capabilities</a:t>
            </a:r>
            <a:r>
              <a:rPr lang="en-US" sz="1600" dirty="0"/>
              <a:t>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sz="16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600" dirty="0" smtClean="0"/>
              <a:t>Small </a:t>
            </a:r>
            <a:r>
              <a:rPr lang="en-US" sz="1600" dirty="0"/>
              <a:t>business and </a:t>
            </a:r>
            <a:r>
              <a:rPr lang="en-US" sz="1600" dirty="0" smtClean="0"/>
              <a:t>home </a:t>
            </a:r>
            <a:r>
              <a:rPr lang="en-US" sz="1600" dirty="0"/>
              <a:t>routers typically </a:t>
            </a:r>
            <a:r>
              <a:rPr lang="en-US" sz="1600" dirty="0" smtClean="0"/>
              <a:t>have </a:t>
            </a:r>
            <a:r>
              <a:rPr lang="en-US" sz="1600" b="1" i="1" dirty="0"/>
              <a:t>Ethernet ports </a:t>
            </a:r>
            <a:r>
              <a:rPr lang="en-US" sz="1600" b="1" i="1" dirty="0"/>
              <a:t>and </a:t>
            </a:r>
            <a:r>
              <a:rPr lang="en-US" sz="1600" b="1" i="1" dirty="0"/>
              <a:t>an </a:t>
            </a:r>
            <a:r>
              <a:rPr lang="en-US" sz="1600" b="1" i="1" dirty="0"/>
              <a:t>Internet port</a:t>
            </a:r>
            <a:r>
              <a:rPr lang="en-US" sz="1600" b="1" i="1" dirty="0" smtClean="0"/>
              <a:t>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sz="1600" b="1" i="1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600" dirty="0" smtClean="0"/>
              <a:t>Almost all the households in future will </a:t>
            </a:r>
            <a:r>
              <a:rPr lang="en-US" sz="1600" dirty="0"/>
              <a:t>rely on the network </a:t>
            </a:r>
            <a:r>
              <a:rPr lang="en-US" sz="1600" dirty="0" smtClean="0"/>
              <a:t>for connectivity </a:t>
            </a:r>
            <a:r>
              <a:rPr lang="en-US" sz="1600" dirty="0"/>
              <a:t>and control.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sz="1600" b="1" i="1" dirty="0"/>
          </a:p>
          <a:p>
            <a:pPr algn="just">
              <a:buFont typeface="Wingdings" panose="05000000000000000000" pitchFamily="2" charset="2"/>
              <a:buChar char="Ø"/>
            </a:pPr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88" y="1556792"/>
            <a:ext cx="5789304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76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Technology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22" y="2426778"/>
            <a:ext cx="8104956" cy="144016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600" dirty="0"/>
              <a:t>Wireless technologies use </a:t>
            </a:r>
            <a:r>
              <a:rPr lang="en-US" sz="1600" b="1" i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electromagnetic waves</a:t>
            </a:r>
            <a:r>
              <a:rPr lang="en-US" sz="1600" dirty="0"/>
              <a:t> to carry information between </a:t>
            </a:r>
            <a:r>
              <a:rPr lang="en-US" sz="1600" dirty="0" smtClean="0"/>
              <a:t>devices. It frequently uses the </a:t>
            </a:r>
            <a:r>
              <a:rPr lang="en-US" sz="1600" dirty="0"/>
              <a:t>unlicensed </a:t>
            </a:r>
            <a:r>
              <a:rPr lang="en-US" sz="1600" b="1" i="1" dirty="0">
                <a:solidFill>
                  <a:schemeClr val="accent6"/>
                </a:solidFill>
              </a:rPr>
              <a:t>2.4 GHz and 5 GHz </a:t>
            </a:r>
            <a:r>
              <a:rPr lang="en-US" sz="1600" dirty="0"/>
              <a:t>frequency ranges</a:t>
            </a:r>
            <a:r>
              <a:rPr lang="en-US" sz="1600" dirty="0" smtClean="0"/>
              <a:t>.</a:t>
            </a:r>
          </a:p>
          <a:p>
            <a:pPr marL="0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r>
              <a:rPr lang="en-US" sz="1600" dirty="0"/>
              <a:t>The most commonly implemented wired protocol is the </a:t>
            </a:r>
            <a:r>
              <a:rPr lang="en-US" sz="1600" b="1" i="1" dirty="0">
                <a:solidFill>
                  <a:schemeClr val="accent6"/>
                </a:solidFill>
              </a:rPr>
              <a:t>Ethernet protocol</a:t>
            </a:r>
            <a:r>
              <a:rPr lang="en-US" sz="1600" dirty="0"/>
              <a:t>. </a:t>
            </a:r>
            <a:r>
              <a:rPr lang="en-US" sz="1600" dirty="0" smtClean="0"/>
              <a:t>Ethernet </a:t>
            </a:r>
            <a:r>
              <a:rPr lang="en-US" sz="1600" dirty="0"/>
              <a:t>uses </a:t>
            </a:r>
            <a:r>
              <a:rPr lang="en-US" sz="1600" dirty="0" smtClean="0"/>
              <a:t>a suite </a:t>
            </a:r>
            <a:r>
              <a:rPr lang="en-US" sz="1600" dirty="0"/>
              <a:t>of protocols that allow network devices to communicate over a wired LAN connection.</a:t>
            </a:r>
          </a:p>
          <a:p>
            <a:pPr marL="0" indent="0" algn="just">
              <a:buNone/>
            </a:pPr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b="46692"/>
          <a:stretch/>
        </p:blipFill>
        <p:spPr>
          <a:xfrm>
            <a:off x="571500" y="1052736"/>
            <a:ext cx="8115300" cy="12275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t="54426" b="1795"/>
          <a:stretch/>
        </p:blipFill>
        <p:spPr>
          <a:xfrm>
            <a:off x="571500" y="4219596"/>
            <a:ext cx="8115300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36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Wireless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6574" y="1188401"/>
            <a:ext cx="3249921" cy="144016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800" dirty="0" smtClean="0"/>
              <a:t>The </a:t>
            </a:r>
            <a:r>
              <a:rPr lang="en-US" sz="1800" dirty="0"/>
              <a:t>IEEE 802.11 standard governs the WLAN environment. </a:t>
            </a:r>
          </a:p>
          <a:p>
            <a:pPr marL="0" indent="0" algn="just">
              <a:buNone/>
            </a:pPr>
            <a:endParaRPr lang="en-US" sz="1800" dirty="0" smtClean="0"/>
          </a:p>
          <a:p>
            <a:pPr marL="0" indent="0" algn="just">
              <a:buNone/>
            </a:pPr>
            <a:r>
              <a:rPr lang="en-US" sz="1800" dirty="0" smtClean="0"/>
              <a:t>Name: Service </a:t>
            </a:r>
            <a:r>
              <a:rPr lang="en-US" sz="1800" dirty="0"/>
              <a:t>Set </a:t>
            </a:r>
            <a:r>
              <a:rPr lang="en-US" sz="1800" dirty="0" smtClean="0"/>
              <a:t>Identifier (SSID)</a:t>
            </a:r>
          </a:p>
          <a:p>
            <a:pPr marL="0" indent="0" algn="just">
              <a:buNone/>
            </a:pPr>
            <a:endParaRPr lang="en-US" sz="1800" dirty="0" smtClean="0"/>
          </a:p>
          <a:p>
            <a:pPr marL="0" indent="0" algn="just">
              <a:buNone/>
            </a:pPr>
            <a:r>
              <a:rPr lang="en-US" sz="1800" dirty="0" smtClean="0"/>
              <a:t>Network Connectivity Mode</a:t>
            </a:r>
          </a:p>
          <a:p>
            <a:pPr marL="0" indent="0" algn="just">
              <a:buNone/>
            </a:pPr>
            <a:endParaRPr lang="en-US" sz="1800" dirty="0" smtClean="0"/>
          </a:p>
          <a:p>
            <a:pPr marL="0" indent="0" algn="just">
              <a:buNone/>
            </a:pPr>
            <a:r>
              <a:rPr lang="en-US" sz="1800" dirty="0" smtClean="0"/>
              <a:t>Standard Channel</a:t>
            </a:r>
          </a:p>
          <a:p>
            <a:pPr marL="0" indent="0" algn="just">
              <a:buNone/>
            </a:pPr>
            <a:endParaRPr lang="en-US" sz="1800" dirty="0" smtClean="0"/>
          </a:p>
          <a:p>
            <a:pPr marL="0" indent="0" algn="just">
              <a:buNone/>
            </a:pPr>
            <a:r>
              <a:rPr lang="en-US" sz="1800" dirty="0" smtClean="0"/>
              <a:t>SSID Broadcast</a:t>
            </a:r>
          </a:p>
          <a:p>
            <a:pPr marL="0" indent="0" algn="just">
              <a:buNone/>
            </a:pPr>
            <a:endParaRPr lang="en-US" sz="18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388" y="1124744"/>
            <a:ext cx="5451076" cy="453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85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Wireless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1358" y="1340768"/>
            <a:ext cx="2900350" cy="1440160"/>
          </a:xfrm>
        </p:spPr>
        <p:txBody>
          <a:bodyPr>
            <a:noAutofit/>
          </a:bodyPr>
          <a:lstStyle/>
          <a:p>
            <a:pPr algn="just">
              <a:spcBef>
                <a:spcPts val="1200"/>
              </a:spcBef>
            </a:pPr>
            <a:r>
              <a:rPr lang="en-US" sz="1400" dirty="0"/>
              <a:t>Wireless devices that transmit over the same frequency range create interference in a Wi-Fi network. </a:t>
            </a:r>
            <a:endParaRPr lang="en-US" sz="1400" dirty="0" smtClean="0"/>
          </a:p>
          <a:p>
            <a:pPr algn="just">
              <a:spcBef>
                <a:spcPts val="1200"/>
              </a:spcBef>
            </a:pPr>
            <a:r>
              <a:rPr lang="en-US" sz="1400" dirty="0" smtClean="0"/>
              <a:t>Channels </a:t>
            </a:r>
            <a:r>
              <a:rPr lang="en-US" sz="1400" dirty="0"/>
              <a:t>are created by dividing up the  available RF </a:t>
            </a:r>
            <a:r>
              <a:rPr lang="en-US" sz="1400" dirty="0" smtClean="0"/>
              <a:t>spectrum</a:t>
            </a:r>
            <a:r>
              <a:rPr lang="en-US" sz="1400" dirty="0"/>
              <a:t> </a:t>
            </a:r>
            <a:r>
              <a:rPr lang="en-US" sz="1400" dirty="0" smtClean="0"/>
              <a:t>to enable carrying </a:t>
            </a:r>
            <a:r>
              <a:rPr lang="en-US" sz="1400" dirty="0"/>
              <a:t>a different conversation</a:t>
            </a:r>
            <a:r>
              <a:rPr lang="en-US" sz="1400" dirty="0" smtClean="0"/>
              <a:t>.</a:t>
            </a:r>
          </a:p>
          <a:p>
            <a:pPr algn="just"/>
            <a:r>
              <a:rPr lang="en-US" sz="1400" dirty="0" smtClean="0"/>
              <a:t>Wireless </a:t>
            </a:r>
            <a:r>
              <a:rPr lang="en-US" sz="1400" dirty="0"/>
              <a:t>technology uses an access method called </a:t>
            </a:r>
            <a:r>
              <a:rPr lang="en-US" sz="1400" b="1" i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Carrier Sense Multiple Access with Collision Avoidance (CSMA/CA)</a:t>
            </a:r>
            <a:r>
              <a:rPr lang="en-US" sz="1400" dirty="0"/>
              <a:t>. </a:t>
            </a:r>
            <a:endParaRPr lang="en-US" sz="1400" dirty="0" smtClean="0"/>
          </a:p>
          <a:p>
            <a:pPr algn="just"/>
            <a:r>
              <a:rPr lang="en-US" sz="1400" dirty="0" smtClean="0"/>
              <a:t>CSMA/CA </a:t>
            </a:r>
            <a:r>
              <a:rPr lang="en-US" sz="1400" dirty="0"/>
              <a:t>creates a reservation on the channel for a specific conversation between devices.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340768"/>
            <a:ext cx="5468763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273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Wireless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160" y="1340768"/>
            <a:ext cx="2736304" cy="1440160"/>
          </a:xfrm>
        </p:spPr>
        <p:txBody>
          <a:bodyPr>
            <a:noAutofit/>
          </a:bodyPr>
          <a:lstStyle/>
          <a:p>
            <a:pPr marL="0" indent="0" algn="just">
              <a:buClr>
                <a:schemeClr val="accent5">
                  <a:lumMod val="75000"/>
                </a:schemeClr>
              </a:buClr>
              <a:buNone/>
            </a:pPr>
            <a:r>
              <a:rPr lang="en-US" sz="1800" b="1" i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Automatic Configuration</a:t>
            </a:r>
          </a:p>
          <a:p>
            <a:pPr marL="0" indent="0" algn="just">
              <a:buClr>
                <a:schemeClr val="accent5">
                  <a:lumMod val="75000"/>
                </a:schemeClr>
              </a:buClr>
              <a:buNone/>
            </a:pPr>
            <a:endParaRPr lang="en-US" sz="1800" b="1" i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Clr>
                <a:schemeClr val="accent5">
                  <a:lumMod val="75000"/>
                </a:schemeClr>
              </a:buClr>
              <a:buNone/>
            </a:pPr>
            <a:r>
              <a:rPr lang="en-US" sz="1800" b="1" i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SSID </a:t>
            </a:r>
            <a:r>
              <a:rPr lang="en-US" sz="1800" b="1" i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broadcasting </a:t>
            </a:r>
            <a:endParaRPr lang="en-US" sz="1800" b="1" i="1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Clr>
                <a:schemeClr val="accent5">
                  <a:lumMod val="75000"/>
                </a:schemeClr>
              </a:buClr>
              <a:buNone/>
            </a:pPr>
            <a:endParaRPr lang="en-US" sz="1800" b="1" i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Clr>
                <a:schemeClr val="accent5">
                  <a:lumMod val="75000"/>
                </a:schemeClr>
              </a:buClr>
              <a:buNone/>
            </a:pPr>
            <a:r>
              <a:rPr lang="en-US" sz="1800" b="1" i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 </a:t>
            </a:r>
            <a:r>
              <a:rPr lang="en-US" sz="1800" b="1" i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 filtering.</a:t>
            </a:r>
            <a:endParaRPr lang="en-US" sz="1800" b="1" i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99" y="1268760"/>
            <a:ext cx="5599237" cy="400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08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1057921"/>
            <a:ext cx="6336704" cy="43956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ISPs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9872" y="2599292"/>
            <a:ext cx="2664296" cy="648072"/>
          </a:xfrm>
        </p:spPr>
        <p:txBody>
          <a:bodyPr>
            <a:noAutofit/>
          </a:bodyPr>
          <a:lstStyle/>
          <a:p>
            <a:pPr marL="0" indent="0" algn="just">
              <a:buClr>
                <a:schemeClr val="accent5">
                  <a:lumMod val="75000"/>
                </a:schemeClr>
              </a:buClr>
              <a:buNone/>
            </a:pPr>
            <a:r>
              <a:rPr lang="en-US" sz="18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Securely </a:t>
            </a:r>
            <a:r>
              <a:rPr lang="en-US" sz="1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 </a:t>
            </a:r>
            <a:r>
              <a:rPr lang="en-US" sz="18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wired/ wireless network ensuring client </a:t>
            </a:r>
            <a:r>
              <a:rPr lang="en-US" sz="1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addresses and security for inside hosts.</a:t>
            </a:r>
          </a:p>
          <a:p>
            <a:pPr marL="0" indent="0" algn="just">
              <a:buClr>
                <a:schemeClr val="accent5">
                  <a:lumMod val="75000"/>
                </a:schemeClr>
              </a:buClr>
              <a:buNone/>
            </a:pPr>
            <a:endParaRPr lang="en-US" sz="1800" b="1" i="1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45744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96752"/>
            <a:ext cx="6982013" cy="41694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Wireless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9377" y="1505022"/>
            <a:ext cx="2664296" cy="359553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Cable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Digital </a:t>
            </a:r>
            <a:r>
              <a:rPr lang="en-US" sz="1800" dirty="0"/>
              <a:t>Subscriber Line (DSL</a:t>
            </a:r>
            <a:r>
              <a:rPr lang="en-US" sz="1800" dirty="0" smtClean="0"/>
              <a:t>)</a:t>
            </a:r>
            <a:r>
              <a:rPr lang="en-US" sz="1800" dirty="0"/>
              <a:t> 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Satellite</a:t>
            </a:r>
          </a:p>
          <a:p>
            <a:pPr marL="0" indent="0" algn="just">
              <a:buNone/>
            </a:pPr>
            <a:endParaRPr lang="en-US" sz="1800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 smtClean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Cellular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Dial-up </a:t>
            </a:r>
            <a:r>
              <a:rPr lang="en-US" sz="1800" dirty="0"/>
              <a:t>Telephone.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78383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Security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43326"/>
          <a:stretch/>
        </p:blipFill>
        <p:spPr>
          <a:xfrm>
            <a:off x="179512" y="1628800"/>
            <a:ext cx="4032448" cy="31051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4574" y="1268760"/>
            <a:ext cx="2781869" cy="183375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8143" y="3496334"/>
            <a:ext cx="2781869" cy="1813429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49026" y="4725144"/>
            <a:ext cx="579112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400" b="1" dirty="0" smtClean="0"/>
              <a:t>Encryption </a:t>
            </a:r>
            <a:r>
              <a:rPr lang="en-US" sz="1400" dirty="0" smtClean="0"/>
              <a:t>Wi-Fi </a:t>
            </a:r>
            <a:r>
              <a:rPr lang="en-US" sz="1400" dirty="0"/>
              <a:t>Protected Access (</a:t>
            </a:r>
            <a:r>
              <a:rPr lang="en-US" sz="1400" dirty="0" smtClean="0"/>
              <a:t>WPA) – </a:t>
            </a:r>
          </a:p>
          <a:p>
            <a:pPr algn="just"/>
            <a:r>
              <a:rPr lang="en-US" sz="1400" dirty="0" smtClean="0"/>
              <a:t>WPA2 </a:t>
            </a:r>
            <a:r>
              <a:rPr lang="en-US" sz="1400" dirty="0"/>
              <a:t>uses encryption keys from 64 bits up to 256 bits. </a:t>
            </a:r>
            <a:r>
              <a:rPr lang="en-US" sz="1400" dirty="0" smtClean="0"/>
              <a:t>WPA2</a:t>
            </a:r>
            <a:r>
              <a:rPr lang="en-US" sz="1400" dirty="0"/>
              <a:t>, unlike WEP, generates new, dynamic keys each time a client establishes a connection with the AP. </a:t>
            </a:r>
          </a:p>
          <a:p>
            <a:pPr algn="just"/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3799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Security Checklist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961556"/>
            <a:ext cx="7200800" cy="1440160"/>
          </a:xfrm>
        </p:spPr>
        <p:txBody>
          <a:bodyPr>
            <a:noAutofit/>
          </a:bodyPr>
          <a:lstStyle/>
          <a:p>
            <a:pPr marL="285750" lvl="1" algn="r">
              <a:buFont typeface="Wingdings" panose="05000000000000000000" pitchFamily="2" charset="2"/>
              <a:buChar char="ü"/>
            </a:pPr>
            <a:r>
              <a:rPr lang="en-US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 </a:t>
            </a: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default </a:t>
            </a:r>
            <a:r>
              <a:rPr lang="en-US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values</a:t>
            </a:r>
            <a:endParaRPr lang="en-US" sz="2000" dirty="0"/>
          </a:p>
          <a:p>
            <a:pPr marL="285750" lvl="1" algn="r">
              <a:buFont typeface="Wingdings" panose="05000000000000000000" pitchFamily="2" charset="2"/>
              <a:buChar char="ü"/>
            </a:pPr>
            <a:endParaRPr lang="en-US" sz="2000" b="1" i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1" algn="r">
              <a:buFont typeface="Wingdings" panose="05000000000000000000" pitchFamily="2" charset="2"/>
              <a:buChar char="ü"/>
            </a:pPr>
            <a:r>
              <a:rPr lang="en-US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Disable </a:t>
            </a: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broadcast SSID</a:t>
            </a:r>
          </a:p>
          <a:p>
            <a:pPr marL="285750" lvl="1" algn="r">
              <a:buFont typeface="Wingdings" panose="05000000000000000000" pitchFamily="2" charset="2"/>
              <a:buChar char="ü"/>
            </a:pPr>
            <a:endParaRPr lang="en-US" sz="2000" dirty="0" smtClean="0"/>
          </a:p>
          <a:p>
            <a:pPr marL="285750" lvl="1" algn="r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Configure </a:t>
            </a: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 Address Filtering</a:t>
            </a:r>
          </a:p>
          <a:p>
            <a:pPr marL="285750" lvl="1" algn="r">
              <a:buFont typeface="Wingdings" panose="05000000000000000000" pitchFamily="2" charset="2"/>
              <a:buChar char="ü"/>
            </a:pPr>
            <a:endParaRPr lang="en-US" sz="20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1" algn="r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Configure </a:t>
            </a: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encryption using WPA2</a:t>
            </a:r>
          </a:p>
          <a:p>
            <a:pPr marL="285750" lvl="1" algn="r">
              <a:buFont typeface="Wingdings" panose="05000000000000000000" pitchFamily="2" charset="2"/>
              <a:buChar char="ü"/>
            </a:pPr>
            <a:endParaRPr lang="en-US" sz="20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1" algn="r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Configure </a:t>
            </a: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authentication</a:t>
            </a:r>
          </a:p>
          <a:p>
            <a:pPr marL="285750" lvl="1" algn="r">
              <a:buFont typeface="Wingdings" panose="05000000000000000000" pitchFamily="2" charset="2"/>
              <a:buChar char="ü"/>
            </a:pPr>
            <a:endParaRPr lang="en-US" sz="20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1" algn="r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Configure </a:t>
            </a: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traffic filtering</a:t>
            </a:r>
          </a:p>
          <a:p>
            <a:pPr marL="285750" lvl="1" algn="r">
              <a:buFont typeface="Wingdings" panose="05000000000000000000" pitchFamily="2" charset="2"/>
              <a:buChar char="ü"/>
            </a:pPr>
            <a:endParaRPr lang="en-US" sz="2000" b="1" i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1" algn="r">
              <a:buFont typeface="Wingdings" panose="05000000000000000000" pitchFamily="2" charset="2"/>
              <a:buChar char="ü"/>
            </a:pPr>
            <a:r>
              <a:rPr lang="en-US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Multiple </a:t>
            </a:r>
            <a:r>
              <a:rPr lang="en-US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Authentication</a:t>
            </a:r>
            <a:endParaRPr lang="en-US" sz="20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1" algn="r">
              <a:buFont typeface="Wingdings" panose="05000000000000000000" pitchFamily="2" charset="2"/>
              <a:buChar char="ü"/>
            </a:pPr>
            <a:endParaRPr lang="en-US" sz="20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Font typeface="Wingdings" panose="05000000000000000000" pitchFamily="2" charset="2"/>
              <a:buChar char="ü"/>
            </a:pP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-1116632" y="5436210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 descr="15 Things to Give Up - The Swirl World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640"/>
            <a:ext cx="1619672" cy="5689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8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Security Wireless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74" y="1266684"/>
            <a:ext cx="5631829" cy="1440160"/>
          </a:xfrm>
        </p:spPr>
        <p:txBody>
          <a:bodyPr>
            <a:noAutofit/>
          </a:bodyPr>
          <a:lstStyle/>
          <a:p>
            <a:pPr marL="0" lvl="1" indent="0">
              <a:buNone/>
            </a:pPr>
            <a:r>
              <a:rPr lang="en-US" sz="1800" dirty="0" smtClean="0"/>
              <a:t>Never </a:t>
            </a:r>
            <a:r>
              <a:rPr lang="en-US" sz="1800" dirty="0"/>
              <a:t>send login or password information using unencrypted text (plaintext).</a:t>
            </a:r>
          </a:p>
          <a:p>
            <a:pPr marL="0" lvl="1" indent="0">
              <a:buNone/>
            </a:pPr>
            <a:endParaRPr lang="en-US" sz="1800" dirty="0" smtClean="0"/>
          </a:p>
          <a:p>
            <a:pPr marL="0" lvl="1" indent="0">
              <a:buNone/>
            </a:pPr>
            <a:r>
              <a:rPr lang="en-US" sz="1800" dirty="0" smtClean="0"/>
              <a:t>Use </a:t>
            </a:r>
            <a:r>
              <a:rPr lang="en-US" sz="1800" dirty="0"/>
              <a:t>a VPN connection when possible if you are sending sensitive data.</a:t>
            </a:r>
          </a:p>
          <a:p>
            <a:pPr marL="0" lvl="1" indent="0">
              <a:buNone/>
            </a:pPr>
            <a:endParaRPr lang="en-US" sz="1800" dirty="0" smtClean="0"/>
          </a:p>
          <a:p>
            <a:pPr marL="0" lvl="1" indent="0">
              <a:buNone/>
            </a:pPr>
            <a:r>
              <a:rPr lang="en-US" sz="1800" dirty="0" smtClean="0"/>
              <a:t>Enable </a:t>
            </a:r>
            <a:r>
              <a:rPr lang="en-US" sz="1800" dirty="0"/>
              <a:t>security on home networks.</a:t>
            </a:r>
          </a:p>
          <a:p>
            <a:pPr marL="0" lvl="1" indent="0">
              <a:buNone/>
            </a:pPr>
            <a:endParaRPr lang="en-US" sz="1800" dirty="0" smtClean="0"/>
          </a:p>
          <a:p>
            <a:pPr marL="0" lvl="1" indent="0">
              <a:buNone/>
            </a:pPr>
            <a:r>
              <a:rPr lang="en-US" sz="1800" dirty="0" smtClean="0"/>
              <a:t>Use </a:t>
            </a:r>
            <a:r>
              <a:rPr lang="en-US" sz="1800" dirty="0"/>
              <a:t>WPA2 encryption for security</a:t>
            </a:r>
            <a:r>
              <a:rPr lang="en-US" sz="1800" dirty="0" smtClean="0"/>
              <a:t>.</a:t>
            </a:r>
            <a:endParaRPr lang="en-US" sz="1800" dirty="0"/>
          </a:p>
        </p:txBody>
      </p:sp>
      <p:sp>
        <p:nvSpPr>
          <p:cNvPr id="5" name="TextBox 4"/>
          <p:cNvSpPr txBox="1"/>
          <p:nvPr/>
        </p:nvSpPr>
        <p:spPr>
          <a:xfrm>
            <a:off x="-1116632" y="5436210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 descr="Computer hacker and cyber crime | Free stock photo - 39286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811" y="1280376"/>
            <a:ext cx="3347864" cy="247323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28810" y="4365104"/>
            <a:ext cx="89076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a mobile device is out of the range of the Wi-Fi network, it attempts to connect to another Wi-Fi network in range. If no Wi-Fi networks are in range, the mobile device connects to the cellular data network.</a:t>
            </a:r>
            <a:endParaRPr lang="en-US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547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Building Networks: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Security Wireless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12" y="1124744"/>
            <a:ext cx="9001000" cy="144016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400" i="1" dirty="0"/>
              <a:t>Mobile devices are preprogrammed to use a Wi-Fi network for Internet </a:t>
            </a:r>
            <a:endParaRPr lang="en-US" sz="2400" i="1" dirty="0" smtClean="0"/>
          </a:p>
          <a:p>
            <a:pPr marL="0" indent="0" algn="just">
              <a:buNone/>
            </a:pPr>
            <a:endParaRPr lang="en-US" sz="2400" i="1" dirty="0" smtClean="0"/>
          </a:p>
          <a:p>
            <a:pPr marL="0" indent="0" algn="just">
              <a:buNone/>
            </a:pPr>
            <a:r>
              <a:rPr lang="en-US" sz="2400" i="1" dirty="0" smtClean="0"/>
              <a:t>if </a:t>
            </a:r>
            <a:r>
              <a:rPr lang="en-US" sz="2400" i="1" dirty="0"/>
              <a:t>one is available and the device can connect to the access point and receive an IP address. </a:t>
            </a:r>
            <a:endParaRPr lang="en-US" sz="2400" i="1" dirty="0" smtClean="0"/>
          </a:p>
          <a:p>
            <a:pPr marL="0" indent="0" algn="just">
              <a:buNone/>
            </a:pPr>
            <a:endParaRPr lang="en-US" sz="2400" i="1" dirty="0" smtClean="0"/>
          </a:p>
          <a:p>
            <a:pPr marL="0" indent="0" algn="just">
              <a:buNone/>
            </a:pPr>
            <a:r>
              <a:rPr lang="en-US" sz="2400" i="1" dirty="0" smtClean="0"/>
              <a:t>If </a:t>
            </a:r>
            <a:r>
              <a:rPr lang="en-US" sz="2400" i="1" dirty="0"/>
              <a:t>no Wi-Fi network is available, the device uses the cellular data capability if it is configured.  </a:t>
            </a:r>
          </a:p>
          <a:p>
            <a:pPr marL="0" indent="0" algn="just">
              <a:buNone/>
            </a:pPr>
            <a:endParaRPr lang="en-US" sz="2400" i="1" dirty="0" smtClean="0"/>
          </a:p>
          <a:p>
            <a:pPr marL="0" indent="0" algn="just">
              <a:buNone/>
            </a:pPr>
            <a:r>
              <a:rPr lang="en-US" sz="2400" i="1" dirty="0" smtClean="0"/>
              <a:t>Bluetooth </a:t>
            </a:r>
            <a:r>
              <a:rPr lang="en-US" sz="2400" i="1" dirty="0"/>
              <a:t>is wireless, automatic, and uses very little power, which helps conserve battery life. Up to eight Bluetooth devices can be connected together at any one time.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64088" y="5445224"/>
            <a:ext cx="36724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95865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Security: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Hackers and Intruders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40768"/>
            <a:ext cx="8712968" cy="10081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i="1" dirty="0" smtClean="0"/>
              <a:t>Information </a:t>
            </a:r>
            <a:r>
              <a:rPr lang="en-US" sz="2400" i="1" dirty="0"/>
              <a:t>theft, Identity theft, </a:t>
            </a:r>
            <a:endParaRPr lang="en-US" sz="2400" i="1" dirty="0" smtClean="0"/>
          </a:p>
          <a:p>
            <a:pPr marL="0" indent="0" algn="ctr">
              <a:buNone/>
            </a:pPr>
            <a:r>
              <a:rPr lang="en-US" sz="2400" i="1" dirty="0" smtClean="0"/>
              <a:t>Data </a:t>
            </a:r>
            <a:r>
              <a:rPr lang="en-US" sz="2400" i="1" dirty="0"/>
              <a:t>loss / manipulation, and Disruption of service</a:t>
            </a:r>
            <a:endParaRPr lang="en-US" sz="2400" i="1" dirty="0"/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6" name="Rectangle 5"/>
          <p:cNvSpPr/>
          <p:nvPr/>
        </p:nvSpPr>
        <p:spPr>
          <a:xfrm>
            <a:off x="539552" y="2564904"/>
            <a:ext cx="76328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Intruders: Internal and External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Social Engineering (</a:t>
            </a:r>
            <a:r>
              <a:rPr lang="en-US" sz="2000" dirty="0"/>
              <a:t>pretexting, phishing, and </a:t>
            </a:r>
            <a:r>
              <a:rPr lang="en-US" sz="2000" dirty="0" smtClean="0"/>
              <a:t>vishing)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r="47321"/>
          <a:stretch/>
        </p:blipFill>
        <p:spPr>
          <a:xfrm>
            <a:off x="133859" y="3497717"/>
            <a:ext cx="2037420" cy="22020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1771" t="16642"/>
          <a:stretch/>
        </p:blipFill>
        <p:spPr>
          <a:xfrm>
            <a:off x="7570792" y="77779"/>
            <a:ext cx="1478534" cy="183562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6110" y="3497165"/>
            <a:ext cx="5688632" cy="156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45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Security: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Types and Methods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6" name="Rectangle 5"/>
          <p:cNvSpPr/>
          <p:nvPr/>
        </p:nvSpPr>
        <p:spPr>
          <a:xfrm>
            <a:off x="107504" y="3485797"/>
            <a:ext cx="763284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err="1" smtClean="0"/>
              <a:t>DoS</a:t>
            </a:r>
            <a:r>
              <a:rPr lang="en-US" sz="2000" dirty="0" smtClean="0"/>
              <a:t>, </a:t>
            </a:r>
            <a:r>
              <a:rPr lang="en-US" sz="2000" dirty="0" err="1" smtClean="0"/>
              <a:t>DDoS</a:t>
            </a:r>
            <a:endParaRPr lang="en-US" sz="20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Brute Force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Spyware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Adware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Botnets and Zombies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1781083"/>
            <a:ext cx="5015556" cy="273630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014" y="1242208"/>
            <a:ext cx="3351871" cy="190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89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Security: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Protection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6" name="Rectangle 5"/>
          <p:cNvSpPr/>
          <p:nvPr/>
        </p:nvSpPr>
        <p:spPr>
          <a:xfrm>
            <a:off x="107504" y="2880785"/>
            <a:ext cx="763284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Policies - Practices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Tools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Patches and Updates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Protect, detect and mitigate: 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Software's: Antivirus, Antispam </a:t>
            </a:r>
            <a:r>
              <a:rPr lang="en-US" sz="2000" dirty="0" err="1" smtClean="0"/>
              <a:t>etc</a:t>
            </a:r>
            <a:endParaRPr lang="en-US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US" sz="2000" dirty="0"/>
              <a:t>Antispyware, Adware, and Popup </a:t>
            </a:r>
            <a:r>
              <a:rPr lang="en-US" sz="2000" dirty="0" smtClean="0"/>
              <a:t>Blockers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Firewalls, Port Forwarding, </a:t>
            </a:r>
            <a:endParaRPr lang="en-US" dirty="0"/>
          </a:p>
        </p:txBody>
      </p:sp>
      <p:grpSp>
        <p:nvGrpSpPr>
          <p:cNvPr id="4" name="Group 3"/>
          <p:cNvGrpSpPr/>
          <p:nvPr/>
        </p:nvGrpSpPr>
        <p:grpSpPr>
          <a:xfrm>
            <a:off x="3185999" y="1066408"/>
            <a:ext cx="5449236" cy="2867275"/>
            <a:chOff x="3185999" y="1066408"/>
            <a:chExt cx="5449236" cy="2867275"/>
          </a:xfrm>
        </p:grpSpPr>
        <p:grpSp>
          <p:nvGrpSpPr>
            <p:cNvPr id="3" name="Group 2"/>
            <p:cNvGrpSpPr/>
            <p:nvPr/>
          </p:nvGrpSpPr>
          <p:grpSpPr>
            <a:xfrm>
              <a:off x="4283968" y="1206102"/>
              <a:ext cx="4351267" cy="2727581"/>
              <a:chOff x="2267744" y="2023709"/>
              <a:chExt cx="4351267" cy="2727581"/>
            </a:xfrm>
          </p:grpSpPr>
          <p:pic>
            <p:nvPicPr>
              <p:cNvPr id="9" name="Picture 8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267744" y="2023709"/>
                <a:ext cx="4351267" cy="2727581"/>
              </a:xfrm>
              <a:prstGeom prst="rect">
                <a:avLst/>
              </a:prstGeom>
            </p:spPr>
          </p:pic>
          <p:pic>
            <p:nvPicPr>
              <p:cNvPr id="11" name="Picture 10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48064" y="2023709"/>
                <a:ext cx="1470947" cy="1184843"/>
              </a:xfrm>
              <a:prstGeom prst="rect">
                <a:avLst/>
              </a:prstGeom>
            </p:spPr>
          </p:pic>
        </p:grpSp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185999" y="1066408"/>
              <a:ext cx="2538129" cy="14355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0323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Peter Packet Animation on Subnets</a:t>
            </a:r>
            <a:r>
              <a:rPr lang="en-US" kern="0" dirty="0" smtClean="0"/>
              <a:t>  </a:t>
            </a:r>
            <a:r>
              <a:rPr lang="en-US" kern="0" baseline="-25000" dirty="0" smtClean="0"/>
              <a:t>https</a:t>
            </a:r>
            <a:r>
              <a:rPr lang="en-US" kern="0" baseline="-25000" dirty="0"/>
              <a:t>://youtu.be/VcVz6Lwxe2c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All your </a:t>
            </a:r>
            <a:r>
              <a:rPr lang="en-US" sz="2200" b="1" dirty="0" err="1" smtClean="0"/>
              <a:t>homeworks</a:t>
            </a:r>
            <a:r>
              <a:rPr lang="en-US" sz="2200" b="1" dirty="0" smtClean="0"/>
              <a:t> – Independent Learning – Will be useful to complete your Assessments (Component 1 &amp; 2).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9902240c-f584-4322-946e-7b0be23bca91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d2ec016d-25cf-4c07-aa6b-c53e267faa6f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1156</TotalTime>
  <Words>908</Words>
  <Application>Microsoft Office PowerPoint</Application>
  <PresentationFormat>On-screen Show (4:3)</PresentationFormat>
  <Paragraphs>150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Wingdings</vt:lpstr>
      <vt:lpstr>Myriad Pro</vt:lpstr>
      <vt:lpstr>Arial</vt:lpstr>
      <vt:lpstr>Calibri</vt:lpstr>
      <vt:lpstr>20140311PresentationUWTSDTemplate</vt:lpstr>
      <vt:lpstr>Network and Cybersecurity Essentials (ACCA4024) Network Essentials: Building and Managing Networks</vt:lpstr>
      <vt:lpstr>From our previous class… (recap)</vt:lpstr>
      <vt:lpstr>From our previous tutorials… and Independent Learning (recap)</vt:lpstr>
      <vt:lpstr>Objectives and Discussions</vt:lpstr>
      <vt:lpstr>Building Networks: Home Network</vt:lpstr>
      <vt:lpstr>Building Networks: Technology</vt:lpstr>
      <vt:lpstr>Building Networks: Wireless</vt:lpstr>
      <vt:lpstr>Building Networks: Wireless</vt:lpstr>
      <vt:lpstr>Building Networks: Wireless</vt:lpstr>
      <vt:lpstr>Building Networks: ISPs</vt:lpstr>
      <vt:lpstr>Building Networks: Wireless</vt:lpstr>
      <vt:lpstr>Building Networks: Security</vt:lpstr>
      <vt:lpstr>Building Networks: Security Checklist</vt:lpstr>
      <vt:lpstr>Building Networks: Security Wireless</vt:lpstr>
      <vt:lpstr>Building Networks: Security Wireless</vt:lpstr>
      <vt:lpstr>Security: Hackers and Intruders</vt:lpstr>
      <vt:lpstr>Security: Types and Methods</vt:lpstr>
      <vt:lpstr>Security: Protection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67</cp:revision>
  <dcterms:created xsi:type="dcterms:W3CDTF">2020-09-20T20:16:38Z</dcterms:created>
  <dcterms:modified xsi:type="dcterms:W3CDTF">2020-10-16T11:25:02Z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