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4"/>
  </p:notesMasterIdLst>
  <p:sldIdLst>
    <p:sldId id="256" r:id="rId2"/>
    <p:sldId id="257" r:id="rId3"/>
    <p:sldId id="259" r:id="rId4"/>
    <p:sldId id="260" r:id="rId5"/>
    <p:sldId id="261" r:id="rId6"/>
    <p:sldId id="262" r:id="rId7"/>
    <p:sldId id="263" r:id="rId8"/>
    <p:sldId id="264" r:id="rId9"/>
    <p:sldId id="269" r:id="rId10"/>
    <p:sldId id="266" r:id="rId11"/>
    <p:sldId id="267" r:id="rId12"/>
    <p:sldId id="268"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2852"/>
    <p:restoredTop sz="78077"/>
  </p:normalViewPr>
  <p:slideViewPr>
    <p:cSldViewPr snapToGrid="0" snapToObjects="1">
      <p:cViewPr>
        <p:scale>
          <a:sx n="90" d="100"/>
          <a:sy n="90" d="100"/>
        </p:scale>
        <p:origin x="312" y="144"/>
      </p:cViewPr>
      <p:guideLst/>
    </p:cSldViewPr>
  </p:slideViewPr>
  <p:notesTextViewPr>
    <p:cViewPr>
      <p:scale>
        <a:sx n="1" d="1"/>
        <a:sy n="1" d="1"/>
      </p:scale>
      <p:origin x="0" y="-1144"/>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7CBC57-2B87-C449-AFFF-FD7BA0D76900}" type="datetimeFigureOut">
              <a:rPr lang="en-US" smtClean="0"/>
              <a:t>5/6/24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F6E891-0258-1245-BD5C-D3BD4E2CDB03}" type="slidenum">
              <a:rPr lang="en-US" smtClean="0"/>
              <a:t>‹#›</a:t>
            </a:fld>
            <a:endParaRPr lang="en-US"/>
          </a:p>
        </p:txBody>
      </p:sp>
    </p:spTree>
    <p:extLst>
      <p:ext uri="{BB962C8B-B14F-4D97-AF65-F5344CB8AC3E}">
        <p14:creationId xmlns:p14="http://schemas.microsoft.com/office/powerpoint/2010/main" val="6945212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F6E891-0258-1245-BD5C-D3BD4E2CDB03}" type="slidenum">
              <a:rPr lang="en-US" smtClean="0"/>
              <a:t>1</a:t>
            </a:fld>
            <a:endParaRPr lang="en-US"/>
          </a:p>
        </p:txBody>
      </p:sp>
    </p:spTree>
    <p:extLst>
      <p:ext uri="{BB962C8B-B14F-4D97-AF65-F5344CB8AC3E}">
        <p14:creationId xmlns:p14="http://schemas.microsoft.com/office/powerpoint/2010/main" val="15850754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181818"/>
                </a:solidFill>
                <a:effectLst/>
                <a:latin typeface="Söhne"/>
              </a:rPr>
              <a:t>The purpose of this presentation is to evaluate the effectiveness of variable resistance training for developing strength in the squat and bench press. the client with aims to increase his 1RM for both exercises.</a:t>
            </a:r>
          </a:p>
          <a:p>
            <a:pPr algn="l"/>
            <a:endParaRPr lang="en-GB" b="0" i="0" u="none" strike="noStrike" dirty="0">
              <a:solidFill>
                <a:srgbClr val="181818"/>
              </a:solidFill>
              <a:effectLst/>
              <a:latin typeface="Söhne"/>
            </a:endParaRPr>
          </a:p>
          <a:p>
            <a:pPr algn="l"/>
            <a:r>
              <a:rPr lang="en-GB" b="0" i="0" u="none" strike="noStrike" dirty="0">
                <a:solidFill>
                  <a:srgbClr val="181818"/>
                </a:solidFill>
                <a:effectLst/>
                <a:latin typeface="Söhne"/>
              </a:rPr>
              <a:t>Pre-training testing measures revealed his Keizer leg power at 479, Keizer chest at 262, and a vertical jump of 49. the clients1RM for squat and bench were measured at 105kg and 100kg, </a:t>
            </a:r>
          </a:p>
          <a:p>
            <a:pPr algn="l"/>
            <a:r>
              <a:rPr lang="en-GB" b="0" i="0" u="none" strike="noStrike" dirty="0">
                <a:solidFill>
                  <a:srgbClr val="181818"/>
                </a:solidFill>
                <a:effectLst/>
                <a:latin typeface="Söhne"/>
              </a:rPr>
              <a:t>respectively.</a:t>
            </a:r>
          </a:p>
          <a:p>
            <a:pPr algn="l"/>
            <a:endParaRPr lang="en-GB" b="0" i="0" u="none" strike="noStrike" dirty="0">
              <a:solidFill>
                <a:srgbClr val="181818"/>
              </a:solidFill>
              <a:effectLst/>
              <a:latin typeface="Söhne"/>
            </a:endParaRPr>
          </a:p>
          <a:p>
            <a:pPr algn="l"/>
            <a:r>
              <a:rPr lang="en-GB" b="0" i="0" u="none" strike="noStrike" dirty="0">
                <a:solidFill>
                  <a:srgbClr val="181818"/>
                </a:solidFill>
                <a:effectLst/>
                <a:latin typeface="Söhne"/>
              </a:rPr>
              <a:t>The choosing of variable resistance training for client goals is most suited for several reasons:</a:t>
            </a:r>
          </a:p>
          <a:p>
            <a:pPr algn="l"/>
            <a:endParaRPr lang="en-GB" b="0" i="0" u="none" strike="noStrike" dirty="0">
              <a:solidFill>
                <a:srgbClr val="181818"/>
              </a:solidFill>
              <a:effectLst/>
              <a:latin typeface="Söhne"/>
            </a:endParaRPr>
          </a:p>
          <a:p>
            <a:pPr algn="l"/>
            <a:r>
              <a:rPr lang="en-GB" b="0" i="0" u="none" strike="noStrike" dirty="0">
                <a:solidFill>
                  <a:srgbClr val="181818"/>
                </a:solidFill>
                <a:effectLst/>
                <a:latin typeface="Söhne"/>
              </a:rPr>
              <a:t>First of all, by providing maximal resistance where the lifter is strongest and minimal resistance where they are weakest, it ensures a more effective stimulus throughout the entire range of motion for both movements.</a:t>
            </a:r>
          </a:p>
          <a:p>
            <a:pPr algn="l"/>
            <a:endParaRPr lang="en-GB" b="0" i="0" u="none" strike="noStrike" dirty="0">
              <a:solidFill>
                <a:srgbClr val="181818"/>
              </a:solidFill>
              <a:effectLst/>
              <a:latin typeface="Söhne"/>
            </a:endParaRPr>
          </a:p>
          <a:p>
            <a:pPr algn="l"/>
            <a:r>
              <a:rPr lang="en-GB" b="0" i="0" u="none" strike="noStrike" dirty="0">
                <a:solidFill>
                  <a:srgbClr val="181818"/>
                </a:solidFill>
                <a:effectLst/>
                <a:latin typeface="Söhne"/>
              </a:rPr>
              <a:t>Secondly, Compared to traditional methods, variable resistance training leads to greater muscle activation. By  optimizing muscle tension and engagement which can result in increased strength development over the course of the training programme. </a:t>
            </a:r>
          </a:p>
          <a:p>
            <a:pPr algn="l"/>
            <a:endParaRPr lang="en-GB" b="0" i="0" u="none" strike="noStrike" dirty="0">
              <a:solidFill>
                <a:srgbClr val="181818"/>
              </a:solidFill>
              <a:effectLst/>
              <a:latin typeface="Söhne"/>
            </a:endParaRPr>
          </a:p>
          <a:p>
            <a:pPr algn="l"/>
            <a:r>
              <a:rPr lang="en-GB" b="0" i="0" u="none" strike="noStrike" dirty="0">
                <a:solidFill>
                  <a:srgbClr val="181818"/>
                </a:solidFill>
                <a:effectLst/>
                <a:latin typeface="Söhne"/>
              </a:rPr>
              <a:t>Furthermore, Variable resistance methods encourage rapid recruitment of muscle </a:t>
            </a:r>
            <a:r>
              <a:rPr lang="en-GB" b="0" i="0" u="none" strike="noStrike" dirty="0" err="1">
                <a:solidFill>
                  <a:srgbClr val="181818"/>
                </a:solidFill>
                <a:effectLst/>
                <a:latin typeface="Söhne"/>
              </a:rPr>
              <a:t>fibers</a:t>
            </a:r>
            <a:r>
              <a:rPr lang="en-GB" b="0" i="0" u="none" strike="noStrike" dirty="0">
                <a:solidFill>
                  <a:srgbClr val="181818"/>
                </a:solidFill>
                <a:effectLst/>
                <a:latin typeface="Söhne"/>
              </a:rPr>
              <a:t>, enhancing the rate of force development crucial for explosive movements like the squat and bench </a:t>
            </a:r>
            <a:r>
              <a:rPr lang="en-GB" b="0" i="0" u="none" strike="noStrike" dirty="0" err="1">
                <a:solidFill>
                  <a:srgbClr val="181818"/>
                </a:solidFill>
                <a:effectLst/>
                <a:latin typeface="Söhne"/>
              </a:rPr>
              <a:t>press.which</a:t>
            </a:r>
            <a:r>
              <a:rPr lang="en-GB" b="0" i="0" u="none" strike="noStrike" dirty="0">
                <a:solidFill>
                  <a:srgbClr val="181818"/>
                </a:solidFill>
                <a:effectLst/>
                <a:latin typeface="Söhne"/>
              </a:rPr>
              <a:t> can have </a:t>
            </a:r>
            <a:r>
              <a:rPr lang="en-GB" b="0" i="0" u="none" strike="noStrike" dirty="0" err="1">
                <a:solidFill>
                  <a:srgbClr val="181818"/>
                </a:solidFill>
                <a:effectLst/>
                <a:latin typeface="Söhne"/>
              </a:rPr>
              <a:t>benefical</a:t>
            </a:r>
            <a:r>
              <a:rPr lang="en-GB" b="0" i="0" u="none" strike="noStrike" dirty="0">
                <a:solidFill>
                  <a:srgbClr val="181818"/>
                </a:solidFill>
                <a:effectLst/>
                <a:latin typeface="Söhne"/>
              </a:rPr>
              <a:t> effects when looking at improve the rate of power. </a:t>
            </a:r>
          </a:p>
          <a:p>
            <a:pPr algn="l"/>
            <a:endParaRPr lang="en-GB" b="0" i="0" u="none" strike="noStrike" dirty="0">
              <a:solidFill>
                <a:srgbClr val="181818"/>
              </a:solidFill>
              <a:effectLst/>
              <a:latin typeface="Söhne"/>
            </a:endParaRPr>
          </a:p>
          <a:p>
            <a:pPr algn="l"/>
            <a:r>
              <a:rPr lang="en-GB" b="0" i="0" u="none" strike="noStrike" dirty="0">
                <a:solidFill>
                  <a:srgbClr val="181818"/>
                </a:solidFill>
                <a:effectLst/>
                <a:latin typeface="Söhne"/>
              </a:rPr>
              <a:t>Additionally, not only with that of  Progressive Overload and Adaptation, Variable Resistance allows for continuous adjustment to match increasing strength levels. This progressive overload stimulates muscle growth and adaptation, leading to continued strength development.</a:t>
            </a:r>
          </a:p>
          <a:p>
            <a:pPr algn="l"/>
            <a:endParaRPr lang="en-GB" b="0" i="0" u="none" strike="noStrike" dirty="0">
              <a:solidFill>
                <a:srgbClr val="181818"/>
              </a:solidFill>
              <a:effectLst/>
              <a:latin typeface="Söhne"/>
            </a:endParaRPr>
          </a:p>
          <a:p>
            <a:pPr algn="l"/>
            <a:r>
              <a:rPr lang="en-GB" b="0" i="0" u="none" strike="noStrike" dirty="0">
                <a:solidFill>
                  <a:srgbClr val="181818"/>
                </a:solidFill>
                <a:effectLst/>
                <a:latin typeface="Söhne"/>
              </a:rPr>
              <a:t>Most importantly, another factor being Injury Prevention. This is due to minimizing stress on joints and connective tissues, variable resistance training reduces the risk of injury. By gradually increasing resistance throughout the </a:t>
            </a:r>
            <a:r>
              <a:rPr lang="en-GB" b="0" i="0" u="none" strike="noStrike" dirty="0" err="1">
                <a:solidFill>
                  <a:srgbClr val="181818"/>
                </a:solidFill>
                <a:effectLst/>
                <a:latin typeface="Söhne"/>
              </a:rPr>
              <a:t>movemenst</a:t>
            </a:r>
            <a:r>
              <a:rPr lang="en-GB" b="0" i="0" u="none" strike="noStrike" dirty="0">
                <a:solidFill>
                  <a:srgbClr val="181818"/>
                </a:solidFill>
                <a:effectLst/>
                <a:latin typeface="Söhne"/>
              </a:rPr>
              <a:t> helps mitigate the risk of overloading vulnerable points.</a:t>
            </a:r>
          </a:p>
          <a:p>
            <a:pPr algn="l">
              <a:buFont typeface="+mj-lt"/>
              <a:buAutoNum type="arabicPeriod"/>
            </a:pPr>
            <a:endParaRPr lang="en-GB" b="0" i="0" u="none" strike="noStrike" dirty="0">
              <a:solidFill>
                <a:srgbClr val="181818"/>
              </a:solidFill>
              <a:effectLst/>
              <a:latin typeface="Söhne"/>
            </a:endParaRPr>
          </a:p>
          <a:p>
            <a:pPr algn="l"/>
            <a:r>
              <a:rPr lang="en-GB" b="0" i="0" u="none" strike="noStrike" dirty="0">
                <a:solidFill>
                  <a:srgbClr val="181818"/>
                </a:solidFill>
                <a:effectLst/>
                <a:latin typeface="Söhne"/>
              </a:rPr>
              <a:t>In summary, variable resistance training offers a tailored approach to developing squat and bench strength, maximizing strength gains, and reducing the risk of injury. These benefits make it a valuable training method for individuals aiming to improve their strength and athletic performance in these exercises."</a:t>
            </a:r>
          </a:p>
          <a:p>
            <a:endParaRPr lang="en-US" dirty="0"/>
          </a:p>
        </p:txBody>
      </p:sp>
      <p:sp>
        <p:nvSpPr>
          <p:cNvPr id="4" name="Slide Number Placeholder 3"/>
          <p:cNvSpPr>
            <a:spLocks noGrp="1"/>
          </p:cNvSpPr>
          <p:nvPr>
            <p:ph type="sldNum" sz="quarter" idx="5"/>
          </p:nvPr>
        </p:nvSpPr>
        <p:spPr/>
        <p:txBody>
          <a:bodyPr/>
          <a:lstStyle/>
          <a:p>
            <a:fld id="{7CF6E891-0258-1245-BD5C-D3BD4E2CDB03}" type="slidenum">
              <a:rPr lang="en-US" smtClean="0"/>
              <a:t>2</a:t>
            </a:fld>
            <a:endParaRPr lang="en-US"/>
          </a:p>
        </p:txBody>
      </p:sp>
    </p:spTree>
    <p:extLst>
      <p:ext uri="{BB962C8B-B14F-4D97-AF65-F5344CB8AC3E}">
        <p14:creationId xmlns:p14="http://schemas.microsoft.com/office/powerpoint/2010/main" val="11013667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181818"/>
                </a:solidFill>
                <a:effectLst/>
                <a:latin typeface="Söhne"/>
              </a:rPr>
              <a:t>Now to a further explanation into variable resistance training. Variable resistance training, or VRT as some would say, is a dynamic method of strength training that revolutionizes traditional approaches by adjusting resistance throughout the range of motion of an exercise. </a:t>
            </a:r>
          </a:p>
          <a:p>
            <a:pPr algn="l"/>
            <a:endParaRPr lang="en-GB" b="0" i="0" u="none" strike="noStrike" dirty="0">
              <a:solidFill>
                <a:srgbClr val="181818"/>
              </a:solidFill>
              <a:effectLst/>
              <a:latin typeface="Söhne"/>
            </a:endParaRPr>
          </a:p>
          <a:p>
            <a:pPr algn="l"/>
            <a:r>
              <a:rPr lang="en-GB" b="0" i="0" u="none" strike="noStrike" dirty="0">
                <a:solidFill>
                  <a:srgbClr val="181818"/>
                </a:solidFill>
                <a:effectLst/>
                <a:latin typeface="Söhne"/>
              </a:rPr>
              <a:t>Unlike conventional methods where resistance remains constant, VRT optimizes muscle activation by tailoring resistance to match the natural strength curve of the muscle being targeted.</a:t>
            </a:r>
          </a:p>
          <a:p>
            <a:pPr algn="l"/>
            <a:r>
              <a:rPr lang="en-GB" b="0" i="0" u="none" strike="noStrike" dirty="0">
                <a:solidFill>
                  <a:srgbClr val="181818"/>
                </a:solidFill>
                <a:effectLst/>
                <a:latin typeface="Söhne"/>
              </a:rPr>
              <a:t>The different amounts of force or resistance that a muscle may generate across its range of motion during an activity are referred to as a strength curve. In essence, it shows how the muscle's ability to produce force varies as it passes through various workout areas. Muscles are not always as powerful or able to exert the same amount of force at every stage of most workouts. The muscle is usually stronger or weaker at specific places along the strength curve.</a:t>
            </a:r>
          </a:p>
          <a:p>
            <a:pPr algn="l"/>
            <a:endParaRPr lang="en-GB" b="0" i="0" u="none" strike="noStrike" dirty="0">
              <a:solidFill>
                <a:srgbClr val="181818"/>
              </a:solidFill>
              <a:effectLst/>
              <a:latin typeface="Söhne"/>
            </a:endParaRPr>
          </a:p>
          <a:p>
            <a:pPr algn="l"/>
            <a:r>
              <a:rPr lang="en-GB" b="0" i="0" u="none" strike="noStrike" dirty="0">
                <a:solidFill>
                  <a:srgbClr val="181818"/>
                </a:solidFill>
                <a:effectLst/>
                <a:latin typeface="Söhne"/>
              </a:rPr>
              <a:t>This adjustment in resistance can be  facilitated through specialized equipment such as resistance bands, chains, or specific machines. These tools enable a more personalized resistance profile, providing maximal resistance where muscles are strongest and minimal resistance where they are weakest.</a:t>
            </a:r>
          </a:p>
          <a:p>
            <a:pPr algn="l"/>
            <a:endParaRPr lang="en-GB" b="0" i="0" u="none" strike="noStrike" dirty="0">
              <a:solidFill>
                <a:srgbClr val="181818"/>
              </a:solidFill>
              <a:effectLst/>
              <a:latin typeface="Söhne"/>
            </a:endParaRPr>
          </a:p>
          <a:p>
            <a:pPr algn="l"/>
            <a:r>
              <a:rPr lang="en-GB" b="0" i="0" u="none" strike="noStrike" dirty="0">
                <a:solidFill>
                  <a:srgbClr val="181818"/>
                </a:solidFill>
                <a:effectLst/>
                <a:latin typeface="Söhne"/>
              </a:rPr>
              <a:t>The primary objective of variable resistance training is to deliver a more efficient stimulus to muscles throughout the entire range of motion, thereby fostering improved muscle activation, strength gains, and muscle hypertrophy. Widely adopted in strength and conditioning programs for athletes, rehabilitation settings, and general fitness training, variable resistance training enhances training outcomes and optimizes performance.</a:t>
            </a:r>
          </a:p>
          <a:p>
            <a:pPr algn="l"/>
            <a:endParaRPr lang="en-GB" b="0" i="0" u="none" strike="noStrike" dirty="0">
              <a:solidFill>
                <a:srgbClr val="181818"/>
              </a:solidFill>
              <a:effectLst/>
              <a:latin typeface="Söhne"/>
            </a:endParaRPr>
          </a:p>
          <a:p>
            <a:pPr algn="l"/>
            <a:r>
              <a:rPr lang="en-GB" b="0" i="0" u="none" strike="noStrike" dirty="0">
                <a:solidFill>
                  <a:srgbClr val="181818"/>
                </a:solidFill>
                <a:effectLst/>
                <a:latin typeface="Söhne"/>
              </a:rPr>
              <a:t>In summary, variable resistance training involves adjusting resistance throughout an exercise's range of motion to match external load and muscle force potential. It's a versatile approach that utilizes accessories like elastic bands or chains, allowing for variation in velocity and load displacement, ultimately optimizing muscle activation and training effectiveness."</a:t>
            </a:r>
          </a:p>
          <a:p>
            <a:endParaRPr lang="en-US" dirty="0"/>
          </a:p>
        </p:txBody>
      </p:sp>
      <p:sp>
        <p:nvSpPr>
          <p:cNvPr id="4" name="Slide Number Placeholder 3"/>
          <p:cNvSpPr>
            <a:spLocks noGrp="1"/>
          </p:cNvSpPr>
          <p:nvPr>
            <p:ph type="sldNum" sz="quarter" idx="5"/>
          </p:nvPr>
        </p:nvSpPr>
        <p:spPr/>
        <p:txBody>
          <a:bodyPr/>
          <a:lstStyle/>
          <a:p>
            <a:fld id="{7CF6E891-0258-1245-BD5C-D3BD4E2CDB03}" type="slidenum">
              <a:rPr lang="en-US" smtClean="0"/>
              <a:t>3</a:t>
            </a:fld>
            <a:endParaRPr lang="en-US"/>
          </a:p>
        </p:txBody>
      </p:sp>
    </p:spTree>
    <p:extLst>
      <p:ext uri="{BB962C8B-B14F-4D97-AF65-F5344CB8AC3E}">
        <p14:creationId xmlns:p14="http://schemas.microsoft.com/office/powerpoint/2010/main" val="37477678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181818"/>
                </a:solidFill>
                <a:effectLst/>
                <a:latin typeface="Söhne"/>
              </a:rPr>
              <a:t>The method of variable resistance training for squat and bench involves adjusting the magnitude of variable loading using elastic bands. The deformation of the bands determines the magnitude of variable loading, increasing eccentric loading and affecting neuromuscular demand. Elastic bands are utilized to increase resistance where muscles exert the greatest force and unload where they are weaker, optimizing the training stimulus (Mina et al., 2014; Soria-</a:t>
            </a:r>
            <a:r>
              <a:rPr lang="en-GB" b="0" i="0" u="none" strike="noStrike" dirty="0" err="1">
                <a:solidFill>
                  <a:srgbClr val="181818"/>
                </a:solidFill>
                <a:effectLst/>
                <a:latin typeface="Söhne"/>
              </a:rPr>
              <a:t>Gila</a:t>
            </a:r>
            <a:r>
              <a:rPr lang="en-GB" b="0" i="0" u="none" strike="noStrike" dirty="0">
                <a:solidFill>
                  <a:srgbClr val="181818"/>
                </a:solidFill>
                <a:effectLst/>
                <a:latin typeface="Söhne"/>
              </a:rPr>
              <a:t> et al., 2015).</a:t>
            </a:r>
          </a:p>
          <a:p>
            <a:pPr algn="l"/>
            <a:endParaRPr lang="en-GB" b="0" i="0" u="none" strike="noStrike" dirty="0">
              <a:solidFill>
                <a:srgbClr val="181818"/>
              </a:solidFill>
              <a:effectLst/>
              <a:latin typeface="Söhne"/>
            </a:endParaRPr>
          </a:p>
          <a:p>
            <a:pPr algn="l"/>
            <a:r>
              <a:rPr lang="en-GB" b="0" i="0" u="none" strike="noStrike" dirty="0">
                <a:solidFill>
                  <a:srgbClr val="181818"/>
                </a:solidFill>
                <a:effectLst/>
                <a:latin typeface="Söhne"/>
              </a:rPr>
              <a:t>In the squat, the strength curve typically follows a pattern where the movement is more challenging at the bottom (lower phase) and becomes slightly easier as the lifter ascends (upper phase). This is due to factors like the lever arm and muscle length-tension relationship, creating a mechanical disadvantage at the bottom. Therefore, more resistance may be needed at the bottom of the squat to match the lifter's strength capabilities (Wilson and </a:t>
            </a:r>
            <a:r>
              <a:rPr lang="en-GB" b="0" i="0" u="none" strike="noStrike" dirty="0" err="1">
                <a:solidFill>
                  <a:srgbClr val="181818"/>
                </a:solidFill>
                <a:effectLst/>
                <a:latin typeface="Söhne"/>
              </a:rPr>
              <a:t>Kritz</a:t>
            </a:r>
            <a:r>
              <a:rPr lang="en-GB" b="0" i="0" u="none" strike="noStrike" dirty="0">
                <a:solidFill>
                  <a:srgbClr val="181818"/>
                </a:solidFill>
                <a:effectLst/>
                <a:latin typeface="Söhne"/>
              </a:rPr>
              <a:t>, 2014).</a:t>
            </a:r>
          </a:p>
          <a:p>
            <a:pPr algn="l"/>
            <a:endParaRPr lang="en-GB" b="0" i="0" u="none" strike="noStrike" dirty="0">
              <a:solidFill>
                <a:srgbClr val="181818"/>
              </a:solidFill>
              <a:effectLst/>
              <a:latin typeface="Söhne"/>
            </a:endParaRPr>
          </a:p>
          <a:p>
            <a:pPr algn="l"/>
            <a:r>
              <a:rPr lang="en-GB" b="0" i="0" u="none" strike="noStrike" dirty="0">
                <a:solidFill>
                  <a:srgbClr val="181818"/>
                </a:solidFill>
                <a:effectLst/>
                <a:latin typeface="Söhne"/>
              </a:rPr>
              <a:t>Similarly, in the bench press, the strength curve is more challenging at the bottom (eccentric phase) and becomes somewhat easier as the lifter presses the weight upward (concentric phase). The pectoral muscles, heavily involved in the bench press, are more stretched and at a mechanical disadvantage at the bottom of the movement. As the lifter presses the weight upward, leverage improves, making the movement slightly easier. Thus, more resistance may be needed at the bottom of the bench press to match the lifter's strength capabilities (Wilson and </a:t>
            </a:r>
            <a:r>
              <a:rPr lang="en-GB" b="0" i="0" u="none" strike="noStrike" dirty="0" err="1">
                <a:solidFill>
                  <a:srgbClr val="181818"/>
                </a:solidFill>
                <a:effectLst/>
                <a:latin typeface="Söhne"/>
              </a:rPr>
              <a:t>Kritz</a:t>
            </a:r>
            <a:r>
              <a:rPr lang="en-GB" b="0" i="0" u="none" strike="noStrike" dirty="0">
                <a:solidFill>
                  <a:srgbClr val="181818"/>
                </a:solidFill>
                <a:effectLst/>
                <a:latin typeface="Söhne"/>
              </a:rPr>
              <a:t>, 2014)."</a:t>
            </a:r>
          </a:p>
          <a:p>
            <a:endParaRPr lang="en-US" dirty="0"/>
          </a:p>
        </p:txBody>
      </p:sp>
      <p:sp>
        <p:nvSpPr>
          <p:cNvPr id="4" name="Slide Number Placeholder 3"/>
          <p:cNvSpPr>
            <a:spLocks noGrp="1"/>
          </p:cNvSpPr>
          <p:nvPr>
            <p:ph type="sldNum" sz="quarter" idx="5"/>
          </p:nvPr>
        </p:nvSpPr>
        <p:spPr/>
        <p:txBody>
          <a:bodyPr/>
          <a:lstStyle/>
          <a:p>
            <a:fld id="{7CF6E891-0258-1245-BD5C-D3BD4E2CDB03}" type="slidenum">
              <a:rPr lang="en-US" smtClean="0"/>
              <a:t>4</a:t>
            </a:fld>
            <a:endParaRPr lang="en-US"/>
          </a:p>
        </p:txBody>
      </p:sp>
    </p:spTree>
    <p:extLst>
      <p:ext uri="{BB962C8B-B14F-4D97-AF65-F5344CB8AC3E}">
        <p14:creationId xmlns:p14="http://schemas.microsoft.com/office/powerpoint/2010/main" val="1015952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181818"/>
                </a:solidFill>
                <a:effectLst/>
                <a:latin typeface="Söhne"/>
              </a:rPr>
              <a:t>Variable resistance training offers a multitude of benefits that enhance muscle activation, strength gains, and overall workout effectiveness. By combining elastic tension with free weights, variable resistance training induces neural adaptations, leading to improvements in strength expressions such as one-repetition maximum (1RM).</a:t>
            </a:r>
          </a:p>
          <a:p>
            <a:pPr algn="l"/>
            <a:endParaRPr lang="en-GB" b="0" i="0" u="none" strike="noStrike" dirty="0">
              <a:solidFill>
                <a:srgbClr val="181818"/>
              </a:solidFill>
              <a:effectLst/>
              <a:latin typeface="Söhne"/>
            </a:endParaRPr>
          </a:p>
          <a:p>
            <a:pPr algn="l"/>
            <a:r>
              <a:rPr lang="en-GB" b="0" i="0" u="none" strike="noStrike" dirty="0">
                <a:solidFill>
                  <a:srgbClr val="181818"/>
                </a:solidFill>
                <a:effectLst/>
                <a:latin typeface="Söhne"/>
              </a:rPr>
              <a:t>One significant advantage of variable resistance training is its ability to address sticking points in movements. Sticking points occur at phases where lifters encounter mechanical disadvantages. By providing variable resistance with bands, resistance increases as the lifter progresses through the movement, potentially reducing the impact of sticking points and improving movement efficiency.</a:t>
            </a:r>
          </a:p>
          <a:p>
            <a:pPr algn="l"/>
            <a:endParaRPr lang="en-GB" b="0" i="0" u="none" strike="noStrike" dirty="0">
              <a:solidFill>
                <a:srgbClr val="181818"/>
              </a:solidFill>
              <a:effectLst/>
              <a:latin typeface="Söhne"/>
            </a:endParaRPr>
          </a:p>
          <a:p>
            <a:pPr algn="l"/>
            <a:r>
              <a:rPr lang="en-GB" b="0" i="0" u="none" strike="noStrike" dirty="0">
                <a:solidFill>
                  <a:srgbClr val="181818"/>
                </a:solidFill>
                <a:effectLst/>
                <a:latin typeface="Söhne"/>
              </a:rPr>
              <a:t>Moreover, variable resistance training ensures enhanced muscle activation and recruitment throughout the entire range of motion. This helps overcome strength plateaus and fosters improvements in power development, particularly beneficial for explosive movements like squat jumps and dynamic bench presses.</a:t>
            </a:r>
          </a:p>
          <a:p>
            <a:pPr algn="l"/>
            <a:endParaRPr lang="en-GB" b="0" i="0" u="none" strike="noStrike" dirty="0">
              <a:solidFill>
                <a:srgbClr val="181818"/>
              </a:solidFill>
              <a:effectLst/>
              <a:latin typeface="Söhne"/>
            </a:endParaRPr>
          </a:p>
          <a:p>
            <a:pPr algn="l"/>
            <a:r>
              <a:rPr lang="en-GB" b="0" i="0" u="none" strike="noStrike" dirty="0">
                <a:solidFill>
                  <a:srgbClr val="181818"/>
                </a:solidFill>
                <a:effectLst/>
                <a:latin typeface="Söhne"/>
              </a:rPr>
              <a:t>Additionally, bands provide destabilizing forces that require additional stabilization from surrounding muscles and joints. This strengthens stabilizing muscles, improves joint stability, and reduces the risk of injuries during squat and bench press movements.</a:t>
            </a:r>
          </a:p>
          <a:p>
            <a:pPr algn="l"/>
            <a:endParaRPr lang="en-GB" b="0" i="0" u="none" strike="noStrike" dirty="0">
              <a:solidFill>
                <a:srgbClr val="181818"/>
              </a:solidFill>
              <a:effectLst/>
              <a:latin typeface="Söhne"/>
            </a:endParaRPr>
          </a:p>
          <a:p>
            <a:pPr algn="l"/>
            <a:r>
              <a:rPr lang="en-GB" b="0" i="0" u="none" strike="noStrike" dirty="0">
                <a:solidFill>
                  <a:srgbClr val="181818"/>
                </a:solidFill>
                <a:effectLst/>
                <a:latin typeface="Söhne"/>
              </a:rPr>
              <a:t>Furthermore, variable resistance training closely mimics real-life movement patterns, promoting functional strength development that translates to improved performance in sports and daily activities.</a:t>
            </a:r>
          </a:p>
          <a:p>
            <a:pPr algn="l"/>
            <a:r>
              <a:rPr lang="en-GB" b="0" i="0" u="none" strike="noStrike" dirty="0">
                <a:solidFill>
                  <a:srgbClr val="181818"/>
                </a:solidFill>
                <a:effectLst/>
                <a:latin typeface="Söhne"/>
              </a:rPr>
              <a:t>Bands also create constant tension throughout the movement, increasing time under tension for the muscles, which can lead to greater muscle hypertrophy and endurance. Lastly, bands are lightweight, portable, and versatile, making them accessible for workouts anywhere, and easily adjustable to accommodate different fitness levels and training goals.</a:t>
            </a:r>
          </a:p>
          <a:p>
            <a:pPr algn="l"/>
            <a:endParaRPr lang="en-GB" b="0" i="0" u="none" strike="noStrike" dirty="0">
              <a:solidFill>
                <a:srgbClr val="181818"/>
              </a:solidFill>
              <a:effectLst/>
              <a:latin typeface="Söhne"/>
            </a:endParaRPr>
          </a:p>
          <a:p>
            <a:pPr algn="l"/>
            <a:r>
              <a:rPr lang="en-GB" b="0" i="0" u="none" strike="noStrike" dirty="0">
                <a:solidFill>
                  <a:srgbClr val="181818"/>
                </a:solidFill>
                <a:effectLst/>
                <a:latin typeface="Söhne"/>
              </a:rPr>
              <a:t>In summary, variable resistance training offers a comprehensive approach to strength training, providing numerous benefits that optimize workout outcomes and support overall fitness goals."</a:t>
            </a:r>
          </a:p>
          <a:p>
            <a:endParaRPr lang="en-US" dirty="0"/>
          </a:p>
        </p:txBody>
      </p:sp>
      <p:sp>
        <p:nvSpPr>
          <p:cNvPr id="4" name="Slide Number Placeholder 3"/>
          <p:cNvSpPr>
            <a:spLocks noGrp="1"/>
          </p:cNvSpPr>
          <p:nvPr>
            <p:ph type="sldNum" sz="quarter" idx="5"/>
          </p:nvPr>
        </p:nvSpPr>
        <p:spPr/>
        <p:txBody>
          <a:bodyPr/>
          <a:lstStyle/>
          <a:p>
            <a:fld id="{7CF6E891-0258-1245-BD5C-D3BD4E2CDB03}" type="slidenum">
              <a:rPr lang="en-US" smtClean="0"/>
              <a:t>5</a:t>
            </a:fld>
            <a:endParaRPr lang="en-US"/>
          </a:p>
        </p:txBody>
      </p:sp>
    </p:spTree>
    <p:extLst>
      <p:ext uri="{BB962C8B-B14F-4D97-AF65-F5344CB8AC3E}">
        <p14:creationId xmlns:p14="http://schemas.microsoft.com/office/powerpoint/2010/main" val="21212845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181818"/>
                </a:solidFill>
                <a:effectLst/>
                <a:latin typeface="Söhne"/>
              </a:rPr>
              <a:t>When comparing variable resistance training to traditional resistance training methods, it becomes evident that traditional approaches have limitations that can hinder maximal effort and muscle tension. One such limitation is the sticking point, a phenomenon where lifters encounter mechanical disadvantages during certain phases of movements, hindering their ability to exert maximum force.</a:t>
            </a:r>
          </a:p>
          <a:p>
            <a:pPr algn="l"/>
            <a:endParaRPr lang="en-GB" b="0" i="0" u="none" strike="noStrike" dirty="0">
              <a:solidFill>
                <a:srgbClr val="181818"/>
              </a:solidFill>
              <a:effectLst/>
              <a:latin typeface="Söhne"/>
            </a:endParaRPr>
          </a:p>
          <a:p>
            <a:pPr algn="l"/>
            <a:r>
              <a:rPr lang="en-GB" b="0" i="0" u="none" strike="noStrike" dirty="0">
                <a:solidFill>
                  <a:srgbClr val="181818"/>
                </a:solidFill>
                <a:effectLst/>
                <a:latin typeface="Söhne"/>
              </a:rPr>
              <a:t>These limitations in traditional resistance training methods prompted the exploration of alternative approaches like variable resistance training. Variable resistance training addresses these limitations by allowing for greater loading and muscle tension throughout the entire range of motion of an exercise.</a:t>
            </a:r>
          </a:p>
          <a:p>
            <a:pPr algn="l"/>
            <a:endParaRPr lang="en-GB" b="0" i="0" u="none" strike="noStrike" dirty="0">
              <a:solidFill>
                <a:srgbClr val="181818"/>
              </a:solidFill>
              <a:effectLst/>
              <a:latin typeface="Söhne"/>
            </a:endParaRPr>
          </a:p>
          <a:p>
            <a:pPr algn="l"/>
            <a:r>
              <a:rPr lang="en-GB" b="0" i="0" u="none" strike="noStrike" dirty="0">
                <a:solidFill>
                  <a:srgbClr val="181818"/>
                </a:solidFill>
                <a:effectLst/>
                <a:latin typeface="Söhne"/>
              </a:rPr>
              <a:t>In traditional resistance training, the mechanics involved in using free weights can sometimes pose challenges in achieving maximal effort across the active range of motion of a joint. The body's leverage systems limit the maximum weight that can be used during an exercise, creating disadvantageous positions in range of motion. This phenomenon of the sticking point restricts maximal external resistance, limiting overall muscle tension and potentially hindering muscle mass gains.</a:t>
            </a:r>
          </a:p>
          <a:p>
            <a:pPr algn="l"/>
            <a:endParaRPr lang="en-GB" b="0" i="0" u="none" strike="noStrike" dirty="0">
              <a:solidFill>
                <a:srgbClr val="181818"/>
              </a:solidFill>
              <a:effectLst/>
              <a:latin typeface="Söhne"/>
            </a:endParaRPr>
          </a:p>
          <a:p>
            <a:pPr algn="l"/>
            <a:r>
              <a:rPr lang="en-GB" b="0" i="0" u="none" strike="noStrike" dirty="0">
                <a:solidFill>
                  <a:srgbClr val="181818"/>
                </a:solidFill>
                <a:effectLst/>
                <a:latin typeface="Söhne"/>
              </a:rPr>
              <a:t>Recognizing these challenges, researchers have sought solutions to minimize the impact of sticking points and enhance overall training effectiveness. Variable resistance training presents a viable solution by providing more evenly distributed external resistance, allowing for greater loading in higher leverage positions. As a result, variable resistance training enables lifters to achieve greater average muscle tension across the entire range of motion, facilitating improved muscle mass gains and optimizing training outcomes.</a:t>
            </a:r>
          </a:p>
          <a:p>
            <a:endParaRPr lang="en-US" dirty="0"/>
          </a:p>
        </p:txBody>
      </p:sp>
      <p:sp>
        <p:nvSpPr>
          <p:cNvPr id="4" name="Slide Number Placeholder 3"/>
          <p:cNvSpPr>
            <a:spLocks noGrp="1"/>
          </p:cNvSpPr>
          <p:nvPr>
            <p:ph type="sldNum" sz="quarter" idx="5"/>
          </p:nvPr>
        </p:nvSpPr>
        <p:spPr/>
        <p:txBody>
          <a:bodyPr/>
          <a:lstStyle/>
          <a:p>
            <a:fld id="{7CF6E891-0258-1245-BD5C-D3BD4E2CDB03}" type="slidenum">
              <a:rPr lang="en-US" smtClean="0"/>
              <a:t>6</a:t>
            </a:fld>
            <a:endParaRPr lang="en-US"/>
          </a:p>
        </p:txBody>
      </p:sp>
    </p:spTree>
    <p:extLst>
      <p:ext uri="{BB962C8B-B14F-4D97-AF65-F5344CB8AC3E}">
        <p14:creationId xmlns:p14="http://schemas.microsoft.com/office/powerpoint/2010/main" val="22051689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181818"/>
                </a:solidFill>
                <a:effectLst/>
                <a:latin typeface="Söhne"/>
              </a:rPr>
              <a:t>There are many various exercises that individuals can perform using resistance bands to target different muscle groups. Regardless of fitness goals and there's probably a resistance band exercise that can help you strengthen areas that want to be targeted. </a:t>
            </a:r>
          </a:p>
          <a:p>
            <a:pPr algn="l"/>
            <a:endParaRPr lang="en-GB" b="0" i="0" u="none" strike="noStrike" dirty="0">
              <a:solidFill>
                <a:srgbClr val="181818"/>
              </a:solidFill>
              <a:effectLst/>
              <a:latin typeface="Söhne"/>
            </a:endParaRPr>
          </a:p>
          <a:p>
            <a:pPr algn="l"/>
            <a:r>
              <a:rPr lang="en-GB" b="0" i="0" u="none" strike="noStrike" dirty="0">
                <a:solidFill>
                  <a:srgbClr val="181818"/>
                </a:solidFill>
                <a:effectLst/>
                <a:latin typeface="Söhne"/>
              </a:rPr>
              <a:t>Additionally, resistance bands used in variable resistance training offer unique advantages due to their inherent elastic properties. These properties contribute to increased eccentric loading during exercises, enhancing the training stimulus in multiple ways. Firstly, the elasticity of the bands pulls on the load, increasing eccentric loading as the client lowers the barbell. Also, as the movement begins, the elasticity of the bands enhances the velocity of the eccentric phase, providing a greater eccentric stimulus from the stored elastic energy.</a:t>
            </a:r>
          </a:p>
          <a:p>
            <a:endParaRPr lang="en-US" dirty="0"/>
          </a:p>
          <a:p>
            <a:r>
              <a:rPr lang="en-US" dirty="0"/>
              <a:t>Most significantly, the steps taken in determining the resistance required for variable resistance training using resistance bands, which is what we will address next. First, a one-repetition maximum (1RM) test was used to determine the client's baseline strength, or an estimation based on their current strength level was made. This gives us a point of reference for choosing the right training loads and dividing up the resistance in the bands so that we can </a:t>
            </a:r>
            <a:r>
              <a:rPr lang="en-US" dirty="0" err="1"/>
              <a:t>maximise</a:t>
            </a:r>
            <a:r>
              <a:rPr lang="en-US" dirty="0"/>
              <a:t> the training stimulus and encourage improvement over time.</a:t>
            </a:r>
          </a:p>
          <a:p>
            <a:endParaRPr lang="en-US" dirty="0"/>
          </a:p>
        </p:txBody>
      </p:sp>
      <p:sp>
        <p:nvSpPr>
          <p:cNvPr id="4" name="Slide Number Placeholder 3"/>
          <p:cNvSpPr>
            <a:spLocks noGrp="1"/>
          </p:cNvSpPr>
          <p:nvPr>
            <p:ph type="sldNum" sz="quarter" idx="5"/>
          </p:nvPr>
        </p:nvSpPr>
        <p:spPr/>
        <p:txBody>
          <a:bodyPr/>
          <a:lstStyle/>
          <a:p>
            <a:fld id="{7CF6E891-0258-1245-BD5C-D3BD4E2CDB03}" type="slidenum">
              <a:rPr lang="en-US" smtClean="0"/>
              <a:t>7</a:t>
            </a:fld>
            <a:endParaRPr lang="en-US"/>
          </a:p>
        </p:txBody>
      </p:sp>
    </p:spTree>
    <p:extLst>
      <p:ext uri="{BB962C8B-B14F-4D97-AF65-F5344CB8AC3E}">
        <p14:creationId xmlns:p14="http://schemas.microsoft.com/office/powerpoint/2010/main" val="16704452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181818"/>
                </a:solidFill>
                <a:effectLst/>
                <a:latin typeface="Söhne"/>
              </a:rPr>
              <a:t>In order To calculate resistance for the training program, we followed a systematic process tailored to the individual clients needs and training goals. Firstly, we assess the clients baseline strength by conducting a one-repetition maximum (1RM) test for both the squat and bench press. This establishes a reference point for determining appropriate training loads.</a:t>
            </a:r>
          </a:p>
          <a:p>
            <a:pPr algn="l"/>
            <a:endParaRPr lang="en-GB" b="0" i="0" u="none" strike="noStrike" dirty="0">
              <a:solidFill>
                <a:srgbClr val="181818"/>
              </a:solidFill>
              <a:effectLst/>
              <a:latin typeface="Söhne"/>
            </a:endParaRPr>
          </a:p>
          <a:p>
            <a:pPr algn="l"/>
            <a:r>
              <a:rPr lang="en-GB" b="0" i="0" u="none" strike="noStrike" dirty="0">
                <a:solidFill>
                  <a:srgbClr val="181818"/>
                </a:solidFill>
                <a:effectLst/>
                <a:latin typeface="Söhne"/>
              </a:rPr>
              <a:t>Next, to determine the total load or percentage of 1RM to be used for the exercise, considering factors such as the client’s experience level and program design. We then allocate a percentage of this total load to be provided by the resistance bands.</a:t>
            </a:r>
          </a:p>
          <a:p>
            <a:pPr algn="l"/>
            <a:endParaRPr lang="en-GB" b="0" i="0" u="none" strike="noStrike" dirty="0">
              <a:solidFill>
                <a:srgbClr val="181818"/>
              </a:solidFill>
              <a:effectLst/>
              <a:latin typeface="Söhne"/>
            </a:endParaRPr>
          </a:p>
          <a:p>
            <a:pPr algn="l"/>
            <a:r>
              <a:rPr lang="en-GB" b="0" i="0" u="none" strike="noStrike" dirty="0">
                <a:solidFill>
                  <a:srgbClr val="181818"/>
                </a:solidFill>
                <a:effectLst/>
                <a:latin typeface="Söhne"/>
              </a:rPr>
              <a:t>To determine the tension the resistance bands provided at different moments during the exercise once attached to the barbell. The required resistance to match the client's strength curve was then calculated.</a:t>
            </a:r>
          </a:p>
          <a:p>
            <a:pPr algn="l"/>
            <a:endParaRPr lang="en-GB" b="0" i="0" u="none" strike="noStrike" dirty="0">
              <a:solidFill>
                <a:srgbClr val="181818"/>
              </a:solidFill>
              <a:effectLst/>
              <a:latin typeface="Söhne"/>
            </a:endParaRPr>
          </a:p>
          <a:p>
            <a:pPr algn="l"/>
            <a:r>
              <a:rPr lang="en-GB" b="0" i="0" u="none" strike="noStrike" dirty="0">
                <a:solidFill>
                  <a:srgbClr val="181818"/>
                </a:solidFill>
                <a:effectLst/>
                <a:latin typeface="Söhne"/>
              </a:rPr>
              <a:t>Throughout the training session, we continuously monitor the client's performance and adjust the resistance provided by the bands as needed to optimize the training stimulus and movement mechanics. Regular reassessment of the lifter's strength and progress ensures that the resistance levels remain appropriate and effective.</a:t>
            </a:r>
          </a:p>
          <a:p>
            <a:pPr algn="l"/>
            <a:endParaRPr lang="en-GB" b="0" i="0" u="none" strike="noStrike" dirty="0">
              <a:solidFill>
                <a:srgbClr val="181818"/>
              </a:solidFill>
              <a:effectLst/>
              <a:latin typeface="Söhne"/>
            </a:endParaRPr>
          </a:p>
          <a:p>
            <a:pPr algn="l"/>
            <a:r>
              <a:rPr lang="en-GB" b="0" i="0" u="none" strike="noStrike" dirty="0">
                <a:solidFill>
                  <a:srgbClr val="181818"/>
                </a:solidFill>
                <a:effectLst/>
                <a:latin typeface="Söhne"/>
              </a:rPr>
              <a:t>In summary, calculating resistance for variable resistance training with bands involves a comprehensive approach that integrates baseline strength assessment, load determination, band allocation, setup optimization, and ongoing progress monitoring. By tailoring the resistance to </a:t>
            </a:r>
            <a:r>
              <a:rPr lang="en-GB" b="0" i="0" u="none" strike="noStrike">
                <a:solidFill>
                  <a:srgbClr val="181818"/>
                </a:solidFill>
                <a:effectLst/>
                <a:latin typeface="Söhne"/>
              </a:rPr>
              <a:t>the individual, </a:t>
            </a:r>
            <a:r>
              <a:rPr lang="en-GB" b="0" i="0" u="none" strike="noStrike" dirty="0">
                <a:solidFill>
                  <a:srgbClr val="181818"/>
                </a:solidFill>
                <a:effectLst/>
                <a:latin typeface="Söhne"/>
              </a:rPr>
              <a:t>you can maximize training effectiveness and facilitate progress towards strength and performance.</a:t>
            </a:r>
          </a:p>
          <a:p>
            <a:endParaRPr lang="en-US" dirty="0"/>
          </a:p>
        </p:txBody>
      </p:sp>
      <p:sp>
        <p:nvSpPr>
          <p:cNvPr id="4" name="Slide Number Placeholder 3"/>
          <p:cNvSpPr>
            <a:spLocks noGrp="1"/>
          </p:cNvSpPr>
          <p:nvPr>
            <p:ph type="sldNum" sz="quarter" idx="5"/>
          </p:nvPr>
        </p:nvSpPr>
        <p:spPr/>
        <p:txBody>
          <a:bodyPr/>
          <a:lstStyle/>
          <a:p>
            <a:fld id="{7CF6E891-0258-1245-BD5C-D3BD4E2CDB03}" type="slidenum">
              <a:rPr lang="en-US" smtClean="0"/>
              <a:t>8</a:t>
            </a:fld>
            <a:endParaRPr lang="en-US"/>
          </a:p>
        </p:txBody>
      </p:sp>
    </p:spTree>
    <p:extLst>
      <p:ext uri="{BB962C8B-B14F-4D97-AF65-F5344CB8AC3E}">
        <p14:creationId xmlns:p14="http://schemas.microsoft.com/office/powerpoint/2010/main" val="29768520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dirty="0">
                <a:solidFill>
                  <a:srgbClr val="ECECEC"/>
                </a:solidFill>
                <a:effectLst/>
                <a:latin typeface="Söhne"/>
              </a:rPr>
              <a:t>The training program of two weekly sessions, that balances assisted and resisted training approaches to maximise benefits along with avoiding the risk of overtraining and injury. While assisted sessions reduce resistance to offer support throughout the exercise.  The resistant, variable resistance sessions add external resistance to increase the intensity of the exercise. Both methods are beneficial additions to a programme of variable resistance training as they provided chances for focused muscle activation, strength development, and enhanced mobility.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u="none" strike="noStrike" dirty="0">
              <a:solidFill>
                <a:srgbClr val="ECECEC"/>
              </a:solidFill>
              <a:effectLst/>
              <a:latin typeface="Söhne"/>
            </a:endParaRPr>
          </a:p>
          <a:p>
            <a:pPr algn="l"/>
            <a:r>
              <a:rPr lang="en-GB" b="0" i="0" u="none" strike="noStrike" dirty="0">
                <a:solidFill>
                  <a:srgbClr val="ECECEC"/>
                </a:solidFill>
                <a:effectLst/>
                <a:latin typeface="Söhne"/>
              </a:rPr>
              <a:t>Bands with different resistance levels are gradually applied to bench lifts and squats throughout the programme. Black bands give 20 kg, purple bands 30 kg, and red bands 10kg for bench and 15 kg of resistance for squat</a:t>
            </a:r>
          </a:p>
          <a:p>
            <a:pPr algn="l"/>
            <a:endParaRPr lang="en-GB" b="0" i="0" u="none" strike="noStrike" dirty="0">
              <a:solidFill>
                <a:srgbClr val="ECECEC"/>
              </a:solidFill>
              <a:effectLst/>
              <a:latin typeface="Söhne"/>
            </a:endParaRPr>
          </a:p>
          <a:p>
            <a:pPr algn="l"/>
            <a:r>
              <a:rPr lang="en-GB" b="0" i="0" u="none" strike="noStrike" dirty="0">
                <a:solidFill>
                  <a:srgbClr val="ECECEC"/>
                </a:solidFill>
                <a:effectLst/>
                <a:latin typeface="Söhne"/>
              </a:rPr>
              <a:t>The client concentrated on building a solid foundation for advancement over the first two weeks. In the first week of resistant training, the client does five sets of five repetitions at 80–85% of their one-repetition maximum (1RM) in the bench and squat, using a resistance band with a load of 10% overall. </a:t>
            </a:r>
          </a:p>
          <a:p>
            <a:pPr algn="l"/>
            <a:endParaRPr lang="en-GB" b="0" i="0" u="none" strike="noStrike" dirty="0">
              <a:solidFill>
                <a:srgbClr val="ECECEC"/>
              </a:solidFill>
              <a:effectLst/>
              <a:latin typeface="Söhne"/>
            </a:endParaRPr>
          </a:p>
          <a:p>
            <a:pPr algn="l"/>
            <a:r>
              <a:rPr lang="en-GB" b="0" i="0" u="none" strike="noStrike" dirty="0">
                <a:solidFill>
                  <a:srgbClr val="ECECEC"/>
                </a:solidFill>
                <a:effectLst/>
                <a:latin typeface="Söhne"/>
              </a:rPr>
              <a:t>In Week 2, session2  the focus shifts to assisted sessions, utilizing a 5x3 protocol at the same intensity with a 10% total load from red bands.</a:t>
            </a:r>
          </a:p>
          <a:p>
            <a:pPr algn="l"/>
            <a:endParaRPr lang="en-GB" b="0" i="0" u="none" strike="noStrike" dirty="0">
              <a:solidFill>
                <a:srgbClr val="ECECEC"/>
              </a:solidFill>
              <a:effectLst/>
              <a:latin typeface="Söhne"/>
            </a:endParaRPr>
          </a:p>
          <a:p>
            <a:pPr algn="l"/>
            <a:r>
              <a:rPr lang="en-GB" b="0" i="0" u="none" strike="noStrike" dirty="0">
                <a:solidFill>
                  <a:srgbClr val="ECECEC"/>
                </a:solidFill>
                <a:effectLst/>
                <a:latin typeface="Söhne"/>
              </a:rPr>
              <a:t>In Weeks 3 and 4 introduce a progressive overload approach. Resisted sessions continue with the same 5x5 protocol but with a heightened total load of 20% from black bands. Similarly, assisted sessions maintain the 5x3 protocol but with a 20% total load from black bands, promoting adaptation and growth.</a:t>
            </a:r>
          </a:p>
          <a:p>
            <a:pPr algn="l"/>
            <a:endParaRPr lang="en-GB" b="0" i="0" u="none" strike="noStrike" dirty="0">
              <a:solidFill>
                <a:srgbClr val="ECECEC"/>
              </a:solidFill>
              <a:effectLst/>
              <a:latin typeface="Söhne"/>
            </a:endParaRPr>
          </a:p>
          <a:p>
            <a:pPr algn="l"/>
            <a:r>
              <a:rPr lang="en-GB" b="0" i="0" u="none" strike="noStrike" dirty="0">
                <a:solidFill>
                  <a:srgbClr val="ECECEC"/>
                </a:solidFill>
                <a:effectLst/>
                <a:latin typeface="Söhne"/>
              </a:rPr>
              <a:t>As we reached Week 4, entered enter the peak performance phase of the program. With a 30% total load from purple bands, both resisted and assisted sessions push the client to their maximum capacity. However, bench remined at 20% using the black band. This then prepared the client for the post-test evaluation.</a:t>
            </a:r>
          </a:p>
          <a:p>
            <a:pPr algn="l"/>
            <a:endParaRPr lang="en-GB" b="0" i="0" u="none" strike="noStrike" dirty="0">
              <a:solidFill>
                <a:srgbClr val="ECECEC"/>
              </a:solidFill>
              <a:effectLst/>
              <a:latin typeface="Söhne"/>
            </a:endParaRPr>
          </a:p>
          <a:p>
            <a:pPr algn="l"/>
            <a:r>
              <a:rPr lang="en-GB" b="0" i="0" u="none" strike="noStrike" dirty="0">
                <a:solidFill>
                  <a:srgbClr val="ECECEC"/>
                </a:solidFill>
                <a:effectLst/>
                <a:latin typeface="Söhne"/>
              </a:rPr>
              <a:t>Following the completion of the four-week program, the client underwent a post-test evaluation to assess their one-repetition maximum (1RM) for squat and bench, along with the following measures such as the Keizer leg press, Keizer chest and vertical jump. This evaluation provides valuable insights into the effectiveness of the program and allows the client to track their progress when complete. </a:t>
            </a:r>
          </a:p>
          <a:p>
            <a:endParaRPr lang="en-US" dirty="0"/>
          </a:p>
        </p:txBody>
      </p:sp>
      <p:sp>
        <p:nvSpPr>
          <p:cNvPr id="4" name="Slide Number Placeholder 3"/>
          <p:cNvSpPr>
            <a:spLocks noGrp="1"/>
          </p:cNvSpPr>
          <p:nvPr>
            <p:ph type="sldNum" sz="quarter" idx="5"/>
          </p:nvPr>
        </p:nvSpPr>
        <p:spPr/>
        <p:txBody>
          <a:bodyPr/>
          <a:lstStyle/>
          <a:p>
            <a:fld id="{7CF6E891-0258-1245-BD5C-D3BD4E2CDB03}" type="slidenum">
              <a:rPr lang="en-US" smtClean="0"/>
              <a:t>9</a:t>
            </a:fld>
            <a:endParaRPr lang="en-US"/>
          </a:p>
        </p:txBody>
      </p:sp>
    </p:spTree>
    <p:extLst>
      <p:ext uri="{BB962C8B-B14F-4D97-AF65-F5344CB8AC3E}">
        <p14:creationId xmlns:p14="http://schemas.microsoft.com/office/powerpoint/2010/main" val="30669676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181818"/>
                </a:solidFill>
                <a:effectLst/>
                <a:latin typeface="Söhne"/>
              </a:rPr>
              <a:t>As the client conducted of resisted and assisted sessions using elastic bands of the varying resistance levels. The results seen a slight improvement. For instance, in the squat exercise, the client saw their one-repetition maximum (1RM) increase to 110kg  with the addition of red and black bands, and to 145 kg with the purple band. Similarly, in the bench press, the 1RM increased to 105 kg with the use of red bands, adjusted to 20 kg. Muscle endurance and power also saw significant improvements, with Keizer leg power increasing from 479 to 498 and chest power from 262 to 286. Additionally, vertical jump height improved from 49 to 50 cm.</a:t>
            </a:r>
          </a:p>
          <a:p>
            <a:pPr algn="l"/>
            <a:endParaRPr lang="en-GB" b="0" i="0" u="none" strike="noStrike" dirty="0">
              <a:solidFill>
                <a:srgbClr val="181818"/>
              </a:solidFill>
              <a:effectLst/>
              <a:latin typeface="Söhne"/>
            </a:endParaRPr>
          </a:p>
          <a:p>
            <a:pPr algn="l"/>
            <a:r>
              <a:rPr lang="en-GB" b="0" i="0" u="none" strike="noStrike" dirty="0">
                <a:solidFill>
                  <a:srgbClr val="181818"/>
                </a:solidFill>
                <a:effectLst/>
                <a:latin typeface="Söhne"/>
              </a:rPr>
              <a:t>To evaluate the effectiveness of the program, the concept of variable resistance training. Variable resistance training, as defined by Andersen et al. (2022), involves adjusting resistance throughout the range of motion of an exercise to match the strength curve of the muscle being targeted. This method optimizes muscle engagement, leading to improved muscle activation and strength gains.</a:t>
            </a:r>
          </a:p>
          <a:p>
            <a:pPr algn="l"/>
            <a:endParaRPr lang="en-GB" b="0" i="0" u="none" strike="noStrike" dirty="0">
              <a:solidFill>
                <a:srgbClr val="181818"/>
              </a:solidFill>
              <a:effectLst/>
              <a:latin typeface="Söhne"/>
            </a:endParaRPr>
          </a:p>
          <a:p>
            <a:pPr algn="l"/>
            <a:r>
              <a:rPr lang="en-GB" b="0" i="0" u="none" strike="noStrike" dirty="0">
                <a:solidFill>
                  <a:srgbClr val="181818"/>
                </a:solidFill>
                <a:effectLst/>
                <a:latin typeface="Söhne"/>
              </a:rPr>
              <a:t>Studies by Soria-</a:t>
            </a:r>
            <a:r>
              <a:rPr lang="en-GB" b="0" i="0" u="none" strike="noStrike" dirty="0" err="1">
                <a:solidFill>
                  <a:srgbClr val="181818"/>
                </a:solidFill>
                <a:effectLst/>
                <a:latin typeface="Söhne"/>
              </a:rPr>
              <a:t>Gila</a:t>
            </a:r>
            <a:r>
              <a:rPr lang="en-GB" b="0" i="0" u="none" strike="noStrike" dirty="0">
                <a:solidFill>
                  <a:srgbClr val="181818"/>
                </a:solidFill>
                <a:effectLst/>
                <a:latin typeface="Söhne"/>
              </a:rPr>
              <a:t> et al. (2015) and Wilson and </a:t>
            </a:r>
            <a:r>
              <a:rPr lang="en-GB" b="0" i="0" u="none" strike="noStrike" dirty="0" err="1">
                <a:solidFill>
                  <a:srgbClr val="181818"/>
                </a:solidFill>
                <a:effectLst/>
                <a:latin typeface="Söhne"/>
              </a:rPr>
              <a:t>Kritz</a:t>
            </a:r>
            <a:r>
              <a:rPr lang="en-GB" b="0" i="0" u="none" strike="noStrike" dirty="0">
                <a:solidFill>
                  <a:srgbClr val="181818"/>
                </a:solidFill>
                <a:effectLst/>
                <a:latin typeface="Söhne"/>
              </a:rPr>
              <a:t> (2014) demonstrate that variable resistance training reduces the mechanical disadvantage encountered at sticking points in traditional free weight training. By adjusting resistance levels to match the strength curve, variable resistance training allows for greater loading in higher leverage positions, leading to increased muscle tension and greater gains in strength. Furthermore, variable resistance training targets specific muscle groups and addresses their strength curves, as highlighted by Wilson and </a:t>
            </a:r>
            <a:r>
              <a:rPr lang="en-GB" b="0" i="0" u="none" strike="noStrike" dirty="0" err="1">
                <a:solidFill>
                  <a:srgbClr val="181818"/>
                </a:solidFill>
                <a:effectLst/>
                <a:latin typeface="Söhne"/>
              </a:rPr>
              <a:t>Kritz</a:t>
            </a:r>
            <a:r>
              <a:rPr lang="en-GB" b="0" i="0" u="none" strike="noStrike" dirty="0">
                <a:solidFill>
                  <a:srgbClr val="181818"/>
                </a:solidFill>
                <a:effectLst/>
                <a:latin typeface="Söhne"/>
              </a:rPr>
              <a:t> (2014). This optimization of muscle engagement throughout the exercise's range of motion contributes to enhanced muscle activation and strength strength.</a:t>
            </a:r>
          </a:p>
          <a:p>
            <a:pPr algn="l"/>
            <a:endParaRPr lang="en-GB" b="0" i="0" u="none" strike="noStrike" dirty="0">
              <a:solidFill>
                <a:srgbClr val="181818"/>
              </a:solidFill>
              <a:effectLst/>
              <a:latin typeface="Söhne"/>
            </a:endParaRPr>
          </a:p>
          <a:p>
            <a:pPr algn="l"/>
            <a:r>
              <a:rPr lang="en-GB" b="0" i="0" u="none" strike="noStrike" dirty="0">
                <a:solidFill>
                  <a:srgbClr val="181818"/>
                </a:solidFill>
                <a:effectLst/>
                <a:latin typeface="Söhne"/>
              </a:rPr>
              <a:t>The application of variable resistance training to exercises like the squat and bench press demonstrates its effectiveness in promoting gains in strength and power. This is supported by McMaster et al. (2010), who emphasize the importance of progressive overload in stimulating muscle adaptation and growth. By gradually increasing resistance using elastic bands, participants in our program were exposed to continuous overload, leading to significant improvements in strength.</a:t>
            </a:r>
          </a:p>
          <a:p>
            <a:pPr algn="l"/>
            <a:endParaRPr lang="en-GB" b="0" i="0" u="none" strike="noStrike" dirty="0">
              <a:solidFill>
                <a:srgbClr val="181818"/>
              </a:solidFill>
              <a:effectLst/>
              <a:latin typeface="Söhne"/>
            </a:endParaRPr>
          </a:p>
          <a:p>
            <a:pPr algn="l"/>
            <a:r>
              <a:rPr lang="en-GB" b="0" i="0" u="none" strike="noStrike" dirty="0">
                <a:solidFill>
                  <a:srgbClr val="181818"/>
                </a:solidFill>
                <a:effectLst/>
                <a:latin typeface="Söhne"/>
              </a:rPr>
              <a:t>In conclusion, the evidence supports the effectiveness of variable resistance training in promoting development in strength and power by optimizing muscle engagement, addressing specific strength curves, and facilitating progressive overload.</a:t>
            </a:r>
          </a:p>
          <a:p>
            <a:endParaRPr lang="en-US" dirty="0"/>
          </a:p>
        </p:txBody>
      </p:sp>
      <p:sp>
        <p:nvSpPr>
          <p:cNvPr id="4" name="Slide Number Placeholder 3"/>
          <p:cNvSpPr>
            <a:spLocks noGrp="1"/>
          </p:cNvSpPr>
          <p:nvPr>
            <p:ph type="sldNum" sz="quarter" idx="5"/>
          </p:nvPr>
        </p:nvSpPr>
        <p:spPr/>
        <p:txBody>
          <a:bodyPr/>
          <a:lstStyle/>
          <a:p>
            <a:fld id="{7CF6E891-0258-1245-BD5C-D3BD4E2CDB03}" type="slidenum">
              <a:rPr lang="en-US" smtClean="0"/>
              <a:t>10</a:t>
            </a:fld>
            <a:endParaRPr lang="en-US"/>
          </a:p>
        </p:txBody>
      </p:sp>
    </p:spTree>
    <p:extLst>
      <p:ext uri="{BB962C8B-B14F-4D97-AF65-F5344CB8AC3E}">
        <p14:creationId xmlns:p14="http://schemas.microsoft.com/office/powerpoint/2010/main" val="323925689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181818"/>
                </a:solidFill>
                <a:effectLst/>
                <a:latin typeface="Söhne"/>
              </a:rPr>
              <a:t>In conclusion, the utilization of variable resistance training has demonstrated remarkable efficacy in enhancing strength, muscle endurance, and overall fitness. By adjusting resistance levels throughout the range of motion to match the strength curve of targeted muscles, this method optimizes muscle engagement, leading to improvements in performance outcomes.</a:t>
            </a:r>
          </a:p>
          <a:p>
            <a:pPr algn="l"/>
            <a:endParaRPr lang="en-GB" b="0" i="0" u="none" strike="noStrike" dirty="0">
              <a:solidFill>
                <a:srgbClr val="181818"/>
              </a:solidFill>
              <a:effectLst/>
              <a:latin typeface="Söhne"/>
            </a:endParaRPr>
          </a:p>
          <a:p>
            <a:pPr algn="l"/>
            <a:r>
              <a:rPr lang="en-GB" b="0" i="0" u="none" strike="noStrike" dirty="0">
                <a:solidFill>
                  <a:srgbClr val="181818"/>
                </a:solidFill>
                <a:effectLst/>
                <a:latin typeface="Söhne"/>
              </a:rPr>
              <a:t>The results observed in the training program underscore its effectiveness. The client experienced an increases in strength, as evidenced by improvements in one-repetition maximum (1RM) measurements for both squat and bench exercises. Additionally, enhancements in muscle endurance and power, along with improved vertical jump height, further highlight the positive impact of this training approach.</a:t>
            </a:r>
          </a:p>
          <a:p>
            <a:pPr algn="l"/>
            <a:endParaRPr lang="en-GB" b="0" i="0" u="none" strike="noStrike" dirty="0">
              <a:solidFill>
                <a:srgbClr val="181818"/>
              </a:solidFill>
              <a:effectLst/>
              <a:latin typeface="Söhne"/>
            </a:endParaRPr>
          </a:p>
          <a:p>
            <a:pPr algn="l"/>
            <a:r>
              <a:rPr lang="en-GB" b="0" i="0" u="none" strike="noStrike" dirty="0">
                <a:solidFill>
                  <a:srgbClr val="181818"/>
                </a:solidFill>
                <a:effectLst/>
                <a:latin typeface="Söhne"/>
              </a:rPr>
              <a:t>The evidence supporting variable resistance training is robust. Studies by Andersen et al., Soria-</a:t>
            </a:r>
            <a:r>
              <a:rPr lang="en-GB" b="0" i="0" u="none" strike="noStrike" dirty="0" err="1">
                <a:solidFill>
                  <a:srgbClr val="181818"/>
                </a:solidFill>
                <a:effectLst/>
                <a:latin typeface="Söhne"/>
              </a:rPr>
              <a:t>Gila</a:t>
            </a:r>
            <a:r>
              <a:rPr lang="en-GB" b="0" i="0" u="none" strike="noStrike" dirty="0">
                <a:solidFill>
                  <a:srgbClr val="181818"/>
                </a:solidFill>
                <a:effectLst/>
                <a:latin typeface="Söhne"/>
              </a:rPr>
              <a:t> et al., and Wilson and </a:t>
            </a:r>
            <a:r>
              <a:rPr lang="en-GB" b="0" i="0" u="none" strike="noStrike" dirty="0" err="1">
                <a:solidFill>
                  <a:srgbClr val="181818"/>
                </a:solidFill>
                <a:effectLst/>
                <a:latin typeface="Söhne"/>
              </a:rPr>
              <a:t>Kritz</a:t>
            </a:r>
            <a:r>
              <a:rPr lang="en-GB" b="0" i="0" u="none" strike="noStrike" dirty="0">
                <a:solidFill>
                  <a:srgbClr val="181818"/>
                </a:solidFill>
                <a:effectLst/>
                <a:latin typeface="Söhne"/>
              </a:rPr>
              <a:t> elucidate its ability to mitigate sticking points encountered in traditional free weight training, thereby facilitating greater loading in advantageous positions and promoting increased muscle tension and strength gains. Moreover, variable resistance training targets specific muscle groups, optimizing muscle engagement throughout the exercise's range of motion and contributing to enhanced muscle activation and strength gains.</a:t>
            </a:r>
          </a:p>
          <a:p>
            <a:pPr algn="l"/>
            <a:endParaRPr lang="en-GB" b="0" i="0" u="none" strike="noStrike" dirty="0">
              <a:solidFill>
                <a:srgbClr val="181818"/>
              </a:solidFill>
              <a:effectLst/>
              <a:latin typeface="Söhne"/>
            </a:endParaRPr>
          </a:p>
          <a:p>
            <a:pPr algn="l"/>
            <a:r>
              <a:rPr lang="en-GB" b="0" i="0" u="none" strike="noStrike" dirty="0">
                <a:solidFill>
                  <a:srgbClr val="181818"/>
                </a:solidFill>
                <a:effectLst/>
                <a:latin typeface="Söhne"/>
              </a:rPr>
              <a:t>Along with the application of progressive overload principles through variable resistance training, as emphasized by McMaster et al., stimulates muscle adaptation and growth, leading to sustained improvements in strength and performance over time.</a:t>
            </a:r>
          </a:p>
          <a:p>
            <a:pPr algn="l"/>
            <a:endParaRPr lang="en-GB" b="0" i="0" u="none" strike="noStrike" dirty="0">
              <a:solidFill>
                <a:srgbClr val="181818"/>
              </a:solidFill>
              <a:effectLst/>
              <a:latin typeface="Söhne"/>
            </a:endParaRPr>
          </a:p>
          <a:p>
            <a:pPr algn="l"/>
            <a:r>
              <a:rPr lang="en-GB" b="0" i="0" u="none" strike="noStrike" dirty="0">
                <a:solidFill>
                  <a:srgbClr val="181818"/>
                </a:solidFill>
                <a:effectLst/>
                <a:latin typeface="Söhne"/>
              </a:rPr>
              <a:t>In summary, variable resistance training emerges as a highly effective method for enhancing strength, muscle endurance, and overall fitness. Its ability to optimize muscle engagement, address specific strength curves, and facilitate progressive overload makes it a valuable tool in strength and conditioning programs aimed at maximizing athletic performance and achieving individual’s fitness goals.</a:t>
            </a:r>
          </a:p>
          <a:p>
            <a:endParaRPr lang="en-US" dirty="0"/>
          </a:p>
        </p:txBody>
      </p:sp>
      <p:sp>
        <p:nvSpPr>
          <p:cNvPr id="4" name="Slide Number Placeholder 3"/>
          <p:cNvSpPr>
            <a:spLocks noGrp="1"/>
          </p:cNvSpPr>
          <p:nvPr>
            <p:ph type="sldNum" sz="quarter" idx="5"/>
          </p:nvPr>
        </p:nvSpPr>
        <p:spPr/>
        <p:txBody>
          <a:bodyPr/>
          <a:lstStyle/>
          <a:p>
            <a:fld id="{7CF6E891-0258-1245-BD5C-D3BD4E2CDB03}" type="slidenum">
              <a:rPr lang="en-US" smtClean="0"/>
              <a:t>11</a:t>
            </a:fld>
            <a:endParaRPr lang="en-US"/>
          </a:p>
        </p:txBody>
      </p:sp>
    </p:spTree>
    <p:extLst>
      <p:ext uri="{BB962C8B-B14F-4D97-AF65-F5344CB8AC3E}">
        <p14:creationId xmlns:p14="http://schemas.microsoft.com/office/powerpoint/2010/main" val="40081555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DD767F-D305-5443-809F-FD7C8485A83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4D0387B0-4291-AD43-BC03-0627FEF76A8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F1C2CC1F-65F9-A548-8F25-1245D2778CDA}"/>
              </a:ext>
            </a:extLst>
          </p:cNvPr>
          <p:cNvSpPr>
            <a:spLocks noGrp="1"/>
          </p:cNvSpPr>
          <p:nvPr>
            <p:ph type="dt" sz="half" idx="10"/>
          </p:nvPr>
        </p:nvSpPr>
        <p:spPr/>
        <p:txBody>
          <a:bodyPr/>
          <a:lstStyle/>
          <a:p>
            <a:fld id="{9F7F8BFB-C56B-2144-ADAE-BA25F1FF7B48}" type="datetimeFigureOut">
              <a:rPr lang="en-US" smtClean="0"/>
              <a:t>5/6/24</a:t>
            </a:fld>
            <a:endParaRPr lang="en-US"/>
          </a:p>
        </p:txBody>
      </p:sp>
      <p:sp>
        <p:nvSpPr>
          <p:cNvPr id="5" name="Footer Placeholder 4">
            <a:extLst>
              <a:ext uri="{FF2B5EF4-FFF2-40B4-BE49-F238E27FC236}">
                <a16:creationId xmlns:a16="http://schemas.microsoft.com/office/drawing/2014/main" id="{22819063-3227-6C4F-AE62-1ACA01B740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71C868-60C8-9E47-A9EA-075974C140D3}"/>
              </a:ext>
            </a:extLst>
          </p:cNvPr>
          <p:cNvSpPr>
            <a:spLocks noGrp="1"/>
          </p:cNvSpPr>
          <p:nvPr>
            <p:ph type="sldNum" sz="quarter" idx="12"/>
          </p:nvPr>
        </p:nvSpPr>
        <p:spPr/>
        <p:txBody>
          <a:bodyPr/>
          <a:lstStyle/>
          <a:p>
            <a:fld id="{E083EDC1-72D0-F148-9133-CAC9E5683B74}" type="slidenum">
              <a:rPr lang="en-US" smtClean="0"/>
              <a:t>‹#›</a:t>
            </a:fld>
            <a:endParaRPr lang="en-US"/>
          </a:p>
        </p:txBody>
      </p:sp>
    </p:spTree>
    <p:extLst>
      <p:ext uri="{BB962C8B-B14F-4D97-AF65-F5344CB8AC3E}">
        <p14:creationId xmlns:p14="http://schemas.microsoft.com/office/powerpoint/2010/main" val="8908509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25F108-3433-0645-A55C-C902898CD7C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6FFA5C9-148D-1D41-8A27-FABA94DE7FE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5020493-E094-1B4B-83EF-F63D3BCE6E4B}"/>
              </a:ext>
            </a:extLst>
          </p:cNvPr>
          <p:cNvSpPr>
            <a:spLocks noGrp="1"/>
          </p:cNvSpPr>
          <p:nvPr>
            <p:ph type="dt" sz="half" idx="10"/>
          </p:nvPr>
        </p:nvSpPr>
        <p:spPr/>
        <p:txBody>
          <a:bodyPr/>
          <a:lstStyle/>
          <a:p>
            <a:fld id="{9F7F8BFB-C56B-2144-ADAE-BA25F1FF7B48}" type="datetimeFigureOut">
              <a:rPr lang="en-US" smtClean="0"/>
              <a:t>5/6/24</a:t>
            </a:fld>
            <a:endParaRPr lang="en-US"/>
          </a:p>
        </p:txBody>
      </p:sp>
      <p:sp>
        <p:nvSpPr>
          <p:cNvPr id="5" name="Footer Placeholder 4">
            <a:extLst>
              <a:ext uri="{FF2B5EF4-FFF2-40B4-BE49-F238E27FC236}">
                <a16:creationId xmlns:a16="http://schemas.microsoft.com/office/drawing/2014/main" id="{9F4BC518-8293-8C42-A3AD-D3113D788EA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0EE5626-24DE-5745-A931-9DDCDC338E25}"/>
              </a:ext>
            </a:extLst>
          </p:cNvPr>
          <p:cNvSpPr>
            <a:spLocks noGrp="1"/>
          </p:cNvSpPr>
          <p:nvPr>
            <p:ph type="sldNum" sz="quarter" idx="12"/>
          </p:nvPr>
        </p:nvSpPr>
        <p:spPr/>
        <p:txBody>
          <a:bodyPr/>
          <a:lstStyle/>
          <a:p>
            <a:fld id="{E083EDC1-72D0-F148-9133-CAC9E5683B74}" type="slidenum">
              <a:rPr lang="en-US" smtClean="0"/>
              <a:t>‹#›</a:t>
            </a:fld>
            <a:endParaRPr lang="en-US"/>
          </a:p>
        </p:txBody>
      </p:sp>
    </p:spTree>
    <p:extLst>
      <p:ext uri="{BB962C8B-B14F-4D97-AF65-F5344CB8AC3E}">
        <p14:creationId xmlns:p14="http://schemas.microsoft.com/office/powerpoint/2010/main" val="28225323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82DDF-98A3-9C4B-BD6E-EF8F605C420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5FFBFA45-FE3A-1647-B37A-BF479717419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385ED78-0F85-2D4A-9878-9A8E0D65438E}"/>
              </a:ext>
            </a:extLst>
          </p:cNvPr>
          <p:cNvSpPr>
            <a:spLocks noGrp="1"/>
          </p:cNvSpPr>
          <p:nvPr>
            <p:ph type="dt" sz="half" idx="10"/>
          </p:nvPr>
        </p:nvSpPr>
        <p:spPr/>
        <p:txBody>
          <a:bodyPr/>
          <a:lstStyle/>
          <a:p>
            <a:fld id="{9F7F8BFB-C56B-2144-ADAE-BA25F1FF7B48}" type="datetimeFigureOut">
              <a:rPr lang="en-US" smtClean="0"/>
              <a:t>5/6/24</a:t>
            </a:fld>
            <a:endParaRPr lang="en-US"/>
          </a:p>
        </p:txBody>
      </p:sp>
      <p:sp>
        <p:nvSpPr>
          <p:cNvPr id="5" name="Footer Placeholder 4">
            <a:extLst>
              <a:ext uri="{FF2B5EF4-FFF2-40B4-BE49-F238E27FC236}">
                <a16:creationId xmlns:a16="http://schemas.microsoft.com/office/drawing/2014/main" id="{47E3E6D7-8839-6346-8B40-B0D393A111D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13E91F-E79A-2D45-8B48-6F8E63A4C083}"/>
              </a:ext>
            </a:extLst>
          </p:cNvPr>
          <p:cNvSpPr>
            <a:spLocks noGrp="1"/>
          </p:cNvSpPr>
          <p:nvPr>
            <p:ph type="sldNum" sz="quarter" idx="12"/>
          </p:nvPr>
        </p:nvSpPr>
        <p:spPr/>
        <p:txBody>
          <a:bodyPr/>
          <a:lstStyle/>
          <a:p>
            <a:fld id="{E083EDC1-72D0-F148-9133-CAC9E5683B74}" type="slidenum">
              <a:rPr lang="en-US" smtClean="0"/>
              <a:t>‹#›</a:t>
            </a:fld>
            <a:endParaRPr lang="en-US"/>
          </a:p>
        </p:txBody>
      </p:sp>
    </p:spTree>
    <p:extLst>
      <p:ext uri="{BB962C8B-B14F-4D97-AF65-F5344CB8AC3E}">
        <p14:creationId xmlns:p14="http://schemas.microsoft.com/office/powerpoint/2010/main" val="12195054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7B8FF9-DF36-AD46-8CC3-82EC1D4C540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C696EA8-5493-2B42-9AD7-870457BFA68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29F4941-544A-F245-8602-17199C731CF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631E732-E912-5E4F-833E-43EB598229C7}"/>
              </a:ext>
            </a:extLst>
          </p:cNvPr>
          <p:cNvSpPr>
            <a:spLocks noGrp="1"/>
          </p:cNvSpPr>
          <p:nvPr>
            <p:ph type="dt" sz="half" idx="10"/>
          </p:nvPr>
        </p:nvSpPr>
        <p:spPr/>
        <p:txBody>
          <a:bodyPr/>
          <a:lstStyle/>
          <a:p>
            <a:fld id="{9F7F8BFB-C56B-2144-ADAE-BA25F1FF7B48}" type="datetimeFigureOut">
              <a:rPr lang="en-US" smtClean="0"/>
              <a:t>5/6/24</a:t>
            </a:fld>
            <a:endParaRPr lang="en-US"/>
          </a:p>
        </p:txBody>
      </p:sp>
      <p:sp>
        <p:nvSpPr>
          <p:cNvPr id="6" name="Footer Placeholder 5">
            <a:extLst>
              <a:ext uri="{FF2B5EF4-FFF2-40B4-BE49-F238E27FC236}">
                <a16:creationId xmlns:a16="http://schemas.microsoft.com/office/drawing/2014/main" id="{501813EC-5F36-3841-8969-BC2B371732F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27A4B9A-1D2A-3F45-8D51-CB44B4CEB463}"/>
              </a:ext>
            </a:extLst>
          </p:cNvPr>
          <p:cNvSpPr>
            <a:spLocks noGrp="1"/>
          </p:cNvSpPr>
          <p:nvPr>
            <p:ph type="sldNum" sz="quarter" idx="12"/>
          </p:nvPr>
        </p:nvSpPr>
        <p:spPr/>
        <p:txBody>
          <a:bodyPr/>
          <a:lstStyle/>
          <a:p>
            <a:fld id="{E083EDC1-72D0-F148-9133-CAC9E5683B74}" type="slidenum">
              <a:rPr lang="en-US" smtClean="0"/>
              <a:t>‹#›</a:t>
            </a:fld>
            <a:endParaRPr lang="en-US"/>
          </a:p>
        </p:txBody>
      </p:sp>
    </p:spTree>
    <p:extLst>
      <p:ext uri="{BB962C8B-B14F-4D97-AF65-F5344CB8AC3E}">
        <p14:creationId xmlns:p14="http://schemas.microsoft.com/office/powerpoint/2010/main" val="12950595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E621D5-75DA-E848-B001-8DD2A4D5EEE4}"/>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16572B8-D341-5B44-A208-7AEC62EA7F0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F5E1EDF-6086-7940-BA75-C68AB5F8314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B8F3B97D-CACD-2C43-A966-135B6622F17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AA3D5E4-8274-9146-A6B8-DF6B91FA9B9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49EEE2F8-1298-EA4A-B957-8444E1036825}"/>
              </a:ext>
            </a:extLst>
          </p:cNvPr>
          <p:cNvSpPr>
            <a:spLocks noGrp="1"/>
          </p:cNvSpPr>
          <p:nvPr>
            <p:ph type="dt" sz="half" idx="10"/>
          </p:nvPr>
        </p:nvSpPr>
        <p:spPr/>
        <p:txBody>
          <a:bodyPr/>
          <a:lstStyle/>
          <a:p>
            <a:fld id="{9F7F8BFB-C56B-2144-ADAE-BA25F1FF7B48}" type="datetimeFigureOut">
              <a:rPr lang="en-US" smtClean="0"/>
              <a:t>5/6/24</a:t>
            </a:fld>
            <a:endParaRPr lang="en-US"/>
          </a:p>
        </p:txBody>
      </p:sp>
      <p:sp>
        <p:nvSpPr>
          <p:cNvPr id="8" name="Footer Placeholder 7">
            <a:extLst>
              <a:ext uri="{FF2B5EF4-FFF2-40B4-BE49-F238E27FC236}">
                <a16:creationId xmlns:a16="http://schemas.microsoft.com/office/drawing/2014/main" id="{97045879-8BC1-A948-993F-FC9F628B7FB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B1164AC-D2E2-FC4D-B9D9-613312C7197B}"/>
              </a:ext>
            </a:extLst>
          </p:cNvPr>
          <p:cNvSpPr>
            <a:spLocks noGrp="1"/>
          </p:cNvSpPr>
          <p:nvPr>
            <p:ph type="sldNum" sz="quarter" idx="12"/>
          </p:nvPr>
        </p:nvSpPr>
        <p:spPr/>
        <p:txBody>
          <a:bodyPr/>
          <a:lstStyle/>
          <a:p>
            <a:fld id="{E083EDC1-72D0-F148-9133-CAC9E5683B74}" type="slidenum">
              <a:rPr lang="en-US" smtClean="0"/>
              <a:t>‹#›</a:t>
            </a:fld>
            <a:endParaRPr lang="en-US"/>
          </a:p>
        </p:txBody>
      </p:sp>
    </p:spTree>
    <p:extLst>
      <p:ext uri="{BB962C8B-B14F-4D97-AF65-F5344CB8AC3E}">
        <p14:creationId xmlns:p14="http://schemas.microsoft.com/office/powerpoint/2010/main" val="38086305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960B57-41FB-924D-A5D0-3949AE2EC540}"/>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B9156916-9E64-5548-B46B-0B562FD0F7DF}"/>
              </a:ext>
            </a:extLst>
          </p:cNvPr>
          <p:cNvSpPr>
            <a:spLocks noGrp="1"/>
          </p:cNvSpPr>
          <p:nvPr>
            <p:ph type="dt" sz="half" idx="10"/>
          </p:nvPr>
        </p:nvSpPr>
        <p:spPr/>
        <p:txBody>
          <a:bodyPr/>
          <a:lstStyle/>
          <a:p>
            <a:fld id="{9F7F8BFB-C56B-2144-ADAE-BA25F1FF7B48}" type="datetimeFigureOut">
              <a:rPr lang="en-US" smtClean="0"/>
              <a:t>5/6/24</a:t>
            </a:fld>
            <a:endParaRPr lang="en-US"/>
          </a:p>
        </p:txBody>
      </p:sp>
      <p:sp>
        <p:nvSpPr>
          <p:cNvPr id="4" name="Footer Placeholder 3">
            <a:extLst>
              <a:ext uri="{FF2B5EF4-FFF2-40B4-BE49-F238E27FC236}">
                <a16:creationId xmlns:a16="http://schemas.microsoft.com/office/drawing/2014/main" id="{DD8D1CA9-F1CA-DF44-9355-848836B905D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2131BF1-D1DC-5246-8999-EA8A8AC4C439}"/>
              </a:ext>
            </a:extLst>
          </p:cNvPr>
          <p:cNvSpPr>
            <a:spLocks noGrp="1"/>
          </p:cNvSpPr>
          <p:nvPr>
            <p:ph type="sldNum" sz="quarter" idx="12"/>
          </p:nvPr>
        </p:nvSpPr>
        <p:spPr/>
        <p:txBody>
          <a:bodyPr/>
          <a:lstStyle/>
          <a:p>
            <a:fld id="{E083EDC1-72D0-F148-9133-CAC9E5683B74}" type="slidenum">
              <a:rPr lang="en-US" smtClean="0"/>
              <a:t>‹#›</a:t>
            </a:fld>
            <a:endParaRPr lang="en-US"/>
          </a:p>
        </p:txBody>
      </p:sp>
    </p:spTree>
    <p:extLst>
      <p:ext uri="{BB962C8B-B14F-4D97-AF65-F5344CB8AC3E}">
        <p14:creationId xmlns:p14="http://schemas.microsoft.com/office/powerpoint/2010/main" val="39351490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882E3AA-C393-1F46-ABBA-FFEAD7A414A6}"/>
              </a:ext>
            </a:extLst>
          </p:cNvPr>
          <p:cNvSpPr>
            <a:spLocks noGrp="1"/>
          </p:cNvSpPr>
          <p:nvPr>
            <p:ph type="dt" sz="half" idx="10"/>
          </p:nvPr>
        </p:nvSpPr>
        <p:spPr/>
        <p:txBody>
          <a:bodyPr/>
          <a:lstStyle/>
          <a:p>
            <a:fld id="{9F7F8BFB-C56B-2144-ADAE-BA25F1FF7B48}" type="datetimeFigureOut">
              <a:rPr lang="en-US" smtClean="0"/>
              <a:t>5/6/24</a:t>
            </a:fld>
            <a:endParaRPr lang="en-US"/>
          </a:p>
        </p:txBody>
      </p:sp>
      <p:sp>
        <p:nvSpPr>
          <p:cNvPr id="3" name="Footer Placeholder 2">
            <a:extLst>
              <a:ext uri="{FF2B5EF4-FFF2-40B4-BE49-F238E27FC236}">
                <a16:creationId xmlns:a16="http://schemas.microsoft.com/office/drawing/2014/main" id="{8C8DA606-869F-3C4F-BF92-F35FE32C310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3A90B15-894A-6B41-B318-D788131DF88B}"/>
              </a:ext>
            </a:extLst>
          </p:cNvPr>
          <p:cNvSpPr>
            <a:spLocks noGrp="1"/>
          </p:cNvSpPr>
          <p:nvPr>
            <p:ph type="sldNum" sz="quarter" idx="12"/>
          </p:nvPr>
        </p:nvSpPr>
        <p:spPr/>
        <p:txBody>
          <a:bodyPr/>
          <a:lstStyle/>
          <a:p>
            <a:fld id="{E083EDC1-72D0-F148-9133-CAC9E5683B74}" type="slidenum">
              <a:rPr lang="en-US" smtClean="0"/>
              <a:t>‹#›</a:t>
            </a:fld>
            <a:endParaRPr lang="en-US"/>
          </a:p>
        </p:txBody>
      </p:sp>
    </p:spTree>
    <p:extLst>
      <p:ext uri="{BB962C8B-B14F-4D97-AF65-F5344CB8AC3E}">
        <p14:creationId xmlns:p14="http://schemas.microsoft.com/office/powerpoint/2010/main" val="38189901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D4548A-3BDA-F844-9BA0-7D99044D541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6EA6C104-9C66-8C4F-AC04-55299EDBCBC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5347517F-8D67-8B49-86ED-BEE8B7A47EF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39C7874-54F2-2F41-8E34-929B62627AA2}"/>
              </a:ext>
            </a:extLst>
          </p:cNvPr>
          <p:cNvSpPr>
            <a:spLocks noGrp="1"/>
          </p:cNvSpPr>
          <p:nvPr>
            <p:ph type="dt" sz="half" idx="10"/>
          </p:nvPr>
        </p:nvSpPr>
        <p:spPr/>
        <p:txBody>
          <a:bodyPr/>
          <a:lstStyle/>
          <a:p>
            <a:fld id="{9F7F8BFB-C56B-2144-ADAE-BA25F1FF7B48}" type="datetimeFigureOut">
              <a:rPr lang="en-US" smtClean="0"/>
              <a:t>5/6/24</a:t>
            </a:fld>
            <a:endParaRPr lang="en-US"/>
          </a:p>
        </p:txBody>
      </p:sp>
      <p:sp>
        <p:nvSpPr>
          <p:cNvPr id="6" name="Footer Placeholder 5">
            <a:extLst>
              <a:ext uri="{FF2B5EF4-FFF2-40B4-BE49-F238E27FC236}">
                <a16:creationId xmlns:a16="http://schemas.microsoft.com/office/drawing/2014/main" id="{55909FA0-0FC5-2F48-B122-01B2F3A6840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F4874A6-E416-E548-B252-A8CC401D47A0}"/>
              </a:ext>
            </a:extLst>
          </p:cNvPr>
          <p:cNvSpPr>
            <a:spLocks noGrp="1"/>
          </p:cNvSpPr>
          <p:nvPr>
            <p:ph type="sldNum" sz="quarter" idx="12"/>
          </p:nvPr>
        </p:nvSpPr>
        <p:spPr/>
        <p:txBody>
          <a:bodyPr/>
          <a:lstStyle/>
          <a:p>
            <a:fld id="{E083EDC1-72D0-F148-9133-CAC9E5683B74}" type="slidenum">
              <a:rPr lang="en-US" smtClean="0"/>
              <a:t>‹#›</a:t>
            </a:fld>
            <a:endParaRPr lang="en-US"/>
          </a:p>
        </p:txBody>
      </p:sp>
    </p:spTree>
    <p:extLst>
      <p:ext uri="{BB962C8B-B14F-4D97-AF65-F5344CB8AC3E}">
        <p14:creationId xmlns:p14="http://schemas.microsoft.com/office/powerpoint/2010/main" val="1792840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62609C-8B17-D543-AF7E-FD6FBFCEE3F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C1824B0-C49B-574D-9EE3-57983A65513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3F12B3B-9B17-3F44-B17A-C2C789FC4B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0B4992E-35C9-0141-8B98-626FA3367824}"/>
              </a:ext>
            </a:extLst>
          </p:cNvPr>
          <p:cNvSpPr>
            <a:spLocks noGrp="1"/>
          </p:cNvSpPr>
          <p:nvPr>
            <p:ph type="dt" sz="half" idx="10"/>
          </p:nvPr>
        </p:nvSpPr>
        <p:spPr/>
        <p:txBody>
          <a:bodyPr/>
          <a:lstStyle/>
          <a:p>
            <a:fld id="{9F7F8BFB-C56B-2144-ADAE-BA25F1FF7B48}" type="datetimeFigureOut">
              <a:rPr lang="en-US" smtClean="0"/>
              <a:t>5/6/24</a:t>
            </a:fld>
            <a:endParaRPr lang="en-US"/>
          </a:p>
        </p:txBody>
      </p:sp>
      <p:sp>
        <p:nvSpPr>
          <p:cNvPr id="6" name="Footer Placeholder 5">
            <a:extLst>
              <a:ext uri="{FF2B5EF4-FFF2-40B4-BE49-F238E27FC236}">
                <a16:creationId xmlns:a16="http://schemas.microsoft.com/office/drawing/2014/main" id="{9087420F-F23A-4445-A214-11420365118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0E1166B-1548-2640-B375-603B4114E01E}"/>
              </a:ext>
            </a:extLst>
          </p:cNvPr>
          <p:cNvSpPr>
            <a:spLocks noGrp="1"/>
          </p:cNvSpPr>
          <p:nvPr>
            <p:ph type="sldNum" sz="quarter" idx="12"/>
          </p:nvPr>
        </p:nvSpPr>
        <p:spPr/>
        <p:txBody>
          <a:bodyPr/>
          <a:lstStyle/>
          <a:p>
            <a:fld id="{E083EDC1-72D0-F148-9133-CAC9E5683B74}" type="slidenum">
              <a:rPr lang="en-US" smtClean="0"/>
              <a:t>‹#›</a:t>
            </a:fld>
            <a:endParaRPr lang="en-US"/>
          </a:p>
        </p:txBody>
      </p:sp>
    </p:spTree>
    <p:extLst>
      <p:ext uri="{BB962C8B-B14F-4D97-AF65-F5344CB8AC3E}">
        <p14:creationId xmlns:p14="http://schemas.microsoft.com/office/powerpoint/2010/main" val="40905214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9665AC-8068-4646-B8EB-3FF6214928E1}"/>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334E342-AF37-3945-A0A1-F38D2DAA383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284D3E2-7B67-C046-808C-9A9603911C08}"/>
              </a:ext>
            </a:extLst>
          </p:cNvPr>
          <p:cNvSpPr>
            <a:spLocks noGrp="1"/>
          </p:cNvSpPr>
          <p:nvPr>
            <p:ph type="dt" sz="half" idx="10"/>
          </p:nvPr>
        </p:nvSpPr>
        <p:spPr/>
        <p:txBody>
          <a:bodyPr/>
          <a:lstStyle/>
          <a:p>
            <a:fld id="{9F7F8BFB-C56B-2144-ADAE-BA25F1FF7B48}" type="datetimeFigureOut">
              <a:rPr lang="en-US" smtClean="0"/>
              <a:t>5/6/24</a:t>
            </a:fld>
            <a:endParaRPr lang="en-US"/>
          </a:p>
        </p:txBody>
      </p:sp>
      <p:sp>
        <p:nvSpPr>
          <p:cNvPr id="5" name="Footer Placeholder 4">
            <a:extLst>
              <a:ext uri="{FF2B5EF4-FFF2-40B4-BE49-F238E27FC236}">
                <a16:creationId xmlns:a16="http://schemas.microsoft.com/office/drawing/2014/main" id="{16AD3000-164C-1846-824C-0BD73855942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D39A496-966B-944C-9F48-796EBCC046E8}"/>
              </a:ext>
            </a:extLst>
          </p:cNvPr>
          <p:cNvSpPr>
            <a:spLocks noGrp="1"/>
          </p:cNvSpPr>
          <p:nvPr>
            <p:ph type="sldNum" sz="quarter" idx="12"/>
          </p:nvPr>
        </p:nvSpPr>
        <p:spPr/>
        <p:txBody>
          <a:bodyPr/>
          <a:lstStyle/>
          <a:p>
            <a:fld id="{E083EDC1-72D0-F148-9133-CAC9E5683B74}" type="slidenum">
              <a:rPr lang="en-US" smtClean="0"/>
              <a:t>‹#›</a:t>
            </a:fld>
            <a:endParaRPr lang="en-US"/>
          </a:p>
        </p:txBody>
      </p:sp>
    </p:spTree>
    <p:extLst>
      <p:ext uri="{BB962C8B-B14F-4D97-AF65-F5344CB8AC3E}">
        <p14:creationId xmlns:p14="http://schemas.microsoft.com/office/powerpoint/2010/main" val="37899751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E08AABC-5402-1C4A-A724-711C0E1B4228}"/>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3AB202B-75A3-F84E-947E-02A28460A15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D790AA4-7FCD-1F42-8346-0F92DC189BF6}"/>
              </a:ext>
            </a:extLst>
          </p:cNvPr>
          <p:cNvSpPr>
            <a:spLocks noGrp="1"/>
          </p:cNvSpPr>
          <p:nvPr>
            <p:ph type="dt" sz="half" idx="10"/>
          </p:nvPr>
        </p:nvSpPr>
        <p:spPr/>
        <p:txBody>
          <a:bodyPr/>
          <a:lstStyle/>
          <a:p>
            <a:fld id="{9F7F8BFB-C56B-2144-ADAE-BA25F1FF7B48}" type="datetimeFigureOut">
              <a:rPr lang="en-US" smtClean="0"/>
              <a:t>5/6/24</a:t>
            </a:fld>
            <a:endParaRPr lang="en-US"/>
          </a:p>
        </p:txBody>
      </p:sp>
      <p:sp>
        <p:nvSpPr>
          <p:cNvPr id="5" name="Footer Placeholder 4">
            <a:extLst>
              <a:ext uri="{FF2B5EF4-FFF2-40B4-BE49-F238E27FC236}">
                <a16:creationId xmlns:a16="http://schemas.microsoft.com/office/drawing/2014/main" id="{6EBCE75C-0121-C148-9711-0142418F9C4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332F2F-E7AA-034B-8F77-C25CE829E54B}"/>
              </a:ext>
            </a:extLst>
          </p:cNvPr>
          <p:cNvSpPr>
            <a:spLocks noGrp="1"/>
          </p:cNvSpPr>
          <p:nvPr>
            <p:ph type="sldNum" sz="quarter" idx="12"/>
          </p:nvPr>
        </p:nvSpPr>
        <p:spPr/>
        <p:txBody>
          <a:bodyPr/>
          <a:lstStyle/>
          <a:p>
            <a:fld id="{E083EDC1-72D0-F148-9133-CAC9E5683B74}" type="slidenum">
              <a:rPr lang="en-US" smtClean="0"/>
              <a:t>‹#›</a:t>
            </a:fld>
            <a:endParaRPr lang="en-US"/>
          </a:p>
        </p:txBody>
      </p:sp>
    </p:spTree>
    <p:extLst>
      <p:ext uri="{BB962C8B-B14F-4D97-AF65-F5344CB8AC3E}">
        <p14:creationId xmlns:p14="http://schemas.microsoft.com/office/powerpoint/2010/main" val="42211347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0A6A456-033A-5544-BE47-75EE46A7091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BD3AB01-902C-AC4C-888E-2F664E1C9DE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E7B582B-0B36-A647-A44D-6D7E2C735F2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F7F8BFB-C56B-2144-ADAE-BA25F1FF7B48}" type="datetimeFigureOut">
              <a:rPr lang="en-US" smtClean="0"/>
              <a:t>5/6/24</a:t>
            </a:fld>
            <a:endParaRPr lang="en-US"/>
          </a:p>
        </p:txBody>
      </p:sp>
      <p:sp>
        <p:nvSpPr>
          <p:cNvPr id="5" name="Footer Placeholder 4">
            <a:extLst>
              <a:ext uri="{FF2B5EF4-FFF2-40B4-BE49-F238E27FC236}">
                <a16:creationId xmlns:a16="http://schemas.microsoft.com/office/drawing/2014/main" id="{A998D76B-9B65-0747-9523-017668D1704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03CB83B-E0E8-6C40-B471-9963003A479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083EDC1-72D0-F148-9133-CAC9E5683B74}" type="slidenum">
              <a:rPr lang="en-US" smtClean="0"/>
              <a:t>‹#›</a:t>
            </a:fld>
            <a:endParaRPr lang="en-US"/>
          </a:p>
        </p:txBody>
      </p:sp>
    </p:spTree>
    <p:extLst>
      <p:ext uri="{BB962C8B-B14F-4D97-AF65-F5344CB8AC3E}">
        <p14:creationId xmlns:p14="http://schemas.microsoft.com/office/powerpoint/2010/main" val="383857029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s://www.takinglongwayhome.com/2023/11/still-cant-beat-it.html"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file:////var/folders/wd/v7pphwy95blbf1kt7y0c77bh0000gn/T/com.microsoft.Word/WebArchiveCopyPasteTempFiles/page2image2778744608"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https://www.strengthresurgence.com/wp-content/uploads/2023/09/Double-Band-Bench-Press-2-1024x512.jpg"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file:////var/folders/wd/v7pphwy95blbf1kt7y0c77bh0000gn/T/com.microsoft.Word/WebArchiveCopyPasteTempFiles/8.-elastic-bands--resisted-and-assisted--developing-power-183-185-figure-8.4.jpg"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9">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1">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13">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15">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D72C269A-FE32-9C44-A9AE-D1892A32AB49}"/>
              </a:ext>
            </a:extLst>
          </p:cNvPr>
          <p:cNvSpPr>
            <a:spLocks noGrp="1"/>
          </p:cNvSpPr>
          <p:nvPr>
            <p:ph type="ctrTitle"/>
          </p:nvPr>
        </p:nvSpPr>
        <p:spPr>
          <a:xfrm>
            <a:off x="1314824" y="735106"/>
            <a:ext cx="10053763" cy="2928470"/>
          </a:xfrm>
        </p:spPr>
        <p:txBody>
          <a:bodyPr anchor="b">
            <a:normAutofit/>
          </a:bodyPr>
          <a:lstStyle/>
          <a:p>
            <a:r>
              <a:rPr lang="en-GB" sz="4800" dirty="0">
                <a:solidFill>
                  <a:srgbClr val="FFFFFF"/>
                </a:solidFill>
                <a:latin typeface="Times New Roman" panose="02020603050405020304" pitchFamily="18" charset="0"/>
                <a:ea typeface="Times New Roman" panose="02020603050405020304" pitchFamily="18" charset="0"/>
                <a:cs typeface="Times New Roman" panose="02020603050405020304" pitchFamily="18" charset="0"/>
              </a:rPr>
              <a:t>V</a:t>
            </a:r>
            <a:r>
              <a:rPr lang="en-GB" sz="4800" dirty="0">
                <a:solidFill>
                  <a:srgbClr val="FFFFFF"/>
                </a:solidFill>
                <a:effectLst/>
                <a:latin typeface="Times New Roman" panose="02020603050405020304" pitchFamily="18" charset="0"/>
                <a:ea typeface="Times New Roman" panose="02020603050405020304" pitchFamily="18" charset="0"/>
                <a:cs typeface="Times New Roman" panose="02020603050405020304" pitchFamily="18" charset="0"/>
              </a:rPr>
              <a:t>ariable Resistance Training</a:t>
            </a:r>
            <a:r>
              <a:rPr lang="en-GB" sz="4800" dirty="0">
                <a:solidFill>
                  <a:srgbClr val="FFFFFF"/>
                </a:solidFill>
                <a:effectLst/>
                <a:latin typeface="Times New Roman" panose="02020603050405020304" pitchFamily="18" charset="0"/>
                <a:cs typeface="Times New Roman" panose="02020603050405020304" pitchFamily="18" charset="0"/>
              </a:rPr>
              <a:t> </a:t>
            </a:r>
            <a:endParaRPr lang="en-US" sz="4800" dirty="0">
              <a:solidFill>
                <a:srgbClr val="FFFFFF"/>
              </a:solidFill>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C71B287B-1B6E-BC49-B22F-4BF6525B0B80}"/>
              </a:ext>
            </a:extLst>
          </p:cNvPr>
          <p:cNvSpPr>
            <a:spLocks noGrp="1"/>
          </p:cNvSpPr>
          <p:nvPr>
            <p:ph type="subTitle" idx="1"/>
          </p:nvPr>
        </p:nvSpPr>
        <p:spPr>
          <a:xfrm>
            <a:off x="1350682" y="4870824"/>
            <a:ext cx="10005951" cy="1458258"/>
          </a:xfrm>
        </p:spPr>
        <p:txBody>
          <a:bodyPr anchor="ctr">
            <a:normAutofit/>
          </a:bodyPr>
          <a:lstStyle/>
          <a:p>
            <a:r>
              <a:rPr lang="en-US" dirty="0">
                <a:latin typeface="Times New Roman" panose="02020603050405020304" pitchFamily="18" charset="0"/>
                <a:cs typeface="Times New Roman" panose="02020603050405020304" pitchFamily="18" charset="0"/>
              </a:rPr>
              <a:t>Ffion Rees </a:t>
            </a:r>
          </a:p>
          <a:p>
            <a:r>
              <a:rPr lang="en-US" dirty="0">
                <a:latin typeface="Times New Roman" panose="02020603050405020304" pitchFamily="18" charset="0"/>
                <a:cs typeface="Times New Roman" panose="02020603050405020304" pitchFamily="18" charset="0"/>
              </a:rPr>
              <a:t>Date: 09 / 05 / 2024 </a:t>
            </a:r>
          </a:p>
        </p:txBody>
      </p:sp>
    </p:spTree>
    <p:extLst>
      <p:ext uri="{BB962C8B-B14F-4D97-AF65-F5344CB8AC3E}">
        <p14:creationId xmlns:p14="http://schemas.microsoft.com/office/powerpoint/2010/main" val="22484518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1">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8707F4-E73F-7C4C-B670-E3AC0A36EDD2}"/>
              </a:ext>
            </a:extLst>
          </p:cNvPr>
          <p:cNvSpPr>
            <a:spLocks noGrp="1"/>
          </p:cNvSpPr>
          <p:nvPr>
            <p:ph type="title"/>
          </p:nvPr>
        </p:nvSpPr>
        <p:spPr>
          <a:xfrm>
            <a:off x="836676" y="727296"/>
            <a:ext cx="10515600" cy="490632"/>
          </a:xfrm>
        </p:spPr>
        <p:txBody>
          <a:bodyPr>
            <a:normAutofit fontScale="90000"/>
          </a:bodyPr>
          <a:lstStyle/>
          <a:p>
            <a:pPr algn="ctr"/>
            <a:r>
              <a:rPr lang="en-US" sz="5400" dirty="0"/>
              <a:t> </a:t>
            </a:r>
            <a:r>
              <a:rPr lang="en-US" sz="3100" b="1" u="sng" dirty="0">
                <a:latin typeface="Times New Roman" panose="02020603050405020304" pitchFamily="18" charset="0"/>
                <a:cs typeface="Times New Roman" panose="02020603050405020304" pitchFamily="18" charset="0"/>
              </a:rPr>
              <a:t>Rationale for variable resistance training  </a:t>
            </a:r>
            <a:endParaRPr lang="en-US" sz="1800" b="1" u="sng" dirty="0">
              <a:latin typeface="Times New Roman" panose="02020603050405020304" pitchFamily="18" charset="0"/>
              <a:cs typeface="Times New Roman" panose="02020603050405020304" pitchFamily="18" charset="0"/>
            </a:endParaRPr>
          </a:p>
        </p:txBody>
      </p:sp>
      <p:sp>
        <p:nvSpPr>
          <p:cNvPr id="20"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1">
            <a:extLst>
              <a:ext uri="{FF2B5EF4-FFF2-40B4-BE49-F238E27FC236}">
                <a16:creationId xmlns:a16="http://schemas.microsoft.com/office/drawing/2014/main" id="{2CEF0915-7863-4147-A941-0FEE4D319C73}"/>
              </a:ext>
            </a:extLst>
          </p:cNvPr>
          <p:cNvSpPr>
            <a:spLocks noChangeArrowheads="1"/>
          </p:cNvSpPr>
          <p:nvPr/>
        </p:nvSpPr>
        <p:spPr bwMode="auto">
          <a:xfrm>
            <a:off x="4949825" y="3221038"/>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3" name="Content Placeholder 2">
            <a:extLst>
              <a:ext uri="{FF2B5EF4-FFF2-40B4-BE49-F238E27FC236}">
                <a16:creationId xmlns:a16="http://schemas.microsoft.com/office/drawing/2014/main" id="{16F2C409-20D1-3B47-BDBC-922F324F3A22}"/>
              </a:ext>
            </a:extLst>
          </p:cNvPr>
          <p:cNvSpPr>
            <a:spLocks/>
          </p:cNvSpPr>
          <p:nvPr/>
        </p:nvSpPr>
        <p:spPr>
          <a:xfrm>
            <a:off x="571500" y="2071688"/>
            <a:ext cx="11452860" cy="4559998"/>
          </a:xfrm>
          <a:prstGeom prst="rect">
            <a:avLst/>
          </a:prstGeom>
        </p:spPr>
        <p:txBody>
          <a:bodyPr>
            <a:normAutofit/>
          </a:bodyPr>
          <a:lstStyle/>
          <a:p>
            <a:pPr algn="ctr" defTabSz="822960">
              <a:spcAft>
                <a:spcPts val="600"/>
              </a:spcAft>
            </a:pPr>
            <a:r>
              <a:rPr lang="en-GB" sz="1620" b="1" u="sng" dirty="0">
                <a:solidFill>
                  <a:srgbClr val="000000"/>
                </a:solidFill>
                <a:latin typeface="Times New Roman" panose="02020603050405020304" pitchFamily="18" charset="0"/>
                <a:cs typeface="Times New Roman" panose="02020603050405020304" pitchFamily="18" charset="0"/>
              </a:rPr>
              <a:t>T</a:t>
            </a:r>
            <a:r>
              <a:rPr lang="en-GB" sz="1620" b="1" u="sng" kern="1200" dirty="0">
                <a:solidFill>
                  <a:srgbClr val="000000"/>
                </a:solidFill>
                <a:latin typeface="Times New Roman" panose="02020603050405020304" pitchFamily="18" charset="0"/>
                <a:cs typeface="Times New Roman" panose="02020603050405020304" pitchFamily="18" charset="0"/>
              </a:rPr>
              <a:t>he effectiveness of the variable resistance training for the development of strength for Squat and Bench press </a:t>
            </a:r>
          </a:p>
          <a:p>
            <a:pPr algn="ctr" defTabSz="822960">
              <a:spcAft>
                <a:spcPts val="600"/>
              </a:spcAft>
            </a:pPr>
            <a:endParaRPr lang="en-GB" sz="1200" b="1" u="sng" kern="1200" dirty="0">
              <a:solidFill>
                <a:srgbClr val="000000"/>
              </a:solidFill>
              <a:latin typeface="Times New Roman" panose="02020603050405020304" pitchFamily="18" charset="0"/>
              <a:cs typeface="Times New Roman" panose="02020603050405020304" pitchFamily="18" charset="0"/>
            </a:endParaRPr>
          </a:p>
          <a:p>
            <a:pPr defTabSz="822960">
              <a:spcAft>
                <a:spcPts val="600"/>
              </a:spcAft>
            </a:pPr>
            <a:r>
              <a:rPr lang="en-GB" sz="1200" u="sng" kern="1200" dirty="0">
                <a:solidFill>
                  <a:srgbClr val="181818"/>
                </a:solidFill>
                <a:latin typeface="Times New Roman" panose="02020603050405020304" pitchFamily="18" charset="0"/>
                <a:cs typeface="Times New Roman" panose="02020603050405020304" pitchFamily="18" charset="0"/>
              </a:rPr>
              <a:t>Height</a:t>
            </a:r>
            <a:r>
              <a:rPr lang="en-GB" sz="1200" kern="1200" dirty="0">
                <a:solidFill>
                  <a:srgbClr val="181818"/>
                </a:solidFill>
                <a:latin typeface="Times New Roman" panose="02020603050405020304" pitchFamily="18" charset="0"/>
                <a:cs typeface="Times New Roman" panose="02020603050405020304" pitchFamily="18" charset="0"/>
              </a:rPr>
              <a:t> :</a:t>
            </a:r>
            <a:r>
              <a:rPr lang="en-GB" sz="1200" dirty="0">
                <a:solidFill>
                  <a:srgbClr val="181818"/>
                </a:solidFill>
                <a:latin typeface="Times New Roman" panose="02020603050405020304" pitchFamily="18" charset="0"/>
                <a:cs typeface="Times New Roman" panose="02020603050405020304" pitchFamily="18" charset="0"/>
              </a:rPr>
              <a:t> 177cm</a:t>
            </a:r>
            <a:endParaRPr lang="en-GB" sz="1200" kern="1200" dirty="0">
              <a:solidFill>
                <a:srgbClr val="181818"/>
              </a:solidFill>
              <a:latin typeface="Times New Roman" panose="02020603050405020304" pitchFamily="18" charset="0"/>
              <a:cs typeface="Times New Roman" panose="02020603050405020304" pitchFamily="18" charset="0"/>
            </a:endParaRPr>
          </a:p>
          <a:p>
            <a:pPr defTabSz="822960">
              <a:spcAft>
                <a:spcPts val="600"/>
              </a:spcAft>
            </a:pPr>
            <a:r>
              <a:rPr lang="en-GB" sz="1200" u="sng" dirty="0">
                <a:solidFill>
                  <a:srgbClr val="181818"/>
                </a:solidFill>
                <a:latin typeface="Times New Roman" panose="02020603050405020304" pitchFamily="18" charset="0"/>
                <a:cs typeface="Times New Roman" panose="02020603050405020304" pitchFamily="18" charset="0"/>
              </a:rPr>
              <a:t>W</a:t>
            </a:r>
            <a:r>
              <a:rPr lang="en-GB" sz="1200" u="sng" kern="1200" dirty="0">
                <a:solidFill>
                  <a:srgbClr val="181818"/>
                </a:solidFill>
                <a:latin typeface="Times New Roman" panose="02020603050405020304" pitchFamily="18" charset="0"/>
                <a:cs typeface="Times New Roman" panose="02020603050405020304" pitchFamily="18" charset="0"/>
              </a:rPr>
              <a:t>eight</a:t>
            </a:r>
            <a:r>
              <a:rPr lang="en-GB" sz="1200" kern="1200" dirty="0">
                <a:solidFill>
                  <a:srgbClr val="181818"/>
                </a:solidFill>
                <a:latin typeface="Times New Roman" panose="02020603050405020304" pitchFamily="18" charset="0"/>
                <a:cs typeface="Times New Roman" panose="02020603050405020304" pitchFamily="18" charset="0"/>
              </a:rPr>
              <a:t>  : 94kg</a:t>
            </a:r>
          </a:p>
          <a:p>
            <a:pPr defTabSz="822960">
              <a:spcAft>
                <a:spcPts val="600"/>
              </a:spcAft>
            </a:pPr>
            <a:r>
              <a:rPr lang="en-GB" sz="1200" u="sng" dirty="0">
                <a:solidFill>
                  <a:srgbClr val="181818"/>
                </a:solidFill>
                <a:latin typeface="Times New Roman" panose="02020603050405020304" pitchFamily="18" charset="0"/>
                <a:cs typeface="Times New Roman" panose="02020603050405020304" pitchFamily="18" charset="0"/>
              </a:rPr>
              <a:t>Client goals </a:t>
            </a:r>
            <a:r>
              <a:rPr lang="en-GB" sz="1200" dirty="0">
                <a:solidFill>
                  <a:srgbClr val="181818"/>
                </a:solidFill>
                <a:latin typeface="Times New Roman" panose="02020603050405020304" pitchFamily="18" charset="0"/>
                <a:cs typeface="Times New Roman" panose="02020603050405020304" pitchFamily="18" charset="0"/>
              </a:rPr>
              <a:t>: To gain strength and improve their 1RM in the bench press and squat.                                                           </a:t>
            </a:r>
          </a:p>
          <a:p>
            <a:pPr defTabSz="822960">
              <a:spcAft>
                <a:spcPts val="600"/>
              </a:spcAft>
            </a:pPr>
            <a:r>
              <a:rPr lang="en-GB" sz="1200" u="sng" dirty="0">
                <a:solidFill>
                  <a:srgbClr val="181818"/>
                </a:solidFill>
                <a:latin typeface="Times New Roman" panose="02020603050405020304" pitchFamily="18" charset="0"/>
                <a:cs typeface="Times New Roman" panose="02020603050405020304" pitchFamily="18" charset="0"/>
              </a:rPr>
              <a:t>Testing measures pre-training intervention</a:t>
            </a:r>
          </a:p>
          <a:p>
            <a:pPr defTabSz="822960">
              <a:spcAft>
                <a:spcPts val="600"/>
              </a:spcAft>
            </a:pPr>
            <a:endParaRPr lang="en-GB" dirty="0">
              <a:solidFill>
                <a:srgbClr val="181818"/>
              </a:solidFill>
              <a:latin typeface="Söhne"/>
            </a:endParaRPr>
          </a:p>
          <a:p>
            <a:pPr defTabSz="822960">
              <a:spcAft>
                <a:spcPts val="600"/>
              </a:spcAft>
            </a:pPr>
            <a:endParaRPr lang="en-GB" sz="1620" u="sng" dirty="0">
              <a:solidFill>
                <a:srgbClr val="181818"/>
              </a:solidFill>
              <a:latin typeface="Söhne"/>
            </a:endParaRPr>
          </a:p>
          <a:p>
            <a:pPr>
              <a:spcAft>
                <a:spcPts val="600"/>
              </a:spcAft>
            </a:pPr>
            <a:endParaRPr lang="en-US" dirty="0"/>
          </a:p>
        </p:txBody>
      </p:sp>
      <p:graphicFrame>
        <p:nvGraphicFramePr>
          <p:cNvPr id="4" name="Table 3">
            <a:extLst>
              <a:ext uri="{FF2B5EF4-FFF2-40B4-BE49-F238E27FC236}">
                <a16:creationId xmlns:a16="http://schemas.microsoft.com/office/drawing/2014/main" id="{68903C3A-C044-6E49-8B11-71F2AD378F9A}"/>
              </a:ext>
            </a:extLst>
          </p:cNvPr>
          <p:cNvGraphicFramePr>
            <a:graphicFrameLocks noGrp="1"/>
          </p:cNvGraphicFramePr>
          <p:nvPr>
            <p:extLst>
              <p:ext uri="{D42A27DB-BD31-4B8C-83A1-F6EECF244321}">
                <p14:modId xmlns:p14="http://schemas.microsoft.com/office/powerpoint/2010/main" val="2887777348"/>
              </p:ext>
            </p:extLst>
          </p:nvPr>
        </p:nvGraphicFramePr>
        <p:xfrm>
          <a:off x="3061651" y="3938414"/>
          <a:ext cx="2304416" cy="1866952"/>
        </p:xfrm>
        <a:graphic>
          <a:graphicData uri="http://schemas.openxmlformats.org/drawingml/2006/table">
            <a:tbl>
              <a:tblPr firstRow="1" firstCol="1" bandRow="1">
                <a:tableStyleId>{5C22544A-7EE6-4342-B048-85BDC9FD1C3A}</a:tableStyleId>
              </a:tblPr>
              <a:tblGrid>
                <a:gridCol w="1202433">
                  <a:extLst>
                    <a:ext uri="{9D8B030D-6E8A-4147-A177-3AD203B41FA5}">
                      <a16:colId xmlns:a16="http://schemas.microsoft.com/office/drawing/2014/main" val="1266410801"/>
                    </a:ext>
                  </a:extLst>
                </a:gridCol>
                <a:gridCol w="1101983">
                  <a:extLst>
                    <a:ext uri="{9D8B030D-6E8A-4147-A177-3AD203B41FA5}">
                      <a16:colId xmlns:a16="http://schemas.microsoft.com/office/drawing/2014/main" val="4045902558"/>
                    </a:ext>
                  </a:extLst>
                </a:gridCol>
              </a:tblGrid>
              <a:tr h="430127">
                <a:tc>
                  <a:txBody>
                    <a:bodyPr/>
                    <a:lstStyle/>
                    <a:p>
                      <a:r>
                        <a:rPr lang="en-GB" sz="1200" u="sng" dirty="0">
                          <a:effectLst/>
                        </a:rPr>
                        <a:t>Pre -Testing measures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r>
                        <a:rPr lang="en-GB" sz="1200" dirty="0">
                          <a:effectLst/>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858216287"/>
                  </a:ext>
                </a:extLst>
              </a:tr>
              <a:tr h="455387">
                <a:tc>
                  <a:txBody>
                    <a:bodyPr/>
                    <a:lstStyle/>
                    <a:p>
                      <a:r>
                        <a:rPr lang="en-GB" sz="1200" dirty="0">
                          <a:effectLst/>
                        </a:rPr>
                        <a:t>Keizer leg power</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r>
                        <a:rPr lang="en-GB" sz="1200" dirty="0">
                          <a:effectLst/>
                        </a:rPr>
                        <a:t>479</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241758692"/>
                  </a:ext>
                </a:extLst>
              </a:tr>
              <a:tr h="490719">
                <a:tc>
                  <a:txBody>
                    <a:bodyPr/>
                    <a:lstStyle/>
                    <a:p>
                      <a:r>
                        <a:rPr lang="en-GB" sz="1200" dirty="0">
                          <a:effectLst/>
                        </a:rPr>
                        <a:t>Keizer chest</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r>
                        <a:rPr lang="en-GB" sz="1200" dirty="0">
                          <a:effectLst/>
                        </a:rPr>
                        <a:t>262</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319280950"/>
                  </a:ext>
                </a:extLst>
              </a:tr>
              <a:tr h="490719">
                <a:tc>
                  <a:txBody>
                    <a:bodyPr/>
                    <a:lstStyle/>
                    <a:p>
                      <a:r>
                        <a:rPr lang="en-GB" sz="1200">
                          <a:effectLst/>
                        </a:rPr>
                        <a:t>Vertical jump</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r>
                        <a:rPr lang="en-GB" sz="1200" dirty="0">
                          <a:effectLst/>
                        </a:rPr>
                        <a:t>49</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27512490"/>
                  </a:ext>
                </a:extLst>
              </a:tr>
            </a:tbl>
          </a:graphicData>
        </a:graphic>
      </p:graphicFrame>
      <p:graphicFrame>
        <p:nvGraphicFramePr>
          <p:cNvPr id="7" name="Table 6">
            <a:extLst>
              <a:ext uri="{FF2B5EF4-FFF2-40B4-BE49-F238E27FC236}">
                <a16:creationId xmlns:a16="http://schemas.microsoft.com/office/drawing/2014/main" id="{161C502A-D148-D44E-B87D-449A66679F2F}"/>
              </a:ext>
            </a:extLst>
          </p:cNvPr>
          <p:cNvGraphicFramePr>
            <a:graphicFrameLocks noGrp="1"/>
          </p:cNvGraphicFramePr>
          <p:nvPr>
            <p:extLst>
              <p:ext uri="{D42A27DB-BD31-4B8C-83A1-F6EECF244321}">
                <p14:modId xmlns:p14="http://schemas.microsoft.com/office/powerpoint/2010/main" val="2720253686"/>
              </p:ext>
            </p:extLst>
          </p:nvPr>
        </p:nvGraphicFramePr>
        <p:xfrm>
          <a:off x="571500" y="3944417"/>
          <a:ext cx="2304416" cy="1866951"/>
        </p:xfrm>
        <a:graphic>
          <a:graphicData uri="http://schemas.openxmlformats.org/drawingml/2006/table">
            <a:tbl>
              <a:tblPr firstRow="1" firstCol="1" bandRow="1">
                <a:tableStyleId>{5C22544A-7EE6-4342-B048-85BDC9FD1C3A}</a:tableStyleId>
              </a:tblPr>
              <a:tblGrid>
                <a:gridCol w="1203960">
                  <a:extLst>
                    <a:ext uri="{9D8B030D-6E8A-4147-A177-3AD203B41FA5}">
                      <a16:colId xmlns:a16="http://schemas.microsoft.com/office/drawing/2014/main" val="1900256078"/>
                    </a:ext>
                  </a:extLst>
                </a:gridCol>
                <a:gridCol w="1100456">
                  <a:extLst>
                    <a:ext uri="{9D8B030D-6E8A-4147-A177-3AD203B41FA5}">
                      <a16:colId xmlns:a16="http://schemas.microsoft.com/office/drawing/2014/main" val="1280653672"/>
                    </a:ext>
                  </a:extLst>
                </a:gridCol>
              </a:tblGrid>
              <a:tr h="461766">
                <a:tc>
                  <a:txBody>
                    <a:bodyPr/>
                    <a:lstStyle/>
                    <a:p>
                      <a:r>
                        <a:rPr lang="en-GB" sz="1200" u="sng" dirty="0">
                          <a:effectLst/>
                        </a:rPr>
                        <a:t>1 Rep Max</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r>
                        <a:rPr lang="en-GB" sz="1200" dirty="0">
                          <a:effectLst/>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648232869"/>
                  </a:ext>
                </a:extLst>
              </a:tr>
              <a:tr h="676672">
                <a:tc>
                  <a:txBody>
                    <a:bodyPr/>
                    <a:lstStyle/>
                    <a:p>
                      <a:r>
                        <a:rPr lang="en-GB" sz="1200" dirty="0">
                          <a:effectLst/>
                        </a:rPr>
                        <a:t>Squat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r>
                        <a:rPr lang="en-GB" sz="1200" dirty="0">
                          <a:effectLst/>
                        </a:rPr>
                        <a:t>105kg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63614649"/>
                  </a:ext>
                </a:extLst>
              </a:tr>
              <a:tr h="728513">
                <a:tc>
                  <a:txBody>
                    <a:bodyPr/>
                    <a:lstStyle/>
                    <a:p>
                      <a:r>
                        <a:rPr lang="en-GB" sz="1200">
                          <a:effectLst/>
                        </a:rPr>
                        <a:t>Bench</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r>
                        <a:rPr lang="en-GB" sz="1200" dirty="0">
                          <a:effectLst/>
                        </a:rPr>
                        <a:t>100kg</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966448590"/>
                  </a:ext>
                </a:extLst>
              </a:tr>
            </a:tbl>
          </a:graphicData>
        </a:graphic>
      </p:graphicFrame>
      <p:pic>
        <p:nvPicPr>
          <p:cNvPr id="9" name="Picture 8" descr="A person lifting weights in a gym&#10;&#10;Description automatically generated">
            <a:extLst>
              <a:ext uri="{FF2B5EF4-FFF2-40B4-BE49-F238E27FC236}">
                <a16:creationId xmlns:a16="http://schemas.microsoft.com/office/drawing/2014/main" id="{97394A2D-CAD9-8C49-9788-69E2D4C6CE59}"/>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7531734" y="3084878"/>
            <a:ext cx="3433571" cy="3035029"/>
          </a:xfrm>
          <a:prstGeom prst="rect">
            <a:avLst/>
          </a:prstGeom>
        </p:spPr>
      </p:pic>
      <p:sp>
        <p:nvSpPr>
          <p:cNvPr id="10" name="TextBox 9">
            <a:extLst>
              <a:ext uri="{FF2B5EF4-FFF2-40B4-BE49-F238E27FC236}">
                <a16:creationId xmlns:a16="http://schemas.microsoft.com/office/drawing/2014/main" id="{1F4DA4A7-46A7-FD4C-A6AB-70FA65B7EF55}"/>
              </a:ext>
            </a:extLst>
          </p:cNvPr>
          <p:cNvSpPr txBox="1"/>
          <p:nvPr/>
        </p:nvSpPr>
        <p:spPr>
          <a:xfrm>
            <a:off x="5429250" y="6991130"/>
            <a:ext cx="4095750" cy="230832"/>
          </a:xfrm>
          <a:prstGeom prst="rect">
            <a:avLst/>
          </a:prstGeom>
          <a:noFill/>
        </p:spPr>
        <p:txBody>
          <a:bodyPr wrap="square" rtlCol="0">
            <a:spAutoFit/>
          </a:bodyPr>
          <a:lstStyle/>
          <a:p>
            <a:r>
              <a:rPr lang="en-US" sz="900">
                <a:hlinkClick r:id="rId4" tooltip="https://www.takinglongwayhome.com/2023/11/still-cant-beat-it.html"/>
              </a:rPr>
              <a:t>This Photo</a:t>
            </a:r>
            <a:r>
              <a:rPr lang="en-US" sz="900"/>
              <a:t> by Unknown Author is licensed under </a:t>
            </a:r>
            <a:r>
              <a:rPr lang="en-US" sz="900">
                <a:hlinkClick r:id="rId5" tooltip="https://creativecommons.org/licenses/by-nc-nd/3.0/"/>
              </a:rPr>
              <a:t>CC BY-NC-ND</a:t>
            </a:r>
            <a:endParaRPr lang="en-US" sz="900"/>
          </a:p>
        </p:txBody>
      </p:sp>
    </p:spTree>
    <p:extLst>
      <p:ext uri="{BB962C8B-B14F-4D97-AF65-F5344CB8AC3E}">
        <p14:creationId xmlns:p14="http://schemas.microsoft.com/office/powerpoint/2010/main" val="36270369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8" name="Rectangle 3077">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A6362B-813A-F040-857D-59E0BF643718}"/>
              </a:ext>
            </a:extLst>
          </p:cNvPr>
          <p:cNvSpPr>
            <a:spLocks noGrp="1"/>
          </p:cNvSpPr>
          <p:nvPr>
            <p:ph type="title"/>
          </p:nvPr>
        </p:nvSpPr>
        <p:spPr>
          <a:xfrm>
            <a:off x="630936" y="640080"/>
            <a:ext cx="4818888" cy="1481328"/>
          </a:xfrm>
        </p:spPr>
        <p:txBody>
          <a:bodyPr anchor="b">
            <a:normAutofit fontScale="90000"/>
          </a:bodyPr>
          <a:lstStyle/>
          <a:p>
            <a:r>
              <a:rPr lang="en-US" sz="3800" b="1" u="sng" dirty="0">
                <a:latin typeface="Times New Roman" panose="02020603050405020304" pitchFamily="18" charset="0"/>
                <a:cs typeface="Times New Roman" panose="02020603050405020304" pitchFamily="18" charset="0"/>
              </a:rPr>
              <a:t>Introduction to variable resistance training </a:t>
            </a:r>
          </a:p>
        </p:txBody>
      </p:sp>
      <p:sp>
        <p:nvSpPr>
          <p:cNvPr id="3080"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3837B02-24F7-9A49-949B-0E11CD91ADFE}"/>
              </a:ext>
            </a:extLst>
          </p:cNvPr>
          <p:cNvSpPr>
            <a:spLocks noGrp="1"/>
          </p:cNvSpPr>
          <p:nvPr>
            <p:ph idx="1"/>
          </p:nvPr>
        </p:nvSpPr>
        <p:spPr>
          <a:xfrm>
            <a:off x="630936" y="2660904"/>
            <a:ext cx="4818888" cy="1892809"/>
          </a:xfrm>
        </p:spPr>
        <p:txBody>
          <a:bodyPr anchor="t">
            <a:normAutofit fontScale="85000" lnSpcReduction="10000"/>
          </a:bodyPr>
          <a:lstStyle/>
          <a:p>
            <a:pPr marL="0" indent="0">
              <a:lnSpc>
                <a:spcPct val="150000"/>
              </a:lnSpc>
              <a:buNone/>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Variable resistance training is a method of strength training where the resistance changes throughout the range of motion of an exercise</a:t>
            </a:r>
            <a:r>
              <a:rPr lang="en-GB" sz="1200" dirty="0">
                <a:latin typeface="Times New Roman" panose="02020603050405020304" pitchFamily="18" charset="0"/>
                <a:ea typeface="Times New Roman" panose="02020603050405020304" pitchFamily="18" charset="0"/>
                <a:cs typeface="Times New Roman" panose="02020603050405020304" pitchFamily="18" charset="0"/>
              </a:rPr>
              <a:t>.</a:t>
            </a:r>
          </a:p>
          <a:p>
            <a:pPr marL="0" indent="0">
              <a:lnSpc>
                <a:spcPct val="150000"/>
              </a:lnSpc>
              <a:buNone/>
            </a:pPr>
            <a:r>
              <a:rPr lang="en-GB" sz="1200" i="0" u="none" strike="noStrike" dirty="0">
                <a:effectLst/>
                <a:latin typeface="Times New Roman" panose="02020603050405020304" pitchFamily="18" charset="0"/>
                <a:cs typeface="Times New Roman" panose="02020603050405020304" pitchFamily="18" charset="0"/>
              </a:rPr>
              <a:t>Typically, accessories like chains or elastic bands are used in variable resistance workouts to allow for variations in load displacement and velocity.(Soria-</a:t>
            </a:r>
            <a:r>
              <a:rPr lang="en-GB" sz="1200" i="0" u="none" strike="noStrike" dirty="0" err="1">
                <a:effectLst/>
                <a:latin typeface="Times New Roman" panose="02020603050405020304" pitchFamily="18" charset="0"/>
                <a:cs typeface="Times New Roman" panose="02020603050405020304" pitchFamily="18" charset="0"/>
              </a:rPr>
              <a:t>Gila</a:t>
            </a:r>
            <a:r>
              <a:rPr lang="en-GB" sz="1200" i="0" u="none" strike="noStrike" dirty="0">
                <a:effectLst/>
                <a:latin typeface="Times New Roman" panose="02020603050405020304" pitchFamily="18" charset="0"/>
                <a:cs typeface="Times New Roman" panose="02020603050405020304" pitchFamily="18" charset="0"/>
              </a:rPr>
              <a:t> et al., 2015)</a:t>
            </a:r>
          </a:p>
          <a:p>
            <a:pPr marL="0" indent="0">
              <a:lnSpc>
                <a:spcPct val="150000"/>
              </a:lnSpc>
              <a:buNone/>
            </a:pPr>
            <a:r>
              <a:rPr lang="en-GB" sz="1200" i="0" u="none" strike="noStrike" dirty="0">
                <a:effectLst/>
                <a:latin typeface="Times New Roman" panose="02020603050405020304" pitchFamily="18" charset="0"/>
                <a:cs typeface="Times New Roman" panose="02020603050405020304" pitchFamily="18" charset="0"/>
              </a:rPr>
              <a:t>Definition: In order to match the external load and muscle force potential, variable resistance training, or VRT, incorporates resistance/load modifications across the joint range of motion.(Andersen et al., 2022).</a:t>
            </a:r>
          </a:p>
          <a:p>
            <a:pPr marL="0" indent="0">
              <a:buNone/>
            </a:pPr>
            <a:endParaRPr lang="en-US" sz="1700" b="1" dirty="0"/>
          </a:p>
        </p:txBody>
      </p:sp>
      <p:sp>
        <p:nvSpPr>
          <p:cNvPr id="5" name="Rectangle 2">
            <a:extLst>
              <a:ext uri="{FF2B5EF4-FFF2-40B4-BE49-F238E27FC236}">
                <a16:creationId xmlns:a16="http://schemas.microsoft.com/office/drawing/2014/main" id="{A2169469-3AC2-374F-B212-8F5D2C9C2B96}"/>
              </a:ext>
            </a:extLst>
          </p:cNvPr>
          <p:cNvSpPr>
            <a:spLocks noChangeArrowheads="1"/>
          </p:cNvSpPr>
          <p:nvPr/>
        </p:nvSpPr>
        <p:spPr bwMode="auto">
          <a:xfrm flipV="1">
            <a:off x="0" y="104172"/>
            <a:ext cx="9050735" cy="457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US"/>
          </a:p>
        </p:txBody>
      </p:sp>
      <p:sp>
        <p:nvSpPr>
          <p:cNvPr id="6" name="TextBox 5">
            <a:extLst>
              <a:ext uri="{FF2B5EF4-FFF2-40B4-BE49-F238E27FC236}">
                <a16:creationId xmlns:a16="http://schemas.microsoft.com/office/drawing/2014/main" id="{74904CA6-7694-CA41-A75F-3CD76FC528FA}"/>
              </a:ext>
            </a:extLst>
          </p:cNvPr>
          <p:cNvSpPr txBox="1"/>
          <p:nvPr/>
        </p:nvSpPr>
        <p:spPr>
          <a:xfrm>
            <a:off x="7591143" y="4978573"/>
            <a:ext cx="2554290" cy="646331"/>
          </a:xfrm>
          <a:prstGeom prst="rect">
            <a:avLst/>
          </a:prstGeom>
          <a:noFill/>
        </p:spPr>
        <p:txBody>
          <a:bodyPr wrap="none" rtlCol="0">
            <a:spAutoFit/>
          </a:bodyPr>
          <a:lstStyle/>
          <a:p>
            <a:pPr algn="ctr"/>
            <a:r>
              <a:rPr lang="en-GB" sz="1800" dirty="0">
                <a:solidFill>
                  <a:srgbClr val="2C3E50"/>
                </a:solidFill>
                <a:effectLst/>
                <a:latin typeface="Times New Roman" panose="02020603050405020304" pitchFamily="18" charset="0"/>
                <a:ea typeface="Times New Roman" panose="02020603050405020304" pitchFamily="18" charset="0"/>
              </a:rPr>
              <a:t> (Wilson and </a:t>
            </a:r>
            <a:r>
              <a:rPr lang="en-GB" sz="1800" dirty="0" err="1">
                <a:solidFill>
                  <a:srgbClr val="2C3E50"/>
                </a:solidFill>
                <a:effectLst/>
                <a:latin typeface="Times New Roman" panose="02020603050405020304" pitchFamily="18" charset="0"/>
                <a:ea typeface="Times New Roman" panose="02020603050405020304" pitchFamily="18" charset="0"/>
              </a:rPr>
              <a:t>Kritz</a:t>
            </a:r>
            <a:r>
              <a:rPr lang="en-GB" sz="1800" dirty="0">
                <a:solidFill>
                  <a:srgbClr val="2C3E50"/>
                </a:solidFill>
                <a:effectLst/>
                <a:latin typeface="Times New Roman" panose="02020603050405020304" pitchFamily="18" charset="0"/>
                <a:ea typeface="Times New Roman" panose="02020603050405020304" pitchFamily="18" charset="0"/>
              </a:rPr>
              <a:t>, 2014)</a:t>
            </a: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US" dirty="0"/>
          </a:p>
        </p:txBody>
      </p:sp>
      <p:sp>
        <p:nvSpPr>
          <p:cNvPr id="7" name="Rectangle 4">
            <a:extLst>
              <a:ext uri="{FF2B5EF4-FFF2-40B4-BE49-F238E27FC236}">
                <a16:creationId xmlns:a16="http://schemas.microsoft.com/office/drawing/2014/main" id="{26E232CD-8175-354E-9D98-DEE79B448D77}"/>
              </a:ext>
            </a:extLst>
          </p:cNvPr>
          <p:cNvSpPr>
            <a:spLocks noChangeArrowheads="1"/>
          </p:cNvSpPr>
          <p:nvPr/>
        </p:nvSpPr>
        <p:spPr bwMode="auto">
          <a:xfrm>
            <a:off x="7208092" y="2121407"/>
            <a:ext cx="13222407" cy="457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US"/>
          </a:p>
        </p:txBody>
      </p:sp>
      <p:pic>
        <p:nvPicPr>
          <p:cNvPr id="3075" name="Picture 5" descr="page2image2778744608">
            <a:extLst>
              <a:ext uri="{FF2B5EF4-FFF2-40B4-BE49-F238E27FC236}">
                <a16:creationId xmlns:a16="http://schemas.microsoft.com/office/drawing/2014/main" id="{35823B7E-92F7-5F42-A16E-68ACE48DE8B4}"/>
              </a:ext>
            </a:extLst>
          </p:cNvPr>
          <p:cNvPicPr>
            <a:picLocks noChangeAspect="1" noChangeArrowheads="1"/>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6742178" y="1859893"/>
            <a:ext cx="4252221" cy="30960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040106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6" name="Rectangle 4101">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6CEC7F-3474-AE42-AD36-A1E241D70015}"/>
              </a:ext>
            </a:extLst>
          </p:cNvPr>
          <p:cNvSpPr>
            <a:spLocks noGrp="1"/>
          </p:cNvSpPr>
          <p:nvPr>
            <p:ph type="title"/>
          </p:nvPr>
        </p:nvSpPr>
        <p:spPr>
          <a:xfrm>
            <a:off x="646176" y="269748"/>
            <a:ext cx="4818888" cy="2121408"/>
          </a:xfrm>
        </p:spPr>
        <p:txBody>
          <a:bodyPr anchor="b">
            <a:noAutofit/>
          </a:bodyPr>
          <a:lstStyle/>
          <a:p>
            <a:r>
              <a:rPr lang="en-GB" sz="3600" b="1" i="0" u="none" strike="noStrike" dirty="0">
                <a:effectLst/>
                <a:latin typeface="Times New Roman" panose="02020603050405020304" pitchFamily="18" charset="0"/>
                <a:cs typeface="Times New Roman" panose="02020603050405020304" pitchFamily="18" charset="0"/>
              </a:rPr>
              <a:t>The Method of Variable Resistance Training for Squat and Bench </a:t>
            </a:r>
            <a:endParaRPr lang="en-US" sz="3600" dirty="0">
              <a:latin typeface="Times New Roman" panose="02020603050405020304" pitchFamily="18" charset="0"/>
              <a:cs typeface="Times New Roman" panose="02020603050405020304" pitchFamily="18" charset="0"/>
            </a:endParaRPr>
          </a:p>
        </p:txBody>
      </p:sp>
      <p:sp>
        <p:nvSpPr>
          <p:cNvPr id="4107"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58EA05C-4E61-5C48-9AD0-E6A4E574ECF0}"/>
              </a:ext>
            </a:extLst>
          </p:cNvPr>
          <p:cNvSpPr>
            <a:spLocks noGrp="1"/>
          </p:cNvSpPr>
          <p:nvPr>
            <p:ph idx="1"/>
          </p:nvPr>
        </p:nvSpPr>
        <p:spPr>
          <a:xfrm>
            <a:off x="630936" y="2660903"/>
            <a:ext cx="4818888" cy="2084833"/>
          </a:xfrm>
        </p:spPr>
        <p:txBody>
          <a:bodyPr anchor="t">
            <a:normAutofit/>
          </a:bodyPr>
          <a:lstStyle/>
          <a:p>
            <a:pPr>
              <a:lnSpc>
                <a:spcPct val="150000"/>
              </a:lnSpc>
              <a:buFont typeface="Arial" panose="020B0604020202020204" pitchFamily="34" charset="0"/>
              <a:buChar char="•"/>
            </a:pPr>
            <a:r>
              <a:rPr lang="en-GB" sz="1200" b="0" i="0" u="none" strike="noStrike" dirty="0">
                <a:effectLst/>
                <a:latin typeface="Times New Roman" panose="02020603050405020304" pitchFamily="18" charset="0"/>
                <a:cs typeface="Times New Roman" panose="02020603050405020304" pitchFamily="18" charset="0"/>
              </a:rPr>
              <a:t>Band deformation determines the magnitude of varied loading, increasing eccentric loading and influencing neuromuscular demand (Mina et al., 2014).</a:t>
            </a:r>
          </a:p>
          <a:p>
            <a:pPr>
              <a:lnSpc>
                <a:spcPct val="150000"/>
              </a:lnSpc>
              <a:buFont typeface="Arial" panose="020B0604020202020204" pitchFamily="34" charset="0"/>
              <a:buChar char="•"/>
            </a:pPr>
            <a:r>
              <a:rPr lang="en-GB" sz="1200" b="0" i="0" u="none" strike="noStrike" dirty="0">
                <a:effectLst/>
                <a:latin typeface="Times New Roman" panose="02020603050405020304" pitchFamily="18" charset="0"/>
                <a:cs typeface="Times New Roman" panose="02020603050405020304" pitchFamily="18" charset="0"/>
              </a:rPr>
              <a:t>Elastic bands unload in areas where muscles are weaker and enhance resistance where muscles are strongest (Soria-</a:t>
            </a:r>
            <a:r>
              <a:rPr lang="en-GB" sz="1200" b="0" i="0" u="none" strike="noStrike" dirty="0" err="1">
                <a:effectLst/>
                <a:latin typeface="Times New Roman" panose="02020603050405020304" pitchFamily="18" charset="0"/>
                <a:cs typeface="Times New Roman" panose="02020603050405020304" pitchFamily="18" charset="0"/>
              </a:rPr>
              <a:t>Gila</a:t>
            </a:r>
            <a:r>
              <a:rPr lang="en-GB" sz="1200" b="0" i="0" u="none" strike="noStrike" dirty="0">
                <a:effectLst/>
                <a:latin typeface="Times New Roman" panose="02020603050405020304" pitchFamily="18" charset="0"/>
                <a:cs typeface="Times New Roman" panose="02020603050405020304" pitchFamily="18" charset="0"/>
              </a:rPr>
              <a:t> et al., 2015).</a:t>
            </a:r>
          </a:p>
          <a:p>
            <a:pPr>
              <a:lnSpc>
                <a:spcPct val="150000"/>
              </a:lnSpc>
              <a:buFont typeface="Arial" panose="020B0604020202020204" pitchFamily="34" charset="0"/>
              <a:buChar char="•"/>
            </a:pPr>
            <a:r>
              <a:rPr lang="en-GB" sz="1200" i="0" u="none" strike="noStrike" dirty="0">
                <a:effectLst/>
                <a:latin typeface="Times New Roman" panose="02020603050405020304" pitchFamily="18" charset="0"/>
                <a:cs typeface="Times New Roman" panose="02020603050405020304" pitchFamily="18" charset="0"/>
              </a:rPr>
              <a:t> </a:t>
            </a:r>
            <a:r>
              <a:rPr lang="en-GB" sz="1200" i="0" u="none" strike="noStrike" dirty="0">
                <a:solidFill>
                  <a:srgbClr val="181818"/>
                </a:solidFill>
                <a:effectLst/>
                <a:latin typeface="Times New Roman" panose="02020603050405020304" pitchFamily="18" charset="0"/>
                <a:cs typeface="Times New Roman" panose="02020603050405020304" pitchFamily="18" charset="0"/>
              </a:rPr>
              <a:t>(Wilson and </a:t>
            </a:r>
            <a:r>
              <a:rPr lang="en-GB" sz="1200" i="0" u="none" strike="noStrike" dirty="0" err="1">
                <a:solidFill>
                  <a:srgbClr val="181818"/>
                </a:solidFill>
                <a:effectLst/>
                <a:latin typeface="Times New Roman" panose="02020603050405020304" pitchFamily="18" charset="0"/>
                <a:cs typeface="Times New Roman" panose="02020603050405020304" pitchFamily="18" charset="0"/>
              </a:rPr>
              <a:t>Kritz</a:t>
            </a:r>
            <a:r>
              <a:rPr lang="en-GB" sz="1200" i="0" u="none" strike="noStrike" dirty="0">
                <a:solidFill>
                  <a:srgbClr val="181818"/>
                </a:solidFill>
                <a:effectLst/>
                <a:latin typeface="Times New Roman" panose="02020603050405020304" pitchFamily="18" charset="0"/>
                <a:cs typeface="Times New Roman" panose="02020603050405020304" pitchFamily="18" charset="0"/>
              </a:rPr>
              <a:t>, 2014)."</a:t>
            </a:r>
            <a:endParaRPr lang="en-GB" sz="1200" i="0" u="none" strike="noStrike" dirty="0">
              <a:effectLst/>
              <a:latin typeface="Times New Roman" panose="02020603050405020304" pitchFamily="18" charset="0"/>
              <a:cs typeface="Times New Roman" panose="02020603050405020304" pitchFamily="18" charset="0"/>
            </a:endParaRPr>
          </a:p>
          <a:p>
            <a:endParaRPr lang="en-US" sz="2200" dirty="0"/>
          </a:p>
        </p:txBody>
      </p:sp>
      <p:pic>
        <p:nvPicPr>
          <p:cNvPr id="4097" name="Picture 9" descr="A person lifting his arms on a bar&#10;&#10;Description automatically generated">
            <a:extLst>
              <a:ext uri="{FF2B5EF4-FFF2-40B4-BE49-F238E27FC236}">
                <a16:creationId xmlns:a16="http://schemas.microsoft.com/office/drawing/2014/main" id="{D6E28FBA-8BF4-AC4A-850E-414190D612F5}"/>
              </a:ext>
            </a:extLst>
          </p:cNvPr>
          <p:cNvPicPr>
            <a:picLocks noChangeAspect="1" noChangeArrowheads="1"/>
          </p:cNvPicPr>
          <p:nvPr/>
        </p:nvPicPr>
        <p:blipFill>
          <a:blip r:embed="rId3" r:link="rId4">
            <a:extLst>
              <a:ext uri="{28A0092B-C50C-407E-A947-70E740481C1C}">
                <a14:useLocalDpi xmlns:a14="http://schemas.microsoft.com/office/drawing/2010/main" val="0"/>
              </a:ext>
            </a:extLst>
          </a:blip>
          <a:stretch>
            <a:fillRect/>
          </a:stretch>
        </p:blipFill>
        <p:spPr bwMode="auto">
          <a:xfrm>
            <a:off x="6099048" y="2064258"/>
            <a:ext cx="5458968" cy="2729484"/>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2">
            <a:extLst>
              <a:ext uri="{FF2B5EF4-FFF2-40B4-BE49-F238E27FC236}">
                <a16:creationId xmlns:a16="http://schemas.microsoft.com/office/drawing/2014/main" id="{504C10D9-2F14-504E-8152-2E20707BB3AF}"/>
              </a:ext>
            </a:extLst>
          </p:cNvPr>
          <p:cNvSpPr>
            <a:spLocks noChangeArrowheads="1"/>
          </p:cNvSpPr>
          <p:nvPr/>
        </p:nvSpPr>
        <p:spPr bwMode="auto">
          <a:xfrm>
            <a:off x="2354580" y="39878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5" name="TextBox 4">
            <a:extLst>
              <a:ext uri="{FF2B5EF4-FFF2-40B4-BE49-F238E27FC236}">
                <a16:creationId xmlns:a16="http://schemas.microsoft.com/office/drawing/2014/main" id="{AD6CDD96-6737-194C-B1B2-3244057CC302}"/>
              </a:ext>
            </a:extLst>
          </p:cNvPr>
          <p:cNvSpPr txBox="1"/>
          <p:nvPr/>
        </p:nvSpPr>
        <p:spPr>
          <a:xfrm>
            <a:off x="7899634" y="4991531"/>
            <a:ext cx="1901803" cy="646331"/>
          </a:xfrm>
          <a:prstGeom prst="rect">
            <a:avLst/>
          </a:prstGeom>
          <a:noFill/>
        </p:spPr>
        <p:txBody>
          <a:bodyPr wrap="none" rtlCol="0">
            <a:spAutoFit/>
          </a:bodyPr>
          <a:lstStyle/>
          <a:p>
            <a:r>
              <a:rPr lang="en-GB" sz="1800" dirty="0">
                <a:solidFill>
                  <a:srgbClr val="2C3E50"/>
                </a:solidFill>
                <a:effectLst/>
                <a:latin typeface="Sabon Next LT" panose="02000500000000000000" pitchFamily="2" charset="0"/>
                <a:ea typeface="Times New Roman" panose="02020603050405020304" pitchFamily="18" charset="0"/>
                <a:cs typeface="Sabon Next LT" panose="02000500000000000000" pitchFamily="2" charset="0"/>
              </a:rPr>
              <a:t>(</a:t>
            </a:r>
            <a:r>
              <a:rPr lang="en-GB" sz="1800" dirty="0" err="1">
                <a:solidFill>
                  <a:srgbClr val="2C3E50"/>
                </a:solidFill>
                <a:effectLst/>
                <a:latin typeface="Sabon Next LT" panose="02000500000000000000" pitchFamily="2" charset="0"/>
                <a:ea typeface="Times New Roman" panose="02020603050405020304" pitchFamily="18" charset="0"/>
                <a:cs typeface="Sabon Next LT" panose="02000500000000000000" pitchFamily="2" charset="0"/>
              </a:rPr>
              <a:t>Wittstrom</a:t>
            </a:r>
            <a:r>
              <a:rPr lang="en-GB" sz="1800" dirty="0">
                <a:solidFill>
                  <a:srgbClr val="2C3E50"/>
                </a:solidFill>
                <a:effectLst/>
                <a:latin typeface="Sabon Next LT" panose="02000500000000000000" pitchFamily="2" charset="0"/>
                <a:ea typeface="Times New Roman" panose="02020603050405020304" pitchFamily="18" charset="0"/>
                <a:cs typeface="Sabon Next LT" panose="02000500000000000000" pitchFamily="2" charset="0"/>
              </a:rPr>
              <a:t>, 2023</a:t>
            </a:r>
            <a:r>
              <a:rPr lang="en-GB" sz="1800" dirty="0">
                <a:solidFill>
                  <a:srgbClr val="2C3E50"/>
                </a:solidFill>
                <a:effectLst/>
                <a:latin typeface="Times New Roman" panose="02020603050405020304" pitchFamily="18" charset="0"/>
                <a:ea typeface="Times New Roman" panose="02020603050405020304" pitchFamily="18" charset="0"/>
              </a:rPr>
              <a:t>)</a:t>
            </a:r>
            <a:endParaRPr lang="en-GB" sz="1800" dirty="0">
              <a:effectLst/>
              <a:latin typeface="Times New Roman" panose="02020603050405020304" pitchFamily="18" charset="0"/>
              <a:ea typeface="Times New Roman" panose="02020603050405020304" pitchFamily="18" charset="0"/>
            </a:endParaRPr>
          </a:p>
          <a:p>
            <a:endParaRPr lang="en-US" dirty="0"/>
          </a:p>
        </p:txBody>
      </p:sp>
    </p:spTree>
    <p:extLst>
      <p:ext uri="{BB962C8B-B14F-4D97-AF65-F5344CB8AC3E}">
        <p14:creationId xmlns:p14="http://schemas.microsoft.com/office/powerpoint/2010/main" val="32848259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4">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5BF37C-96FE-BB4C-AB48-11A765E4EE87}"/>
              </a:ext>
            </a:extLst>
          </p:cNvPr>
          <p:cNvSpPr>
            <a:spLocks noGrp="1"/>
          </p:cNvSpPr>
          <p:nvPr>
            <p:ph type="title"/>
          </p:nvPr>
        </p:nvSpPr>
        <p:spPr>
          <a:xfrm>
            <a:off x="481055" y="-141815"/>
            <a:ext cx="5323715" cy="1642970"/>
          </a:xfrm>
        </p:spPr>
        <p:txBody>
          <a:bodyPr anchor="b">
            <a:normAutofit/>
          </a:bodyPr>
          <a:lstStyle/>
          <a:p>
            <a:r>
              <a:rPr lang="en-GB" sz="3200" b="1" i="0" u="none" strike="noStrike" dirty="0">
                <a:effectLst/>
                <a:latin typeface="Times New Roman" panose="02020603050405020304" pitchFamily="18" charset="0"/>
                <a:cs typeface="Times New Roman" panose="02020603050405020304" pitchFamily="18" charset="0"/>
              </a:rPr>
              <a:t>Benefits of Variable Resistance Training</a:t>
            </a:r>
            <a:endParaRPr lang="en-US" sz="32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26105D6-AC3F-6447-AE3F-01AA5F749620}"/>
              </a:ext>
            </a:extLst>
          </p:cNvPr>
          <p:cNvSpPr>
            <a:spLocks noGrp="1"/>
          </p:cNvSpPr>
          <p:nvPr>
            <p:ph idx="1"/>
          </p:nvPr>
        </p:nvSpPr>
        <p:spPr>
          <a:xfrm>
            <a:off x="481055" y="1623128"/>
            <a:ext cx="6594912" cy="4777239"/>
          </a:xfrm>
        </p:spPr>
        <p:txBody>
          <a:bodyPr anchor="t">
            <a:normAutofit fontScale="25000" lnSpcReduction="20000"/>
          </a:bodyPr>
          <a:lstStyle/>
          <a:p>
            <a:pPr marL="0" indent="0">
              <a:buNone/>
            </a:pPr>
            <a:endParaRPr lang="en-GB" sz="4800" b="0" i="0" u="none" strike="noStrike" dirty="0">
              <a:effectLst/>
              <a:latin typeface="Söhne"/>
            </a:endParaRPr>
          </a:p>
          <a:p>
            <a:pPr>
              <a:buFont typeface="Arial" panose="020B0604020202020204" pitchFamily="34" charset="0"/>
              <a:buChar char="•"/>
            </a:pPr>
            <a:r>
              <a:rPr lang="en-GB" sz="4800" b="0" i="0" u="none" strike="noStrike" dirty="0">
                <a:effectLst/>
                <a:latin typeface="Times New Roman" panose="02020603050405020304" pitchFamily="18" charset="0"/>
                <a:cs typeface="Times New Roman" panose="02020603050405020304" pitchFamily="18" charset="0"/>
              </a:rPr>
              <a:t>By combining elastic tension with free weights, one can improve strength expressions such as 1RM by causing brain adaptations.(Soria-</a:t>
            </a:r>
            <a:r>
              <a:rPr lang="en-GB" sz="4800" b="0" i="0" u="none" strike="noStrike" dirty="0" err="1">
                <a:effectLst/>
                <a:latin typeface="Times New Roman" panose="02020603050405020304" pitchFamily="18" charset="0"/>
                <a:cs typeface="Times New Roman" panose="02020603050405020304" pitchFamily="18" charset="0"/>
              </a:rPr>
              <a:t>Gila</a:t>
            </a:r>
            <a:r>
              <a:rPr lang="en-GB" sz="4800" b="0" i="0" u="none" strike="noStrike" dirty="0">
                <a:effectLst/>
                <a:latin typeface="Times New Roman" panose="02020603050405020304" pitchFamily="18" charset="0"/>
                <a:cs typeface="Times New Roman" panose="02020603050405020304" pitchFamily="18" charset="0"/>
              </a:rPr>
              <a:t> et al., 2015).</a:t>
            </a:r>
          </a:p>
          <a:p>
            <a:pPr marL="0" indent="0">
              <a:buNone/>
            </a:pPr>
            <a:endParaRPr lang="en-GB" sz="4800" b="0" i="0" u="none" strike="noStrike" dirty="0">
              <a:effectLst/>
              <a:latin typeface="Times New Roman" panose="02020603050405020304" pitchFamily="18" charset="0"/>
              <a:cs typeface="Times New Roman" panose="02020603050405020304" pitchFamily="18" charset="0"/>
            </a:endParaRPr>
          </a:p>
          <a:p>
            <a:pPr>
              <a:buFont typeface="Arial" panose="020B0604020202020204" pitchFamily="34" charset="0"/>
              <a:buChar char="•"/>
            </a:pPr>
            <a:r>
              <a:rPr lang="en-GB" sz="4800" b="0" i="0" u="none" strike="noStrike" dirty="0">
                <a:effectLst/>
                <a:latin typeface="Times New Roman" panose="02020603050405020304" pitchFamily="18" charset="0"/>
                <a:cs typeface="Times New Roman" panose="02020603050405020304" pitchFamily="18" charset="0"/>
              </a:rPr>
              <a:t>By lowering the sticking point's mechanical disadvantage, variable resistance training increases the efficiency of movements.(Soria-</a:t>
            </a:r>
            <a:r>
              <a:rPr lang="en-GB" sz="4800" b="0" i="0" u="none" strike="noStrike" dirty="0" err="1">
                <a:effectLst/>
                <a:latin typeface="Times New Roman" panose="02020603050405020304" pitchFamily="18" charset="0"/>
                <a:cs typeface="Times New Roman" panose="02020603050405020304" pitchFamily="18" charset="0"/>
              </a:rPr>
              <a:t>Gila</a:t>
            </a:r>
            <a:r>
              <a:rPr lang="en-GB" sz="4800" b="0" i="0" u="none" strike="noStrike" dirty="0">
                <a:effectLst/>
                <a:latin typeface="Times New Roman" panose="02020603050405020304" pitchFamily="18" charset="0"/>
                <a:cs typeface="Times New Roman" panose="02020603050405020304" pitchFamily="18" charset="0"/>
              </a:rPr>
              <a:t> et al., 2015)</a:t>
            </a:r>
          </a:p>
          <a:p>
            <a:pPr marL="0" indent="0">
              <a:buNone/>
            </a:pPr>
            <a:endParaRPr lang="en-GB" sz="4800" dirty="0">
              <a:latin typeface="Times New Roman" panose="02020603050405020304" pitchFamily="18" charset="0"/>
              <a:cs typeface="Times New Roman" panose="02020603050405020304" pitchFamily="18" charset="0"/>
            </a:endParaRPr>
          </a:p>
          <a:p>
            <a:pPr marL="0" indent="0">
              <a:buNone/>
            </a:pPr>
            <a:r>
              <a:rPr lang="en-GB" sz="4800" dirty="0">
                <a:latin typeface="Times New Roman" panose="02020603050405020304" pitchFamily="18" charset="0"/>
                <a:cs typeface="Times New Roman" panose="02020603050405020304" pitchFamily="18" charset="0"/>
              </a:rPr>
              <a:t>-</a:t>
            </a:r>
            <a:r>
              <a:rPr lang="en-GB" sz="4800" b="1" i="0" u="none" strike="noStrike" dirty="0">
                <a:effectLst/>
                <a:latin typeface="Times New Roman" panose="02020603050405020304" pitchFamily="18" charset="0"/>
                <a:cs typeface="Times New Roman" panose="02020603050405020304" pitchFamily="18" charset="0"/>
              </a:rPr>
              <a:t>Addressing Sticking Points</a:t>
            </a:r>
          </a:p>
          <a:p>
            <a:pPr>
              <a:buFont typeface="Arial" panose="020B0604020202020204" pitchFamily="34" charset="0"/>
              <a:buChar char="•"/>
            </a:pPr>
            <a:endParaRPr lang="en-GB" sz="4800" b="0" i="0" u="none" strike="noStrike" dirty="0">
              <a:effectLst/>
              <a:latin typeface="Times New Roman" panose="02020603050405020304" pitchFamily="18" charset="0"/>
              <a:cs typeface="Times New Roman" panose="02020603050405020304" pitchFamily="18" charset="0"/>
            </a:endParaRPr>
          </a:p>
          <a:p>
            <a:pPr marL="0" indent="0">
              <a:buNone/>
            </a:pPr>
            <a:r>
              <a:rPr lang="en-GB" sz="4800" b="1" i="0" u="none" strike="noStrike" dirty="0">
                <a:effectLst/>
                <a:latin typeface="Times New Roman" panose="02020603050405020304" pitchFamily="18" charset="0"/>
                <a:cs typeface="Times New Roman" panose="02020603050405020304" pitchFamily="18" charset="0"/>
              </a:rPr>
              <a:t>-Enhanced Muscle Activation</a:t>
            </a:r>
          </a:p>
          <a:p>
            <a:pPr>
              <a:buFont typeface="Arial" panose="020B0604020202020204" pitchFamily="34" charset="0"/>
              <a:buChar char="•"/>
            </a:pPr>
            <a:endParaRPr lang="en-GB" sz="4800" b="1" i="0" u="none" strike="noStrike" dirty="0">
              <a:effectLst/>
              <a:latin typeface="Times New Roman" panose="02020603050405020304" pitchFamily="18" charset="0"/>
              <a:cs typeface="Times New Roman" panose="02020603050405020304" pitchFamily="18" charset="0"/>
            </a:endParaRPr>
          </a:p>
          <a:p>
            <a:pPr marL="0" indent="0">
              <a:buNone/>
            </a:pPr>
            <a:r>
              <a:rPr lang="en-GB" sz="4800" b="1" i="0" u="none" strike="noStrike" dirty="0">
                <a:effectLst/>
                <a:latin typeface="Times New Roman" panose="02020603050405020304" pitchFamily="18" charset="0"/>
                <a:cs typeface="Times New Roman" panose="02020603050405020304" pitchFamily="18" charset="0"/>
              </a:rPr>
              <a:t>-Overcoming Strength Plateaus</a:t>
            </a:r>
          </a:p>
          <a:p>
            <a:endParaRPr lang="en-GB" sz="4800" b="1" i="0" u="none" strike="noStrike" dirty="0">
              <a:effectLst/>
              <a:latin typeface="Times New Roman" panose="02020603050405020304" pitchFamily="18" charset="0"/>
              <a:cs typeface="Times New Roman" panose="02020603050405020304" pitchFamily="18" charset="0"/>
            </a:endParaRPr>
          </a:p>
          <a:p>
            <a:pPr marL="0" indent="0">
              <a:buNone/>
            </a:pPr>
            <a:r>
              <a:rPr lang="en-GB" sz="4800" b="1" i="0" u="none" strike="noStrike" dirty="0">
                <a:effectLst/>
                <a:latin typeface="Times New Roman" panose="02020603050405020304" pitchFamily="18" charset="0"/>
                <a:cs typeface="Times New Roman" panose="02020603050405020304" pitchFamily="18" charset="0"/>
              </a:rPr>
              <a:t>-Improved Power Development</a:t>
            </a:r>
          </a:p>
          <a:p>
            <a:endParaRPr lang="en-GB" sz="4800" b="1" i="0" u="none" strike="noStrike" dirty="0">
              <a:effectLst/>
              <a:latin typeface="Times New Roman" panose="02020603050405020304" pitchFamily="18" charset="0"/>
              <a:cs typeface="Times New Roman" panose="02020603050405020304" pitchFamily="18" charset="0"/>
            </a:endParaRPr>
          </a:p>
          <a:p>
            <a:pPr marL="0" indent="0">
              <a:buNone/>
            </a:pPr>
            <a:r>
              <a:rPr lang="en-GB" sz="4800" b="1" i="0" u="none" strike="noStrike" dirty="0">
                <a:effectLst/>
                <a:latin typeface="Times New Roman" panose="02020603050405020304" pitchFamily="18" charset="0"/>
                <a:cs typeface="Times New Roman" panose="02020603050405020304" pitchFamily="18" charset="0"/>
              </a:rPr>
              <a:t>-Stabilization and Joint Health</a:t>
            </a:r>
          </a:p>
          <a:p>
            <a:endParaRPr lang="en-GB" sz="4800" b="1" i="0" u="none" strike="noStrike" dirty="0">
              <a:effectLst/>
              <a:latin typeface="Times New Roman" panose="02020603050405020304" pitchFamily="18" charset="0"/>
              <a:cs typeface="Times New Roman" panose="02020603050405020304" pitchFamily="18" charset="0"/>
            </a:endParaRPr>
          </a:p>
          <a:p>
            <a:pPr marL="0" indent="0">
              <a:buNone/>
            </a:pPr>
            <a:r>
              <a:rPr lang="en-GB" sz="4800" b="1" i="0" u="none" strike="noStrike" dirty="0">
                <a:effectLst/>
                <a:latin typeface="Times New Roman" panose="02020603050405020304" pitchFamily="18" charset="0"/>
                <a:cs typeface="Times New Roman" panose="02020603050405020304" pitchFamily="18" charset="0"/>
              </a:rPr>
              <a:t>-Functional Strength Development</a:t>
            </a:r>
          </a:p>
          <a:p>
            <a:endParaRPr lang="en-GB" sz="4800" b="1" i="0" u="none" strike="noStrike" dirty="0">
              <a:effectLst/>
              <a:latin typeface="Times New Roman" panose="02020603050405020304" pitchFamily="18" charset="0"/>
              <a:cs typeface="Times New Roman" panose="02020603050405020304" pitchFamily="18" charset="0"/>
            </a:endParaRPr>
          </a:p>
          <a:p>
            <a:pPr marL="0" indent="0">
              <a:buNone/>
            </a:pPr>
            <a:r>
              <a:rPr lang="en-GB" sz="4800" b="1" i="0" u="none" strike="noStrike" dirty="0">
                <a:effectLst/>
                <a:latin typeface="Times New Roman" panose="02020603050405020304" pitchFamily="18" charset="0"/>
                <a:cs typeface="Times New Roman" panose="02020603050405020304" pitchFamily="18" charset="0"/>
              </a:rPr>
              <a:t>-Increased Time Under Tension</a:t>
            </a:r>
          </a:p>
          <a:p>
            <a:endParaRPr lang="en-GB" sz="4800" b="1" i="0" u="none" strike="noStrike" dirty="0">
              <a:effectLst/>
              <a:latin typeface="Times New Roman" panose="02020603050405020304" pitchFamily="18" charset="0"/>
              <a:cs typeface="Times New Roman" panose="02020603050405020304" pitchFamily="18" charset="0"/>
            </a:endParaRPr>
          </a:p>
          <a:p>
            <a:endParaRPr lang="en-GB" sz="1100" b="1" i="0" u="none" strike="noStrike" dirty="0">
              <a:effectLst/>
              <a:latin typeface="Söhne"/>
            </a:endParaRPr>
          </a:p>
          <a:p>
            <a:endParaRPr lang="en-US" sz="1100" dirty="0"/>
          </a:p>
        </p:txBody>
      </p:sp>
      <p:sp>
        <p:nvSpPr>
          <p:cNvPr id="28" name="Rectangle 26">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8">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0">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2">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8" descr="Example of a resisted variable resistance training exercise using elastic bands. In this picture, there is an athlete inside of a rack performing a barbell back squat with bands. The bands are around the bottom of the rack and around the ends of the barbell, in order to add resistance to the exercise overall.">
            <a:extLst>
              <a:ext uri="{FF2B5EF4-FFF2-40B4-BE49-F238E27FC236}">
                <a16:creationId xmlns:a16="http://schemas.microsoft.com/office/drawing/2014/main" id="{C3680B79-6D14-EB4A-BCE3-679EFEC02E17}"/>
              </a:ext>
            </a:extLst>
          </p:cNvPr>
          <p:cNvPicPr>
            <a:picLocks noChangeAspect="1" noChangeArrowheads="1"/>
          </p:cNvPicPr>
          <p:nvPr/>
        </p:nvPicPr>
        <p:blipFill>
          <a:blip r:embed="rId3" r:link="rId4">
            <a:extLst>
              <a:ext uri="{28A0092B-C50C-407E-A947-70E740481C1C}">
                <a14:useLocalDpi xmlns:a14="http://schemas.microsoft.com/office/drawing/2010/main" val="0"/>
              </a:ext>
            </a:extLst>
          </a:blip>
          <a:stretch>
            <a:fillRect/>
          </a:stretch>
        </p:blipFill>
        <p:spPr bwMode="auto">
          <a:xfrm>
            <a:off x="7075967" y="1776735"/>
            <a:ext cx="4170530" cy="333642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F0B9240-391C-DB40-B82F-0285C2698879}"/>
              </a:ext>
            </a:extLst>
          </p:cNvPr>
          <p:cNvSpPr txBox="1"/>
          <p:nvPr/>
        </p:nvSpPr>
        <p:spPr>
          <a:xfrm>
            <a:off x="8586789" y="5111135"/>
            <a:ext cx="1685924" cy="461665"/>
          </a:xfrm>
          <a:prstGeom prst="rect">
            <a:avLst/>
          </a:prstGeom>
          <a:noFill/>
        </p:spPr>
        <p:txBody>
          <a:bodyPr wrap="square" rtlCol="0">
            <a:spAutoFit/>
          </a:bodyPr>
          <a:lstStyle/>
          <a:p>
            <a:r>
              <a:rPr lang="en-GB" sz="1200" dirty="0">
                <a:solidFill>
                  <a:srgbClr val="FFFFFF"/>
                </a:solidFill>
                <a:effectLst/>
              </a:rPr>
              <a:t>(</a:t>
            </a:r>
            <a:r>
              <a:rPr lang="en-GB" sz="1200" dirty="0" err="1">
                <a:solidFill>
                  <a:srgbClr val="FFFFFF"/>
                </a:solidFill>
                <a:effectLst/>
              </a:rPr>
              <a:t>www.nsca.com</a:t>
            </a:r>
            <a:r>
              <a:rPr lang="en-GB" sz="1200" dirty="0">
                <a:solidFill>
                  <a:srgbClr val="FFFFFF"/>
                </a:solidFill>
                <a:effectLst/>
              </a:rPr>
              <a:t>, 2023)</a:t>
            </a:r>
          </a:p>
          <a:p>
            <a:endParaRPr lang="en-US" sz="1200" dirty="0"/>
          </a:p>
        </p:txBody>
      </p:sp>
    </p:spTree>
    <p:extLst>
      <p:ext uri="{BB962C8B-B14F-4D97-AF65-F5344CB8AC3E}">
        <p14:creationId xmlns:p14="http://schemas.microsoft.com/office/powerpoint/2010/main" val="28592076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29">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34FEBD-7EFC-DE43-9D66-94D771DD08F4}"/>
              </a:ext>
            </a:extLst>
          </p:cNvPr>
          <p:cNvSpPr>
            <a:spLocks noGrp="1"/>
          </p:cNvSpPr>
          <p:nvPr>
            <p:ph type="title"/>
          </p:nvPr>
        </p:nvSpPr>
        <p:spPr>
          <a:xfrm>
            <a:off x="5596501" y="489508"/>
            <a:ext cx="5754896" cy="1667569"/>
          </a:xfrm>
        </p:spPr>
        <p:txBody>
          <a:bodyPr anchor="b">
            <a:normAutofit fontScale="90000"/>
          </a:bodyPr>
          <a:lstStyle/>
          <a:p>
            <a:r>
              <a:rPr lang="en-GB" sz="4000" b="1" i="0" u="none" strike="noStrike" dirty="0">
                <a:effectLst/>
                <a:latin typeface="Times New Roman" panose="02020603050405020304" pitchFamily="18" charset="0"/>
                <a:cs typeface="Times New Roman" panose="02020603050405020304" pitchFamily="18" charset="0"/>
              </a:rPr>
              <a:t>Comparison to Traditional Resistance Training</a:t>
            </a:r>
            <a:r>
              <a:rPr lang="en-US" sz="4000" dirty="0">
                <a:latin typeface="Times New Roman" panose="02020603050405020304" pitchFamily="18" charset="0"/>
                <a:cs typeface="Times New Roman" panose="02020603050405020304" pitchFamily="18" charset="0"/>
              </a:rPr>
              <a:t> </a:t>
            </a:r>
          </a:p>
        </p:txBody>
      </p:sp>
      <p:pic>
        <p:nvPicPr>
          <p:cNvPr id="5" name="Picture 4" descr="Dumbbells on a gym floor">
            <a:extLst>
              <a:ext uri="{FF2B5EF4-FFF2-40B4-BE49-F238E27FC236}">
                <a16:creationId xmlns:a16="http://schemas.microsoft.com/office/drawing/2014/main" id="{8CF26823-93F9-48D2-2375-9B752CA17850}"/>
              </a:ext>
            </a:extLst>
          </p:cNvPr>
          <p:cNvPicPr>
            <a:picLocks noChangeAspect="1"/>
          </p:cNvPicPr>
          <p:nvPr/>
        </p:nvPicPr>
        <p:blipFill rotWithShape="1">
          <a:blip r:embed="rId3"/>
          <a:srcRect l="50239" r="-1" b="-1"/>
          <a:stretch/>
        </p:blipFill>
        <p:spPr>
          <a:xfrm>
            <a:off x="1282765" y="918640"/>
            <a:ext cx="3446896" cy="4589025"/>
          </a:xfrm>
          <a:prstGeom prst="rect">
            <a:avLst/>
          </a:prstGeom>
        </p:spPr>
      </p:pic>
      <p:sp>
        <p:nvSpPr>
          <p:cNvPr id="3" name="Content Placeholder 2">
            <a:extLst>
              <a:ext uri="{FF2B5EF4-FFF2-40B4-BE49-F238E27FC236}">
                <a16:creationId xmlns:a16="http://schemas.microsoft.com/office/drawing/2014/main" id="{67C01B52-87C2-244D-A889-37BC864F016D}"/>
              </a:ext>
            </a:extLst>
          </p:cNvPr>
          <p:cNvSpPr>
            <a:spLocks noGrp="1"/>
          </p:cNvSpPr>
          <p:nvPr>
            <p:ph idx="1"/>
          </p:nvPr>
        </p:nvSpPr>
        <p:spPr>
          <a:xfrm>
            <a:off x="5596501" y="2738853"/>
            <a:ext cx="5754896" cy="1047335"/>
          </a:xfrm>
        </p:spPr>
        <p:txBody>
          <a:bodyPr anchor="t">
            <a:normAutofit/>
          </a:bodyPr>
          <a:lstStyle/>
          <a:p>
            <a:pPr>
              <a:buFont typeface="Arial" panose="020B0604020202020204" pitchFamily="34" charset="0"/>
              <a:buChar char="•"/>
            </a:pPr>
            <a:r>
              <a:rPr lang="en-GB" sz="1200" b="0" i="0" u="none" strike="noStrike" dirty="0">
                <a:effectLst/>
                <a:latin typeface="Times New Roman" panose="02020603050405020304" pitchFamily="18" charset="0"/>
                <a:cs typeface="Times New Roman" panose="02020603050405020304" pitchFamily="18" charset="0"/>
              </a:rPr>
              <a:t>Traditional resistance training limitations, such as the sticking point, prevent maximal effort (Miguel Angel Fuentes-García et al., 2023).</a:t>
            </a:r>
          </a:p>
          <a:p>
            <a:pPr>
              <a:buFont typeface="Arial" panose="020B0604020202020204" pitchFamily="34" charset="0"/>
              <a:buChar char="•"/>
            </a:pPr>
            <a:r>
              <a:rPr lang="en-GB" sz="1200" b="0" i="0" u="none" strike="noStrike" dirty="0">
                <a:effectLst/>
                <a:latin typeface="Times New Roman" panose="02020603050405020304" pitchFamily="18" charset="0"/>
                <a:cs typeface="Times New Roman" panose="02020603050405020304" pitchFamily="18" charset="0"/>
              </a:rPr>
              <a:t>These restrictions are addressed by variable resistance training, which permits higher loading and muscular strain (Frost et al., 2010).</a:t>
            </a:r>
          </a:p>
          <a:p>
            <a:endParaRPr lang="en-US" sz="2000" dirty="0"/>
          </a:p>
        </p:txBody>
      </p:sp>
      <p:sp>
        <p:nvSpPr>
          <p:cNvPr id="37" name="Rectangle 31">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3">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801572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4" name="Rectangle 2053">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C2B56F-13F0-EB4F-95A5-FACB149FE043}"/>
              </a:ext>
            </a:extLst>
          </p:cNvPr>
          <p:cNvSpPr>
            <a:spLocks noGrp="1"/>
          </p:cNvSpPr>
          <p:nvPr>
            <p:ph type="title"/>
          </p:nvPr>
        </p:nvSpPr>
        <p:spPr>
          <a:xfrm>
            <a:off x="640080" y="325369"/>
            <a:ext cx="4368602" cy="1956841"/>
          </a:xfrm>
        </p:spPr>
        <p:txBody>
          <a:bodyPr anchor="b">
            <a:noAutofit/>
          </a:bodyPr>
          <a:lstStyle/>
          <a:p>
            <a:r>
              <a:rPr lang="en-GB" sz="4000" b="1" i="0" u="none" strike="noStrike" dirty="0">
                <a:effectLst/>
                <a:latin typeface="Times New Roman" panose="02020603050405020304" pitchFamily="18" charset="0"/>
                <a:cs typeface="Times New Roman" panose="02020603050405020304" pitchFamily="18" charset="0"/>
              </a:rPr>
              <a:t>The effects of Resistance Bands</a:t>
            </a:r>
            <a:r>
              <a:rPr lang="en-US" sz="4000" dirty="0">
                <a:latin typeface="Times New Roman" panose="02020603050405020304" pitchFamily="18" charset="0"/>
                <a:cs typeface="Times New Roman" panose="02020603050405020304" pitchFamily="18" charset="0"/>
              </a:rPr>
              <a:t> </a:t>
            </a:r>
          </a:p>
        </p:txBody>
      </p:sp>
      <p:sp>
        <p:nvSpPr>
          <p:cNvPr id="2056"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6582E75-C13F-AC4D-82C4-438975ED1158}"/>
              </a:ext>
            </a:extLst>
          </p:cNvPr>
          <p:cNvSpPr>
            <a:spLocks noGrp="1"/>
          </p:cNvSpPr>
          <p:nvPr>
            <p:ph idx="1"/>
          </p:nvPr>
        </p:nvSpPr>
        <p:spPr>
          <a:xfrm>
            <a:off x="640080" y="2872899"/>
            <a:ext cx="4243589" cy="1119600"/>
          </a:xfrm>
        </p:spPr>
        <p:txBody>
          <a:bodyPr>
            <a:normAutofit/>
          </a:bodyPr>
          <a:lstStyle/>
          <a:p>
            <a:pPr marL="0" indent="0">
              <a:buNone/>
            </a:pPr>
            <a:r>
              <a:rPr lang="en-GB" sz="1200" b="0" i="0" u="none" strike="noStrike" dirty="0">
                <a:effectLst/>
                <a:latin typeface="Times New Roman" panose="02020603050405020304" pitchFamily="18" charset="0"/>
                <a:cs typeface="Times New Roman" panose="02020603050405020304" pitchFamily="18" charset="0"/>
              </a:rPr>
              <a:t>- Versatility</a:t>
            </a:r>
            <a:r>
              <a:rPr lang="en-GB" sz="1200" dirty="0">
                <a:latin typeface="Times New Roman" panose="02020603050405020304" pitchFamily="18" charset="0"/>
                <a:cs typeface="Times New Roman" panose="02020603050405020304" pitchFamily="18" charset="0"/>
              </a:rPr>
              <a:t>: </a:t>
            </a:r>
            <a:r>
              <a:rPr lang="en-GB" sz="1200" b="0" i="0" u="none" strike="noStrike" dirty="0">
                <a:solidFill>
                  <a:srgbClr val="181818"/>
                </a:solidFill>
                <a:effectLst/>
                <a:latin typeface="Times New Roman" panose="02020603050405020304" pitchFamily="18" charset="0"/>
                <a:cs typeface="Times New Roman" panose="02020603050405020304" pitchFamily="18" charset="0"/>
              </a:rPr>
              <a:t>Resistance bands can be used for a wide variety of exercises targeting different muscle groups.</a:t>
            </a:r>
            <a:endParaRPr lang="en-GB" sz="1200" b="0" i="0" u="none" strike="noStrike" dirty="0">
              <a:effectLst/>
              <a:latin typeface="Times New Roman" panose="02020603050405020304" pitchFamily="18" charset="0"/>
              <a:cs typeface="Times New Roman" panose="02020603050405020304" pitchFamily="18" charset="0"/>
            </a:endParaRPr>
          </a:p>
          <a:p>
            <a:pPr marL="0" indent="0">
              <a:buNone/>
            </a:pPr>
            <a:r>
              <a:rPr lang="en-GB" sz="1200" b="0" i="0" u="none" strike="noStrike" dirty="0">
                <a:effectLst/>
                <a:latin typeface="Times New Roman" panose="02020603050405020304" pitchFamily="18" charset="0"/>
                <a:cs typeface="Times New Roman" panose="02020603050405020304" pitchFamily="18" charset="0"/>
              </a:rPr>
              <a:t>-During the eccentric phase, elastic bands enhance eccentric loading and velocity, which improves force output (Wilson and </a:t>
            </a:r>
            <a:r>
              <a:rPr lang="en-GB" sz="1200" b="0" i="0" u="none" strike="noStrike" dirty="0" err="1">
                <a:effectLst/>
                <a:latin typeface="Times New Roman" panose="02020603050405020304" pitchFamily="18" charset="0"/>
                <a:cs typeface="Times New Roman" panose="02020603050405020304" pitchFamily="18" charset="0"/>
              </a:rPr>
              <a:t>Kritz</a:t>
            </a:r>
            <a:r>
              <a:rPr lang="en-GB" sz="1200" b="0" i="0" u="none" strike="noStrike" dirty="0">
                <a:effectLst/>
                <a:latin typeface="Times New Roman" panose="02020603050405020304" pitchFamily="18" charset="0"/>
                <a:cs typeface="Times New Roman" panose="02020603050405020304" pitchFamily="18" charset="0"/>
              </a:rPr>
              <a:t>, 2014).</a:t>
            </a:r>
          </a:p>
          <a:p>
            <a:endParaRPr lang="en-US" sz="1200" dirty="0">
              <a:latin typeface="Times New Roman" panose="02020603050405020304" pitchFamily="18" charset="0"/>
              <a:cs typeface="Times New Roman" panose="02020603050405020304" pitchFamily="18" charset="0"/>
            </a:endParaRPr>
          </a:p>
        </p:txBody>
      </p:sp>
      <p:pic>
        <p:nvPicPr>
          <p:cNvPr id="2049" name="Picture 1" descr="page2image2800606064">
            <a:extLst>
              <a:ext uri="{FF2B5EF4-FFF2-40B4-BE49-F238E27FC236}">
                <a16:creationId xmlns:a16="http://schemas.microsoft.com/office/drawing/2014/main" id="{DD4C3D77-FBA5-4A43-8A99-BD7302178D2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821" r="17707"/>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890516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CE9505-836A-134F-9014-F4A7CC2E9EFB}"/>
              </a:ext>
            </a:extLst>
          </p:cNvPr>
          <p:cNvSpPr>
            <a:spLocks noGrp="1"/>
          </p:cNvSpPr>
          <p:nvPr>
            <p:ph type="title"/>
          </p:nvPr>
        </p:nvSpPr>
        <p:spPr>
          <a:xfrm>
            <a:off x="358729" y="438254"/>
            <a:ext cx="3687491" cy="1594189"/>
          </a:xfrm>
        </p:spPr>
        <p:txBody>
          <a:bodyPr anchor="t">
            <a:normAutofit/>
          </a:bodyPr>
          <a:lstStyle/>
          <a:p>
            <a:r>
              <a:rPr lang="en-GB" sz="3200" b="1" i="0" u="none" strike="noStrike" dirty="0">
                <a:effectLst/>
                <a:latin typeface="Times New Roman" panose="02020603050405020304" pitchFamily="18" charset="0"/>
                <a:cs typeface="Times New Roman" panose="02020603050405020304" pitchFamily="18" charset="0"/>
              </a:rPr>
              <a:t>Calculating Resistance for Training</a:t>
            </a:r>
            <a:endParaRPr lang="en-US" sz="32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618B682-E2CE-2047-AC8F-CCA6A98F5437}"/>
              </a:ext>
            </a:extLst>
          </p:cNvPr>
          <p:cNvSpPr>
            <a:spLocks noGrp="1"/>
          </p:cNvSpPr>
          <p:nvPr>
            <p:ph idx="1"/>
          </p:nvPr>
        </p:nvSpPr>
        <p:spPr>
          <a:xfrm>
            <a:off x="4869940" y="1205963"/>
            <a:ext cx="6012254" cy="883229"/>
          </a:xfrm>
        </p:spPr>
        <p:txBody>
          <a:bodyPr anchor="t">
            <a:normAutofit/>
          </a:bodyPr>
          <a:lstStyle/>
          <a:p>
            <a:pPr>
              <a:buFont typeface="Arial" panose="020B0604020202020204" pitchFamily="34" charset="0"/>
              <a:buChar char="•"/>
            </a:pPr>
            <a:r>
              <a:rPr lang="en-GB" sz="1200" b="0" i="0" u="none" strike="noStrike" dirty="0">
                <a:effectLst/>
                <a:latin typeface="Times New Roman" panose="02020603050405020304" pitchFamily="18" charset="0"/>
                <a:cs typeface="Times New Roman" panose="02020603050405020304" pitchFamily="18" charset="0"/>
              </a:rPr>
              <a:t>Calculate resistance using 1RM results: Squat 1RM - 105 kg, Bench 1RM - 100 kg.</a:t>
            </a:r>
          </a:p>
          <a:p>
            <a:pPr>
              <a:buFont typeface="Arial" panose="020B0604020202020204" pitchFamily="34" charset="0"/>
              <a:buChar char="•"/>
            </a:pPr>
            <a:r>
              <a:rPr lang="en-GB" sz="1200" b="0" i="0" u="none" strike="noStrike" dirty="0">
                <a:effectLst/>
                <a:latin typeface="Times New Roman" panose="02020603050405020304" pitchFamily="18" charset="0"/>
                <a:cs typeface="Times New Roman" panose="02020603050405020304" pitchFamily="18" charset="0"/>
              </a:rPr>
              <a:t>Understanding the resistance curve associated with each exercise is necessary for effective training (Wilson and </a:t>
            </a:r>
            <a:r>
              <a:rPr lang="en-GB" sz="1200" b="0" i="0" u="none" strike="noStrike" dirty="0" err="1">
                <a:effectLst/>
                <a:latin typeface="Times New Roman" panose="02020603050405020304" pitchFamily="18" charset="0"/>
                <a:cs typeface="Times New Roman" panose="02020603050405020304" pitchFamily="18" charset="0"/>
              </a:rPr>
              <a:t>Kritz</a:t>
            </a:r>
            <a:r>
              <a:rPr lang="en-GB" sz="1200" b="0" i="0" u="none" strike="noStrike" dirty="0">
                <a:effectLst/>
                <a:latin typeface="Times New Roman" panose="02020603050405020304" pitchFamily="18" charset="0"/>
                <a:cs typeface="Times New Roman" panose="02020603050405020304" pitchFamily="18" charset="0"/>
              </a:rPr>
              <a:t>, 2014).</a:t>
            </a:r>
          </a:p>
          <a:p>
            <a:endParaRPr lang="en-US" sz="2000" dirty="0"/>
          </a:p>
        </p:txBody>
      </p:sp>
      <p:pic>
        <p:nvPicPr>
          <p:cNvPr id="4" name="Picture 3" descr="A table with different sizes and colors&#10;&#10;Description automatically generated with medium confidence">
            <a:extLst>
              <a:ext uri="{FF2B5EF4-FFF2-40B4-BE49-F238E27FC236}">
                <a16:creationId xmlns:a16="http://schemas.microsoft.com/office/drawing/2014/main" id="{3F80D807-105E-E149-8FD5-53C2571F6398}"/>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b="22493"/>
          <a:stretch/>
        </p:blipFill>
        <p:spPr>
          <a:xfrm>
            <a:off x="4046220" y="2518013"/>
            <a:ext cx="7909560" cy="2907655"/>
          </a:xfrm>
          <a:prstGeom prst="rect">
            <a:avLst/>
          </a:prstGeom>
        </p:spPr>
      </p:pic>
      <p:grpSp>
        <p:nvGrpSpPr>
          <p:cNvPr id="9" name="Group 8">
            <a:extLst>
              <a:ext uri="{FF2B5EF4-FFF2-40B4-BE49-F238E27FC236}">
                <a16:creationId xmlns:a16="http://schemas.microsoft.com/office/drawing/2014/main" id="{F2221BB3-7B5D-C899-7745-66D7AC3232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0" name="Rectangle 9">
              <a:extLst>
                <a:ext uri="{FF2B5EF4-FFF2-40B4-BE49-F238E27FC236}">
                  <a16:creationId xmlns:a16="http://schemas.microsoft.com/office/drawing/2014/main" id="{3FD2D571-38D7-DB0F-166C-14FEDA7005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88AEF72-50CD-C201-F6BF-C595BBBED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 name="TextBox 4">
            <a:extLst>
              <a:ext uri="{FF2B5EF4-FFF2-40B4-BE49-F238E27FC236}">
                <a16:creationId xmlns:a16="http://schemas.microsoft.com/office/drawing/2014/main" id="{753097ED-BE77-D340-ABE6-693CAAE14AF7}"/>
              </a:ext>
            </a:extLst>
          </p:cNvPr>
          <p:cNvSpPr txBox="1"/>
          <p:nvPr/>
        </p:nvSpPr>
        <p:spPr>
          <a:xfrm>
            <a:off x="5012636" y="5601272"/>
            <a:ext cx="6398196" cy="461665"/>
          </a:xfrm>
          <a:prstGeom prst="rect">
            <a:avLst/>
          </a:prstGeom>
          <a:noFill/>
        </p:spPr>
        <p:txBody>
          <a:bodyPr wrap="square" rtlCol="0">
            <a:spAutoFit/>
          </a:bodyPr>
          <a:lstStyle/>
          <a:p>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McMaster, DT, Cronin, J, and McGuigan, MR. Quantification of rubber and chain-based resistance modes. J Strength Cond Res 24(8): 2056–2064, 2010 </a:t>
            </a:r>
            <a:endParaRPr lang="en-US" sz="1200" dirty="0">
              <a:latin typeface="Times New Roman" panose="02020603050405020304" pitchFamily="18" charset="0"/>
              <a:cs typeface="Times New Roman" panose="02020603050405020304" pitchFamily="18" charset="0"/>
            </a:endParaRPr>
          </a:p>
        </p:txBody>
      </p:sp>
      <p:graphicFrame>
        <p:nvGraphicFramePr>
          <p:cNvPr id="6" name="Table 5">
            <a:extLst>
              <a:ext uri="{FF2B5EF4-FFF2-40B4-BE49-F238E27FC236}">
                <a16:creationId xmlns:a16="http://schemas.microsoft.com/office/drawing/2014/main" id="{F4C823FD-36B1-5E4F-9CD0-64FEB5D8F845}"/>
              </a:ext>
            </a:extLst>
          </p:cNvPr>
          <p:cNvGraphicFramePr>
            <a:graphicFrameLocks noGrp="1"/>
          </p:cNvGraphicFramePr>
          <p:nvPr>
            <p:extLst>
              <p:ext uri="{D42A27DB-BD31-4B8C-83A1-F6EECF244321}">
                <p14:modId xmlns:p14="http://schemas.microsoft.com/office/powerpoint/2010/main" val="228680814"/>
              </p:ext>
            </p:extLst>
          </p:nvPr>
        </p:nvGraphicFramePr>
        <p:xfrm>
          <a:off x="358729" y="2310029"/>
          <a:ext cx="3687491" cy="3291840"/>
        </p:xfrm>
        <a:graphic>
          <a:graphicData uri="http://schemas.openxmlformats.org/drawingml/2006/table">
            <a:tbl>
              <a:tblPr firstRow="1" firstCol="1" bandRow="1">
                <a:tableStyleId>{5C22544A-7EE6-4342-B048-85BDC9FD1C3A}</a:tableStyleId>
              </a:tblPr>
              <a:tblGrid>
                <a:gridCol w="3687491">
                  <a:extLst>
                    <a:ext uri="{9D8B030D-6E8A-4147-A177-3AD203B41FA5}">
                      <a16:colId xmlns:a16="http://schemas.microsoft.com/office/drawing/2014/main" val="3959343137"/>
                    </a:ext>
                  </a:extLst>
                </a:gridCol>
              </a:tblGrid>
              <a:tr h="143667">
                <a:tc>
                  <a:txBody>
                    <a:bodyPr/>
                    <a:lstStyle/>
                    <a:p>
                      <a:r>
                        <a:rPr lang="en-GB" sz="1200" u="sng" dirty="0">
                          <a:effectLst/>
                        </a:rPr>
                        <a:t>1RM Squat -105 kg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341962936"/>
                  </a:ext>
                </a:extLst>
              </a:tr>
              <a:tr h="143667">
                <a:tc>
                  <a:txBody>
                    <a:bodyPr/>
                    <a:lstStyle/>
                    <a:p>
                      <a:r>
                        <a:rPr lang="en-GB" sz="1200" u="none" strike="noStrike">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3516625"/>
                  </a:ext>
                </a:extLst>
              </a:tr>
              <a:tr h="42486">
                <a:tc>
                  <a:txBody>
                    <a:bodyPr/>
                    <a:lstStyle/>
                    <a:p>
                      <a:r>
                        <a:rPr lang="en-GB" sz="1200" dirty="0">
                          <a:effectLst/>
                        </a:rPr>
                        <a:t>Client weight = 115.6kg / without band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455260059"/>
                  </a:ext>
                </a:extLst>
              </a:tr>
              <a:tr h="143667">
                <a:tc>
                  <a:txBody>
                    <a:bodyPr/>
                    <a:lstStyle/>
                    <a:p>
                      <a:r>
                        <a:rPr lang="en-GB" sz="1200" dirty="0">
                          <a:effectLst/>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29874863"/>
                  </a:ext>
                </a:extLst>
              </a:tr>
              <a:tr h="143667">
                <a:tc>
                  <a:txBody>
                    <a:bodyPr/>
                    <a:lstStyle/>
                    <a:p>
                      <a:r>
                        <a:rPr lang="en-GB" sz="1200" dirty="0">
                          <a:effectLst/>
                        </a:rPr>
                        <a:t>Client weight =130kg / with band (red)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356843673"/>
                  </a:ext>
                </a:extLst>
              </a:tr>
              <a:tr h="143667">
                <a:tc>
                  <a:txBody>
                    <a:bodyPr/>
                    <a:lstStyle/>
                    <a:p>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884178319"/>
                  </a:ext>
                </a:extLst>
              </a:tr>
              <a:tr h="143667">
                <a:tc>
                  <a:txBody>
                    <a:bodyPr/>
                    <a:lstStyle/>
                    <a:p>
                      <a:r>
                        <a:rPr lang="en-GB" sz="1200" dirty="0">
                          <a:effectLst/>
                        </a:rPr>
                        <a:t>Client weight = 135.6kg / with band (black)</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541310015"/>
                  </a:ext>
                </a:extLst>
              </a:tr>
              <a:tr h="143667">
                <a:tc>
                  <a:txBody>
                    <a:bodyPr/>
                    <a:lstStyle/>
                    <a:p>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032937181"/>
                  </a:ext>
                </a:extLst>
              </a:tr>
              <a:tr h="143667">
                <a:tc>
                  <a:txBody>
                    <a:bodyPr/>
                    <a:lstStyle/>
                    <a:p>
                      <a:r>
                        <a:rPr lang="en-GB" sz="1200" dirty="0">
                          <a:effectLst/>
                        </a:rPr>
                        <a:t>Client weight =150kg / with band (red and black)</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242495229"/>
                  </a:ext>
                </a:extLst>
              </a:tr>
              <a:tr h="143667">
                <a:tc>
                  <a:txBody>
                    <a:bodyPr/>
                    <a:lstStyle/>
                    <a:p>
                      <a:r>
                        <a:rPr lang="en-GB" sz="1200" u="none" strike="noStrike">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954918975"/>
                  </a:ext>
                </a:extLst>
              </a:tr>
              <a:tr h="143667">
                <a:tc>
                  <a:txBody>
                    <a:bodyPr/>
                    <a:lstStyle/>
                    <a:p>
                      <a:r>
                        <a:rPr lang="en-GB" sz="1200" dirty="0">
                          <a:effectLst/>
                        </a:rPr>
                        <a:t>Client weight =145kg / with (purple band)</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43838014"/>
                  </a:ext>
                </a:extLst>
              </a:tr>
              <a:tr h="287334">
                <a:tc>
                  <a:txBody>
                    <a:bodyPr/>
                    <a:lstStyle/>
                    <a:p>
                      <a:pPr algn="ctr"/>
                      <a:br>
                        <a:rPr lang="en-GB" sz="1200" u="sng" dirty="0">
                          <a:effectLst/>
                        </a:rPr>
                      </a:b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606632006"/>
                  </a:ext>
                </a:extLst>
              </a:tr>
              <a:tr h="143667">
                <a:tc>
                  <a:txBody>
                    <a:bodyPr/>
                    <a:lstStyle/>
                    <a:p>
                      <a:r>
                        <a:rPr lang="en-GB" sz="1200" u="sng" dirty="0">
                          <a:effectLst/>
                        </a:rPr>
                        <a:t>1RM Bench- 100kg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671968486"/>
                  </a:ext>
                </a:extLst>
              </a:tr>
              <a:tr h="143667">
                <a:tc>
                  <a:txBody>
                    <a:bodyPr/>
                    <a:lstStyle/>
                    <a:p>
                      <a:r>
                        <a:rPr lang="en-GB" sz="1200" u="none" strike="noStrike" dirty="0">
                          <a:effectLst/>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979303859"/>
                  </a:ext>
                </a:extLst>
              </a:tr>
              <a:tr h="143667">
                <a:tc>
                  <a:txBody>
                    <a:bodyPr/>
                    <a:lstStyle/>
                    <a:p>
                      <a:r>
                        <a:rPr lang="en-GB" sz="1200" dirty="0">
                          <a:effectLst/>
                        </a:rPr>
                        <a:t>Client weight = 98.4 kg without band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220123427"/>
                  </a:ext>
                </a:extLst>
              </a:tr>
              <a:tr h="143667">
                <a:tc>
                  <a:txBody>
                    <a:bodyPr/>
                    <a:lstStyle/>
                    <a:p>
                      <a:r>
                        <a:rPr lang="en-GB" sz="1200" dirty="0">
                          <a:effectLst/>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427171967"/>
                  </a:ext>
                </a:extLst>
              </a:tr>
              <a:tr h="143667">
                <a:tc>
                  <a:txBody>
                    <a:bodyPr/>
                    <a:lstStyle/>
                    <a:p>
                      <a:r>
                        <a:rPr lang="en-GB" sz="1200" dirty="0">
                          <a:effectLst/>
                        </a:rPr>
                        <a:t>Client weight =109kg / with band (red)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709834109"/>
                  </a:ext>
                </a:extLst>
              </a:tr>
            </a:tbl>
          </a:graphicData>
        </a:graphic>
      </p:graphicFrame>
      <p:sp>
        <p:nvSpPr>
          <p:cNvPr id="7" name="Rectangle 1">
            <a:extLst>
              <a:ext uri="{FF2B5EF4-FFF2-40B4-BE49-F238E27FC236}">
                <a16:creationId xmlns:a16="http://schemas.microsoft.com/office/drawing/2014/main" id="{459911C9-201A-D14E-A858-5ECAC85F45EA}"/>
              </a:ext>
            </a:extLst>
          </p:cNvPr>
          <p:cNvSpPr>
            <a:spLocks noChangeArrowheads="1"/>
          </p:cNvSpPr>
          <p:nvPr/>
        </p:nvSpPr>
        <p:spPr bwMode="auto">
          <a:xfrm>
            <a:off x="359047" y="1596141"/>
            <a:ext cx="7852687" cy="2846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US"/>
          </a:p>
        </p:txBody>
      </p:sp>
    </p:spTree>
    <p:extLst>
      <p:ext uri="{BB962C8B-B14F-4D97-AF65-F5344CB8AC3E}">
        <p14:creationId xmlns:p14="http://schemas.microsoft.com/office/powerpoint/2010/main" val="38004513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D32FB9-0AFE-5B44-A8ED-71A7C5687435}"/>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sz="4000" kern="1200" dirty="0">
                <a:solidFill>
                  <a:srgbClr val="FFFFFF"/>
                </a:solidFill>
                <a:latin typeface="Times New Roman" panose="02020603050405020304" pitchFamily="18" charset="0"/>
                <a:cs typeface="Times New Roman" panose="02020603050405020304" pitchFamily="18" charset="0"/>
              </a:rPr>
              <a:t>Training program</a:t>
            </a:r>
          </a:p>
        </p:txBody>
      </p:sp>
      <p:graphicFrame>
        <p:nvGraphicFramePr>
          <p:cNvPr id="4" name="Content Placeholder 3">
            <a:extLst>
              <a:ext uri="{FF2B5EF4-FFF2-40B4-BE49-F238E27FC236}">
                <a16:creationId xmlns:a16="http://schemas.microsoft.com/office/drawing/2014/main" id="{D3B81C22-2C0D-7D45-964A-783647CC5DEE}"/>
              </a:ext>
            </a:extLst>
          </p:cNvPr>
          <p:cNvGraphicFramePr>
            <a:graphicFrameLocks noGrp="1"/>
          </p:cNvGraphicFramePr>
          <p:nvPr>
            <p:ph idx="1"/>
            <p:extLst>
              <p:ext uri="{D42A27DB-BD31-4B8C-83A1-F6EECF244321}">
                <p14:modId xmlns:p14="http://schemas.microsoft.com/office/powerpoint/2010/main" val="1083892267"/>
              </p:ext>
            </p:extLst>
          </p:nvPr>
        </p:nvGraphicFramePr>
        <p:xfrm>
          <a:off x="478704" y="2006225"/>
          <a:ext cx="8001000" cy="4725065"/>
        </p:xfrm>
        <a:graphic>
          <a:graphicData uri="http://schemas.openxmlformats.org/drawingml/2006/table">
            <a:tbl>
              <a:tblPr firstRow="1" firstCol="1" bandRow="1">
                <a:noFill/>
                <a:tableStyleId>{5C22544A-7EE6-4342-B048-85BDC9FD1C3A}</a:tableStyleId>
              </a:tblPr>
              <a:tblGrid>
                <a:gridCol w="3971297">
                  <a:extLst>
                    <a:ext uri="{9D8B030D-6E8A-4147-A177-3AD203B41FA5}">
                      <a16:colId xmlns:a16="http://schemas.microsoft.com/office/drawing/2014/main" val="1378652364"/>
                    </a:ext>
                  </a:extLst>
                </a:gridCol>
                <a:gridCol w="4029703">
                  <a:extLst>
                    <a:ext uri="{9D8B030D-6E8A-4147-A177-3AD203B41FA5}">
                      <a16:colId xmlns:a16="http://schemas.microsoft.com/office/drawing/2014/main" val="1918795280"/>
                    </a:ext>
                  </a:extLst>
                </a:gridCol>
              </a:tblGrid>
              <a:tr h="395348">
                <a:tc>
                  <a:txBody>
                    <a:bodyPr/>
                    <a:lstStyle/>
                    <a:p>
                      <a:pPr algn="just">
                        <a:lnSpc>
                          <a:spcPct val="150000"/>
                        </a:lnSpc>
                      </a:pPr>
                      <a:r>
                        <a:rPr lang="en-GB" sz="1300" b="0" u="sng" cap="all" spc="60" dirty="0">
                          <a:solidFill>
                            <a:schemeClr val="tx1"/>
                          </a:solidFill>
                          <a:effectLst/>
                          <a:latin typeface="Times New Roman" panose="02020603050405020304" pitchFamily="18" charset="0"/>
                          <a:cs typeface="Times New Roman" panose="02020603050405020304" pitchFamily="18" charset="0"/>
                        </a:rPr>
                        <a:t>Session 1 (resisted) </a:t>
                      </a:r>
                      <a:endParaRPr lang="en-GB" sz="1300" b="0" u="sng" cap="all" spc="6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4508" marR="54508" marT="72677" marB="72677" anchor="b">
                    <a:lnL w="12700" cmpd="sng">
                      <a:noFill/>
                    </a:lnL>
                    <a:lnR w="12700" cmpd="sng">
                      <a:noFill/>
                    </a:lnR>
                    <a:lnT w="12700" cmpd="sng">
                      <a:noFill/>
                    </a:lnT>
                    <a:lnB w="38100" cmpd="sng">
                      <a:noFill/>
                    </a:lnB>
                    <a:noFill/>
                  </a:tcPr>
                </a:tc>
                <a:tc>
                  <a:txBody>
                    <a:bodyPr/>
                    <a:lstStyle/>
                    <a:p>
                      <a:pPr algn="just">
                        <a:lnSpc>
                          <a:spcPct val="150000"/>
                        </a:lnSpc>
                      </a:pPr>
                      <a:r>
                        <a:rPr lang="en-GB" sz="1300" b="0" u="sng" cap="all" spc="60" dirty="0">
                          <a:solidFill>
                            <a:schemeClr val="tx1"/>
                          </a:solidFill>
                          <a:effectLst/>
                          <a:latin typeface="Times New Roman" panose="02020603050405020304" pitchFamily="18" charset="0"/>
                          <a:cs typeface="Times New Roman" panose="02020603050405020304" pitchFamily="18" charset="0"/>
                        </a:rPr>
                        <a:t>Session 2 (Assisted)</a:t>
                      </a:r>
                      <a:endParaRPr lang="en-GB" sz="1300" b="0" u="sng" cap="all" spc="6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4508" marR="54508" marT="72677" marB="72677" anchor="b">
                    <a:lnL w="12700" cmpd="sng">
                      <a:noFill/>
                    </a:lnL>
                    <a:lnR w="12700" cmpd="sng">
                      <a:noFill/>
                    </a:lnR>
                    <a:lnT w="12700" cmpd="sng">
                      <a:noFill/>
                    </a:lnT>
                    <a:lnB w="38100" cmpd="sng">
                      <a:noFill/>
                    </a:lnB>
                    <a:noFill/>
                  </a:tcPr>
                </a:tc>
                <a:extLst>
                  <a:ext uri="{0D108BD9-81ED-4DB2-BD59-A6C34878D82A}">
                    <a16:rowId xmlns:a16="http://schemas.microsoft.com/office/drawing/2014/main" val="3614645176"/>
                  </a:ext>
                </a:extLst>
              </a:tr>
              <a:tr h="324736">
                <a:tc>
                  <a:txBody>
                    <a:bodyPr/>
                    <a:lstStyle/>
                    <a:p>
                      <a:pPr algn="just">
                        <a:lnSpc>
                          <a:spcPct val="150000"/>
                        </a:lnSpc>
                      </a:pPr>
                      <a:r>
                        <a:rPr lang="en-GB" sz="1300" b="0" u="sng" cap="none" spc="0" dirty="0">
                          <a:solidFill>
                            <a:schemeClr val="tx1"/>
                          </a:solidFill>
                          <a:effectLst/>
                          <a:latin typeface="Times New Roman" panose="02020603050405020304" pitchFamily="18" charset="0"/>
                          <a:cs typeface="Times New Roman" panose="02020603050405020304" pitchFamily="18" charset="0"/>
                        </a:rPr>
                        <a:t>Week 1</a:t>
                      </a:r>
                      <a:endParaRPr lang="en-GB" sz="1300" b="0" u="sng" cap="none" spc="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4508" marR="54508" marT="0" marB="72677">
                    <a:lnL w="12700" cap="flat" cmpd="sng" algn="ctr">
                      <a:solidFill>
                        <a:schemeClr val="tx1"/>
                      </a:solidFill>
                      <a:prstDash val="solid"/>
                    </a:lnL>
                    <a:lnR w="12700" cmpd="sng">
                      <a:noFill/>
                      <a:prstDash val="solid"/>
                    </a:lnR>
                    <a:lnT w="38100" cmpd="sng">
                      <a:noFill/>
                    </a:lnT>
                    <a:lnB w="12700" cmpd="sng">
                      <a:noFill/>
                      <a:prstDash val="solid"/>
                    </a:lnB>
                    <a:noFill/>
                  </a:tcPr>
                </a:tc>
                <a:tc>
                  <a:txBody>
                    <a:bodyPr/>
                    <a:lstStyle/>
                    <a:p>
                      <a:pPr algn="just">
                        <a:lnSpc>
                          <a:spcPct val="150000"/>
                        </a:lnSpc>
                      </a:pPr>
                      <a:r>
                        <a:rPr lang="en-GB" sz="1300" b="0" cap="none" spc="0">
                          <a:solidFill>
                            <a:schemeClr val="tx1"/>
                          </a:solidFill>
                          <a:effectLst/>
                          <a:latin typeface="Times New Roman" panose="02020603050405020304" pitchFamily="18" charset="0"/>
                          <a:cs typeface="Times New Roman" panose="02020603050405020304" pitchFamily="18" charset="0"/>
                        </a:rPr>
                        <a:t> </a:t>
                      </a:r>
                      <a:endParaRPr lang="en-GB" sz="1300" b="0" cap="none" spc="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4508" marR="54508" marT="0" marB="72677">
                    <a:lnL w="12700" cmpd="sng">
                      <a:noFill/>
                      <a:prstDash val="solid"/>
                    </a:lnL>
                    <a:lnR w="12700" cmpd="sng">
                      <a:noFill/>
                      <a:prstDash val="solid"/>
                    </a:lnR>
                    <a:lnT w="38100" cmpd="sng">
                      <a:noFill/>
                    </a:lnT>
                    <a:lnB w="12700" cmpd="sng">
                      <a:noFill/>
                      <a:prstDash val="solid"/>
                    </a:lnB>
                    <a:noFill/>
                  </a:tcPr>
                </a:tc>
                <a:extLst>
                  <a:ext uri="{0D108BD9-81ED-4DB2-BD59-A6C34878D82A}">
                    <a16:rowId xmlns:a16="http://schemas.microsoft.com/office/drawing/2014/main" val="2759620805"/>
                  </a:ext>
                </a:extLst>
              </a:tr>
              <a:tr h="613471">
                <a:tc>
                  <a:txBody>
                    <a:bodyPr/>
                    <a:lstStyle/>
                    <a:p>
                      <a:pPr algn="just">
                        <a:lnSpc>
                          <a:spcPct val="150000"/>
                        </a:lnSpc>
                      </a:pPr>
                      <a:r>
                        <a:rPr lang="en-GB" sz="1300" b="0" cap="none" spc="0">
                          <a:solidFill>
                            <a:schemeClr val="tx1"/>
                          </a:solidFill>
                          <a:effectLst/>
                          <a:latin typeface="Times New Roman" panose="02020603050405020304" pitchFamily="18" charset="0"/>
                          <a:cs typeface="Times New Roman" panose="02020603050405020304" pitchFamily="18" charset="0"/>
                        </a:rPr>
                        <a:t>Resisted 5 x5 at 80 – 85% 1RM (10% total load from elastic bands)</a:t>
                      </a:r>
                      <a:endParaRPr lang="en-GB" sz="1300" b="0" cap="none" spc="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4508" marR="54508" marT="0" marB="72677">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lgn="just">
                        <a:lnSpc>
                          <a:spcPct val="150000"/>
                        </a:lnSpc>
                      </a:pPr>
                      <a:r>
                        <a:rPr lang="en-GB" sz="1300" b="0" cap="none" spc="0">
                          <a:solidFill>
                            <a:schemeClr val="tx1"/>
                          </a:solidFill>
                          <a:effectLst/>
                          <a:latin typeface="Times New Roman" panose="02020603050405020304" pitchFamily="18" charset="0"/>
                          <a:cs typeface="Times New Roman" panose="02020603050405020304" pitchFamily="18" charset="0"/>
                        </a:rPr>
                        <a:t>Assisted 5 x 3 at 80 – 85% 1RM (10% total load from elastic bands) </a:t>
                      </a:r>
                      <a:endParaRPr lang="en-GB" sz="1300" b="0" cap="none" spc="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4508" marR="54508" marT="0" marB="72677">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3760673369"/>
                  </a:ext>
                </a:extLst>
              </a:tr>
              <a:tr h="324736">
                <a:tc>
                  <a:txBody>
                    <a:bodyPr/>
                    <a:lstStyle/>
                    <a:p>
                      <a:pPr algn="just">
                        <a:lnSpc>
                          <a:spcPct val="150000"/>
                        </a:lnSpc>
                      </a:pPr>
                      <a:r>
                        <a:rPr lang="en-GB" sz="1300" b="0" u="sng" cap="none" spc="0" dirty="0">
                          <a:solidFill>
                            <a:schemeClr val="tx1"/>
                          </a:solidFill>
                          <a:effectLst/>
                          <a:latin typeface="Times New Roman" panose="02020603050405020304" pitchFamily="18" charset="0"/>
                          <a:cs typeface="Times New Roman" panose="02020603050405020304" pitchFamily="18" charset="0"/>
                        </a:rPr>
                        <a:t>Week 2 </a:t>
                      </a:r>
                      <a:endParaRPr lang="en-GB" sz="1300" b="0" u="sng" cap="none" spc="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4508" marR="54508" marT="0" marB="72677">
                    <a:lnL w="12700" cap="flat" cmpd="sng" algn="ctr">
                      <a:solidFill>
                        <a:schemeClr val="tx1"/>
                      </a:solidFill>
                      <a:prstDash val="solid"/>
                    </a:lnL>
                    <a:lnR w="12700" cmpd="sng">
                      <a:noFill/>
                      <a:prstDash val="solid"/>
                    </a:lnR>
                    <a:lnT w="12700" cmpd="sng">
                      <a:noFill/>
                      <a:prstDash val="solid"/>
                    </a:lnT>
                    <a:lnB w="12700" cmpd="sng">
                      <a:noFill/>
                      <a:prstDash val="solid"/>
                    </a:lnB>
                    <a:noFill/>
                  </a:tcPr>
                </a:tc>
                <a:tc>
                  <a:txBody>
                    <a:bodyPr/>
                    <a:lstStyle/>
                    <a:p>
                      <a:pPr algn="just">
                        <a:lnSpc>
                          <a:spcPct val="150000"/>
                        </a:lnSpc>
                      </a:pPr>
                      <a:r>
                        <a:rPr lang="en-GB" sz="1300" b="0" u="sng" cap="none" spc="0" dirty="0">
                          <a:solidFill>
                            <a:schemeClr val="tx1"/>
                          </a:solidFill>
                          <a:effectLst/>
                          <a:latin typeface="Times New Roman" panose="02020603050405020304" pitchFamily="18" charset="0"/>
                          <a:cs typeface="Times New Roman" panose="02020603050405020304" pitchFamily="18" charset="0"/>
                        </a:rPr>
                        <a:t>Week 2</a:t>
                      </a:r>
                      <a:endParaRPr lang="en-GB" sz="1300" b="0" u="sng" cap="none" spc="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4508" marR="54508" marT="0" marB="72677">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64176219"/>
                  </a:ext>
                </a:extLst>
              </a:tr>
              <a:tr h="613471">
                <a:tc>
                  <a:txBody>
                    <a:bodyPr/>
                    <a:lstStyle/>
                    <a:p>
                      <a:pPr algn="just">
                        <a:lnSpc>
                          <a:spcPct val="150000"/>
                        </a:lnSpc>
                      </a:pPr>
                      <a:r>
                        <a:rPr lang="en-GB" sz="1300" b="0" cap="none" spc="0">
                          <a:solidFill>
                            <a:schemeClr val="tx1"/>
                          </a:solidFill>
                          <a:effectLst/>
                          <a:latin typeface="Times New Roman" panose="02020603050405020304" pitchFamily="18" charset="0"/>
                          <a:cs typeface="Times New Roman" panose="02020603050405020304" pitchFamily="18" charset="0"/>
                        </a:rPr>
                        <a:t>Resisted 5 x5 at 80 – 85% 1RM (20% total load from elastic bands)</a:t>
                      </a:r>
                      <a:endParaRPr lang="en-GB" sz="1300" b="0" cap="none" spc="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4508" marR="54508" marT="0" marB="72677">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lgn="just">
                        <a:lnSpc>
                          <a:spcPct val="150000"/>
                        </a:lnSpc>
                      </a:pPr>
                      <a:r>
                        <a:rPr lang="en-GB" sz="1300" b="0" cap="none" spc="0">
                          <a:solidFill>
                            <a:schemeClr val="tx1"/>
                          </a:solidFill>
                          <a:effectLst/>
                          <a:latin typeface="Times New Roman" panose="02020603050405020304" pitchFamily="18" charset="0"/>
                          <a:cs typeface="Times New Roman" panose="02020603050405020304" pitchFamily="18" charset="0"/>
                        </a:rPr>
                        <a:t>Assisted 5 x 3 at 80 – 85% 1RM (20% total load from elastic bands)</a:t>
                      </a:r>
                      <a:endParaRPr lang="en-GB" sz="1300" b="0" cap="none" spc="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4508" marR="54508" marT="0" marB="72677">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4179231058"/>
                  </a:ext>
                </a:extLst>
              </a:tr>
              <a:tr h="324736">
                <a:tc>
                  <a:txBody>
                    <a:bodyPr/>
                    <a:lstStyle/>
                    <a:p>
                      <a:pPr algn="just">
                        <a:lnSpc>
                          <a:spcPct val="150000"/>
                        </a:lnSpc>
                      </a:pPr>
                      <a:r>
                        <a:rPr lang="en-GB" sz="1300" b="0" u="sng" cap="none" spc="0" dirty="0">
                          <a:solidFill>
                            <a:schemeClr val="tx1"/>
                          </a:solidFill>
                          <a:effectLst/>
                          <a:latin typeface="Times New Roman" panose="02020603050405020304" pitchFamily="18" charset="0"/>
                          <a:cs typeface="Times New Roman" panose="02020603050405020304" pitchFamily="18" charset="0"/>
                        </a:rPr>
                        <a:t>Week 3 </a:t>
                      </a:r>
                      <a:endParaRPr lang="en-GB" sz="1300" b="0" u="sng" cap="none" spc="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4508" marR="54508" marT="0" marB="72677">
                    <a:lnL w="12700" cap="flat" cmpd="sng" algn="ctr">
                      <a:solidFill>
                        <a:schemeClr val="tx1"/>
                      </a:solidFill>
                      <a:prstDash val="solid"/>
                    </a:lnL>
                    <a:lnR w="12700" cmpd="sng">
                      <a:noFill/>
                      <a:prstDash val="solid"/>
                    </a:lnR>
                    <a:lnT w="12700" cmpd="sng">
                      <a:noFill/>
                      <a:prstDash val="solid"/>
                    </a:lnT>
                    <a:lnB w="12700" cmpd="sng">
                      <a:noFill/>
                      <a:prstDash val="solid"/>
                    </a:lnB>
                    <a:noFill/>
                  </a:tcPr>
                </a:tc>
                <a:tc>
                  <a:txBody>
                    <a:bodyPr/>
                    <a:lstStyle/>
                    <a:p>
                      <a:pPr algn="just">
                        <a:lnSpc>
                          <a:spcPct val="150000"/>
                        </a:lnSpc>
                      </a:pPr>
                      <a:r>
                        <a:rPr lang="en-GB" sz="1300" b="0" u="sng" cap="none" spc="0" dirty="0">
                          <a:solidFill>
                            <a:schemeClr val="tx1"/>
                          </a:solidFill>
                          <a:effectLst/>
                          <a:latin typeface="Times New Roman" panose="02020603050405020304" pitchFamily="18" charset="0"/>
                          <a:cs typeface="Times New Roman" panose="02020603050405020304" pitchFamily="18" charset="0"/>
                        </a:rPr>
                        <a:t>Week 3</a:t>
                      </a:r>
                      <a:endParaRPr lang="en-GB" sz="1300" b="0" u="sng" cap="none" spc="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4508" marR="54508" marT="0" marB="72677">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2082559452"/>
                  </a:ext>
                </a:extLst>
              </a:tr>
              <a:tr h="613471">
                <a:tc>
                  <a:txBody>
                    <a:bodyPr/>
                    <a:lstStyle/>
                    <a:p>
                      <a:pPr algn="just">
                        <a:lnSpc>
                          <a:spcPct val="150000"/>
                        </a:lnSpc>
                      </a:pPr>
                      <a:r>
                        <a:rPr lang="en-GB" sz="1300" b="0" cap="none" spc="0">
                          <a:solidFill>
                            <a:schemeClr val="tx1"/>
                          </a:solidFill>
                          <a:effectLst/>
                          <a:latin typeface="Times New Roman" panose="02020603050405020304" pitchFamily="18" charset="0"/>
                          <a:cs typeface="Times New Roman" panose="02020603050405020304" pitchFamily="18" charset="0"/>
                        </a:rPr>
                        <a:t>Resisted 5 x5 at 80 – 85% 1RM (20% total load from elastic bands)</a:t>
                      </a:r>
                      <a:endParaRPr lang="en-GB" sz="1300" b="0" cap="none" spc="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4508" marR="54508" marT="0" marB="72677">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lgn="just">
                        <a:lnSpc>
                          <a:spcPct val="150000"/>
                        </a:lnSpc>
                      </a:pPr>
                      <a:r>
                        <a:rPr lang="en-GB" sz="1300" b="0" cap="none" spc="0" dirty="0">
                          <a:solidFill>
                            <a:schemeClr val="tx1"/>
                          </a:solidFill>
                          <a:effectLst/>
                          <a:latin typeface="Times New Roman" panose="02020603050405020304" pitchFamily="18" charset="0"/>
                          <a:cs typeface="Times New Roman" panose="02020603050405020304" pitchFamily="18" charset="0"/>
                        </a:rPr>
                        <a:t>Assisted 5 x 3 at 80 – 85% 1RM (20% total load from elastic bands)</a:t>
                      </a:r>
                      <a:endParaRPr lang="en-GB" sz="1300" b="0" cap="none" spc="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4508" marR="54508" marT="0" marB="72677">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267258953"/>
                  </a:ext>
                </a:extLst>
              </a:tr>
              <a:tr h="324736">
                <a:tc>
                  <a:txBody>
                    <a:bodyPr/>
                    <a:lstStyle/>
                    <a:p>
                      <a:pPr algn="just">
                        <a:lnSpc>
                          <a:spcPct val="150000"/>
                        </a:lnSpc>
                      </a:pPr>
                      <a:r>
                        <a:rPr lang="en-GB" sz="1300" b="0" u="sng" cap="none" spc="0" dirty="0">
                          <a:solidFill>
                            <a:schemeClr val="tx1"/>
                          </a:solidFill>
                          <a:effectLst/>
                          <a:latin typeface="Times New Roman" panose="02020603050405020304" pitchFamily="18" charset="0"/>
                          <a:cs typeface="Times New Roman" panose="02020603050405020304" pitchFamily="18" charset="0"/>
                        </a:rPr>
                        <a:t>Week 4 </a:t>
                      </a:r>
                      <a:endParaRPr lang="en-GB" sz="1300" b="0" u="sng" cap="none" spc="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4508" marR="54508" marT="0" marB="72677">
                    <a:lnL w="12700" cap="flat" cmpd="sng" algn="ctr">
                      <a:solidFill>
                        <a:schemeClr val="tx1"/>
                      </a:solidFill>
                      <a:prstDash val="solid"/>
                    </a:lnL>
                    <a:lnR w="12700" cmpd="sng">
                      <a:noFill/>
                      <a:prstDash val="solid"/>
                    </a:lnR>
                    <a:lnT w="12700" cmpd="sng">
                      <a:noFill/>
                      <a:prstDash val="solid"/>
                    </a:lnT>
                    <a:lnB w="12700" cmpd="sng">
                      <a:noFill/>
                      <a:prstDash val="solid"/>
                    </a:lnB>
                    <a:noFill/>
                  </a:tcPr>
                </a:tc>
                <a:tc>
                  <a:txBody>
                    <a:bodyPr/>
                    <a:lstStyle/>
                    <a:p>
                      <a:pPr algn="just">
                        <a:lnSpc>
                          <a:spcPct val="150000"/>
                        </a:lnSpc>
                      </a:pPr>
                      <a:r>
                        <a:rPr lang="en-GB" sz="1300" b="0" u="sng" cap="none" spc="0" dirty="0">
                          <a:solidFill>
                            <a:schemeClr val="tx1"/>
                          </a:solidFill>
                          <a:effectLst/>
                          <a:latin typeface="Times New Roman" panose="02020603050405020304" pitchFamily="18" charset="0"/>
                          <a:cs typeface="Times New Roman" panose="02020603050405020304" pitchFamily="18" charset="0"/>
                        </a:rPr>
                        <a:t>Week 4</a:t>
                      </a:r>
                      <a:endParaRPr lang="en-GB" sz="1300" b="0" u="sng" cap="none" spc="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4508" marR="54508" marT="0" marB="72677">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7753378"/>
                  </a:ext>
                </a:extLst>
              </a:tr>
              <a:tr h="613471">
                <a:tc>
                  <a:txBody>
                    <a:bodyPr/>
                    <a:lstStyle/>
                    <a:p>
                      <a:pPr algn="just">
                        <a:lnSpc>
                          <a:spcPct val="150000"/>
                        </a:lnSpc>
                      </a:pPr>
                      <a:r>
                        <a:rPr lang="en-GB" sz="1300" b="0" cap="none" spc="0">
                          <a:solidFill>
                            <a:schemeClr val="tx1"/>
                          </a:solidFill>
                          <a:effectLst/>
                          <a:latin typeface="Times New Roman" panose="02020603050405020304" pitchFamily="18" charset="0"/>
                          <a:cs typeface="Times New Roman" panose="02020603050405020304" pitchFamily="18" charset="0"/>
                        </a:rPr>
                        <a:t>Resisted 5 x5 at 80 – 85% 1RM (30% total load from elastic bands)</a:t>
                      </a:r>
                      <a:endParaRPr lang="en-GB" sz="1300" b="0" cap="none" spc="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4508" marR="54508" marT="0" marB="72677">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lgn="just">
                        <a:lnSpc>
                          <a:spcPct val="150000"/>
                        </a:lnSpc>
                      </a:pPr>
                      <a:r>
                        <a:rPr lang="en-GB" sz="1300" b="0" cap="none" spc="0">
                          <a:solidFill>
                            <a:schemeClr val="tx1"/>
                          </a:solidFill>
                          <a:effectLst/>
                          <a:latin typeface="Times New Roman" panose="02020603050405020304" pitchFamily="18" charset="0"/>
                          <a:cs typeface="Times New Roman" panose="02020603050405020304" pitchFamily="18" charset="0"/>
                        </a:rPr>
                        <a:t>Assisted 5 x 3 at 80 – 85% 1RM (30% total load from elastic bands)</a:t>
                      </a:r>
                      <a:endParaRPr lang="en-GB" sz="1300" b="0" cap="none" spc="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4508" marR="54508" marT="0" marB="72677">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2629951064"/>
                  </a:ext>
                </a:extLst>
              </a:tr>
              <a:tr h="455562">
                <a:tc>
                  <a:txBody>
                    <a:bodyPr/>
                    <a:lstStyle/>
                    <a:p>
                      <a:pPr algn="just">
                        <a:lnSpc>
                          <a:spcPct val="150000"/>
                        </a:lnSpc>
                      </a:pPr>
                      <a:r>
                        <a:rPr lang="en-GB" sz="1300" b="1" cap="none" spc="0" dirty="0">
                          <a:solidFill>
                            <a:schemeClr val="tx1"/>
                          </a:solidFill>
                          <a:effectLst/>
                          <a:latin typeface="Times New Roman" panose="02020603050405020304" pitchFamily="18" charset="0"/>
                          <a:cs typeface="Times New Roman" panose="02020603050405020304" pitchFamily="18" charset="0"/>
                        </a:rPr>
                        <a:t>Post test 1RM – 1 repetition maximum </a:t>
                      </a:r>
                      <a:endParaRPr lang="en-GB" sz="1300" b="1" cap="none" spc="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4508" marR="54508" marT="0" marB="72677">
                    <a:lnL w="12700" cap="flat" cmpd="sng" algn="ctr">
                      <a:solidFill>
                        <a:schemeClr val="tx1"/>
                      </a:solidFill>
                      <a:prstDash val="solid"/>
                    </a:lnL>
                    <a:lnR w="12700" cmpd="sng">
                      <a:noFill/>
                      <a:prstDash val="solid"/>
                    </a:lnR>
                    <a:lnT w="12700" cmpd="sng">
                      <a:noFill/>
                      <a:prstDash val="solid"/>
                    </a:lnT>
                    <a:lnB w="12700" cap="flat" cmpd="sng" algn="ctr">
                      <a:noFill/>
                      <a:prstDash val="solid"/>
                    </a:lnB>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300" cap="none" spc="0" dirty="0">
                          <a:solidFill>
                            <a:schemeClr val="tx1"/>
                          </a:solidFill>
                          <a:effectLst/>
                        </a:rPr>
                        <a:t> </a:t>
                      </a:r>
                      <a:endParaRPr lang="en-GB" sz="1300" cap="none" spc="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0" marR="0" marT="0" marB="72677" anchor="ctr">
                    <a:lnL w="12700" cmpd="sng">
                      <a:noFill/>
                      <a:prstDash val="solid"/>
                    </a:lnL>
                    <a:lnR w="12700" cmpd="sng">
                      <a:noFill/>
                      <a:prstDash val="solid"/>
                    </a:lnR>
                    <a:lnT w="12700" cmpd="sng">
                      <a:noFill/>
                      <a:prstDash val="solid"/>
                    </a:lnT>
                    <a:lnB w="12700" cap="flat" cmpd="sng" algn="ctr">
                      <a:noFill/>
                      <a:prstDash val="solid"/>
                    </a:lnB>
                    <a:noFill/>
                  </a:tcPr>
                </a:tc>
                <a:extLst>
                  <a:ext uri="{0D108BD9-81ED-4DB2-BD59-A6C34878D82A}">
                    <a16:rowId xmlns:a16="http://schemas.microsoft.com/office/drawing/2014/main" val="2623889920"/>
                  </a:ext>
                </a:extLst>
              </a:tr>
            </a:tbl>
          </a:graphicData>
        </a:graphic>
      </p:graphicFrame>
      <p:sp>
        <p:nvSpPr>
          <p:cNvPr id="19" name="Text Box 1">
            <a:extLst>
              <a:ext uri="{FF2B5EF4-FFF2-40B4-BE49-F238E27FC236}">
                <a16:creationId xmlns:a16="http://schemas.microsoft.com/office/drawing/2014/main" id="{285B71DC-B70F-7943-9DDC-4FD46226E112}"/>
              </a:ext>
            </a:extLst>
          </p:cNvPr>
          <p:cNvSpPr txBox="1"/>
          <p:nvPr/>
        </p:nvSpPr>
        <p:spPr>
          <a:xfrm>
            <a:off x="9378591" y="2820036"/>
            <a:ext cx="1914523" cy="1217928"/>
          </a:xfrm>
          <a:prstGeom prst="rect">
            <a:avLst/>
          </a:prstGeom>
          <a:solidFill>
            <a:schemeClr val="lt1"/>
          </a:solidFill>
          <a:ln w="6350">
            <a:solidFill>
              <a:prstClr val="black"/>
            </a:solidFill>
          </a:ln>
        </p:spPr>
        <p:txBody>
          <a:bodyPr rot="0" spcFirstLastPara="0" vert="horz" wrap="square" lIns="91440" tIns="45720" rIns="91440" bIns="45720" numCol="1" spcCol="0" rtlCol="0" fromWordArt="0" anchor="t" anchorCtr="0" forceAA="0" compatLnSpc="1">
            <a:prstTxWarp prst="textNoShape">
              <a:avLst/>
            </a:prstTxWarp>
            <a:noAutofit/>
          </a:bodyPr>
          <a:lstStyle/>
          <a:p>
            <a:r>
              <a:rPr lang="en-GB" sz="1200" u="sng" dirty="0">
                <a:latin typeface="Times New Roman" panose="02020603050405020304" pitchFamily="18" charset="0"/>
                <a:ea typeface="Calibri" panose="020F0502020204030204" pitchFamily="34" charset="0"/>
                <a:cs typeface="Times New Roman" panose="02020603050405020304" pitchFamily="18" charset="0"/>
              </a:rPr>
              <a:t>R</a:t>
            </a:r>
            <a:r>
              <a:rPr lang="en-GB" sz="1200" u="sng" dirty="0">
                <a:effectLst/>
                <a:latin typeface="Times New Roman" panose="02020603050405020304" pitchFamily="18" charset="0"/>
                <a:ea typeface="Calibri" panose="020F0502020204030204" pitchFamily="34" charset="0"/>
                <a:cs typeface="Times New Roman" panose="02020603050405020304" pitchFamily="18" charset="0"/>
              </a:rPr>
              <a:t>esistance applied (Squat)</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p>
            <a:r>
              <a:rPr lang="en-GB" sz="1200" dirty="0">
                <a:effectLst/>
                <a:latin typeface="Times New Roman" panose="02020603050405020304" pitchFamily="18" charset="0"/>
                <a:ea typeface="Calibri" panose="020F0502020204030204" pitchFamily="34" charset="0"/>
                <a:cs typeface="Times New Roman" panose="02020603050405020304" pitchFamily="18" charset="0"/>
              </a:rPr>
              <a:t>Red band = 15kg </a:t>
            </a:r>
          </a:p>
          <a:p>
            <a:r>
              <a:rPr lang="en-GB" sz="1200" dirty="0">
                <a:effectLst/>
                <a:latin typeface="Times New Roman" panose="02020603050405020304" pitchFamily="18" charset="0"/>
                <a:ea typeface="Calibri" panose="020F0502020204030204" pitchFamily="34" charset="0"/>
                <a:cs typeface="Times New Roman" panose="02020603050405020304" pitchFamily="18" charset="0"/>
              </a:rPr>
              <a:t>Black band = 20kg </a:t>
            </a:r>
          </a:p>
          <a:p>
            <a:r>
              <a:rPr lang="en-GB" sz="1200" dirty="0">
                <a:effectLst/>
                <a:latin typeface="Times New Roman" panose="02020603050405020304" pitchFamily="18" charset="0"/>
                <a:ea typeface="Calibri" panose="020F0502020204030204" pitchFamily="34" charset="0"/>
                <a:cs typeface="Times New Roman" panose="02020603050405020304" pitchFamily="18" charset="0"/>
              </a:rPr>
              <a:t>Purple band = 30kg</a:t>
            </a:r>
          </a:p>
        </p:txBody>
      </p:sp>
      <p:sp>
        <p:nvSpPr>
          <p:cNvPr id="24" name="Text Box 2">
            <a:extLst>
              <a:ext uri="{FF2B5EF4-FFF2-40B4-BE49-F238E27FC236}">
                <a16:creationId xmlns:a16="http://schemas.microsoft.com/office/drawing/2014/main" id="{9DA9FD45-A68B-0B40-B0DB-EFA74BD8F234}"/>
              </a:ext>
            </a:extLst>
          </p:cNvPr>
          <p:cNvSpPr txBox="1"/>
          <p:nvPr/>
        </p:nvSpPr>
        <p:spPr>
          <a:xfrm>
            <a:off x="9378590" y="4408166"/>
            <a:ext cx="1914524" cy="1217928"/>
          </a:xfrm>
          <a:prstGeom prst="rect">
            <a:avLst/>
          </a:prstGeom>
          <a:solidFill>
            <a:schemeClr val="lt1"/>
          </a:solidFill>
          <a:ln w="6350">
            <a:solidFill>
              <a:prstClr val="black"/>
            </a:solidFill>
          </a:ln>
        </p:spPr>
        <p:txBody>
          <a:bodyPr rot="0" spcFirstLastPara="0" vert="horz" wrap="square" lIns="91440" tIns="45720" rIns="91440" bIns="45720" numCol="1" spcCol="0" rtlCol="0" fromWordArt="0" anchor="t" anchorCtr="0" forceAA="0" compatLnSpc="1">
            <a:prstTxWarp prst="textNoShape">
              <a:avLst/>
            </a:prstTxWarp>
            <a:noAutofit/>
          </a:bodyPr>
          <a:lstStyle/>
          <a:p>
            <a:r>
              <a:rPr lang="en-GB" sz="1200" u="sng" dirty="0">
                <a:latin typeface="Times New Roman" panose="02020603050405020304" pitchFamily="18" charset="0"/>
                <a:ea typeface="Calibri" panose="020F0502020204030204" pitchFamily="34" charset="0"/>
                <a:cs typeface="Times New Roman" panose="02020603050405020304" pitchFamily="18" charset="0"/>
              </a:rPr>
              <a:t>(R</a:t>
            </a:r>
            <a:r>
              <a:rPr lang="en-GB" sz="1200" u="sng" dirty="0">
                <a:effectLst/>
                <a:latin typeface="Times New Roman" panose="02020603050405020304" pitchFamily="18" charset="0"/>
                <a:ea typeface="Calibri" panose="020F0502020204030204" pitchFamily="34" charset="0"/>
                <a:cs typeface="Times New Roman" panose="02020603050405020304" pitchFamily="18" charset="0"/>
              </a:rPr>
              <a:t>esistance applied) Bench </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p>
            <a:r>
              <a:rPr lang="en-GB" sz="1200" dirty="0">
                <a:effectLst/>
                <a:latin typeface="Times New Roman" panose="02020603050405020304" pitchFamily="18" charset="0"/>
                <a:ea typeface="Calibri" panose="020F0502020204030204" pitchFamily="34" charset="0"/>
                <a:cs typeface="Times New Roman" panose="02020603050405020304" pitchFamily="18" charset="0"/>
              </a:rPr>
              <a:t>Red band =10kg </a:t>
            </a:r>
          </a:p>
          <a:p>
            <a:r>
              <a:rPr lang="en-GB" sz="1200" dirty="0">
                <a:latin typeface="Times New Roman" panose="02020603050405020304" pitchFamily="18" charset="0"/>
                <a:ea typeface="Calibri" panose="020F0502020204030204" pitchFamily="34" charset="0"/>
                <a:cs typeface="Times New Roman" panose="02020603050405020304" pitchFamily="18" charset="0"/>
              </a:rPr>
              <a:t>Black</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band adjusted = 20kg</a:t>
            </a:r>
          </a:p>
        </p:txBody>
      </p:sp>
      <p:sp>
        <p:nvSpPr>
          <p:cNvPr id="25" name="TextBox 24">
            <a:extLst>
              <a:ext uri="{FF2B5EF4-FFF2-40B4-BE49-F238E27FC236}">
                <a16:creationId xmlns:a16="http://schemas.microsoft.com/office/drawing/2014/main" id="{8DC8C926-AEBF-DA48-91F8-3644AF5A9710}"/>
              </a:ext>
            </a:extLst>
          </p:cNvPr>
          <p:cNvSpPr txBox="1"/>
          <p:nvPr/>
        </p:nvSpPr>
        <p:spPr>
          <a:xfrm>
            <a:off x="9787084" y="5918881"/>
            <a:ext cx="1791780" cy="215444"/>
          </a:xfrm>
          <a:prstGeom prst="rect">
            <a:avLst/>
          </a:prstGeom>
          <a:noFill/>
        </p:spPr>
        <p:txBody>
          <a:bodyPr wrap="square">
            <a:spAutoFit/>
          </a:bodyPr>
          <a:lstStyle/>
          <a:p>
            <a:r>
              <a:rPr lang="en-GB" sz="800" b="0" i="0" u="none" strike="noStrike" dirty="0">
                <a:solidFill>
                  <a:srgbClr val="181818"/>
                </a:solidFill>
                <a:effectLst/>
                <a:latin typeface="Times New Roman" panose="02020603050405020304" pitchFamily="18" charset="0"/>
                <a:cs typeface="Times New Roman" panose="02020603050405020304" pitchFamily="18" charset="0"/>
              </a:rPr>
              <a:t>Wilson and </a:t>
            </a:r>
            <a:r>
              <a:rPr lang="en-GB" sz="800" b="0" i="0" u="none" strike="noStrike" dirty="0" err="1">
                <a:solidFill>
                  <a:srgbClr val="181818"/>
                </a:solidFill>
                <a:effectLst/>
                <a:latin typeface="Times New Roman" panose="02020603050405020304" pitchFamily="18" charset="0"/>
                <a:cs typeface="Times New Roman" panose="02020603050405020304" pitchFamily="18" charset="0"/>
              </a:rPr>
              <a:t>Kritz</a:t>
            </a:r>
            <a:r>
              <a:rPr lang="en-GB" sz="800" b="0" i="0" u="none" strike="noStrike" dirty="0">
                <a:solidFill>
                  <a:srgbClr val="181818"/>
                </a:solidFill>
                <a:effectLst/>
                <a:latin typeface="Times New Roman" panose="02020603050405020304" pitchFamily="18" charset="0"/>
                <a:cs typeface="Times New Roman" panose="02020603050405020304" pitchFamily="18" charset="0"/>
              </a:rPr>
              <a:t> (2014)</a:t>
            </a:r>
            <a:endParaRPr lang="en-US" sz="800" dirty="0"/>
          </a:p>
        </p:txBody>
      </p:sp>
    </p:spTree>
    <p:extLst>
      <p:ext uri="{BB962C8B-B14F-4D97-AF65-F5344CB8AC3E}">
        <p14:creationId xmlns:p14="http://schemas.microsoft.com/office/powerpoint/2010/main" val="17802193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C81562E-EA3F-4249-BEF0-1062CA493C57}"/>
              </a:ext>
            </a:extLst>
          </p:cNvPr>
          <p:cNvSpPr>
            <a:spLocks noGrp="1"/>
          </p:cNvSpPr>
          <p:nvPr>
            <p:ph type="title"/>
          </p:nvPr>
        </p:nvSpPr>
        <p:spPr>
          <a:xfrm>
            <a:off x="1383564" y="348865"/>
            <a:ext cx="9718111" cy="1576446"/>
          </a:xfrm>
        </p:spPr>
        <p:txBody>
          <a:bodyPr anchor="ctr">
            <a:normAutofit/>
          </a:bodyPr>
          <a:lstStyle/>
          <a:p>
            <a:r>
              <a:rPr lang="en-US" sz="4000" u="sng" dirty="0">
                <a:solidFill>
                  <a:srgbClr val="FFFFFF"/>
                </a:solidFill>
                <a:latin typeface="Times New Roman" panose="02020603050405020304" pitchFamily="18" charset="0"/>
                <a:cs typeface="Times New Roman" panose="02020603050405020304" pitchFamily="18" charset="0"/>
              </a:rPr>
              <a:t>Results and Effectiveness evaluation </a:t>
            </a:r>
          </a:p>
        </p:txBody>
      </p:sp>
      <p:graphicFrame>
        <p:nvGraphicFramePr>
          <p:cNvPr id="4" name="Table 3">
            <a:extLst>
              <a:ext uri="{FF2B5EF4-FFF2-40B4-BE49-F238E27FC236}">
                <a16:creationId xmlns:a16="http://schemas.microsoft.com/office/drawing/2014/main" id="{AB5F5430-E6C5-7E46-BAAB-73ED2FF9456D}"/>
              </a:ext>
            </a:extLst>
          </p:cNvPr>
          <p:cNvGraphicFramePr>
            <a:graphicFrameLocks noGrp="1"/>
          </p:cNvGraphicFramePr>
          <p:nvPr>
            <p:extLst>
              <p:ext uri="{D42A27DB-BD31-4B8C-83A1-F6EECF244321}">
                <p14:modId xmlns:p14="http://schemas.microsoft.com/office/powerpoint/2010/main" val="1474625383"/>
              </p:ext>
            </p:extLst>
          </p:nvPr>
        </p:nvGraphicFramePr>
        <p:xfrm>
          <a:off x="9357432" y="2381917"/>
          <a:ext cx="2304416" cy="2094166"/>
        </p:xfrm>
        <a:graphic>
          <a:graphicData uri="http://schemas.openxmlformats.org/drawingml/2006/table">
            <a:tbl>
              <a:tblPr firstRow="1" firstCol="1" bandRow="1">
                <a:tableStyleId>{5C22544A-7EE6-4342-B048-85BDC9FD1C3A}</a:tableStyleId>
              </a:tblPr>
              <a:tblGrid>
                <a:gridCol w="1152208">
                  <a:extLst>
                    <a:ext uri="{9D8B030D-6E8A-4147-A177-3AD203B41FA5}">
                      <a16:colId xmlns:a16="http://schemas.microsoft.com/office/drawing/2014/main" val="1266410801"/>
                    </a:ext>
                  </a:extLst>
                </a:gridCol>
                <a:gridCol w="1152208">
                  <a:extLst>
                    <a:ext uri="{9D8B030D-6E8A-4147-A177-3AD203B41FA5}">
                      <a16:colId xmlns:a16="http://schemas.microsoft.com/office/drawing/2014/main" val="4045902558"/>
                    </a:ext>
                  </a:extLst>
                </a:gridCol>
              </a:tblGrid>
              <a:tr h="482475">
                <a:tc>
                  <a:txBody>
                    <a:bodyPr/>
                    <a:lstStyle/>
                    <a:p>
                      <a:r>
                        <a:rPr lang="en-GB" sz="1200" u="sng" dirty="0">
                          <a:effectLst/>
                        </a:rPr>
                        <a:t>Post -Testing measures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r>
                        <a:rPr lang="en-GB" sz="1200" dirty="0">
                          <a:effectLst/>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858216287"/>
                  </a:ext>
                </a:extLst>
              </a:tr>
              <a:tr h="510809">
                <a:tc>
                  <a:txBody>
                    <a:bodyPr/>
                    <a:lstStyle/>
                    <a:p>
                      <a:r>
                        <a:rPr lang="en-GB" sz="1200" dirty="0">
                          <a:effectLst/>
                        </a:rPr>
                        <a:t>Keizer leg power</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r>
                        <a:rPr lang="en-GB" sz="1200" dirty="0">
                          <a:effectLst/>
                        </a:rPr>
                        <a:t>498</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241758692"/>
                  </a:ext>
                </a:extLst>
              </a:tr>
              <a:tr h="550441">
                <a:tc>
                  <a:txBody>
                    <a:bodyPr/>
                    <a:lstStyle/>
                    <a:p>
                      <a:r>
                        <a:rPr lang="en-GB" sz="1200" dirty="0">
                          <a:effectLst/>
                        </a:rPr>
                        <a:t>Keizer chest</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r>
                        <a:rPr lang="en-GB" sz="1200" dirty="0">
                          <a:effectLst/>
                        </a:rPr>
                        <a:t>286</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319280950"/>
                  </a:ext>
                </a:extLst>
              </a:tr>
              <a:tr h="550441">
                <a:tc>
                  <a:txBody>
                    <a:bodyPr/>
                    <a:lstStyle/>
                    <a:p>
                      <a:r>
                        <a:rPr lang="en-GB" sz="1200">
                          <a:effectLst/>
                        </a:rPr>
                        <a:t>Vertical jump</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r>
                        <a:rPr lang="en-GB" sz="1200" dirty="0">
                          <a:effectLst/>
                          <a:latin typeface="Calibri" panose="020F0502020204030204" pitchFamily="34" charset="0"/>
                          <a:ea typeface="Calibri" panose="020F0502020204030204" pitchFamily="34" charset="0"/>
                          <a:cs typeface="Times New Roman" panose="02020603050405020304" pitchFamily="18" charset="0"/>
                        </a:rPr>
                        <a:t>50</a:t>
                      </a:r>
                    </a:p>
                  </a:txBody>
                  <a:tcPr marL="68580" marR="68580" marT="0" marB="0"/>
                </a:tc>
                <a:extLst>
                  <a:ext uri="{0D108BD9-81ED-4DB2-BD59-A6C34878D82A}">
                    <a16:rowId xmlns:a16="http://schemas.microsoft.com/office/drawing/2014/main" val="427512490"/>
                  </a:ext>
                </a:extLst>
              </a:tr>
            </a:tbl>
          </a:graphicData>
        </a:graphic>
      </p:graphicFrame>
      <p:graphicFrame>
        <p:nvGraphicFramePr>
          <p:cNvPr id="5" name="Table 4">
            <a:extLst>
              <a:ext uri="{FF2B5EF4-FFF2-40B4-BE49-F238E27FC236}">
                <a16:creationId xmlns:a16="http://schemas.microsoft.com/office/drawing/2014/main" id="{F289564E-A479-0544-9278-DC3F2532B1EC}"/>
              </a:ext>
            </a:extLst>
          </p:cNvPr>
          <p:cNvGraphicFramePr>
            <a:graphicFrameLocks noGrp="1"/>
          </p:cNvGraphicFramePr>
          <p:nvPr>
            <p:extLst>
              <p:ext uri="{D42A27DB-BD31-4B8C-83A1-F6EECF244321}">
                <p14:modId xmlns:p14="http://schemas.microsoft.com/office/powerpoint/2010/main" val="1290059321"/>
              </p:ext>
            </p:extLst>
          </p:nvPr>
        </p:nvGraphicFramePr>
        <p:xfrm>
          <a:off x="9357432" y="4628063"/>
          <a:ext cx="2304416" cy="1859152"/>
        </p:xfrm>
        <a:graphic>
          <a:graphicData uri="http://schemas.openxmlformats.org/drawingml/2006/table">
            <a:tbl>
              <a:tblPr firstRow="1" firstCol="1" bandRow="1">
                <a:tableStyleId>{5C22544A-7EE6-4342-B048-85BDC9FD1C3A}</a:tableStyleId>
              </a:tblPr>
              <a:tblGrid>
                <a:gridCol w="1152208">
                  <a:extLst>
                    <a:ext uri="{9D8B030D-6E8A-4147-A177-3AD203B41FA5}">
                      <a16:colId xmlns:a16="http://schemas.microsoft.com/office/drawing/2014/main" val="1900256078"/>
                    </a:ext>
                  </a:extLst>
                </a:gridCol>
                <a:gridCol w="1152208">
                  <a:extLst>
                    <a:ext uri="{9D8B030D-6E8A-4147-A177-3AD203B41FA5}">
                      <a16:colId xmlns:a16="http://schemas.microsoft.com/office/drawing/2014/main" val="1280653672"/>
                    </a:ext>
                  </a:extLst>
                </a:gridCol>
              </a:tblGrid>
              <a:tr h="511317">
                <a:tc>
                  <a:txBody>
                    <a:bodyPr/>
                    <a:lstStyle/>
                    <a:p>
                      <a:r>
                        <a:rPr lang="en-GB" sz="1200" u="sng">
                          <a:effectLst/>
                        </a:rPr>
                        <a:t>1 Rep Max</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r>
                        <a:rPr lang="en-GB" sz="1200" dirty="0">
                          <a:effectLst/>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648232869"/>
                  </a:ext>
                </a:extLst>
              </a:tr>
              <a:tr h="649055">
                <a:tc>
                  <a:txBody>
                    <a:bodyPr/>
                    <a:lstStyle/>
                    <a:p>
                      <a:r>
                        <a:rPr lang="en-GB" sz="1200" dirty="0">
                          <a:effectLst/>
                        </a:rPr>
                        <a:t>Squat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r>
                        <a:rPr lang="en-GB" sz="1200" dirty="0">
                          <a:effectLst/>
                        </a:rPr>
                        <a:t>110kg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63614649"/>
                  </a:ext>
                </a:extLst>
              </a:tr>
              <a:tr h="698780">
                <a:tc>
                  <a:txBody>
                    <a:bodyPr/>
                    <a:lstStyle/>
                    <a:p>
                      <a:r>
                        <a:rPr lang="en-GB" sz="1200">
                          <a:effectLst/>
                        </a:rPr>
                        <a:t>Bench</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r>
                        <a:rPr lang="en-GB" sz="1200" dirty="0">
                          <a:effectLst/>
                        </a:rPr>
                        <a:t>105kg</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966448590"/>
                  </a:ext>
                </a:extLst>
              </a:tr>
            </a:tbl>
          </a:graphicData>
        </a:graphic>
      </p:graphicFrame>
      <p:sp>
        <p:nvSpPr>
          <p:cNvPr id="12" name="TextBox 11">
            <a:extLst>
              <a:ext uri="{FF2B5EF4-FFF2-40B4-BE49-F238E27FC236}">
                <a16:creationId xmlns:a16="http://schemas.microsoft.com/office/drawing/2014/main" id="{550C1816-ADD3-DA4B-83DC-7C630FDFA7C6}"/>
              </a:ext>
            </a:extLst>
          </p:cNvPr>
          <p:cNvSpPr txBox="1"/>
          <p:nvPr/>
        </p:nvSpPr>
        <p:spPr>
          <a:xfrm>
            <a:off x="1" y="2273574"/>
            <a:ext cx="6016705" cy="4478149"/>
          </a:xfrm>
          <a:prstGeom prst="rect">
            <a:avLst/>
          </a:prstGeom>
          <a:noFill/>
        </p:spPr>
        <p:txBody>
          <a:bodyPr wrap="square" rtlCol="0">
            <a:spAutoFit/>
          </a:bodyPr>
          <a:lstStyle/>
          <a:p>
            <a:pPr marL="388620" lvl="1" defTabSz="777240">
              <a:spcAft>
                <a:spcPts val="600"/>
              </a:spcAft>
            </a:pPr>
            <a:r>
              <a:rPr lang="en-GB" sz="1200" b="1" u="sng" kern="1200" dirty="0">
                <a:solidFill>
                  <a:srgbClr val="181818"/>
                </a:solidFill>
                <a:latin typeface="Times New Roman" panose="02020603050405020304" pitchFamily="18" charset="0"/>
                <a:cs typeface="Times New Roman" panose="02020603050405020304" pitchFamily="18" charset="0"/>
              </a:rPr>
              <a:t>Purpose</a:t>
            </a:r>
            <a:r>
              <a:rPr lang="en-GB" sz="1200" kern="1200" dirty="0">
                <a:solidFill>
                  <a:srgbClr val="181818"/>
                </a:solidFill>
                <a:latin typeface="Times New Roman" panose="02020603050405020304" pitchFamily="18" charset="0"/>
                <a:cs typeface="Times New Roman" panose="02020603050405020304" pitchFamily="18" charset="0"/>
              </a:rPr>
              <a:t>: Enhance strength in squat and bench exercises.</a:t>
            </a:r>
          </a:p>
          <a:p>
            <a:pPr marL="388620" lvl="1" defTabSz="777240">
              <a:spcAft>
                <a:spcPts val="600"/>
              </a:spcAft>
            </a:pPr>
            <a:r>
              <a:rPr lang="en-GB" sz="1200" b="1" u="sng" kern="1200" dirty="0">
                <a:solidFill>
                  <a:srgbClr val="181818"/>
                </a:solidFill>
                <a:latin typeface="Times New Roman" panose="02020603050405020304" pitchFamily="18" charset="0"/>
                <a:cs typeface="Times New Roman" panose="02020603050405020304" pitchFamily="18" charset="0"/>
              </a:rPr>
              <a:t>Duration</a:t>
            </a:r>
            <a:r>
              <a:rPr lang="en-GB" sz="1200" kern="1200" dirty="0">
                <a:solidFill>
                  <a:srgbClr val="181818"/>
                </a:solidFill>
                <a:latin typeface="Times New Roman" panose="02020603050405020304" pitchFamily="18" charset="0"/>
                <a:cs typeface="Times New Roman" panose="02020603050405020304" pitchFamily="18" charset="0"/>
              </a:rPr>
              <a:t>: Four-week training program.</a:t>
            </a:r>
          </a:p>
          <a:p>
            <a:pPr defTabSz="777240">
              <a:spcAft>
                <a:spcPts val="600"/>
              </a:spcAft>
            </a:pPr>
            <a:r>
              <a:rPr lang="en-GB" sz="1200" b="1" u="sng" kern="1200" dirty="0">
                <a:solidFill>
                  <a:srgbClr val="181818"/>
                </a:solidFill>
                <a:latin typeface="Times New Roman" panose="02020603050405020304" pitchFamily="18" charset="0"/>
                <a:cs typeface="Times New Roman" panose="02020603050405020304" pitchFamily="18" charset="0"/>
              </a:rPr>
              <a:t>Observed Improvements</a:t>
            </a:r>
            <a:r>
              <a:rPr lang="en-GB" sz="1200" kern="1200" dirty="0">
                <a:solidFill>
                  <a:srgbClr val="181818"/>
                </a:solidFill>
                <a:latin typeface="Times New Roman" panose="02020603050405020304" pitchFamily="18" charset="0"/>
                <a:cs typeface="Times New Roman" panose="02020603050405020304" pitchFamily="18" charset="0"/>
              </a:rPr>
              <a:t>:</a:t>
            </a:r>
          </a:p>
          <a:p>
            <a:pPr marL="388620" lvl="1" defTabSz="777240">
              <a:spcAft>
                <a:spcPts val="600"/>
              </a:spcAft>
            </a:pPr>
            <a:r>
              <a:rPr lang="en-GB" sz="1200" kern="1200" dirty="0">
                <a:solidFill>
                  <a:srgbClr val="181818"/>
                </a:solidFill>
                <a:latin typeface="Times New Roman" panose="02020603050405020304" pitchFamily="18" charset="0"/>
                <a:cs typeface="Times New Roman" panose="02020603050405020304" pitchFamily="18" charset="0"/>
              </a:rPr>
              <a:t>-Squat: 1RM increased from 105 kg to 150 kg (with red and black bands).</a:t>
            </a:r>
          </a:p>
          <a:p>
            <a:pPr marL="388620" lvl="1" defTabSz="777240">
              <a:spcAft>
                <a:spcPts val="600"/>
              </a:spcAft>
            </a:pPr>
            <a:r>
              <a:rPr lang="en-GB" sz="1200" kern="1200" dirty="0">
                <a:solidFill>
                  <a:srgbClr val="181818"/>
                </a:solidFill>
                <a:latin typeface="Times New Roman" panose="02020603050405020304" pitchFamily="18" charset="0"/>
                <a:cs typeface="Times New Roman" panose="02020603050405020304" pitchFamily="18" charset="0"/>
              </a:rPr>
              <a:t>-Bench: 1RM increased from 100 kg to 120 kg (with red bands, adjusted to 20 kg).</a:t>
            </a:r>
          </a:p>
          <a:p>
            <a:pPr marL="388620" lvl="1" defTabSz="777240">
              <a:spcAft>
                <a:spcPts val="600"/>
              </a:spcAft>
            </a:pPr>
            <a:r>
              <a:rPr lang="en-GB" sz="1200" kern="1200" dirty="0">
                <a:solidFill>
                  <a:srgbClr val="181818"/>
                </a:solidFill>
                <a:latin typeface="Times New Roman" panose="02020603050405020304" pitchFamily="18" charset="0"/>
                <a:cs typeface="Times New Roman" panose="02020603050405020304" pitchFamily="18" charset="0"/>
              </a:rPr>
              <a:t>-Muscle Endurance: Increased Keizer leg power from 479 to </a:t>
            </a:r>
            <a:r>
              <a:rPr lang="en-GB" sz="1200" dirty="0">
                <a:solidFill>
                  <a:srgbClr val="181818"/>
                </a:solidFill>
                <a:latin typeface="Times New Roman" panose="02020603050405020304" pitchFamily="18" charset="0"/>
                <a:cs typeface="Times New Roman" panose="02020603050405020304" pitchFamily="18" charset="0"/>
              </a:rPr>
              <a:t>498</a:t>
            </a:r>
            <a:r>
              <a:rPr lang="en-GB" sz="1200" kern="1200" dirty="0">
                <a:solidFill>
                  <a:srgbClr val="181818"/>
                </a:solidFill>
                <a:latin typeface="Times New Roman" panose="02020603050405020304" pitchFamily="18" charset="0"/>
                <a:cs typeface="Times New Roman" panose="02020603050405020304" pitchFamily="18" charset="0"/>
              </a:rPr>
              <a:t>.</a:t>
            </a:r>
          </a:p>
          <a:p>
            <a:pPr marL="388620" lvl="1" defTabSz="777240">
              <a:spcAft>
                <a:spcPts val="600"/>
              </a:spcAft>
            </a:pPr>
            <a:r>
              <a:rPr lang="en-GB" sz="1200" kern="1200" dirty="0">
                <a:solidFill>
                  <a:srgbClr val="181818"/>
                </a:solidFill>
                <a:latin typeface="Times New Roman" panose="02020603050405020304" pitchFamily="18" charset="0"/>
                <a:cs typeface="Times New Roman" panose="02020603050405020304" pitchFamily="18" charset="0"/>
              </a:rPr>
              <a:t>-Power Output: Increased Keizer chest power from 262 to </a:t>
            </a:r>
            <a:r>
              <a:rPr lang="en-GB" sz="1200" dirty="0">
                <a:solidFill>
                  <a:srgbClr val="181818"/>
                </a:solidFill>
                <a:latin typeface="Times New Roman" panose="02020603050405020304" pitchFamily="18" charset="0"/>
                <a:cs typeface="Times New Roman" panose="02020603050405020304" pitchFamily="18" charset="0"/>
              </a:rPr>
              <a:t>2</a:t>
            </a:r>
            <a:r>
              <a:rPr lang="en-GB" sz="1200" kern="1200" dirty="0">
                <a:solidFill>
                  <a:srgbClr val="181818"/>
                </a:solidFill>
                <a:latin typeface="Times New Roman" panose="02020603050405020304" pitchFamily="18" charset="0"/>
                <a:cs typeface="Times New Roman" panose="02020603050405020304" pitchFamily="18" charset="0"/>
              </a:rPr>
              <a:t>86.</a:t>
            </a:r>
          </a:p>
          <a:p>
            <a:pPr marL="388620" lvl="1" defTabSz="777240">
              <a:spcAft>
                <a:spcPts val="600"/>
              </a:spcAft>
            </a:pPr>
            <a:r>
              <a:rPr lang="en-GB" sz="1200" kern="1200" dirty="0">
                <a:solidFill>
                  <a:srgbClr val="181818"/>
                </a:solidFill>
                <a:latin typeface="Times New Roman" panose="02020603050405020304" pitchFamily="18" charset="0"/>
                <a:cs typeface="Times New Roman" panose="02020603050405020304" pitchFamily="18" charset="0"/>
              </a:rPr>
              <a:t>-Vertical Jump: Improved from 49 cm to 50 cm.</a:t>
            </a:r>
          </a:p>
          <a:p>
            <a:pPr defTabSz="777240">
              <a:spcAft>
                <a:spcPts val="600"/>
              </a:spcAft>
            </a:pPr>
            <a:r>
              <a:rPr lang="en-GB" sz="1200" b="1" u="sng" kern="1200" dirty="0">
                <a:solidFill>
                  <a:srgbClr val="181818"/>
                </a:solidFill>
                <a:latin typeface="Times New Roman" panose="02020603050405020304" pitchFamily="18" charset="0"/>
                <a:cs typeface="Times New Roman" panose="02020603050405020304" pitchFamily="18" charset="0"/>
              </a:rPr>
              <a:t>Critical Evaluation</a:t>
            </a:r>
            <a:r>
              <a:rPr lang="en-GB" sz="1200" kern="1200" dirty="0">
                <a:solidFill>
                  <a:srgbClr val="181818"/>
                </a:solidFill>
                <a:latin typeface="Times New Roman" panose="02020603050405020304" pitchFamily="18" charset="0"/>
                <a:cs typeface="Times New Roman" panose="02020603050405020304" pitchFamily="18" charset="0"/>
              </a:rPr>
              <a:t>:</a:t>
            </a:r>
          </a:p>
          <a:p>
            <a:pPr marL="388620" lvl="1" defTabSz="777240">
              <a:spcAft>
                <a:spcPts val="600"/>
              </a:spcAft>
            </a:pPr>
            <a:r>
              <a:rPr lang="en-GB" sz="1200" kern="1200" dirty="0">
                <a:solidFill>
                  <a:srgbClr val="181818"/>
                </a:solidFill>
                <a:latin typeface="Times New Roman" panose="02020603050405020304" pitchFamily="18" charset="0"/>
                <a:cs typeface="Times New Roman" panose="02020603050405020304" pitchFamily="18" charset="0"/>
              </a:rPr>
              <a:t>-Effectiveness: Progressive overload with elastic bands led to significant strength gains.</a:t>
            </a:r>
          </a:p>
          <a:p>
            <a:pPr marL="388620" lvl="1" defTabSz="777240">
              <a:spcAft>
                <a:spcPts val="600"/>
              </a:spcAft>
            </a:pPr>
            <a:r>
              <a:rPr lang="en-GB" sz="1200" kern="1200" dirty="0">
                <a:solidFill>
                  <a:srgbClr val="181818"/>
                </a:solidFill>
                <a:latin typeface="Times New Roman" panose="02020603050405020304" pitchFamily="18" charset="0"/>
                <a:cs typeface="Times New Roman" panose="02020603050405020304" pitchFamily="18" charset="0"/>
              </a:rPr>
              <a:t>-Assisted Sessions: Overcame sticking points, improved technique, and movement mechanics.</a:t>
            </a:r>
          </a:p>
          <a:p>
            <a:pPr marL="388620" lvl="1" defTabSz="777240">
              <a:spcAft>
                <a:spcPts val="600"/>
              </a:spcAft>
            </a:pPr>
            <a:r>
              <a:rPr lang="en-GB" sz="1200" kern="1200" dirty="0">
                <a:solidFill>
                  <a:srgbClr val="181818"/>
                </a:solidFill>
                <a:latin typeface="Times New Roman" panose="02020603050405020304" pitchFamily="18" charset="0"/>
                <a:cs typeface="Times New Roman" panose="02020603050405020304" pitchFamily="18" charset="0"/>
              </a:rPr>
              <a:t>-Research Support: Variable resistance training enhances strength and power.</a:t>
            </a:r>
          </a:p>
          <a:p>
            <a:pPr marL="388620" lvl="1" defTabSz="777240">
              <a:spcAft>
                <a:spcPts val="600"/>
              </a:spcAft>
            </a:pPr>
            <a:endParaRPr lang="en-GB" sz="1200" dirty="0">
              <a:solidFill>
                <a:srgbClr val="181818"/>
              </a:solidFill>
              <a:latin typeface="Times New Roman" panose="02020603050405020304" pitchFamily="18" charset="0"/>
              <a:cs typeface="Times New Roman" panose="02020603050405020304" pitchFamily="18" charset="0"/>
            </a:endParaRPr>
          </a:p>
          <a:p>
            <a:pPr marL="388620" lvl="1" defTabSz="777240">
              <a:spcAft>
                <a:spcPts val="600"/>
              </a:spcAft>
            </a:pPr>
            <a:r>
              <a:rPr lang="en-GB" sz="1200" kern="1200" dirty="0">
                <a:solidFill>
                  <a:srgbClr val="181818"/>
                </a:solidFill>
                <a:latin typeface="Times New Roman" panose="02020603050405020304" pitchFamily="18" charset="0"/>
                <a:cs typeface="Times New Roman" panose="02020603050405020304" pitchFamily="18" charset="0"/>
              </a:rPr>
              <a:t>Andersen et al., (2010). Journal of Applied Physiology.</a:t>
            </a:r>
          </a:p>
          <a:p>
            <a:pPr marL="388620" lvl="1" defTabSz="777240">
              <a:spcAft>
                <a:spcPts val="600"/>
              </a:spcAft>
            </a:pPr>
            <a:r>
              <a:rPr lang="en-GB" sz="1200" kern="1200" dirty="0">
                <a:solidFill>
                  <a:srgbClr val="181818"/>
                </a:solidFill>
                <a:latin typeface="Times New Roman" panose="02020603050405020304" pitchFamily="18" charset="0"/>
                <a:cs typeface="Times New Roman" panose="02020603050405020304" pitchFamily="18" charset="0"/>
              </a:rPr>
              <a:t>Anderson et al., (2008). Journal of Strength and Conditioning Research.</a:t>
            </a:r>
          </a:p>
          <a:p>
            <a:pPr>
              <a:spcAft>
                <a:spcPts val="600"/>
              </a:spcAft>
            </a:pPr>
            <a:endParaRPr lang="en-US" dirty="0"/>
          </a:p>
        </p:txBody>
      </p:sp>
      <p:sp>
        <p:nvSpPr>
          <p:cNvPr id="13" name="TextBox 12">
            <a:extLst>
              <a:ext uri="{FF2B5EF4-FFF2-40B4-BE49-F238E27FC236}">
                <a16:creationId xmlns:a16="http://schemas.microsoft.com/office/drawing/2014/main" id="{7CEBE943-63BC-8E45-91FF-9AF78AE521EB}"/>
              </a:ext>
            </a:extLst>
          </p:cNvPr>
          <p:cNvSpPr txBox="1"/>
          <p:nvPr/>
        </p:nvSpPr>
        <p:spPr>
          <a:xfrm>
            <a:off x="6096001" y="2255361"/>
            <a:ext cx="3182138" cy="4154984"/>
          </a:xfrm>
          <a:prstGeom prst="rect">
            <a:avLst/>
          </a:prstGeom>
          <a:noFill/>
        </p:spPr>
        <p:txBody>
          <a:bodyPr wrap="square" rtlCol="0">
            <a:spAutoFit/>
          </a:bodyPr>
          <a:lstStyle/>
          <a:p>
            <a:r>
              <a:rPr lang="en-GB" sz="1200" b="1" i="0" u="sng" strike="noStrike" dirty="0">
                <a:solidFill>
                  <a:srgbClr val="181818"/>
                </a:solidFill>
                <a:effectLst/>
                <a:latin typeface="Times New Roman" panose="02020603050405020304" pitchFamily="18" charset="0"/>
                <a:cs typeface="Times New Roman" panose="02020603050405020304" pitchFamily="18" charset="0"/>
              </a:rPr>
              <a:t>Supporting factors</a:t>
            </a:r>
          </a:p>
          <a:p>
            <a:endParaRPr lang="en-GB" sz="1200" b="1" dirty="0">
              <a:solidFill>
                <a:srgbClr val="181818"/>
              </a:solidFill>
              <a:latin typeface="Times New Roman" panose="02020603050405020304" pitchFamily="18" charset="0"/>
              <a:cs typeface="Times New Roman" panose="02020603050405020304" pitchFamily="18" charset="0"/>
            </a:endParaRPr>
          </a:p>
          <a:p>
            <a:r>
              <a:rPr lang="en-GB" sz="1200" b="1" i="0" u="sng" strike="noStrike" dirty="0">
                <a:solidFill>
                  <a:srgbClr val="181818"/>
                </a:solidFill>
                <a:effectLst/>
                <a:latin typeface="Times New Roman" panose="02020603050405020304" pitchFamily="18" charset="0"/>
                <a:cs typeface="Times New Roman" panose="02020603050405020304" pitchFamily="18" charset="0"/>
              </a:rPr>
              <a:t>Mechanical Advantages- </a:t>
            </a:r>
            <a:r>
              <a:rPr lang="en-GB" sz="1200" dirty="0">
                <a:solidFill>
                  <a:srgbClr val="181818"/>
                </a:solidFill>
                <a:latin typeface="Times New Roman" panose="02020603050405020304" pitchFamily="18" charset="0"/>
                <a:cs typeface="Times New Roman" panose="02020603050405020304" pitchFamily="18" charset="0"/>
              </a:rPr>
              <a:t>V</a:t>
            </a:r>
            <a:r>
              <a:rPr lang="en-GB" sz="1200" b="0" i="0" u="none" strike="noStrike" dirty="0">
                <a:solidFill>
                  <a:srgbClr val="181818"/>
                </a:solidFill>
                <a:effectLst/>
                <a:latin typeface="Times New Roman" panose="02020603050405020304" pitchFamily="18" charset="0"/>
                <a:cs typeface="Times New Roman" panose="02020603050405020304" pitchFamily="18" charset="0"/>
              </a:rPr>
              <a:t>ariable resistance training reduces the mechanical disadvantage encountered at sticking points in traditional free weight training.</a:t>
            </a:r>
            <a:r>
              <a:rPr lang="en-GB" sz="1200" b="1" i="0" u="none" strike="noStrike" dirty="0">
                <a:solidFill>
                  <a:srgbClr val="181818"/>
                </a:solidFill>
                <a:effectLst/>
                <a:latin typeface="Times New Roman" panose="02020603050405020304" pitchFamily="18" charset="0"/>
                <a:cs typeface="Times New Roman" panose="02020603050405020304" pitchFamily="18" charset="0"/>
              </a:rPr>
              <a:t> </a:t>
            </a:r>
            <a:r>
              <a:rPr lang="en-GB" sz="1200" b="0" i="0" u="none" strike="noStrike" dirty="0">
                <a:solidFill>
                  <a:srgbClr val="181818"/>
                </a:solidFill>
                <a:effectLst/>
                <a:latin typeface="Times New Roman" panose="02020603050405020304" pitchFamily="18" charset="0"/>
                <a:cs typeface="Times New Roman" panose="02020603050405020304" pitchFamily="18" charset="0"/>
              </a:rPr>
              <a:t>Soria-</a:t>
            </a:r>
            <a:r>
              <a:rPr lang="en-GB" sz="1200" b="0" i="0" u="none" strike="noStrike" dirty="0" err="1">
                <a:solidFill>
                  <a:srgbClr val="181818"/>
                </a:solidFill>
                <a:effectLst/>
                <a:latin typeface="Times New Roman" panose="02020603050405020304" pitchFamily="18" charset="0"/>
                <a:cs typeface="Times New Roman" panose="02020603050405020304" pitchFamily="18" charset="0"/>
              </a:rPr>
              <a:t>Gila</a:t>
            </a:r>
            <a:r>
              <a:rPr lang="en-GB" sz="1200" b="0" i="0" u="none" strike="noStrike" dirty="0">
                <a:solidFill>
                  <a:srgbClr val="181818"/>
                </a:solidFill>
                <a:effectLst/>
                <a:latin typeface="Times New Roman" panose="02020603050405020304" pitchFamily="18" charset="0"/>
                <a:cs typeface="Times New Roman" panose="02020603050405020304" pitchFamily="18" charset="0"/>
              </a:rPr>
              <a:t> et al. (2015) and Wilson and </a:t>
            </a:r>
            <a:r>
              <a:rPr lang="en-GB" sz="1200" b="0" i="0" u="none" strike="noStrike" dirty="0" err="1">
                <a:solidFill>
                  <a:srgbClr val="181818"/>
                </a:solidFill>
                <a:effectLst/>
                <a:latin typeface="Times New Roman" panose="02020603050405020304" pitchFamily="18" charset="0"/>
                <a:cs typeface="Times New Roman" panose="02020603050405020304" pitchFamily="18" charset="0"/>
              </a:rPr>
              <a:t>Kritz</a:t>
            </a:r>
            <a:r>
              <a:rPr lang="en-GB" sz="1200" b="0" i="0" u="none" strike="noStrike" dirty="0">
                <a:solidFill>
                  <a:srgbClr val="181818"/>
                </a:solidFill>
                <a:effectLst/>
                <a:latin typeface="Times New Roman" panose="02020603050405020304" pitchFamily="18" charset="0"/>
                <a:cs typeface="Times New Roman" panose="02020603050405020304" pitchFamily="18" charset="0"/>
              </a:rPr>
              <a:t> (2014) </a:t>
            </a:r>
            <a:endParaRPr lang="en-GB" sz="1200" dirty="0">
              <a:solidFill>
                <a:srgbClr val="181818"/>
              </a:solidFill>
              <a:latin typeface="Times New Roman" panose="02020603050405020304" pitchFamily="18" charset="0"/>
              <a:cs typeface="Times New Roman" panose="02020603050405020304" pitchFamily="18" charset="0"/>
            </a:endParaRPr>
          </a:p>
          <a:p>
            <a:endParaRPr lang="en-GB" sz="1200" b="1" i="0" u="none" strike="noStrike" dirty="0">
              <a:solidFill>
                <a:srgbClr val="181818"/>
              </a:solidFill>
              <a:effectLst/>
              <a:latin typeface="Times New Roman" panose="02020603050405020304" pitchFamily="18" charset="0"/>
              <a:cs typeface="Times New Roman" panose="02020603050405020304" pitchFamily="18" charset="0"/>
            </a:endParaRPr>
          </a:p>
          <a:p>
            <a:r>
              <a:rPr lang="en-GB" sz="1200" b="1" i="0" u="sng" strike="noStrike" dirty="0">
                <a:solidFill>
                  <a:srgbClr val="181818"/>
                </a:solidFill>
                <a:effectLst/>
                <a:latin typeface="Times New Roman" panose="02020603050405020304" pitchFamily="18" charset="0"/>
                <a:cs typeface="Times New Roman" panose="02020603050405020304" pitchFamily="18" charset="0"/>
              </a:rPr>
              <a:t>Optimized Muscle Engagement </a:t>
            </a:r>
            <a:r>
              <a:rPr lang="en-GB" sz="1200" b="1" i="0" u="none" strike="noStrike" dirty="0">
                <a:solidFill>
                  <a:srgbClr val="181818"/>
                </a:solidFill>
                <a:effectLst/>
                <a:latin typeface="Times New Roman" panose="02020603050405020304" pitchFamily="18" charset="0"/>
                <a:cs typeface="Times New Roman" panose="02020603050405020304" pitchFamily="18" charset="0"/>
              </a:rPr>
              <a:t>-</a:t>
            </a:r>
            <a:r>
              <a:rPr lang="en-GB" sz="1200" b="0" i="0" u="none" strike="noStrike" dirty="0">
                <a:solidFill>
                  <a:srgbClr val="181818"/>
                </a:solidFill>
                <a:effectLst/>
                <a:latin typeface="Times New Roman" panose="02020603050405020304" pitchFamily="18" charset="0"/>
                <a:cs typeface="Times New Roman" panose="02020603050405020304" pitchFamily="18" charset="0"/>
              </a:rPr>
              <a:t>Variable resistance </a:t>
            </a:r>
            <a:r>
              <a:rPr lang="en-GB" sz="1200" b="0" i="0" u="none" strike="noStrike" dirty="0" err="1">
                <a:solidFill>
                  <a:srgbClr val="181818"/>
                </a:solidFill>
                <a:effectLst/>
                <a:latin typeface="Times New Roman" panose="02020603050405020304" pitchFamily="18" charset="0"/>
                <a:cs typeface="Times New Roman" panose="02020603050405020304" pitchFamily="18" charset="0"/>
              </a:rPr>
              <a:t>trainingm</a:t>
            </a:r>
            <a:r>
              <a:rPr lang="en-GB" sz="1200" b="0" i="0" u="none" strike="noStrike" dirty="0">
                <a:solidFill>
                  <a:srgbClr val="181818"/>
                </a:solidFill>
                <a:effectLst/>
                <a:latin typeface="Times New Roman" panose="02020603050405020304" pitchFamily="18" charset="0"/>
                <a:cs typeface="Times New Roman" panose="02020603050405020304" pitchFamily="18" charset="0"/>
              </a:rPr>
              <a:t> ensures maximal resistance where muscles are strongest and minimal resistance where they're </a:t>
            </a:r>
            <a:r>
              <a:rPr lang="en-GB" sz="1200" b="0" i="0" u="none" strike="noStrike" dirty="0" err="1">
                <a:solidFill>
                  <a:srgbClr val="181818"/>
                </a:solidFill>
                <a:effectLst/>
                <a:latin typeface="Times New Roman" panose="02020603050405020304" pitchFamily="18" charset="0"/>
                <a:cs typeface="Times New Roman" panose="02020603050405020304" pitchFamily="18" charset="0"/>
              </a:rPr>
              <a:t>weakest.Andersen</a:t>
            </a:r>
            <a:r>
              <a:rPr lang="en-GB" sz="1200" b="0" i="0" u="none" strike="noStrike" dirty="0">
                <a:solidFill>
                  <a:srgbClr val="181818"/>
                </a:solidFill>
                <a:effectLst/>
                <a:latin typeface="Times New Roman" panose="02020603050405020304" pitchFamily="18" charset="0"/>
                <a:cs typeface="Times New Roman" panose="02020603050405020304" pitchFamily="18" charset="0"/>
              </a:rPr>
              <a:t> et al. (2022)</a:t>
            </a:r>
          </a:p>
          <a:p>
            <a:endParaRPr lang="en-GB" sz="1200" b="1" dirty="0">
              <a:solidFill>
                <a:srgbClr val="181818"/>
              </a:solidFill>
              <a:latin typeface="Times New Roman" panose="02020603050405020304" pitchFamily="18" charset="0"/>
              <a:cs typeface="Times New Roman" panose="02020603050405020304" pitchFamily="18" charset="0"/>
            </a:endParaRPr>
          </a:p>
          <a:p>
            <a:r>
              <a:rPr lang="en-GB" sz="1200" b="1" i="0" u="sng" strike="noStrike" dirty="0">
                <a:solidFill>
                  <a:srgbClr val="181818"/>
                </a:solidFill>
                <a:effectLst/>
                <a:latin typeface="Times New Roman" panose="02020603050405020304" pitchFamily="18" charset="0"/>
                <a:cs typeface="Times New Roman" panose="02020603050405020304" pitchFamily="18" charset="0"/>
              </a:rPr>
              <a:t>Specific Application </a:t>
            </a:r>
            <a:r>
              <a:rPr lang="en-GB" sz="1200" b="1" i="0" u="none" strike="noStrike" dirty="0">
                <a:solidFill>
                  <a:srgbClr val="181818"/>
                </a:solidFill>
                <a:effectLst/>
                <a:latin typeface="Times New Roman" panose="02020603050405020304" pitchFamily="18" charset="0"/>
                <a:cs typeface="Times New Roman" panose="02020603050405020304" pitchFamily="18" charset="0"/>
              </a:rPr>
              <a:t>- </a:t>
            </a:r>
            <a:r>
              <a:rPr lang="en-GB" sz="1200" b="0" i="0" u="none" strike="noStrike" dirty="0">
                <a:solidFill>
                  <a:srgbClr val="181818"/>
                </a:solidFill>
                <a:effectLst/>
                <a:latin typeface="Times New Roman" panose="02020603050405020304" pitchFamily="18" charset="0"/>
                <a:cs typeface="Times New Roman" panose="02020603050405020304" pitchFamily="18" charset="0"/>
              </a:rPr>
              <a:t>The application of variable resistance training to exercises like the squat and bench press</a:t>
            </a:r>
            <a:r>
              <a:rPr lang="en-GB" sz="1200" b="1" i="0" u="none" strike="noStrike" dirty="0">
                <a:solidFill>
                  <a:srgbClr val="181818"/>
                </a:solidFill>
                <a:effectLst/>
                <a:latin typeface="Times New Roman" panose="02020603050405020304" pitchFamily="18" charset="0"/>
                <a:cs typeface="Times New Roman" panose="02020603050405020304" pitchFamily="18" charset="0"/>
              </a:rPr>
              <a:t> </a:t>
            </a:r>
            <a:r>
              <a:rPr lang="en-GB" sz="1200" b="0" i="0" u="none" strike="noStrike" dirty="0">
                <a:solidFill>
                  <a:srgbClr val="181818"/>
                </a:solidFill>
                <a:effectLst/>
                <a:latin typeface="Times New Roman" panose="02020603050405020304" pitchFamily="18" charset="0"/>
                <a:cs typeface="Times New Roman" panose="02020603050405020304" pitchFamily="18" charset="0"/>
              </a:rPr>
              <a:t>Wilson and </a:t>
            </a:r>
            <a:r>
              <a:rPr lang="en-GB" sz="1200" b="0" i="0" u="none" strike="noStrike" dirty="0" err="1">
                <a:solidFill>
                  <a:srgbClr val="181818"/>
                </a:solidFill>
                <a:effectLst/>
                <a:latin typeface="Times New Roman" panose="02020603050405020304" pitchFamily="18" charset="0"/>
                <a:cs typeface="Times New Roman" panose="02020603050405020304" pitchFamily="18" charset="0"/>
              </a:rPr>
              <a:t>Kritz</a:t>
            </a:r>
            <a:r>
              <a:rPr lang="en-GB" sz="1200" b="0" i="0" u="none" strike="noStrike" dirty="0">
                <a:solidFill>
                  <a:srgbClr val="181818"/>
                </a:solidFill>
                <a:effectLst/>
                <a:latin typeface="Times New Roman" panose="02020603050405020304" pitchFamily="18" charset="0"/>
                <a:cs typeface="Times New Roman" panose="02020603050405020304" pitchFamily="18" charset="0"/>
              </a:rPr>
              <a:t> (2014)</a:t>
            </a:r>
          </a:p>
          <a:p>
            <a:endParaRPr lang="en-GB" sz="1200" b="1" i="0" u="none" strike="noStrike" dirty="0">
              <a:solidFill>
                <a:srgbClr val="181818"/>
              </a:solidFill>
              <a:effectLst/>
              <a:latin typeface="Times New Roman" panose="02020603050405020304" pitchFamily="18" charset="0"/>
              <a:cs typeface="Times New Roman" panose="02020603050405020304" pitchFamily="18" charset="0"/>
            </a:endParaRPr>
          </a:p>
          <a:p>
            <a:r>
              <a:rPr lang="en-GB" sz="1200" b="1" i="0" u="sng" strike="noStrike" dirty="0">
                <a:solidFill>
                  <a:srgbClr val="181818"/>
                </a:solidFill>
                <a:effectLst/>
                <a:latin typeface="Times New Roman" panose="02020603050405020304" pitchFamily="18" charset="0"/>
                <a:cs typeface="Times New Roman" panose="02020603050405020304" pitchFamily="18" charset="0"/>
              </a:rPr>
              <a:t>Progressive Overload </a:t>
            </a:r>
            <a:r>
              <a:rPr lang="en-GB" sz="1200" b="1" i="0" u="none" strike="noStrike" dirty="0">
                <a:solidFill>
                  <a:srgbClr val="181818"/>
                </a:solidFill>
                <a:effectLst/>
                <a:latin typeface="Times New Roman" panose="02020603050405020304" pitchFamily="18" charset="0"/>
                <a:cs typeface="Times New Roman" panose="02020603050405020304" pitchFamily="18" charset="0"/>
              </a:rPr>
              <a:t>- </a:t>
            </a:r>
            <a:r>
              <a:rPr lang="en-GB" sz="1200" b="0" i="0" u="none" strike="noStrike" dirty="0">
                <a:solidFill>
                  <a:srgbClr val="181818"/>
                </a:solidFill>
                <a:effectLst/>
                <a:latin typeface="Times New Roman" panose="02020603050405020304" pitchFamily="18" charset="0"/>
                <a:cs typeface="Times New Roman" panose="02020603050405020304" pitchFamily="18" charset="0"/>
              </a:rPr>
              <a:t>The training program's method of adjusting resistance levels over the four-week period aligns with principles of progressive </a:t>
            </a:r>
            <a:r>
              <a:rPr lang="en-GB" sz="1200" b="0" i="0" u="none" strike="noStrike" dirty="0" err="1">
                <a:solidFill>
                  <a:srgbClr val="181818"/>
                </a:solidFill>
                <a:effectLst/>
                <a:latin typeface="Times New Roman" panose="02020603050405020304" pitchFamily="18" charset="0"/>
                <a:cs typeface="Times New Roman" panose="02020603050405020304" pitchFamily="18" charset="0"/>
              </a:rPr>
              <a:t>overloadMcMaster</a:t>
            </a:r>
            <a:r>
              <a:rPr lang="en-GB" sz="1200" b="0" i="0" u="none" strike="noStrike" dirty="0">
                <a:solidFill>
                  <a:srgbClr val="181818"/>
                </a:solidFill>
                <a:effectLst/>
                <a:latin typeface="Times New Roman" panose="02020603050405020304" pitchFamily="18" charset="0"/>
                <a:cs typeface="Times New Roman" panose="02020603050405020304" pitchFamily="18" charset="0"/>
              </a:rPr>
              <a:t> et al. (2010)</a:t>
            </a:r>
            <a:endParaRPr lang="en-US"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658248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22">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9" name="Rectangle 24">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26">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28">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30">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3" name="Freeform: Shape 32">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4" name="Rectangle 34">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4DDA53-BFA5-404E-8FD5-8B84470E69A1}"/>
              </a:ext>
            </a:extLst>
          </p:cNvPr>
          <p:cNvSpPr>
            <a:spLocks noGrp="1"/>
          </p:cNvSpPr>
          <p:nvPr>
            <p:ph type="title"/>
          </p:nvPr>
        </p:nvSpPr>
        <p:spPr>
          <a:xfrm>
            <a:off x="316252" y="489329"/>
            <a:ext cx="3201366" cy="3387497"/>
          </a:xfrm>
        </p:spPr>
        <p:txBody>
          <a:bodyPr anchor="b">
            <a:normAutofit/>
          </a:bodyPr>
          <a:lstStyle/>
          <a:p>
            <a:pPr algn="r"/>
            <a:r>
              <a:rPr lang="en-US" sz="4000" u="sng" dirty="0">
                <a:solidFill>
                  <a:srgbClr val="FFFFFF"/>
                </a:solidFill>
                <a:latin typeface="Times New Roman" panose="02020603050405020304" pitchFamily="18" charset="0"/>
                <a:cs typeface="Times New Roman" panose="02020603050405020304" pitchFamily="18" charset="0"/>
              </a:rPr>
              <a:t>Conclusion</a:t>
            </a:r>
            <a:r>
              <a:rPr lang="en-US" sz="4000" u="sng" dirty="0">
                <a:solidFill>
                  <a:srgbClr val="FFFFFF"/>
                </a:solidFill>
              </a:rPr>
              <a:t> </a:t>
            </a:r>
          </a:p>
        </p:txBody>
      </p:sp>
      <p:sp>
        <p:nvSpPr>
          <p:cNvPr id="55" name="Content Placeholder 2">
            <a:extLst>
              <a:ext uri="{FF2B5EF4-FFF2-40B4-BE49-F238E27FC236}">
                <a16:creationId xmlns:a16="http://schemas.microsoft.com/office/drawing/2014/main" id="{7B230C8B-8395-0A4F-B670-C62211F113B8}"/>
              </a:ext>
            </a:extLst>
          </p:cNvPr>
          <p:cNvSpPr>
            <a:spLocks noGrp="1"/>
          </p:cNvSpPr>
          <p:nvPr>
            <p:ph idx="1"/>
          </p:nvPr>
        </p:nvSpPr>
        <p:spPr>
          <a:xfrm>
            <a:off x="4810259" y="649480"/>
            <a:ext cx="6555347" cy="5546047"/>
          </a:xfrm>
        </p:spPr>
        <p:txBody>
          <a:bodyPr anchor="ctr">
            <a:normAutofit/>
          </a:bodyPr>
          <a:lstStyle/>
          <a:p>
            <a:pPr marL="0" indent="0" algn="just">
              <a:buNone/>
            </a:pPr>
            <a:r>
              <a:rPr lang="en-GB" sz="1200" b="0" i="0" u="none" strike="noStrike" dirty="0">
                <a:effectLst/>
                <a:latin typeface="Times New Roman" panose="02020603050405020304" pitchFamily="18" charset="0"/>
                <a:cs typeface="Times New Roman" panose="02020603050405020304" pitchFamily="18" charset="0"/>
              </a:rPr>
              <a:t>-Variable resistance training is highly effective in enhancing strength, muscle endurance, and overall fitness.</a:t>
            </a:r>
          </a:p>
          <a:p>
            <a:pPr marL="0" indent="0" algn="just">
              <a:buNone/>
            </a:pPr>
            <a:r>
              <a:rPr lang="en-GB" sz="1200" b="0" i="0" u="none" strike="noStrike" dirty="0">
                <a:effectLst/>
                <a:latin typeface="Times New Roman" panose="02020603050405020304" pitchFamily="18" charset="0"/>
                <a:cs typeface="Times New Roman" panose="02020603050405020304" pitchFamily="18" charset="0"/>
              </a:rPr>
              <a:t>-Adjusting resistance levels throughout the range of motion optimizes muscle engagement, leading to significant improvements in performance outcomes.</a:t>
            </a:r>
          </a:p>
          <a:p>
            <a:pPr marL="0" indent="0" algn="just">
              <a:buNone/>
            </a:pPr>
            <a:r>
              <a:rPr lang="en-GB" sz="1200" b="0" i="0" u="none" strike="noStrike" dirty="0">
                <a:effectLst/>
                <a:latin typeface="Times New Roman" panose="02020603050405020304" pitchFamily="18" charset="0"/>
                <a:cs typeface="Times New Roman" panose="02020603050405020304" pitchFamily="18" charset="0"/>
              </a:rPr>
              <a:t>-Results from </a:t>
            </a:r>
            <a:r>
              <a:rPr lang="en-GB" sz="1200" dirty="0">
                <a:latin typeface="Times New Roman" panose="02020603050405020304" pitchFamily="18" charset="0"/>
                <a:cs typeface="Times New Roman" panose="02020603050405020304" pitchFamily="18" charset="0"/>
              </a:rPr>
              <a:t>the</a:t>
            </a:r>
            <a:r>
              <a:rPr lang="en-GB" sz="1200" b="0" i="0" u="none" strike="noStrike" dirty="0">
                <a:effectLst/>
                <a:latin typeface="Times New Roman" panose="02020603050405020304" pitchFamily="18" charset="0"/>
                <a:cs typeface="Times New Roman" panose="02020603050405020304" pitchFamily="18" charset="0"/>
              </a:rPr>
              <a:t> program demonstrate increases in 1RM strength, muscle endurance, and power, as well as improved vertical jump height.</a:t>
            </a:r>
          </a:p>
          <a:p>
            <a:pPr marL="0" indent="0" algn="just">
              <a:buNone/>
            </a:pPr>
            <a:r>
              <a:rPr lang="en-GB" sz="1200" b="0" i="0" u="none" strike="noStrike" dirty="0">
                <a:effectLst/>
                <a:latin typeface="Times New Roman" panose="02020603050405020304" pitchFamily="18" charset="0"/>
                <a:cs typeface="Times New Roman" panose="02020603050405020304" pitchFamily="18" charset="0"/>
              </a:rPr>
              <a:t>-Evidence from studies by Andersen et al., Soria-</a:t>
            </a:r>
            <a:r>
              <a:rPr lang="en-GB" sz="1200" b="0" i="0" u="none" strike="noStrike" dirty="0" err="1">
                <a:effectLst/>
                <a:latin typeface="Times New Roman" panose="02020603050405020304" pitchFamily="18" charset="0"/>
                <a:cs typeface="Times New Roman" panose="02020603050405020304" pitchFamily="18" charset="0"/>
              </a:rPr>
              <a:t>Gila</a:t>
            </a:r>
            <a:r>
              <a:rPr lang="en-GB" sz="1200" b="0" i="0" u="none" strike="noStrike" dirty="0">
                <a:effectLst/>
                <a:latin typeface="Times New Roman" panose="02020603050405020304" pitchFamily="18" charset="0"/>
                <a:cs typeface="Times New Roman" panose="02020603050405020304" pitchFamily="18" charset="0"/>
              </a:rPr>
              <a:t> et al., and Wilson and </a:t>
            </a:r>
            <a:r>
              <a:rPr lang="en-GB" sz="1200" b="0" i="0" u="none" strike="noStrike" dirty="0" err="1">
                <a:effectLst/>
                <a:latin typeface="Times New Roman" panose="02020603050405020304" pitchFamily="18" charset="0"/>
                <a:cs typeface="Times New Roman" panose="02020603050405020304" pitchFamily="18" charset="0"/>
              </a:rPr>
              <a:t>Kritz</a:t>
            </a:r>
            <a:r>
              <a:rPr lang="en-GB" sz="1200" b="0" i="0" u="none" strike="noStrike" dirty="0">
                <a:effectLst/>
                <a:latin typeface="Times New Roman" panose="02020603050405020304" pitchFamily="18" charset="0"/>
                <a:cs typeface="Times New Roman" panose="02020603050405020304" pitchFamily="18" charset="0"/>
              </a:rPr>
              <a:t> supports the efficacy of variable resistance training in mitigating sticking points, optimizing muscle engagement, and promoting strength gains.</a:t>
            </a:r>
          </a:p>
          <a:p>
            <a:pPr marL="0" indent="0" algn="just">
              <a:buNone/>
            </a:pPr>
            <a:r>
              <a:rPr lang="en-GB" sz="1200" b="0" i="0" u="none" strike="noStrike" dirty="0">
                <a:effectLst/>
                <a:latin typeface="Times New Roman" panose="02020603050405020304" pitchFamily="18" charset="0"/>
                <a:cs typeface="Times New Roman" panose="02020603050405020304" pitchFamily="18" charset="0"/>
              </a:rPr>
              <a:t>-Application of progressive overload principles through variable resistance training stimulates muscle adaptation and growth, leading to sustained improvements in strength and performance over time.</a:t>
            </a:r>
          </a:p>
          <a:p>
            <a:endParaRPr lang="en-US" sz="2000" dirty="0"/>
          </a:p>
        </p:txBody>
      </p:sp>
    </p:spTree>
    <p:extLst>
      <p:ext uri="{BB962C8B-B14F-4D97-AF65-F5344CB8AC3E}">
        <p14:creationId xmlns:p14="http://schemas.microsoft.com/office/powerpoint/2010/main" val="12306679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D49D1C-4AA3-B143-9F77-AA6F90EB465F}"/>
              </a:ext>
            </a:extLst>
          </p:cNvPr>
          <p:cNvSpPr>
            <a:spLocks noGrp="1"/>
          </p:cNvSpPr>
          <p:nvPr>
            <p:ph type="title"/>
          </p:nvPr>
        </p:nvSpPr>
        <p:spPr>
          <a:xfrm>
            <a:off x="1371599" y="294538"/>
            <a:ext cx="9895951" cy="1033669"/>
          </a:xfrm>
        </p:spPr>
        <p:txBody>
          <a:bodyPr>
            <a:normAutofit/>
          </a:bodyPr>
          <a:lstStyle/>
          <a:p>
            <a:r>
              <a:rPr lang="en-US" sz="4000">
                <a:solidFill>
                  <a:srgbClr val="FFFFFF"/>
                </a:solidFill>
              </a:rPr>
              <a:t>Refrences </a:t>
            </a:r>
          </a:p>
        </p:txBody>
      </p:sp>
      <p:sp>
        <p:nvSpPr>
          <p:cNvPr id="3" name="Content Placeholder 2">
            <a:extLst>
              <a:ext uri="{FF2B5EF4-FFF2-40B4-BE49-F238E27FC236}">
                <a16:creationId xmlns:a16="http://schemas.microsoft.com/office/drawing/2014/main" id="{BA141816-05BF-5548-AC9F-4EB3A1B33BBD}"/>
              </a:ext>
            </a:extLst>
          </p:cNvPr>
          <p:cNvSpPr>
            <a:spLocks noGrp="1"/>
          </p:cNvSpPr>
          <p:nvPr>
            <p:ph idx="1"/>
          </p:nvPr>
        </p:nvSpPr>
        <p:spPr>
          <a:xfrm>
            <a:off x="358815" y="1713053"/>
            <a:ext cx="11516810" cy="5058137"/>
          </a:xfrm>
        </p:spPr>
        <p:txBody>
          <a:bodyPr anchor="ctr">
            <a:normAutofit fontScale="25000" lnSpcReduction="20000"/>
          </a:bodyPr>
          <a:lstStyle/>
          <a:p>
            <a:pPr algn="just"/>
            <a:r>
              <a:rPr lang="en-GB" sz="4800" dirty="0">
                <a:solidFill>
                  <a:srgbClr val="181818"/>
                </a:solidFill>
                <a:effectLst/>
                <a:latin typeface="Times New Roman" panose="02020603050405020304" pitchFamily="18" charset="0"/>
                <a:ea typeface="Times New Roman" panose="02020603050405020304" pitchFamily="18" charset="0"/>
              </a:rPr>
              <a:t>Andersen, L. L., Andersen, J. L., Magnusson, S. P., </a:t>
            </a:r>
            <a:r>
              <a:rPr lang="en-GB" sz="4800" dirty="0" err="1">
                <a:solidFill>
                  <a:srgbClr val="181818"/>
                </a:solidFill>
                <a:effectLst/>
                <a:latin typeface="Times New Roman" panose="02020603050405020304" pitchFamily="18" charset="0"/>
                <a:ea typeface="Times New Roman" panose="02020603050405020304" pitchFamily="18" charset="0"/>
              </a:rPr>
              <a:t>Suetta</a:t>
            </a:r>
            <a:r>
              <a:rPr lang="en-GB" sz="4800" dirty="0">
                <a:solidFill>
                  <a:srgbClr val="181818"/>
                </a:solidFill>
                <a:effectLst/>
                <a:latin typeface="Times New Roman" panose="02020603050405020304" pitchFamily="18" charset="0"/>
                <a:ea typeface="Times New Roman" panose="02020603050405020304" pitchFamily="18" charset="0"/>
              </a:rPr>
              <a:t>, C., Madsen, J. L., Christensen, L. R., &amp; </a:t>
            </a:r>
            <a:r>
              <a:rPr lang="en-GB" sz="4800" dirty="0" err="1">
                <a:solidFill>
                  <a:srgbClr val="181818"/>
                </a:solidFill>
                <a:effectLst/>
                <a:latin typeface="Times New Roman" panose="02020603050405020304" pitchFamily="18" charset="0"/>
                <a:ea typeface="Times New Roman" panose="02020603050405020304" pitchFamily="18" charset="0"/>
              </a:rPr>
              <a:t>Aagaard</a:t>
            </a:r>
            <a:r>
              <a:rPr lang="en-GB" sz="4800" dirty="0">
                <a:solidFill>
                  <a:srgbClr val="181818"/>
                </a:solidFill>
                <a:effectLst/>
                <a:latin typeface="Times New Roman" panose="02020603050405020304" pitchFamily="18" charset="0"/>
                <a:ea typeface="Times New Roman" panose="02020603050405020304" pitchFamily="18" charset="0"/>
              </a:rPr>
              <a:t>, P. (2010). Changes in the human muscle force-velocity relationship in response to resistance training and subsequent detraining. Journal of Applied Physiology, 1985(1985), 923-931.</a:t>
            </a:r>
            <a:endParaRPr lang="en-GB" sz="4800" dirty="0">
              <a:effectLst/>
              <a:latin typeface="Times New Roman" panose="02020603050405020304" pitchFamily="18" charset="0"/>
              <a:ea typeface="Times New Roman" panose="02020603050405020304" pitchFamily="18" charset="0"/>
            </a:endParaRPr>
          </a:p>
          <a:p>
            <a:pPr algn="just"/>
            <a:r>
              <a:rPr lang="en-GB" sz="4800" dirty="0">
                <a:solidFill>
                  <a:srgbClr val="2C3E50"/>
                </a:solidFill>
                <a:effectLst/>
                <a:latin typeface="Times New Roman" panose="02020603050405020304" pitchFamily="18" charset="0"/>
                <a:ea typeface="Times New Roman" panose="02020603050405020304" pitchFamily="18" charset="0"/>
              </a:rPr>
              <a:t> Andersen, V., </a:t>
            </a:r>
            <a:r>
              <a:rPr lang="en-GB" sz="4800" dirty="0" err="1">
                <a:solidFill>
                  <a:srgbClr val="2C3E50"/>
                </a:solidFill>
                <a:effectLst/>
                <a:latin typeface="Times New Roman" panose="02020603050405020304" pitchFamily="18" charset="0"/>
                <a:ea typeface="Times New Roman" panose="02020603050405020304" pitchFamily="18" charset="0"/>
              </a:rPr>
              <a:t>Prieske</a:t>
            </a:r>
            <a:r>
              <a:rPr lang="en-GB" sz="4800" dirty="0">
                <a:solidFill>
                  <a:srgbClr val="2C3E50"/>
                </a:solidFill>
                <a:effectLst/>
                <a:latin typeface="Times New Roman" panose="02020603050405020304" pitchFamily="18" charset="0"/>
                <a:ea typeface="Times New Roman" panose="02020603050405020304" pitchFamily="18" charset="0"/>
              </a:rPr>
              <a:t>, O., </a:t>
            </a:r>
            <a:r>
              <a:rPr lang="en-GB" sz="4800" dirty="0" err="1">
                <a:solidFill>
                  <a:srgbClr val="2C3E50"/>
                </a:solidFill>
                <a:effectLst/>
                <a:latin typeface="Times New Roman" panose="02020603050405020304" pitchFamily="18" charset="0"/>
                <a:ea typeface="Times New Roman" panose="02020603050405020304" pitchFamily="18" charset="0"/>
              </a:rPr>
              <a:t>Stien</a:t>
            </a:r>
            <a:r>
              <a:rPr lang="en-GB" sz="4800" dirty="0">
                <a:solidFill>
                  <a:srgbClr val="2C3E50"/>
                </a:solidFill>
                <a:effectLst/>
                <a:latin typeface="Times New Roman" panose="02020603050405020304" pitchFamily="18" charset="0"/>
                <a:ea typeface="Times New Roman" panose="02020603050405020304" pitchFamily="18" charset="0"/>
              </a:rPr>
              <a:t>, N., Cumming, K., </a:t>
            </a:r>
            <a:r>
              <a:rPr lang="en-GB" sz="4800" dirty="0" err="1">
                <a:solidFill>
                  <a:srgbClr val="2C3E50"/>
                </a:solidFill>
                <a:effectLst/>
                <a:latin typeface="Times New Roman" panose="02020603050405020304" pitchFamily="18" charset="0"/>
                <a:ea typeface="Times New Roman" panose="02020603050405020304" pitchFamily="18" charset="0"/>
              </a:rPr>
              <a:t>Solstad</a:t>
            </a:r>
            <a:r>
              <a:rPr lang="en-GB" sz="4800" dirty="0">
                <a:solidFill>
                  <a:srgbClr val="2C3E50"/>
                </a:solidFill>
                <a:effectLst/>
                <a:latin typeface="Times New Roman" panose="02020603050405020304" pitchFamily="18" charset="0"/>
                <a:ea typeface="Times New Roman" panose="02020603050405020304" pitchFamily="18" charset="0"/>
              </a:rPr>
              <a:t>, T.E.J., Paulsen, G., van den </a:t>
            </a:r>
            <a:r>
              <a:rPr lang="en-GB" sz="4800" dirty="0" err="1">
                <a:solidFill>
                  <a:srgbClr val="2C3E50"/>
                </a:solidFill>
                <a:effectLst/>
                <a:latin typeface="Times New Roman" panose="02020603050405020304" pitchFamily="18" charset="0"/>
                <a:ea typeface="Times New Roman" panose="02020603050405020304" pitchFamily="18" charset="0"/>
              </a:rPr>
              <a:t>Tillaar</a:t>
            </a:r>
            <a:r>
              <a:rPr lang="en-GB" sz="4800" dirty="0">
                <a:solidFill>
                  <a:srgbClr val="2C3E50"/>
                </a:solidFill>
                <a:effectLst/>
                <a:latin typeface="Times New Roman" panose="02020603050405020304" pitchFamily="18" charset="0"/>
                <a:ea typeface="Times New Roman" panose="02020603050405020304" pitchFamily="18" charset="0"/>
              </a:rPr>
              <a:t>, R., Pedersen, H. and </a:t>
            </a:r>
            <a:r>
              <a:rPr lang="en-GB" sz="4800" dirty="0" err="1">
                <a:solidFill>
                  <a:srgbClr val="2C3E50"/>
                </a:solidFill>
                <a:effectLst/>
                <a:latin typeface="Times New Roman" panose="02020603050405020304" pitchFamily="18" charset="0"/>
                <a:ea typeface="Times New Roman" panose="02020603050405020304" pitchFamily="18" charset="0"/>
              </a:rPr>
              <a:t>Saeterbakken</a:t>
            </a:r>
            <a:r>
              <a:rPr lang="en-GB" sz="4800" dirty="0">
                <a:solidFill>
                  <a:srgbClr val="2C3E50"/>
                </a:solidFill>
                <a:effectLst/>
                <a:latin typeface="Times New Roman" panose="02020603050405020304" pitchFamily="18" charset="0"/>
                <a:ea typeface="Times New Roman" panose="02020603050405020304" pitchFamily="18" charset="0"/>
              </a:rPr>
              <a:t>, A.H. (2022). Comparing the effects of variable and traditional resistance training on maximal strength and muscle power in healthy adults: A systematic review and meta-analysis. </a:t>
            </a:r>
            <a:r>
              <a:rPr lang="en-GB" sz="4800" i="1" dirty="0">
                <a:solidFill>
                  <a:srgbClr val="2C3E50"/>
                </a:solidFill>
                <a:effectLst/>
                <a:latin typeface="Times New Roman" panose="02020603050405020304" pitchFamily="18" charset="0"/>
                <a:ea typeface="Times New Roman" panose="02020603050405020304" pitchFamily="18" charset="0"/>
              </a:rPr>
              <a:t>Journal of Science and Medicine in Sport</a:t>
            </a:r>
            <a:r>
              <a:rPr lang="en-GB" sz="4800" dirty="0">
                <a:solidFill>
                  <a:srgbClr val="2C3E50"/>
                </a:solidFill>
                <a:effectLst/>
                <a:latin typeface="Times New Roman" panose="02020603050405020304" pitchFamily="18" charset="0"/>
                <a:ea typeface="Times New Roman" panose="02020603050405020304" pitchFamily="18" charset="0"/>
              </a:rPr>
              <a:t>. </a:t>
            </a:r>
            <a:endParaRPr lang="en-GB" sz="4800" dirty="0">
              <a:effectLst/>
              <a:latin typeface="Times New Roman" panose="02020603050405020304" pitchFamily="18" charset="0"/>
              <a:ea typeface="Times New Roman" panose="02020603050405020304" pitchFamily="18" charset="0"/>
            </a:endParaRPr>
          </a:p>
          <a:p>
            <a:pPr algn="just"/>
            <a:r>
              <a:rPr lang="en-GB" sz="4800" dirty="0">
                <a:solidFill>
                  <a:srgbClr val="2C3E50"/>
                </a:solidFill>
                <a:effectLst/>
                <a:latin typeface="Times New Roman" panose="02020603050405020304" pitchFamily="18" charset="0"/>
                <a:ea typeface="Times New Roman" panose="02020603050405020304" pitchFamily="18" charset="0"/>
              </a:rPr>
              <a:t> </a:t>
            </a:r>
            <a:r>
              <a:rPr lang="en-GB" sz="4800" dirty="0">
                <a:solidFill>
                  <a:srgbClr val="181818"/>
                </a:solidFill>
                <a:effectLst/>
                <a:latin typeface="Times New Roman" panose="02020603050405020304" pitchFamily="18" charset="0"/>
                <a:ea typeface="Times New Roman" panose="02020603050405020304" pitchFamily="18" charset="0"/>
              </a:rPr>
              <a:t>Anderson, C. E., </a:t>
            </a:r>
            <a:r>
              <a:rPr lang="en-GB" sz="4800" dirty="0" err="1">
                <a:solidFill>
                  <a:srgbClr val="181818"/>
                </a:solidFill>
                <a:effectLst/>
                <a:latin typeface="Times New Roman" panose="02020603050405020304" pitchFamily="18" charset="0"/>
                <a:ea typeface="Times New Roman" panose="02020603050405020304" pitchFamily="18" charset="0"/>
              </a:rPr>
              <a:t>Sforzo</a:t>
            </a:r>
            <a:r>
              <a:rPr lang="en-GB" sz="4800" dirty="0">
                <a:solidFill>
                  <a:srgbClr val="181818"/>
                </a:solidFill>
                <a:effectLst/>
                <a:latin typeface="Times New Roman" panose="02020603050405020304" pitchFamily="18" charset="0"/>
                <a:ea typeface="Times New Roman" panose="02020603050405020304" pitchFamily="18" charset="0"/>
              </a:rPr>
              <a:t>, G. A., &amp; </a:t>
            </a:r>
            <a:r>
              <a:rPr lang="en-GB" sz="4800" dirty="0" err="1">
                <a:solidFill>
                  <a:srgbClr val="181818"/>
                </a:solidFill>
                <a:effectLst/>
                <a:latin typeface="Times New Roman" panose="02020603050405020304" pitchFamily="18" charset="0"/>
                <a:ea typeface="Times New Roman" panose="02020603050405020304" pitchFamily="18" charset="0"/>
              </a:rPr>
              <a:t>Sigg</a:t>
            </a:r>
            <a:r>
              <a:rPr lang="en-GB" sz="4800" dirty="0">
                <a:solidFill>
                  <a:srgbClr val="181818"/>
                </a:solidFill>
                <a:effectLst/>
                <a:latin typeface="Times New Roman" panose="02020603050405020304" pitchFamily="18" charset="0"/>
                <a:ea typeface="Times New Roman" panose="02020603050405020304" pitchFamily="18" charset="0"/>
              </a:rPr>
              <a:t>, J. A. (2008). The effects of combining elastic and free weight resistance on strength and power in athletes. Journal of Strength and Conditioning Research, 22(2), 567-574.</a:t>
            </a:r>
            <a:endParaRPr lang="en-GB" sz="4800" dirty="0">
              <a:effectLst/>
              <a:latin typeface="Times New Roman" panose="02020603050405020304" pitchFamily="18" charset="0"/>
              <a:ea typeface="Times New Roman" panose="02020603050405020304" pitchFamily="18" charset="0"/>
            </a:endParaRPr>
          </a:p>
          <a:p>
            <a:pPr algn="just"/>
            <a:r>
              <a:rPr lang="en-GB" sz="4800" dirty="0">
                <a:effectLst/>
                <a:latin typeface="Times New Roman" panose="02020603050405020304" pitchFamily="18" charset="0"/>
                <a:ea typeface="Times New Roman" panose="02020603050405020304" pitchFamily="18" charset="0"/>
              </a:rPr>
              <a:t>Frost DM, Cronin J, Newton RU (2010) A biomechanical </a:t>
            </a:r>
            <a:r>
              <a:rPr lang="en-GB" sz="4800" dirty="0" err="1">
                <a:effectLst/>
                <a:latin typeface="Times New Roman" panose="02020603050405020304" pitchFamily="18" charset="0"/>
                <a:ea typeface="Times New Roman" panose="02020603050405020304" pitchFamily="18" charset="0"/>
              </a:rPr>
              <a:t>evalu</a:t>
            </a:r>
            <a:r>
              <a:rPr lang="en-GB" sz="4800" dirty="0">
                <a:effectLst/>
                <a:latin typeface="Times New Roman" panose="02020603050405020304" pitchFamily="18" charset="0"/>
                <a:ea typeface="Times New Roman" panose="02020603050405020304" pitchFamily="18" charset="0"/>
              </a:rPr>
              <a:t>- </a:t>
            </a:r>
            <a:r>
              <a:rPr lang="en-GB" sz="4800" dirty="0" err="1">
                <a:effectLst/>
                <a:latin typeface="Times New Roman" panose="02020603050405020304" pitchFamily="18" charset="0"/>
                <a:ea typeface="Times New Roman" panose="02020603050405020304" pitchFamily="18" charset="0"/>
              </a:rPr>
              <a:t>ation</a:t>
            </a:r>
            <a:r>
              <a:rPr lang="en-GB" sz="4800" dirty="0">
                <a:effectLst/>
                <a:latin typeface="Times New Roman" panose="02020603050405020304" pitchFamily="18" charset="0"/>
                <a:ea typeface="Times New Roman" panose="02020603050405020304" pitchFamily="18" charset="0"/>
              </a:rPr>
              <a:t> of resistance: fundamental concepts for training and sports performance. Sports Med 40(4):303–326. </a:t>
            </a:r>
          </a:p>
          <a:p>
            <a:pPr algn="just"/>
            <a:r>
              <a:rPr lang="en-GB" sz="4800" dirty="0">
                <a:solidFill>
                  <a:srgbClr val="2C3E50"/>
                </a:solidFill>
                <a:effectLst/>
                <a:latin typeface="Times New Roman" panose="02020603050405020304" pitchFamily="18" charset="0"/>
                <a:ea typeface="Times New Roman" panose="02020603050405020304" pitchFamily="18" charset="0"/>
              </a:rPr>
              <a:t>McMaster, D.T., Cronin, J. and McGuigan, M. (2009). Forms of Variable Resistance Training. </a:t>
            </a:r>
            <a:r>
              <a:rPr lang="en-GB" sz="4800" i="1" dirty="0">
                <a:solidFill>
                  <a:srgbClr val="2C3E50"/>
                </a:solidFill>
                <a:effectLst/>
                <a:latin typeface="Times New Roman" panose="02020603050405020304" pitchFamily="18" charset="0"/>
                <a:ea typeface="Times New Roman" panose="02020603050405020304" pitchFamily="18" charset="0"/>
              </a:rPr>
              <a:t>Strength and Conditioning Journal</a:t>
            </a:r>
            <a:r>
              <a:rPr lang="en-GB" sz="4800" dirty="0">
                <a:solidFill>
                  <a:srgbClr val="2C3E50"/>
                </a:solidFill>
                <a:effectLst/>
                <a:latin typeface="Times New Roman" panose="02020603050405020304" pitchFamily="18" charset="0"/>
                <a:ea typeface="Times New Roman" panose="02020603050405020304" pitchFamily="18" charset="0"/>
              </a:rPr>
              <a:t>, [online] 31(1), pp.50–64. </a:t>
            </a:r>
            <a:endParaRPr lang="en-GB" sz="4800" dirty="0">
              <a:effectLst/>
              <a:latin typeface="Times New Roman" panose="02020603050405020304" pitchFamily="18" charset="0"/>
              <a:ea typeface="Times New Roman" panose="02020603050405020304" pitchFamily="18" charset="0"/>
            </a:endParaRPr>
          </a:p>
          <a:p>
            <a:pPr algn="just"/>
            <a:r>
              <a:rPr lang="en-GB" sz="4800" dirty="0">
                <a:solidFill>
                  <a:srgbClr val="2C3E50"/>
                </a:solidFill>
                <a:effectLst/>
                <a:latin typeface="Times New Roman" panose="02020603050405020304" pitchFamily="18" charset="0"/>
                <a:ea typeface="Times New Roman" panose="02020603050405020304" pitchFamily="18" charset="0"/>
              </a:rPr>
              <a:t>Miguel Angel Fuentes-García, </a:t>
            </a:r>
            <a:r>
              <a:rPr lang="en-GB" sz="4800" dirty="0" err="1">
                <a:solidFill>
                  <a:srgbClr val="2C3E50"/>
                </a:solidFill>
                <a:effectLst/>
                <a:latin typeface="Times New Roman" panose="02020603050405020304" pitchFamily="18" charset="0"/>
                <a:ea typeface="Times New Roman" panose="02020603050405020304" pitchFamily="18" charset="0"/>
              </a:rPr>
              <a:t>Malchrowicz-Mośko</a:t>
            </a:r>
            <a:r>
              <a:rPr lang="en-GB" sz="4800" dirty="0">
                <a:solidFill>
                  <a:srgbClr val="2C3E50"/>
                </a:solidFill>
                <a:effectLst/>
                <a:latin typeface="Times New Roman" panose="02020603050405020304" pitchFamily="18" charset="0"/>
                <a:ea typeface="Times New Roman" panose="02020603050405020304" pitchFamily="18" charset="0"/>
              </a:rPr>
              <a:t>, E. and </a:t>
            </a:r>
            <a:r>
              <a:rPr lang="en-GB" sz="4800" dirty="0" err="1">
                <a:solidFill>
                  <a:srgbClr val="2C3E50"/>
                </a:solidFill>
                <a:effectLst/>
                <a:latin typeface="Times New Roman" panose="02020603050405020304" pitchFamily="18" charset="0"/>
                <a:ea typeface="Times New Roman" panose="02020603050405020304" pitchFamily="18" charset="0"/>
              </a:rPr>
              <a:t>Arkaitz</a:t>
            </a:r>
            <a:r>
              <a:rPr lang="en-GB" sz="4800" dirty="0">
                <a:solidFill>
                  <a:srgbClr val="2C3E50"/>
                </a:solidFill>
                <a:effectLst/>
                <a:latin typeface="Times New Roman" panose="02020603050405020304" pitchFamily="18" charset="0"/>
                <a:ea typeface="Times New Roman" panose="02020603050405020304" pitchFamily="18" charset="0"/>
              </a:rPr>
              <a:t> </a:t>
            </a:r>
            <a:r>
              <a:rPr lang="en-GB" sz="4800" dirty="0" err="1">
                <a:solidFill>
                  <a:srgbClr val="2C3E50"/>
                </a:solidFill>
                <a:effectLst/>
                <a:latin typeface="Times New Roman" panose="02020603050405020304" pitchFamily="18" charset="0"/>
                <a:ea typeface="Times New Roman" panose="02020603050405020304" pitchFamily="18" charset="0"/>
              </a:rPr>
              <a:t>Castañeda-Babarro</a:t>
            </a:r>
            <a:r>
              <a:rPr lang="en-GB" sz="4800" dirty="0">
                <a:solidFill>
                  <a:srgbClr val="2C3E50"/>
                </a:solidFill>
                <a:effectLst/>
                <a:latin typeface="Times New Roman" panose="02020603050405020304" pitchFamily="18" charset="0"/>
                <a:ea typeface="Times New Roman" panose="02020603050405020304" pitchFamily="18" charset="0"/>
              </a:rPr>
              <a:t> (2023). Effects of variable resistance training versus conventional resistance training on muscle hypertrophy: a systematic review. </a:t>
            </a:r>
            <a:r>
              <a:rPr lang="en-GB" sz="4800" i="1" dirty="0">
                <a:solidFill>
                  <a:srgbClr val="2C3E50"/>
                </a:solidFill>
                <a:effectLst/>
                <a:latin typeface="Times New Roman" panose="02020603050405020304" pitchFamily="18" charset="0"/>
                <a:ea typeface="Times New Roman" panose="02020603050405020304" pitchFamily="18" charset="0"/>
              </a:rPr>
              <a:t>Sport Sciences for Health</a:t>
            </a:r>
            <a:endParaRPr lang="en-GB" sz="4800" dirty="0">
              <a:effectLst/>
              <a:latin typeface="Times New Roman" panose="02020603050405020304" pitchFamily="18" charset="0"/>
              <a:ea typeface="Times New Roman" panose="02020603050405020304" pitchFamily="18" charset="0"/>
            </a:endParaRPr>
          </a:p>
          <a:p>
            <a:pPr algn="just"/>
            <a:r>
              <a:rPr lang="en-GB" sz="4800" dirty="0">
                <a:solidFill>
                  <a:srgbClr val="2C3E50"/>
                </a:solidFill>
                <a:effectLst/>
                <a:latin typeface="Times New Roman" panose="02020603050405020304" pitchFamily="18" charset="0"/>
                <a:ea typeface="Times New Roman" panose="02020603050405020304" pitchFamily="18" charset="0"/>
              </a:rPr>
              <a:t>Mina, M.A., </a:t>
            </a:r>
            <a:r>
              <a:rPr lang="en-GB" sz="4800" dirty="0" err="1">
                <a:solidFill>
                  <a:srgbClr val="2C3E50"/>
                </a:solidFill>
                <a:effectLst/>
                <a:latin typeface="Times New Roman" panose="02020603050405020304" pitchFamily="18" charset="0"/>
                <a:ea typeface="Times New Roman" panose="02020603050405020304" pitchFamily="18" charset="0"/>
              </a:rPr>
              <a:t>Blazevich</a:t>
            </a:r>
            <a:r>
              <a:rPr lang="en-GB" sz="4800" dirty="0">
                <a:solidFill>
                  <a:srgbClr val="2C3E50"/>
                </a:solidFill>
                <a:effectLst/>
                <a:latin typeface="Times New Roman" panose="02020603050405020304" pitchFamily="18" charset="0"/>
                <a:ea typeface="Times New Roman" panose="02020603050405020304" pitchFamily="18" charset="0"/>
              </a:rPr>
              <a:t>, A.J., </a:t>
            </a:r>
            <a:r>
              <a:rPr lang="en-GB" sz="4800" dirty="0" err="1">
                <a:solidFill>
                  <a:srgbClr val="2C3E50"/>
                </a:solidFill>
                <a:effectLst/>
                <a:latin typeface="Times New Roman" panose="02020603050405020304" pitchFamily="18" charset="0"/>
                <a:ea typeface="Times New Roman" panose="02020603050405020304" pitchFamily="18" charset="0"/>
              </a:rPr>
              <a:t>Giakas</a:t>
            </a:r>
            <a:r>
              <a:rPr lang="en-GB" sz="4800" dirty="0">
                <a:solidFill>
                  <a:srgbClr val="2C3E50"/>
                </a:solidFill>
                <a:effectLst/>
                <a:latin typeface="Times New Roman" panose="02020603050405020304" pitchFamily="18" charset="0"/>
                <a:ea typeface="Times New Roman" panose="02020603050405020304" pitchFamily="18" charset="0"/>
              </a:rPr>
              <a:t>, G. and Kay, A.D. (2014). Influence of Variable Resistance Loading on Subsequent Free Weight Maximal Back Squat Performance. </a:t>
            </a:r>
            <a:r>
              <a:rPr lang="en-GB" sz="4800" i="1" dirty="0">
                <a:solidFill>
                  <a:srgbClr val="2C3E50"/>
                </a:solidFill>
                <a:effectLst/>
                <a:latin typeface="Times New Roman" panose="02020603050405020304" pitchFamily="18" charset="0"/>
                <a:ea typeface="Times New Roman" panose="02020603050405020304" pitchFamily="18" charset="0"/>
              </a:rPr>
              <a:t>Journal of Strength and Conditioning Research</a:t>
            </a:r>
            <a:r>
              <a:rPr lang="en-GB" sz="4800" dirty="0">
                <a:solidFill>
                  <a:srgbClr val="2C3E50"/>
                </a:solidFill>
                <a:effectLst/>
                <a:latin typeface="Times New Roman" panose="02020603050405020304" pitchFamily="18" charset="0"/>
                <a:ea typeface="Times New Roman" panose="02020603050405020304" pitchFamily="18" charset="0"/>
              </a:rPr>
              <a:t>, 28(10), pp.2988–2995. </a:t>
            </a:r>
            <a:endParaRPr lang="en-GB" sz="4800" dirty="0">
              <a:effectLst/>
              <a:latin typeface="Times New Roman" panose="02020603050405020304" pitchFamily="18" charset="0"/>
              <a:ea typeface="Times New Roman" panose="02020603050405020304" pitchFamily="18" charset="0"/>
            </a:endParaRPr>
          </a:p>
          <a:p>
            <a:pPr algn="just"/>
            <a:r>
              <a:rPr lang="en-GB" sz="4800" dirty="0">
                <a:solidFill>
                  <a:srgbClr val="2C3E50"/>
                </a:solidFill>
                <a:effectLst/>
                <a:latin typeface="Times New Roman" panose="02020603050405020304" pitchFamily="18" charset="0"/>
                <a:ea typeface="Times New Roman" panose="02020603050405020304" pitchFamily="18" charset="0"/>
              </a:rPr>
              <a:t>Rivière, M., </a:t>
            </a:r>
            <a:r>
              <a:rPr lang="en-GB" sz="4800" dirty="0" err="1">
                <a:solidFill>
                  <a:srgbClr val="2C3E50"/>
                </a:solidFill>
                <a:effectLst/>
                <a:latin typeface="Times New Roman" panose="02020603050405020304" pitchFamily="18" charset="0"/>
                <a:ea typeface="Times New Roman" panose="02020603050405020304" pitchFamily="18" charset="0"/>
              </a:rPr>
              <a:t>Louit</a:t>
            </a:r>
            <a:r>
              <a:rPr lang="en-GB" sz="4800" dirty="0">
                <a:solidFill>
                  <a:srgbClr val="2C3E50"/>
                </a:solidFill>
                <a:effectLst/>
                <a:latin typeface="Times New Roman" panose="02020603050405020304" pitchFamily="18" charset="0"/>
                <a:ea typeface="Times New Roman" panose="02020603050405020304" pitchFamily="18" charset="0"/>
              </a:rPr>
              <a:t>, L., </a:t>
            </a:r>
            <a:r>
              <a:rPr lang="en-GB" sz="4800" dirty="0" err="1">
                <a:solidFill>
                  <a:srgbClr val="2C3E50"/>
                </a:solidFill>
                <a:effectLst/>
                <a:latin typeface="Times New Roman" panose="02020603050405020304" pitchFamily="18" charset="0"/>
                <a:ea typeface="Times New Roman" panose="02020603050405020304" pitchFamily="18" charset="0"/>
              </a:rPr>
              <a:t>Strokosch</a:t>
            </a:r>
            <a:r>
              <a:rPr lang="en-GB" sz="4800" dirty="0">
                <a:solidFill>
                  <a:srgbClr val="2C3E50"/>
                </a:solidFill>
                <a:effectLst/>
                <a:latin typeface="Times New Roman" panose="02020603050405020304" pitchFamily="18" charset="0"/>
                <a:ea typeface="Times New Roman" panose="02020603050405020304" pitchFamily="18" charset="0"/>
              </a:rPr>
              <a:t>, A. and Seitz, L.B. (2017). Variable Resistance Training Promotes Greater Strength and Power Adaptations Than Traditional Resistance Training in Elite Youth Rugby League Players. </a:t>
            </a:r>
            <a:r>
              <a:rPr lang="en-GB" sz="4800" i="1" dirty="0">
                <a:solidFill>
                  <a:srgbClr val="2C3E50"/>
                </a:solidFill>
                <a:effectLst/>
                <a:latin typeface="Times New Roman" panose="02020603050405020304" pitchFamily="18" charset="0"/>
                <a:ea typeface="Times New Roman" panose="02020603050405020304" pitchFamily="18" charset="0"/>
              </a:rPr>
              <a:t>Journal of Strength and Conditioning Research</a:t>
            </a:r>
            <a:r>
              <a:rPr lang="en-GB" sz="4800" dirty="0">
                <a:solidFill>
                  <a:srgbClr val="2C3E50"/>
                </a:solidFill>
                <a:effectLst/>
                <a:latin typeface="Times New Roman" panose="02020603050405020304" pitchFamily="18" charset="0"/>
                <a:ea typeface="Times New Roman" panose="02020603050405020304" pitchFamily="18" charset="0"/>
              </a:rPr>
              <a:t>, 31(4), pp.947–955. </a:t>
            </a:r>
            <a:endParaRPr lang="en-GB" sz="4800" dirty="0">
              <a:effectLst/>
              <a:latin typeface="Times New Roman" panose="02020603050405020304" pitchFamily="18" charset="0"/>
              <a:ea typeface="Times New Roman" panose="02020603050405020304" pitchFamily="18" charset="0"/>
            </a:endParaRPr>
          </a:p>
          <a:p>
            <a:pPr algn="just"/>
            <a:r>
              <a:rPr lang="en-GB" sz="4800" dirty="0">
                <a:solidFill>
                  <a:srgbClr val="2C3E50"/>
                </a:solidFill>
                <a:effectLst/>
                <a:latin typeface="Times New Roman" panose="02020603050405020304" pitchFamily="18" charset="0"/>
                <a:ea typeface="Times New Roman" panose="02020603050405020304" pitchFamily="18" charset="0"/>
              </a:rPr>
              <a:t>Soria-</a:t>
            </a:r>
            <a:r>
              <a:rPr lang="en-GB" sz="4800" dirty="0" err="1">
                <a:solidFill>
                  <a:srgbClr val="2C3E50"/>
                </a:solidFill>
                <a:effectLst/>
                <a:latin typeface="Times New Roman" panose="02020603050405020304" pitchFamily="18" charset="0"/>
                <a:ea typeface="Times New Roman" panose="02020603050405020304" pitchFamily="18" charset="0"/>
              </a:rPr>
              <a:t>Gila</a:t>
            </a:r>
            <a:r>
              <a:rPr lang="en-GB" sz="4800" dirty="0">
                <a:solidFill>
                  <a:srgbClr val="2C3E50"/>
                </a:solidFill>
                <a:effectLst/>
                <a:latin typeface="Times New Roman" panose="02020603050405020304" pitchFamily="18" charset="0"/>
                <a:ea typeface="Times New Roman" panose="02020603050405020304" pitchFamily="18" charset="0"/>
              </a:rPr>
              <a:t>, M.A., </a:t>
            </a:r>
            <a:r>
              <a:rPr lang="en-GB" sz="4800" dirty="0" err="1">
                <a:solidFill>
                  <a:srgbClr val="2C3E50"/>
                </a:solidFill>
                <a:effectLst/>
                <a:latin typeface="Times New Roman" panose="02020603050405020304" pitchFamily="18" charset="0"/>
                <a:ea typeface="Times New Roman" panose="02020603050405020304" pitchFamily="18" charset="0"/>
              </a:rPr>
              <a:t>Chirosa</a:t>
            </a:r>
            <a:r>
              <a:rPr lang="en-GB" sz="4800" dirty="0">
                <a:solidFill>
                  <a:srgbClr val="2C3E50"/>
                </a:solidFill>
                <a:effectLst/>
                <a:latin typeface="Times New Roman" panose="02020603050405020304" pitchFamily="18" charset="0"/>
                <a:ea typeface="Times New Roman" panose="02020603050405020304" pitchFamily="18" charset="0"/>
              </a:rPr>
              <a:t>, I.J., Bautista, I.J., </a:t>
            </a:r>
            <a:r>
              <a:rPr lang="en-GB" sz="4800" dirty="0" err="1">
                <a:solidFill>
                  <a:srgbClr val="2C3E50"/>
                </a:solidFill>
                <a:effectLst/>
                <a:latin typeface="Times New Roman" panose="02020603050405020304" pitchFamily="18" charset="0"/>
                <a:ea typeface="Times New Roman" panose="02020603050405020304" pitchFamily="18" charset="0"/>
              </a:rPr>
              <a:t>Baena</a:t>
            </a:r>
            <a:r>
              <a:rPr lang="en-GB" sz="4800" dirty="0">
                <a:solidFill>
                  <a:srgbClr val="2C3E50"/>
                </a:solidFill>
                <a:effectLst/>
                <a:latin typeface="Times New Roman" panose="02020603050405020304" pitchFamily="18" charset="0"/>
                <a:ea typeface="Times New Roman" panose="02020603050405020304" pitchFamily="18" charset="0"/>
              </a:rPr>
              <a:t>, S. and </a:t>
            </a:r>
            <a:r>
              <a:rPr lang="en-GB" sz="4800" dirty="0" err="1">
                <a:solidFill>
                  <a:srgbClr val="2C3E50"/>
                </a:solidFill>
                <a:effectLst/>
                <a:latin typeface="Times New Roman" panose="02020603050405020304" pitchFamily="18" charset="0"/>
                <a:ea typeface="Times New Roman" panose="02020603050405020304" pitchFamily="18" charset="0"/>
              </a:rPr>
              <a:t>Chirosa</a:t>
            </a:r>
            <a:r>
              <a:rPr lang="en-GB" sz="4800" dirty="0">
                <a:solidFill>
                  <a:srgbClr val="2C3E50"/>
                </a:solidFill>
                <a:effectLst/>
                <a:latin typeface="Times New Roman" panose="02020603050405020304" pitchFamily="18" charset="0"/>
                <a:ea typeface="Times New Roman" panose="02020603050405020304" pitchFamily="18" charset="0"/>
              </a:rPr>
              <a:t>, L.J. (2015). Effects of Variable Resistance Training on Maximal Strength. </a:t>
            </a:r>
            <a:r>
              <a:rPr lang="en-GB" sz="4800" i="1" dirty="0">
                <a:solidFill>
                  <a:srgbClr val="2C3E50"/>
                </a:solidFill>
                <a:effectLst/>
                <a:latin typeface="Times New Roman" panose="02020603050405020304" pitchFamily="18" charset="0"/>
                <a:ea typeface="Times New Roman" panose="02020603050405020304" pitchFamily="18" charset="0"/>
              </a:rPr>
              <a:t>Journal of Strength and Conditioning Research</a:t>
            </a:r>
            <a:r>
              <a:rPr lang="en-GB" sz="4800" dirty="0">
                <a:solidFill>
                  <a:srgbClr val="2C3E50"/>
                </a:solidFill>
                <a:effectLst/>
                <a:latin typeface="Times New Roman" panose="02020603050405020304" pitchFamily="18" charset="0"/>
                <a:ea typeface="Times New Roman" panose="02020603050405020304" pitchFamily="18" charset="0"/>
              </a:rPr>
              <a:t>, 29(11), pp.3260–3270. </a:t>
            </a:r>
            <a:endParaRPr lang="en-GB" sz="4800" dirty="0">
              <a:effectLst/>
              <a:latin typeface="Times New Roman" panose="02020603050405020304" pitchFamily="18" charset="0"/>
              <a:ea typeface="Times New Roman" panose="02020603050405020304" pitchFamily="18" charset="0"/>
            </a:endParaRPr>
          </a:p>
          <a:p>
            <a:pPr algn="just"/>
            <a:r>
              <a:rPr lang="en-GB" sz="4800" dirty="0">
                <a:effectLst/>
                <a:latin typeface="Times New Roman" panose="02020603050405020304" pitchFamily="18" charset="0"/>
                <a:ea typeface="Times New Roman" panose="02020603050405020304" pitchFamily="18" charset="0"/>
              </a:rPr>
              <a:t>Soria-</a:t>
            </a:r>
            <a:r>
              <a:rPr lang="en-GB" sz="4800" dirty="0" err="1">
                <a:effectLst/>
                <a:latin typeface="Times New Roman" panose="02020603050405020304" pitchFamily="18" charset="0"/>
                <a:ea typeface="Times New Roman" panose="02020603050405020304" pitchFamily="18" charset="0"/>
              </a:rPr>
              <a:t>Gila</a:t>
            </a:r>
            <a:r>
              <a:rPr lang="en-GB" sz="4800" dirty="0">
                <a:effectLst/>
                <a:latin typeface="Times New Roman" panose="02020603050405020304" pitchFamily="18" charset="0"/>
                <a:ea typeface="Times New Roman" panose="02020603050405020304" pitchFamily="18" charset="0"/>
              </a:rPr>
              <a:t>, M.A., </a:t>
            </a:r>
            <a:r>
              <a:rPr lang="en-GB" sz="4800" dirty="0" err="1">
                <a:effectLst/>
                <a:latin typeface="Times New Roman" panose="02020603050405020304" pitchFamily="18" charset="0"/>
                <a:ea typeface="Times New Roman" panose="02020603050405020304" pitchFamily="18" charset="0"/>
              </a:rPr>
              <a:t>Chirosa</a:t>
            </a:r>
            <a:r>
              <a:rPr lang="en-GB" sz="4800" dirty="0">
                <a:effectLst/>
                <a:latin typeface="Times New Roman" panose="02020603050405020304" pitchFamily="18" charset="0"/>
                <a:ea typeface="Times New Roman" panose="02020603050405020304" pitchFamily="18" charset="0"/>
              </a:rPr>
              <a:t>, I.J., Bautista, I.J., </a:t>
            </a:r>
            <a:r>
              <a:rPr lang="en-GB" sz="4800" dirty="0" err="1">
                <a:effectLst/>
                <a:latin typeface="Times New Roman" panose="02020603050405020304" pitchFamily="18" charset="0"/>
                <a:ea typeface="Times New Roman" panose="02020603050405020304" pitchFamily="18" charset="0"/>
              </a:rPr>
              <a:t>Baena</a:t>
            </a:r>
            <a:r>
              <a:rPr lang="en-GB" sz="4800" dirty="0">
                <a:effectLst/>
                <a:latin typeface="Times New Roman" panose="02020603050405020304" pitchFamily="18" charset="0"/>
                <a:ea typeface="Times New Roman" panose="02020603050405020304" pitchFamily="18" charset="0"/>
              </a:rPr>
              <a:t>, S. and </a:t>
            </a:r>
            <a:r>
              <a:rPr lang="en-GB" sz="4800" dirty="0" err="1">
                <a:effectLst/>
                <a:latin typeface="Times New Roman" panose="02020603050405020304" pitchFamily="18" charset="0"/>
                <a:ea typeface="Times New Roman" panose="02020603050405020304" pitchFamily="18" charset="0"/>
              </a:rPr>
              <a:t>Chirosa</a:t>
            </a:r>
            <a:r>
              <a:rPr lang="en-GB" sz="4800" dirty="0">
                <a:effectLst/>
                <a:latin typeface="Times New Roman" panose="02020603050405020304" pitchFamily="18" charset="0"/>
                <a:ea typeface="Times New Roman" panose="02020603050405020304" pitchFamily="18" charset="0"/>
              </a:rPr>
              <a:t>, L.J. (2015). Effects of Variable Resistance Training on Maximal Strength. </a:t>
            </a:r>
            <a:r>
              <a:rPr lang="en-GB" sz="4800" i="1" dirty="0">
                <a:effectLst/>
                <a:latin typeface="Times New Roman" panose="02020603050405020304" pitchFamily="18" charset="0"/>
                <a:ea typeface="Times New Roman" panose="02020603050405020304" pitchFamily="18" charset="0"/>
              </a:rPr>
              <a:t>Journal of Strength and Conditioning Research</a:t>
            </a:r>
            <a:r>
              <a:rPr lang="en-GB" sz="4800" dirty="0">
                <a:effectLst/>
                <a:latin typeface="Times New Roman" panose="02020603050405020304" pitchFamily="18" charset="0"/>
                <a:ea typeface="Times New Roman" panose="02020603050405020304" pitchFamily="18" charset="0"/>
              </a:rPr>
              <a:t>, 29(11), pp.3260–3270. </a:t>
            </a:r>
          </a:p>
          <a:p>
            <a:pPr algn="just"/>
            <a:r>
              <a:rPr lang="en-GB" sz="4800" dirty="0">
                <a:solidFill>
                  <a:srgbClr val="2C3E50"/>
                </a:solidFill>
                <a:effectLst/>
                <a:latin typeface="Times New Roman" panose="02020603050405020304" pitchFamily="18" charset="0"/>
                <a:ea typeface="Times New Roman" panose="02020603050405020304" pitchFamily="18" charset="0"/>
              </a:rPr>
              <a:t>Wilson, J. and </a:t>
            </a:r>
            <a:r>
              <a:rPr lang="en-GB" sz="4800" dirty="0" err="1">
                <a:solidFill>
                  <a:srgbClr val="2C3E50"/>
                </a:solidFill>
                <a:effectLst/>
                <a:latin typeface="Times New Roman" panose="02020603050405020304" pitchFamily="18" charset="0"/>
                <a:ea typeface="Times New Roman" panose="02020603050405020304" pitchFamily="18" charset="0"/>
              </a:rPr>
              <a:t>Kritz</a:t>
            </a:r>
            <a:r>
              <a:rPr lang="en-GB" sz="4800" dirty="0">
                <a:solidFill>
                  <a:srgbClr val="2C3E50"/>
                </a:solidFill>
                <a:effectLst/>
                <a:latin typeface="Times New Roman" panose="02020603050405020304" pitchFamily="18" charset="0"/>
                <a:ea typeface="Times New Roman" panose="02020603050405020304" pitchFamily="18" charset="0"/>
              </a:rPr>
              <a:t>, M. (2014). Practical Guidelines and Considerations for the Use of Elastic Bands in Strength and Conditioning. </a:t>
            </a:r>
            <a:r>
              <a:rPr lang="en-GB" sz="4800" i="1" dirty="0">
                <a:solidFill>
                  <a:srgbClr val="2C3E50"/>
                </a:solidFill>
                <a:effectLst/>
                <a:latin typeface="Times New Roman" panose="02020603050405020304" pitchFamily="18" charset="0"/>
                <a:ea typeface="Times New Roman" panose="02020603050405020304" pitchFamily="18" charset="0"/>
              </a:rPr>
              <a:t>Strength and Conditioning Journal</a:t>
            </a:r>
            <a:r>
              <a:rPr lang="en-GB" sz="4800" dirty="0">
                <a:solidFill>
                  <a:srgbClr val="2C3E50"/>
                </a:solidFill>
                <a:effectLst/>
                <a:latin typeface="Times New Roman" panose="02020603050405020304" pitchFamily="18" charset="0"/>
                <a:ea typeface="Times New Roman" panose="02020603050405020304" pitchFamily="18" charset="0"/>
              </a:rPr>
              <a:t>, 36(5), pp.1–9. </a:t>
            </a:r>
            <a:endParaRPr lang="en-GB" sz="4800" dirty="0">
              <a:effectLst/>
              <a:latin typeface="Times New Roman" panose="02020603050405020304" pitchFamily="18" charset="0"/>
              <a:ea typeface="Times New Roman" panose="02020603050405020304" pitchFamily="18" charset="0"/>
            </a:endParaRPr>
          </a:p>
          <a:p>
            <a:pPr algn="just"/>
            <a:r>
              <a:rPr lang="en-GB" sz="4800" dirty="0" err="1">
                <a:solidFill>
                  <a:srgbClr val="2C3E50"/>
                </a:solidFill>
                <a:effectLst/>
                <a:latin typeface="Times New Roman" panose="02020603050405020304" pitchFamily="18" charset="0"/>
                <a:ea typeface="Times New Roman" panose="02020603050405020304" pitchFamily="18" charset="0"/>
              </a:rPr>
              <a:t>Wittstrom</a:t>
            </a:r>
            <a:r>
              <a:rPr lang="en-GB" sz="4800" dirty="0">
                <a:solidFill>
                  <a:srgbClr val="2C3E50"/>
                </a:solidFill>
                <a:effectLst/>
                <a:latin typeface="Times New Roman" panose="02020603050405020304" pitchFamily="18" charset="0"/>
                <a:ea typeface="Times New Roman" panose="02020603050405020304" pitchFamily="18" charset="0"/>
              </a:rPr>
              <a:t>, J. (2023). </a:t>
            </a:r>
            <a:r>
              <a:rPr lang="en-GB" sz="4800" i="1" dirty="0">
                <a:solidFill>
                  <a:srgbClr val="2C3E50"/>
                </a:solidFill>
                <a:effectLst/>
                <a:latin typeface="Times New Roman" panose="02020603050405020304" pitchFamily="18" charset="0"/>
                <a:ea typeface="Times New Roman" panose="02020603050405020304" pitchFamily="18" charset="0"/>
              </a:rPr>
              <a:t>Bench Press With Resistance Bands: Purpose | Benefits | How to | Tips</a:t>
            </a:r>
            <a:r>
              <a:rPr lang="en-GB" sz="4800" dirty="0">
                <a:solidFill>
                  <a:srgbClr val="2C3E50"/>
                </a:solidFill>
                <a:effectLst/>
                <a:latin typeface="Times New Roman" panose="02020603050405020304" pitchFamily="18" charset="0"/>
                <a:ea typeface="Times New Roman" panose="02020603050405020304" pitchFamily="18" charset="0"/>
              </a:rPr>
              <a:t>. [online] Strength Resurgence. Available at: https://</a:t>
            </a:r>
            <a:r>
              <a:rPr lang="en-GB" sz="4800" dirty="0" err="1">
                <a:solidFill>
                  <a:srgbClr val="2C3E50"/>
                </a:solidFill>
                <a:effectLst/>
                <a:latin typeface="Times New Roman" panose="02020603050405020304" pitchFamily="18" charset="0"/>
                <a:ea typeface="Times New Roman" panose="02020603050405020304" pitchFamily="18" charset="0"/>
              </a:rPr>
              <a:t>www.strengthresurgence.com</a:t>
            </a:r>
            <a:r>
              <a:rPr lang="en-GB" sz="4800" dirty="0">
                <a:solidFill>
                  <a:srgbClr val="2C3E50"/>
                </a:solidFill>
                <a:effectLst/>
                <a:latin typeface="Times New Roman" panose="02020603050405020304" pitchFamily="18" charset="0"/>
                <a:ea typeface="Times New Roman" panose="02020603050405020304" pitchFamily="18" charset="0"/>
              </a:rPr>
              <a:t>/bench-press-with-resistance-bands/ </a:t>
            </a:r>
            <a:endParaRPr lang="en-GB" sz="4800" dirty="0">
              <a:effectLst/>
              <a:latin typeface="Times New Roman" panose="02020603050405020304" pitchFamily="18" charset="0"/>
              <a:ea typeface="Times New Roman" panose="02020603050405020304" pitchFamily="18" charset="0"/>
            </a:endParaRPr>
          </a:p>
          <a:p>
            <a:pPr algn="just"/>
            <a:r>
              <a:rPr lang="en-GB" sz="4800" dirty="0" err="1">
                <a:solidFill>
                  <a:srgbClr val="2C3E50"/>
                </a:solidFill>
                <a:effectLst/>
                <a:latin typeface="Times New Roman" panose="02020603050405020304" pitchFamily="18" charset="0"/>
                <a:ea typeface="Times New Roman" panose="02020603050405020304" pitchFamily="18" charset="0"/>
              </a:rPr>
              <a:t>www.nsca.com</a:t>
            </a:r>
            <a:r>
              <a:rPr lang="en-GB" sz="4800" dirty="0">
                <a:solidFill>
                  <a:srgbClr val="2C3E50"/>
                </a:solidFill>
                <a:effectLst/>
                <a:latin typeface="Times New Roman" panose="02020603050405020304" pitchFamily="18" charset="0"/>
                <a:ea typeface="Times New Roman" panose="02020603050405020304" pitchFamily="18" charset="0"/>
              </a:rPr>
              <a:t>. (2023). </a:t>
            </a:r>
            <a:r>
              <a:rPr lang="en-GB" sz="4800" i="1" dirty="0">
                <a:solidFill>
                  <a:srgbClr val="2C3E50"/>
                </a:solidFill>
                <a:effectLst/>
                <a:latin typeface="Times New Roman" panose="02020603050405020304" pitchFamily="18" charset="0"/>
                <a:ea typeface="Times New Roman" panose="02020603050405020304" pitchFamily="18" charset="0"/>
              </a:rPr>
              <a:t>Elastic Bands – Resisted and Assisted?</a:t>
            </a:r>
            <a:r>
              <a:rPr lang="en-GB" sz="4800" dirty="0">
                <a:solidFill>
                  <a:srgbClr val="2C3E50"/>
                </a:solidFill>
                <a:effectLst/>
                <a:latin typeface="Times New Roman" panose="02020603050405020304" pitchFamily="18" charset="0"/>
                <a:ea typeface="Times New Roman" panose="02020603050405020304" pitchFamily="18" charset="0"/>
              </a:rPr>
              <a:t> [online] Available at: https://</a:t>
            </a:r>
            <a:r>
              <a:rPr lang="en-GB" sz="4800" dirty="0" err="1">
                <a:solidFill>
                  <a:srgbClr val="2C3E50"/>
                </a:solidFill>
                <a:effectLst/>
                <a:latin typeface="Times New Roman" panose="02020603050405020304" pitchFamily="18" charset="0"/>
                <a:ea typeface="Times New Roman" panose="02020603050405020304" pitchFamily="18" charset="0"/>
              </a:rPr>
              <a:t>www.nsca.com</a:t>
            </a:r>
            <a:r>
              <a:rPr lang="en-GB" sz="4800" dirty="0">
                <a:solidFill>
                  <a:srgbClr val="2C3E50"/>
                </a:solidFill>
                <a:effectLst/>
                <a:latin typeface="Times New Roman" panose="02020603050405020304" pitchFamily="18" charset="0"/>
                <a:ea typeface="Times New Roman" panose="02020603050405020304" pitchFamily="18" charset="0"/>
              </a:rPr>
              <a:t>/education/articles/kinetic-select/elastic-bands-resisted-and-assisted.</a:t>
            </a:r>
            <a:endParaRPr lang="en-GB" sz="4800" dirty="0">
              <a:effectLst/>
              <a:latin typeface="Times New Roman" panose="02020603050405020304" pitchFamily="18" charset="0"/>
              <a:ea typeface="Times New Roman" panose="02020603050405020304" pitchFamily="18" charset="0"/>
            </a:endParaRPr>
          </a:p>
          <a:p>
            <a:endParaRPr lang="en-US" sz="2000" dirty="0"/>
          </a:p>
        </p:txBody>
      </p:sp>
    </p:spTree>
    <p:extLst>
      <p:ext uri="{BB962C8B-B14F-4D97-AF65-F5344CB8AC3E}">
        <p14:creationId xmlns:p14="http://schemas.microsoft.com/office/powerpoint/2010/main" val="715908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13286</TotalTime>
  <Words>4977</Words>
  <Application>Microsoft Macintosh PowerPoint</Application>
  <PresentationFormat>Widescreen</PresentationFormat>
  <Paragraphs>280</Paragraphs>
  <Slides>12</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Calibri</vt:lpstr>
      <vt:lpstr>Calibri Light</vt:lpstr>
      <vt:lpstr>Sabon Next LT</vt:lpstr>
      <vt:lpstr>Söhne</vt:lpstr>
      <vt:lpstr>Times New Roman</vt:lpstr>
      <vt:lpstr>Office Theme</vt:lpstr>
      <vt:lpstr>Variable Resistance Training </vt:lpstr>
      <vt:lpstr> Rationale for variable resistance training  </vt:lpstr>
      <vt:lpstr>Introduction to variable resistance training </vt:lpstr>
      <vt:lpstr>The Method of Variable Resistance Training for Squat and Bench </vt:lpstr>
      <vt:lpstr>Benefits of Variable Resistance Training</vt:lpstr>
      <vt:lpstr>Comparison to Traditional Resistance Training </vt:lpstr>
      <vt:lpstr>The effects of Resistance Bands </vt:lpstr>
      <vt:lpstr>Calculating Resistance for Training</vt:lpstr>
      <vt:lpstr>Training program</vt:lpstr>
      <vt:lpstr>Results and Effectiveness evaluation </vt:lpstr>
      <vt:lpstr>Conclusion </vt:lpstr>
      <vt:lpstr>Refrences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Effectiveness of Variable Resistance Training </dc:title>
  <dc:creator>Ffion Rees</dc:creator>
  <cp:lastModifiedBy>Ffion Rees</cp:lastModifiedBy>
  <cp:revision>10</cp:revision>
  <dcterms:created xsi:type="dcterms:W3CDTF">2024-04-30T11:04:25Z</dcterms:created>
  <dcterms:modified xsi:type="dcterms:W3CDTF">2024-05-09T16:30:55Z</dcterms:modified>
</cp:coreProperties>
</file>