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88" r:id="rId11"/>
    <p:sldId id="267" r:id="rId12"/>
    <p:sldId id="268" r:id="rId13"/>
    <p:sldId id="28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6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D39631-849B-49DE-BA4B-7FBA72F84C5A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90B1B3D-4355-4374-BBC6-3D4DA2FDBAE7}">
      <dgm:prSet phldrT="[Text]"/>
      <dgm:spPr/>
      <dgm:t>
        <a:bodyPr/>
        <a:lstStyle/>
        <a:p>
          <a:r>
            <a:rPr lang="en-GB" dirty="0" smtClean="0"/>
            <a:t>Mechanisms for Managing individual and collective conflict</a:t>
          </a:r>
          <a:endParaRPr lang="en-GB" dirty="0"/>
        </a:p>
      </dgm:t>
    </dgm:pt>
    <dgm:pt modelId="{110EE4D5-C172-4428-9B2A-27A245D3D5A4}" type="parTrans" cxnId="{8AD9C3C7-CF14-4270-8FAF-82C15B9442FE}">
      <dgm:prSet/>
      <dgm:spPr/>
      <dgm:t>
        <a:bodyPr/>
        <a:lstStyle/>
        <a:p>
          <a:endParaRPr lang="en-GB"/>
        </a:p>
      </dgm:t>
    </dgm:pt>
    <dgm:pt modelId="{3161613F-CF6E-4948-9572-A73C12B09990}" type="sibTrans" cxnId="{8AD9C3C7-CF14-4270-8FAF-82C15B9442FE}">
      <dgm:prSet/>
      <dgm:spPr/>
      <dgm:t>
        <a:bodyPr/>
        <a:lstStyle/>
        <a:p>
          <a:endParaRPr lang="en-GB" dirty="0"/>
        </a:p>
      </dgm:t>
    </dgm:pt>
    <dgm:pt modelId="{B0D4713C-B076-4A4D-BBD3-CD9472FD03FE}">
      <dgm:prSet/>
      <dgm:spPr/>
      <dgm:t>
        <a:bodyPr/>
        <a:lstStyle/>
        <a:p>
          <a:r>
            <a:rPr lang="en-GB" dirty="0" smtClean="0"/>
            <a:t>Roles of different parties  and impact</a:t>
          </a:r>
          <a:endParaRPr lang="en-GB" dirty="0"/>
        </a:p>
      </dgm:t>
    </dgm:pt>
    <dgm:pt modelId="{1C60A988-C6B1-4345-9109-9385BF47B3F1}" type="parTrans" cxnId="{6D6BA260-94CD-401C-8CA8-685DD93D9C3F}">
      <dgm:prSet/>
      <dgm:spPr/>
      <dgm:t>
        <a:bodyPr/>
        <a:lstStyle/>
        <a:p>
          <a:endParaRPr lang="en-GB"/>
        </a:p>
      </dgm:t>
    </dgm:pt>
    <dgm:pt modelId="{6CD46C41-6A8C-4BC0-96D1-A419746B240B}" type="sibTrans" cxnId="{6D6BA260-94CD-401C-8CA8-685DD93D9C3F}">
      <dgm:prSet/>
      <dgm:spPr/>
      <dgm:t>
        <a:bodyPr/>
        <a:lstStyle/>
        <a:p>
          <a:endParaRPr lang="en-GB" dirty="0"/>
        </a:p>
      </dgm:t>
    </dgm:pt>
    <dgm:pt modelId="{F9AD4036-F623-4DA9-8976-5AF6F827A359}">
      <dgm:prSet/>
      <dgm:spPr/>
      <dgm:t>
        <a:bodyPr/>
        <a:lstStyle/>
        <a:p>
          <a:r>
            <a:rPr lang="en-GB" dirty="0" smtClean="0"/>
            <a:t>Sources of Employment Legislation</a:t>
          </a:r>
          <a:endParaRPr lang="en-GB" dirty="0"/>
        </a:p>
      </dgm:t>
    </dgm:pt>
    <dgm:pt modelId="{4C83A6C3-F507-4A82-803E-3C85431DA5DF}" type="parTrans" cxnId="{4FB3D5E9-836D-479E-9E8B-82A58CDC1641}">
      <dgm:prSet/>
      <dgm:spPr/>
      <dgm:t>
        <a:bodyPr/>
        <a:lstStyle/>
        <a:p>
          <a:endParaRPr lang="en-GB"/>
        </a:p>
      </dgm:t>
    </dgm:pt>
    <dgm:pt modelId="{E740E187-ED57-4771-B513-A21DE71CB83F}" type="sibTrans" cxnId="{4FB3D5E9-836D-479E-9E8B-82A58CDC1641}">
      <dgm:prSet/>
      <dgm:spPr/>
      <dgm:t>
        <a:bodyPr/>
        <a:lstStyle/>
        <a:p>
          <a:endParaRPr lang="en-GB" dirty="0"/>
        </a:p>
      </dgm:t>
    </dgm:pt>
    <dgm:pt modelId="{5DCEE956-11AB-45F7-B627-0A1C7CA2073A}">
      <dgm:prSet/>
      <dgm:spPr/>
      <dgm:t>
        <a:bodyPr/>
        <a:lstStyle/>
        <a:p>
          <a:r>
            <a:rPr lang="en-GB" dirty="0" smtClean="0"/>
            <a:t>Evolving themes in employment relations</a:t>
          </a:r>
          <a:endParaRPr lang="en-GB" dirty="0"/>
        </a:p>
      </dgm:t>
    </dgm:pt>
    <dgm:pt modelId="{B356EA0D-397A-410D-AB5E-DCA418ED15CF}" type="parTrans" cxnId="{93CED107-4C7E-4667-A46C-CC1D22AEA491}">
      <dgm:prSet/>
      <dgm:spPr/>
      <dgm:t>
        <a:bodyPr/>
        <a:lstStyle/>
        <a:p>
          <a:endParaRPr lang="en-GB"/>
        </a:p>
      </dgm:t>
    </dgm:pt>
    <dgm:pt modelId="{F7FF2593-BF5D-40D8-99BF-1952396EA498}" type="sibTrans" cxnId="{93CED107-4C7E-4667-A46C-CC1D22AEA491}">
      <dgm:prSet/>
      <dgm:spPr/>
      <dgm:t>
        <a:bodyPr/>
        <a:lstStyle/>
        <a:p>
          <a:endParaRPr lang="en-GB" dirty="0"/>
        </a:p>
      </dgm:t>
    </dgm:pt>
    <dgm:pt modelId="{DAD70507-259D-49BF-9BB8-6A09B379CEF6}" type="pres">
      <dgm:prSet presAssocID="{ADD39631-849B-49DE-BA4B-7FBA72F84C5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20B543B-E6C9-4F0C-8BEC-0CFF3159A9CE}" type="pres">
      <dgm:prSet presAssocID="{5DCEE956-11AB-45F7-B627-0A1C7CA2073A}" presName="node" presStyleLbl="node1" presStyleIdx="0" presStyleCnt="4">
        <dgm:presLayoutVars>
          <dgm:bulletEnabled val="1"/>
        </dgm:presLayoutVars>
      </dgm:prSet>
      <dgm:spPr/>
    </dgm:pt>
    <dgm:pt modelId="{B95CABBA-C4A0-417B-BF22-66ABD5603943}" type="pres">
      <dgm:prSet presAssocID="{5DCEE956-11AB-45F7-B627-0A1C7CA2073A}" presName="spNode" presStyleCnt="0"/>
      <dgm:spPr/>
    </dgm:pt>
    <dgm:pt modelId="{F39EDF87-410A-4CCA-B124-85A131EFA50D}" type="pres">
      <dgm:prSet presAssocID="{F7FF2593-BF5D-40D8-99BF-1952396EA498}" presName="sibTrans" presStyleLbl="sibTrans1D1" presStyleIdx="0" presStyleCnt="4"/>
      <dgm:spPr/>
    </dgm:pt>
    <dgm:pt modelId="{BCFEC699-0A92-4710-B166-722606CE3ECB}" type="pres">
      <dgm:prSet presAssocID="{B0D4713C-B076-4A4D-BBD3-CD9472FD03FE}" presName="node" presStyleLbl="node1" presStyleIdx="1" presStyleCnt="4" custRadScaleRad="116560" custRadScaleInc="-35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9970B91-4377-4616-8540-42933A1C0672}" type="pres">
      <dgm:prSet presAssocID="{B0D4713C-B076-4A4D-BBD3-CD9472FD03FE}" presName="spNode" presStyleCnt="0"/>
      <dgm:spPr/>
    </dgm:pt>
    <dgm:pt modelId="{02685BBE-ADA7-473F-BD87-46A319E1E9D2}" type="pres">
      <dgm:prSet presAssocID="{6CD46C41-6A8C-4BC0-96D1-A419746B240B}" presName="sibTrans" presStyleLbl="sibTrans1D1" presStyleIdx="1" presStyleCnt="4"/>
      <dgm:spPr/>
      <dgm:t>
        <a:bodyPr/>
        <a:lstStyle/>
        <a:p>
          <a:endParaRPr lang="en-GB"/>
        </a:p>
      </dgm:t>
    </dgm:pt>
    <dgm:pt modelId="{B669C2F4-0C02-46E3-9169-D7F27039BC19}" type="pres">
      <dgm:prSet presAssocID="{F9AD4036-F623-4DA9-8976-5AF6F827A35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5108B95-3143-4A24-82D2-0F3E616E6BFA}" type="pres">
      <dgm:prSet presAssocID="{F9AD4036-F623-4DA9-8976-5AF6F827A359}" presName="spNode" presStyleCnt="0"/>
      <dgm:spPr/>
    </dgm:pt>
    <dgm:pt modelId="{A1A7E870-11CF-428E-95A2-45708D4F782F}" type="pres">
      <dgm:prSet presAssocID="{E740E187-ED57-4771-B513-A21DE71CB83F}" presName="sibTrans" presStyleLbl="sibTrans1D1" presStyleIdx="2" presStyleCnt="4"/>
      <dgm:spPr/>
      <dgm:t>
        <a:bodyPr/>
        <a:lstStyle/>
        <a:p>
          <a:endParaRPr lang="en-GB"/>
        </a:p>
      </dgm:t>
    </dgm:pt>
    <dgm:pt modelId="{0DDBEAAB-58A4-4900-972B-2584F84B53F4}" type="pres">
      <dgm:prSet presAssocID="{590B1B3D-4355-4374-BBC6-3D4DA2FDBAE7}" presName="node" presStyleLbl="node1" presStyleIdx="3" presStyleCnt="4" custRadScaleRad="122233" custRadScaleInc="677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D3335A-3029-43D4-A1E5-548DB42D2586}" type="pres">
      <dgm:prSet presAssocID="{590B1B3D-4355-4374-BBC6-3D4DA2FDBAE7}" presName="spNode" presStyleCnt="0"/>
      <dgm:spPr/>
    </dgm:pt>
    <dgm:pt modelId="{9B512400-581A-4512-9122-5AD8C0271FD6}" type="pres">
      <dgm:prSet presAssocID="{3161613F-CF6E-4948-9572-A73C12B09990}" presName="sibTrans" presStyleLbl="sibTrans1D1" presStyleIdx="3" presStyleCnt="4"/>
      <dgm:spPr/>
      <dgm:t>
        <a:bodyPr/>
        <a:lstStyle/>
        <a:p>
          <a:endParaRPr lang="en-GB"/>
        </a:p>
      </dgm:t>
    </dgm:pt>
  </dgm:ptLst>
  <dgm:cxnLst>
    <dgm:cxn modelId="{0120F77D-B215-47B1-8342-A9215032D517}" type="presOf" srcId="{F9AD4036-F623-4DA9-8976-5AF6F827A359}" destId="{B669C2F4-0C02-46E3-9169-D7F27039BC19}" srcOrd="0" destOrd="0" presId="urn:microsoft.com/office/officeart/2005/8/layout/cycle6"/>
    <dgm:cxn modelId="{F5F47385-1F8F-457E-8B4E-0E66049618F2}" type="presOf" srcId="{ADD39631-849B-49DE-BA4B-7FBA72F84C5A}" destId="{DAD70507-259D-49BF-9BB8-6A09B379CEF6}" srcOrd="0" destOrd="0" presId="urn:microsoft.com/office/officeart/2005/8/layout/cycle6"/>
    <dgm:cxn modelId="{4FB3D5E9-836D-479E-9E8B-82A58CDC1641}" srcId="{ADD39631-849B-49DE-BA4B-7FBA72F84C5A}" destId="{F9AD4036-F623-4DA9-8976-5AF6F827A359}" srcOrd="2" destOrd="0" parTransId="{4C83A6C3-F507-4A82-803E-3C85431DA5DF}" sibTransId="{E740E187-ED57-4771-B513-A21DE71CB83F}"/>
    <dgm:cxn modelId="{93CED107-4C7E-4667-A46C-CC1D22AEA491}" srcId="{ADD39631-849B-49DE-BA4B-7FBA72F84C5A}" destId="{5DCEE956-11AB-45F7-B627-0A1C7CA2073A}" srcOrd="0" destOrd="0" parTransId="{B356EA0D-397A-410D-AB5E-DCA418ED15CF}" sibTransId="{F7FF2593-BF5D-40D8-99BF-1952396EA498}"/>
    <dgm:cxn modelId="{220FED33-6DBA-479B-94A1-5FE19DE23293}" type="presOf" srcId="{590B1B3D-4355-4374-BBC6-3D4DA2FDBAE7}" destId="{0DDBEAAB-58A4-4900-972B-2584F84B53F4}" srcOrd="0" destOrd="0" presId="urn:microsoft.com/office/officeart/2005/8/layout/cycle6"/>
    <dgm:cxn modelId="{E30E23FE-D508-4D41-A79B-F6B857A60167}" type="presOf" srcId="{B0D4713C-B076-4A4D-BBD3-CD9472FD03FE}" destId="{BCFEC699-0A92-4710-B166-722606CE3ECB}" srcOrd="0" destOrd="0" presId="urn:microsoft.com/office/officeart/2005/8/layout/cycle6"/>
    <dgm:cxn modelId="{8AD9C3C7-CF14-4270-8FAF-82C15B9442FE}" srcId="{ADD39631-849B-49DE-BA4B-7FBA72F84C5A}" destId="{590B1B3D-4355-4374-BBC6-3D4DA2FDBAE7}" srcOrd="3" destOrd="0" parTransId="{110EE4D5-C172-4428-9B2A-27A245D3D5A4}" sibTransId="{3161613F-CF6E-4948-9572-A73C12B09990}"/>
    <dgm:cxn modelId="{B3FAF7CE-BC42-42E0-82C0-B33AE84FD599}" type="presOf" srcId="{F7FF2593-BF5D-40D8-99BF-1952396EA498}" destId="{F39EDF87-410A-4CCA-B124-85A131EFA50D}" srcOrd="0" destOrd="0" presId="urn:microsoft.com/office/officeart/2005/8/layout/cycle6"/>
    <dgm:cxn modelId="{1C63E069-A91A-4D93-92DB-D6765CCE0BDF}" type="presOf" srcId="{5DCEE956-11AB-45F7-B627-0A1C7CA2073A}" destId="{420B543B-E6C9-4F0C-8BEC-0CFF3159A9CE}" srcOrd="0" destOrd="0" presId="urn:microsoft.com/office/officeart/2005/8/layout/cycle6"/>
    <dgm:cxn modelId="{28BD8A90-6D54-4F1C-8FEB-D340121CA819}" type="presOf" srcId="{E740E187-ED57-4771-B513-A21DE71CB83F}" destId="{A1A7E870-11CF-428E-95A2-45708D4F782F}" srcOrd="0" destOrd="0" presId="urn:microsoft.com/office/officeart/2005/8/layout/cycle6"/>
    <dgm:cxn modelId="{A5B4A3E5-3BB1-47C8-925D-9D8E0654A1F0}" type="presOf" srcId="{6CD46C41-6A8C-4BC0-96D1-A419746B240B}" destId="{02685BBE-ADA7-473F-BD87-46A319E1E9D2}" srcOrd="0" destOrd="0" presId="urn:microsoft.com/office/officeart/2005/8/layout/cycle6"/>
    <dgm:cxn modelId="{6D6BA260-94CD-401C-8CA8-685DD93D9C3F}" srcId="{ADD39631-849B-49DE-BA4B-7FBA72F84C5A}" destId="{B0D4713C-B076-4A4D-BBD3-CD9472FD03FE}" srcOrd="1" destOrd="0" parTransId="{1C60A988-C6B1-4345-9109-9385BF47B3F1}" sibTransId="{6CD46C41-6A8C-4BC0-96D1-A419746B240B}"/>
    <dgm:cxn modelId="{10DCF3E9-9CF8-4C2C-AA10-84D66623CE1D}" type="presOf" srcId="{3161613F-CF6E-4948-9572-A73C12B09990}" destId="{9B512400-581A-4512-9122-5AD8C0271FD6}" srcOrd="0" destOrd="0" presId="urn:microsoft.com/office/officeart/2005/8/layout/cycle6"/>
    <dgm:cxn modelId="{71877F2C-14A2-4AB8-80AE-B3256385FF64}" type="presParOf" srcId="{DAD70507-259D-49BF-9BB8-6A09B379CEF6}" destId="{420B543B-E6C9-4F0C-8BEC-0CFF3159A9CE}" srcOrd="0" destOrd="0" presId="urn:microsoft.com/office/officeart/2005/8/layout/cycle6"/>
    <dgm:cxn modelId="{CA620B67-A7AC-42E7-8C54-E573815E9C2B}" type="presParOf" srcId="{DAD70507-259D-49BF-9BB8-6A09B379CEF6}" destId="{B95CABBA-C4A0-417B-BF22-66ABD5603943}" srcOrd="1" destOrd="0" presId="urn:microsoft.com/office/officeart/2005/8/layout/cycle6"/>
    <dgm:cxn modelId="{164C1C9E-86DD-4349-879D-5DA309270F99}" type="presParOf" srcId="{DAD70507-259D-49BF-9BB8-6A09B379CEF6}" destId="{F39EDF87-410A-4CCA-B124-85A131EFA50D}" srcOrd="2" destOrd="0" presId="urn:microsoft.com/office/officeart/2005/8/layout/cycle6"/>
    <dgm:cxn modelId="{990EF8E0-7AAE-4B00-B451-C77D3C27DAC6}" type="presParOf" srcId="{DAD70507-259D-49BF-9BB8-6A09B379CEF6}" destId="{BCFEC699-0A92-4710-B166-722606CE3ECB}" srcOrd="3" destOrd="0" presId="urn:microsoft.com/office/officeart/2005/8/layout/cycle6"/>
    <dgm:cxn modelId="{5BAA4850-1ED8-4256-9CE4-91AB0FBC35E8}" type="presParOf" srcId="{DAD70507-259D-49BF-9BB8-6A09B379CEF6}" destId="{D9970B91-4377-4616-8540-42933A1C0672}" srcOrd="4" destOrd="0" presId="urn:microsoft.com/office/officeart/2005/8/layout/cycle6"/>
    <dgm:cxn modelId="{F2BF3547-CAAF-4A36-941C-A211A66F586E}" type="presParOf" srcId="{DAD70507-259D-49BF-9BB8-6A09B379CEF6}" destId="{02685BBE-ADA7-473F-BD87-46A319E1E9D2}" srcOrd="5" destOrd="0" presId="urn:microsoft.com/office/officeart/2005/8/layout/cycle6"/>
    <dgm:cxn modelId="{046CCF48-B3BF-45E4-A729-7A9A70FD71E3}" type="presParOf" srcId="{DAD70507-259D-49BF-9BB8-6A09B379CEF6}" destId="{B669C2F4-0C02-46E3-9169-D7F27039BC19}" srcOrd="6" destOrd="0" presId="urn:microsoft.com/office/officeart/2005/8/layout/cycle6"/>
    <dgm:cxn modelId="{FD6CE706-F334-4A10-AA71-A175E85544E3}" type="presParOf" srcId="{DAD70507-259D-49BF-9BB8-6A09B379CEF6}" destId="{65108B95-3143-4A24-82D2-0F3E616E6BFA}" srcOrd="7" destOrd="0" presId="urn:microsoft.com/office/officeart/2005/8/layout/cycle6"/>
    <dgm:cxn modelId="{1A1E5DC4-EA15-4FC2-ACA9-4CE508D0A698}" type="presParOf" srcId="{DAD70507-259D-49BF-9BB8-6A09B379CEF6}" destId="{A1A7E870-11CF-428E-95A2-45708D4F782F}" srcOrd="8" destOrd="0" presId="urn:microsoft.com/office/officeart/2005/8/layout/cycle6"/>
    <dgm:cxn modelId="{2C36FEAA-CE25-409E-B37D-7C9C061D852B}" type="presParOf" srcId="{DAD70507-259D-49BF-9BB8-6A09B379CEF6}" destId="{0DDBEAAB-58A4-4900-972B-2584F84B53F4}" srcOrd="9" destOrd="0" presId="urn:microsoft.com/office/officeart/2005/8/layout/cycle6"/>
    <dgm:cxn modelId="{9A827321-C221-41FF-A9B9-1F53010B01B6}" type="presParOf" srcId="{DAD70507-259D-49BF-9BB8-6A09B379CEF6}" destId="{F1D3335A-3029-43D4-A1E5-548DB42D2586}" srcOrd="10" destOrd="0" presId="urn:microsoft.com/office/officeart/2005/8/layout/cycle6"/>
    <dgm:cxn modelId="{19127C3A-EDD4-4511-BCB1-7911A7E5BCBC}" type="presParOf" srcId="{DAD70507-259D-49BF-9BB8-6A09B379CEF6}" destId="{9B512400-581A-4512-9122-5AD8C0271FD6}" srcOrd="11" destOrd="0" presId="urn:microsoft.com/office/officeart/2005/8/layout/cycle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31EE8A-DCD5-410D-AFD4-BAE1DF3C2DD7}" type="doc">
      <dgm:prSet loTypeId="urn:microsoft.com/office/officeart/2005/8/layout/arrow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4F66AB-C308-4731-80A3-405F481CF390}">
      <dgm:prSet phldrT="[Text]"/>
      <dgm:spPr/>
      <dgm:t>
        <a:bodyPr/>
        <a:lstStyle/>
        <a:p>
          <a:r>
            <a:rPr lang="en-GB" dirty="0" smtClean="0"/>
            <a:t>Joint Consultation</a:t>
          </a:r>
        </a:p>
        <a:p>
          <a:r>
            <a:rPr lang="en-GB" dirty="0" smtClean="0"/>
            <a:t>Employee Involvement Strategies</a:t>
          </a:r>
        </a:p>
        <a:p>
          <a:r>
            <a:rPr lang="en-GB" dirty="0" smtClean="0"/>
            <a:t>Employee Engagement Strategies</a:t>
          </a:r>
          <a:endParaRPr lang="en-GB" dirty="0"/>
        </a:p>
      </dgm:t>
    </dgm:pt>
    <dgm:pt modelId="{9E53FA65-1956-4284-9792-8B183E9589F3}" type="parTrans" cxnId="{D4761A98-34BC-4CF3-85C0-6E4436A2F047}">
      <dgm:prSet/>
      <dgm:spPr/>
      <dgm:t>
        <a:bodyPr/>
        <a:lstStyle/>
        <a:p>
          <a:endParaRPr lang="en-GB"/>
        </a:p>
      </dgm:t>
    </dgm:pt>
    <dgm:pt modelId="{B82AB6AB-F3A4-40BF-B957-930FC7B41282}" type="sibTrans" cxnId="{D4761A98-34BC-4CF3-85C0-6E4436A2F047}">
      <dgm:prSet/>
      <dgm:spPr/>
      <dgm:t>
        <a:bodyPr/>
        <a:lstStyle/>
        <a:p>
          <a:endParaRPr lang="en-GB"/>
        </a:p>
      </dgm:t>
    </dgm:pt>
    <dgm:pt modelId="{8AB34851-3EB5-4E48-B700-7FCB7134E350}">
      <dgm:prSet phldrT="[Text]"/>
      <dgm:spPr/>
      <dgm:t>
        <a:bodyPr/>
        <a:lstStyle/>
        <a:p>
          <a:r>
            <a:rPr lang="en-GB" dirty="0" smtClean="0"/>
            <a:t>Collective Bargaining</a:t>
          </a:r>
        </a:p>
        <a:p>
          <a:r>
            <a:rPr lang="en-GB" dirty="0" smtClean="0"/>
            <a:t>Collective Agreements</a:t>
          </a:r>
        </a:p>
        <a:p>
          <a:endParaRPr lang="en-GB" dirty="0"/>
        </a:p>
      </dgm:t>
    </dgm:pt>
    <dgm:pt modelId="{B25E3F5C-56DC-4463-8880-D5D026A2F2DF}" type="parTrans" cxnId="{B5BBEF60-983F-48EC-B0E1-6BDAC12DA29A}">
      <dgm:prSet/>
      <dgm:spPr/>
      <dgm:t>
        <a:bodyPr/>
        <a:lstStyle/>
        <a:p>
          <a:endParaRPr lang="en-GB"/>
        </a:p>
      </dgm:t>
    </dgm:pt>
    <dgm:pt modelId="{8FB91153-B405-4146-80C3-EB8A3DCF5F6A}" type="sibTrans" cxnId="{B5BBEF60-983F-48EC-B0E1-6BDAC12DA29A}">
      <dgm:prSet/>
      <dgm:spPr/>
      <dgm:t>
        <a:bodyPr/>
        <a:lstStyle/>
        <a:p>
          <a:endParaRPr lang="en-GB"/>
        </a:p>
      </dgm:t>
    </dgm:pt>
    <dgm:pt modelId="{B7CE1FFD-63DF-4246-A7C8-5197C87676D9}" type="pres">
      <dgm:prSet presAssocID="{DD31EE8A-DCD5-410D-AFD4-BAE1DF3C2DD7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EAA6B21-84EA-421A-9359-25616542BB4D}" type="pres">
      <dgm:prSet presAssocID="{4A4F66AB-C308-4731-80A3-405F481CF390}" presName="upArrow" presStyleLbl="node1" presStyleIdx="0" presStyleCnt="2"/>
      <dgm:spPr/>
    </dgm:pt>
    <dgm:pt modelId="{6159360C-49EE-4476-BFDC-A3120BE4231F}" type="pres">
      <dgm:prSet presAssocID="{4A4F66AB-C308-4731-80A3-405F481CF390}" presName="upArrowText" presStyleLbl="revTx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B9F4AAC-4779-4A66-A225-E70CC32516DA}" type="pres">
      <dgm:prSet presAssocID="{8AB34851-3EB5-4E48-B700-7FCB7134E350}" presName="downArrow" presStyleLbl="node1" presStyleIdx="1" presStyleCnt="2"/>
      <dgm:spPr/>
    </dgm:pt>
    <dgm:pt modelId="{BA707506-FDCE-41C8-A5D2-CD1A24F1EC1A}" type="pres">
      <dgm:prSet presAssocID="{8AB34851-3EB5-4E48-B700-7FCB7134E350}" presName="downArrowText" presStyleLbl="revTx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5BBEF60-983F-48EC-B0E1-6BDAC12DA29A}" srcId="{DD31EE8A-DCD5-410D-AFD4-BAE1DF3C2DD7}" destId="{8AB34851-3EB5-4E48-B700-7FCB7134E350}" srcOrd="1" destOrd="0" parTransId="{B25E3F5C-56DC-4463-8880-D5D026A2F2DF}" sibTransId="{8FB91153-B405-4146-80C3-EB8A3DCF5F6A}"/>
    <dgm:cxn modelId="{D4761A98-34BC-4CF3-85C0-6E4436A2F047}" srcId="{DD31EE8A-DCD5-410D-AFD4-BAE1DF3C2DD7}" destId="{4A4F66AB-C308-4731-80A3-405F481CF390}" srcOrd="0" destOrd="0" parTransId="{9E53FA65-1956-4284-9792-8B183E9589F3}" sibTransId="{B82AB6AB-F3A4-40BF-B957-930FC7B41282}"/>
    <dgm:cxn modelId="{E77365B1-3C33-43A5-8852-28A7C37EED93}" type="presOf" srcId="{DD31EE8A-DCD5-410D-AFD4-BAE1DF3C2DD7}" destId="{B7CE1FFD-63DF-4246-A7C8-5197C87676D9}" srcOrd="0" destOrd="0" presId="urn:microsoft.com/office/officeart/2005/8/layout/arrow4"/>
    <dgm:cxn modelId="{28EDF810-37D7-45A9-AE96-13DBC339B48A}" type="presOf" srcId="{4A4F66AB-C308-4731-80A3-405F481CF390}" destId="{6159360C-49EE-4476-BFDC-A3120BE4231F}" srcOrd="0" destOrd="0" presId="urn:microsoft.com/office/officeart/2005/8/layout/arrow4"/>
    <dgm:cxn modelId="{BBA7743F-F55B-46DC-95C4-7CE3BC015071}" type="presOf" srcId="{8AB34851-3EB5-4E48-B700-7FCB7134E350}" destId="{BA707506-FDCE-41C8-A5D2-CD1A24F1EC1A}" srcOrd="0" destOrd="0" presId="urn:microsoft.com/office/officeart/2005/8/layout/arrow4"/>
    <dgm:cxn modelId="{CB920790-2F99-4D8B-AC42-7F08C4DA59A6}" type="presParOf" srcId="{B7CE1FFD-63DF-4246-A7C8-5197C87676D9}" destId="{6EAA6B21-84EA-421A-9359-25616542BB4D}" srcOrd="0" destOrd="0" presId="urn:microsoft.com/office/officeart/2005/8/layout/arrow4"/>
    <dgm:cxn modelId="{7E34135F-5ABB-4B65-9CC2-F84A7749E74C}" type="presParOf" srcId="{B7CE1FFD-63DF-4246-A7C8-5197C87676D9}" destId="{6159360C-49EE-4476-BFDC-A3120BE4231F}" srcOrd="1" destOrd="0" presId="urn:microsoft.com/office/officeart/2005/8/layout/arrow4"/>
    <dgm:cxn modelId="{2FEB29EB-2618-4196-87A8-11F54F3E5E77}" type="presParOf" srcId="{B7CE1FFD-63DF-4246-A7C8-5197C87676D9}" destId="{DB9F4AAC-4779-4A66-A225-E70CC32516DA}" srcOrd="2" destOrd="0" presId="urn:microsoft.com/office/officeart/2005/8/layout/arrow4"/>
    <dgm:cxn modelId="{2C648E98-239E-4198-9169-242F79CA277F}" type="presParOf" srcId="{B7CE1FFD-63DF-4246-A7C8-5197C87676D9}" destId="{BA707506-FDCE-41C8-A5D2-CD1A24F1EC1A}" srcOrd="3" destOrd="0" presId="urn:microsoft.com/office/officeart/2005/8/layout/arrow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187853-3086-4E03-955B-9206D5E917CE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95E78BE-B60B-49AF-9CE7-948191426099}">
      <dgm:prSet phldrT="[Text]"/>
      <dgm:spPr/>
      <dgm:t>
        <a:bodyPr/>
        <a:lstStyle/>
        <a:p>
          <a:r>
            <a:rPr lang="en-GB" dirty="0" smtClean="0"/>
            <a:t>High inflation, tax interest rates</a:t>
          </a:r>
          <a:endParaRPr lang="en-GB" dirty="0"/>
        </a:p>
      </dgm:t>
    </dgm:pt>
    <dgm:pt modelId="{CBB3412D-0C05-4F7D-8885-ACCD33FC24E1}" type="parTrans" cxnId="{D0314E6E-6D00-4AAC-BFBE-07A4CE0958F2}">
      <dgm:prSet/>
      <dgm:spPr/>
      <dgm:t>
        <a:bodyPr/>
        <a:lstStyle/>
        <a:p>
          <a:endParaRPr lang="en-GB"/>
        </a:p>
      </dgm:t>
    </dgm:pt>
    <dgm:pt modelId="{A42D5586-BC62-4430-AD0F-62746314B6EA}" type="sibTrans" cxnId="{D0314E6E-6D00-4AAC-BFBE-07A4CE0958F2}">
      <dgm:prSet/>
      <dgm:spPr/>
      <dgm:t>
        <a:bodyPr/>
        <a:lstStyle/>
        <a:p>
          <a:endParaRPr lang="en-GB" dirty="0"/>
        </a:p>
      </dgm:t>
    </dgm:pt>
    <dgm:pt modelId="{40B01E78-865C-4949-8645-0EB96F1B7862}">
      <dgm:prSet phldrT="[Text]"/>
      <dgm:spPr/>
      <dgm:t>
        <a:bodyPr/>
        <a:lstStyle/>
        <a:p>
          <a:r>
            <a:rPr lang="en-GB" dirty="0" smtClean="0"/>
            <a:t>Impact on Organisation</a:t>
          </a:r>
        </a:p>
        <a:p>
          <a:r>
            <a:rPr lang="en-GB" dirty="0" smtClean="0"/>
            <a:t>stability</a:t>
          </a:r>
          <a:endParaRPr lang="en-GB" dirty="0"/>
        </a:p>
      </dgm:t>
    </dgm:pt>
    <dgm:pt modelId="{CC937F75-C2F8-4B96-BAC1-6F135658152B}" type="parTrans" cxnId="{1EE4A8BC-3FEC-4185-8DD4-5D8FCD9100AC}">
      <dgm:prSet/>
      <dgm:spPr/>
      <dgm:t>
        <a:bodyPr/>
        <a:lstStyle/>
        <a:p>
          <a:endParaRPr lang="en-GB"/>
        </a:p>
      </dgm:t>
    </dgm:pt>
    <dgm:pt modelId="{9F2F6E08-8E1C-4DAA-90CF-6F6F8B66E697}" type="sibTrans" cxnId="{1EE4A8BC-3FEC-4185-8DD4-5D8FCD9100AC}">
      <dgm:prSet/>
      <dgm:spPr/>
      <dgm:t>
        <a:bodyPr/>
        <a:lstStyle/>
        <a:p>
          <a:endParaRPr lang="en-GB" dirty="0"/>
        </a:p>
      </dgm:t>
    </dgm:pt>
    <dgm:pt modelId="{05BB74A0-840F-4D11-BDBA-DC48E4D0928C}">
      <dgm:prSet phldrT="[Text]"/>
      <dgm:spPr/>
      <dgm:t>
        <a:bodyPr/>
        <a:lstStyle/>
        <a:p>
          <a:r>
            <a:rPr lang="en-GB" dirty="0" smtClean="0"/>
            <a:t>High or low unemployment?</a:t>
          </a:r>
          <a:endParaRPr lang="en-GB" dirty="0"/>
        </a:p>
      </dgm:t>
    </dgm:pt>
    <dgm:pt modelId="{566B0301-048F-470C-903C-2C826A96245A}" type="parTrans" cxnId="{F75BA05E-415D-4B5B-8056-9BC2494D5E74}">
      <dgm:prSet/>
      <dgm:spPr/>
      <dgm:t>
        <a:bodyPr/>
        <a:lstStyle/>
        <a:p>
          <a:endParaRPr lang="en-GB"/>
        </a:p>
      </dgm:t>
    </dgm:pt>
    <dgm:pt modelId="{648FA3E1-33C7-4A10-AC45-845775ADA574}" type="sibTrans" cxnId="{F75BA05E-415D-4B5B-8056-9BC2494D5E74}">
      <dgm:prSet/>
      <dgm:spPr/>
      <dgm:t>
        <a:bodyPr/>
        <a:lstStyle/>
        <a:p>
          <a:endParaRPr lang="en-GB" dirty="0"/>
        </a:p>
      </dgm:t>
    </dgm:pt>
    <dgm:pt modelId="{0F1548BF-AD11-4BA8-9A38-0A24AFE03D20}">
      <dgm:prSet phldrT="[Text]"/>
      <dgm:spPr/>
      <dgm:t>
        <a:bodyPr/>
        <a:lstStyle/>
        <a:p>
          <a:r>
            <a:rPr lang="en-GB" dirty="0" smtClean="0"/>
            <a:t>Wages &amp; T&amp;C’s</a:t>
          </a:r>
          <a:endParaRPr lang="en-GB" dirty="0"/>
        </a:p>
      </dgm:t>
    </dgm:pt>
    <dgm:pt modelId="{C9F0BAD5-8508-4804-8188-B189250FACE4}" type="parTrans" cxnId="{8F8335B2-DEBF-4D71-AB4A-9BBCBEF8454E}">
      <dgm:prSet/>
      <dgm:spPr/>
      <dgm:t>
        <a:bodyPr/>
        <a:lstStyle/>
        <a:p>
          <a:endParaRPr lang="en-GB"/>
        </a:p>
      </dgm:t>
    </dgm:pt>
    <dgm:pt modelId="{F932D114-A942-42D2-9DFD-5307DCE0425C}" type="sibTrans" cxnId="{8F8335B2-DEBF-4D71-AB4A-9BBCBEF8454E}">
      <dgm:prSet/>
      <dgm:spPr/>
      <dgm:t>
        <a:bodyPr/>
        <a:lstStyle/>
        <a:p>
          <a:endParaRPr lang="en-GB" dirty="0"/>
        </a:p>
      </dgm:t>
    </dgm:pt>
    <dgm:pt modelId="{7BA8A893-AA21-4BE3-B1F4-06A55F4C2FC6}">
      <dgm:prSet phldrT="[Text]"/>
      <dgm:spPr/>
      <dgm:t>
        <a:bodyPr/>
        <a:lstStyle/>
        <a:p>
          <a:r>
            <a:rPr lang="en-GB" dirty="0" smtClean="0"/>
            <a:t>Numbers employed in organisation</a:t>
          </a:r>
          <a:endParaRPr lang="en-GB" dirty="0"/>
        </a:p>
      </dgm:t>
    </dgm:pt>
    <dgm:pt modelId="{54DA1CD5-096B-47D6-A988-D43C0C811AF4}" type="parTrans" cxnId="{30FBE473-FF7C-4C26-BEA8-812A6044C7CB}">
      <dgm:prSet/>
      <dgm:spPr/>
      <dgm:t>
        <a:bodyPr/>
        <a:lstStyle/>
        <a:p>
          <a:endParaRPr lang="en-GB"/>
        </a:p>
      </dgm:t>
    </dgm:pt>
    <dgm:pt modelId="{0FD61C06-26F0-4B38-A0AA-748111A587B7}" type="sibTrans" cxnId="{30FBE473-FF7C-4C26-BEA8-812A6044C7CB}">
      <dgm:prSet/>
      <dgm:spPr/>
      <dgm:t>
        <a:bodyPr/>
        <a:lstStyle/>
        <a:p>
          <a:endParaRPr lang="en-GB" dirty="0"/>
        </a:p>
      </dgm:t>
    </dgm:pt>
    <dgm:pt modelId="{DFA8B224-BCD9-40B7-80F3-18E183DB18F1}" type="pres">
      <dgm:prSet presAssocID="{F6187853-3086-4E03-955B-9206D5E917C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4F39CC8-99DF-45CB-8BDB-F6B151A22A89}" type="pres">
      <dgm:prSet presAssocID="{895E78BE-B60B-49AF-9CE7-94819142609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CE029D8-D82E-46D7-BBD3-13F6F2F1E08A}" type="pres">
      <dgm:prSet presAssocID="{895E78BE-B60B-49AF-9CE7-948191426099}" presName="spNode" presStyleCnt="0"/>
      <dgm:spPr/>
    </dgm:pt>
    <dgm:pt modelId="{7332AEB5-8A40-4A99-B8DC-F583D9CEB72C}" type="pres">
      <dgm:prSet presAssocID="{A42D5586-BC62-4430-AD0F-62746314B6EA}" presName="sibTrans" presStyleLbl="sibTrans1D1" presStyleIdx="0" presStyleCnt="5"/>
      <dgm:spPr/>
      <dgm:t>
        <a:bodyPr/>
        <a:lstStyle/>
        <a:p>
          <a:endParaRPr lang="en-GB"/>
        </a:p>
      </dgm:t>
    </dgm:pt>
    <dgm:pt modelId="{F9B4F673-09B9-42DC-AD4D-77470C05F225}" type="pres">
      <dgm:prSet presAssocID="{40B01E78-865C-4949-8645-0EB96F1B786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343D264-2BB4-4B2C-8EC6-104611FFA19E}" type="pres">
      <dgm:prSet presAssocID="{40B01E78-865C-4949-8645-0EB96F1B7862}" presName="spNode" presStyleCnt="0"/>
      <dgm:spPr/>
    </dgm:pt>
    <dgm:pt modelId="{1D2731EF-3CD2-48B2-8555-5A27A7423E93}" type="pres">
      <dgm:prSet presAssocID="{9F2F6E08-8E1C-4DAA-90CF-6F6F8B66E697}" presName="sibTrans" presStyleLbl="sibTrans1D1" presStyleIdx="1" presStyleCnt="5"/>
      <dgm:spPr/>
      <dgm:t>
        <a:bodyPr/>
        <a:lstStyle/>
        <a:p>
          <a:endParaRPr lang="en-GB"/>
        </a:p>
      </dgm:t>
    </dgm:pt>
    <dgm:pt modelId="{674DBB4D-E061-4E91-BDF1-68F7D65C9BDB}" type="pres">
      <dgm:prSet presAssocID="{05BB74A0-840F-4D11-BDBA-DC48E4D0928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E95997E-6C43-4394-A41E-A659709D6278}" type="pres">
      <dgm:prSet presAssocID="{05BB74A0-840F-4D11-BDBA-DC48E4D0928C}" presName="spNode" presStyleCnt="0"/>
      <dgm:spPr/>
    </dgm:pt>
    <dgm:pt modelId="{1089CF81-8AC1-4FD2-9748-F2969E930B06}" type="pres">
      <dgm:prSet presAssocID="{648FA3E1-33C7-4A10-AC45-845775ADA574}" presName="sibTrans" presStyleLbl="sibTrans1D1" presStyleIdx="2" presStyleCnt="5"/>
      <dgm:spPr/>
      <dgm:t>
        <a:bodyPr/>
        <a:lstStyle/>
        <a:p>
          <a:endParaRPr lang="en-GB"/>
        </a:p>
      </dgm:t>
    </dgm:pt>
    <dgm:pt modelId="{19E75ED5-1218-4312-B85F-45585B8AB011}" type="pres">
      <dgm:prSet presAssocID="{0F1548BF-AD11-4BA8-9A38-0A24AFE03D2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17E4D22-D4AF-4337-A6CB-6B45F6C57DE8}" type="pres">
      <dgm:prSet presAssocID="{0F1548BF-AD11-4BA8-9A38-0A24AFE03D20}" presName="spNode" presStyleCnt="0"/>
      <dgm:spPr/>
    </dgm:pt>
    <dgm:pt modelId="{FBB64297-D35B-4F99-82DD-627AB44E8487}" type="pres">
      <dgm:prSet presAssocID="{F932D114-A942-42D2-9DFD-5307DCE0425C}" presName="sibTrans" presStyleLbl="sibTrans1D1" presStyleIdx="3" presStyleCnt="5"/>
      <dgm:spPr/>
      <dgm:t>
        <a:bodyPr/>
        <a:lstStyle/>
        <a:p>
          <a:endParaRPr lang="en-GB"/>
        </a:p>
      </dgm:t>
    </dgm:pt>
    <dgm:pt modelId="{25359B2A-0E40-460F-8496-24BCA7B23043}" type="pres">
      <dgm:prSet presAssocID="{7BA8A893-AA21-4BE3-B1F4-06A55F4C2FC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99962C0-15AF-4BB3-95E8-20B50DF73BFA}" type="pres">
      <dgm:prSet presAssocID="{7BA8A893-AA21-4BE3-B1F4-06A55F4C2FC6}" presName="spNode" presStyleCnt="0"/>
      <dgm:spPr/>
    </dgm:pt>
    <dgm:pt modelId="{6C98677D-FA73-4521-A5CB-FFB975E0EC29}" type="pres">
      <dgm:prSet presAssocID="{0FD61C06-26F0-4B38-A0AA-748111A587B7}" presName="sibTrans" presStyleLbl="sibTrans1D1" presStyleIdx="4" presStyleCnt="5"/>
      <dgm:spPr/>
      <dgm:t>
        <a:bodyPr/>
        <a:lstStyle/>
        <a:p>
          <a:endParaRPr lang="en-GB"/>
        </a:p>
      </dgm:t>
    </dgm:pt>
  </dgm:ptLst>
  <dgm:cxnLst>
    <dgm:cxn modelId="{808178FD-D681-45B3-8047-D040BD2484EC}" type="presOf" srcId="{9F2F6E08-8E1C-4DAA-90CF-6F6F8B66E697}" destId="{1D2731EF-3CD2-48B2-8555-5A27A7423E93}" srcOrd="0" destOrd="0" presId="urn:microsoft.com/office/officeart/2005/8/layout/cycle5"/>
    <dgm:cxn modelId="{6EF9C4F6-0EB3-4DBF-B360-9CCDF70655FA}" type="presOf" srcId="{A42D5586-BC62-4430-AD0F-62746314B6EA}" destId="{7332AEB5-8A40-4A99-B8DC-F583D9CEB72C}" srcOrd="0" destOrd="0" presId="urn:microsoft.com/office/officeart/2005/8/layout/cycle5"/>
    <dgm:cxn modelId="{8A49FFD4-3DBF-4D39-9402-36B3C2D6BAB1}" type="presOf" srcId="{648FA3E1-33C7-4A10-AC45-845775ADA574}" destId="{1089CF81-8AC1-4FD2-9748-F2969E930B06}" srcOrd="0" destOrd="0" presId="urn:microsoft.com/office/officeart/2005/8/layout/cycle5"/>
    <dgm:cxn modelId="{375170A2-6F2A-4D0B-8E05-0444DBB78A3E}" type="presOf" srcId="{F6187853-3086-4E03-955B-9206D5E917CE}" destId="{DFA8B224-BCD9-40B7-80F3-18E183DB18F1}" srcOrd="0" destOrd="0" presId="urn:microsoft.com/office/officeart/2005/8/layout/cycle5"/>
    <dgm:cxn modelId="{30FBE473-FF7C-4C26-BEA8-812A6044C7CB}" srcId="{F6187853-3086-4E03-955B-9206D5E917CE}" destId="{7BA8A893-AA21-4BE3-B1F4-06A55F4C2FC6}" srcOrd="4" destOrd="0" parTransId="{54DA1CD5-096B-47D6-A988-D43C0C811AF4}" sibTransId="{0FD61C06-26F0-4B38-A0AA-748111A587B7}"/>
    <dgm:cxn modelId="{1EE4A8BC-3FEC-4185-8DD4-5D8FCD9100AC}" srcId="{F6187853-3086-4E03-955B-9206D5E917CE}" destId="{40B01E78-865C-4949-8645-0EB96F1B7862}" srcOrd="1" destOrd="0" parTransId="{CC937F75-C2F8-4B96-BAC1-6F135658152B}" sibTransId="{9F2F6E08-8E1C-4DAA-90CF-6F6F8B66E697}"/>
    <dgm:cxn modelId="{D0314E6E-6D00-4AAC-BFBE-07A4CE0958F2}" srcId="{F6187853-3086-4E03-955B-9206D5E917CE}" destId="{895E78BE-B60B-49AF-9CE7-948191426099}" srcOrd="0" destOrd="0" parTransId="{CBB3412D-0C05-4F7D-8885-ACCD33FC24E1}" sibTransId="{A42D5586-BC62-4430-AD0F-62746314B6EA}"/>
    <dgm:cxn modelId="{2B63A64B-76DD-4D96-BADB-59E72A0D8438}" type="presOf" srcId="{7BA8A893-AA21-4BE3-B1F4-06A55F4C2FC6}" destId="{25359B2A-0E40-460F-8496-24BCA7B23043}" srcOrd="0" destOrd="0" presId="urn:microsoft.com/office/officeart/2005/8/layout/cycle5"/>
    <dgm:cxn modelId="{8F8335B2-DEBF-4D71-AB4A-9BBCBEF8454E}" srcId="{F6187853-3086-4E03-955B-9206D5E917CE}" destId="{0F1548BF-AD11-4BA8-9A38-0A24AFE03D20}" srcOrd="3" destOrd="0" parTransId="{C9F0BAD5-8508-4804-8188-B189250FACE4}" sibTransId="{F932D114-A942-42D2-9DFD-5307DCE0425C}"/>
    <dgm:cxn modelId="{1A714672-5D77-4E77-A481-4EEC4963B26E}" type="presOf" srcId="{05BB74A0-840F-4D11-BDBA-DC48E4D0928C}" destId="{674DBB4D-E061-4E91-BDF1-68F7D65C9BDB}" srcOrd="0" destOrd="0" presId="urn:microsoft.com/office/officeart/2005/8/layout/cycle5"/>
    <dgm:cxn modelId="{7B6B93C4-EC55-43A5-A3E0-C8147BBEEA62}" type="presOf" srcId="{0FD61C06-26F0-4B38-A0AA-748111A587B7}" destId="{6C98677D-FA73-4521-A5CB-FFB975E0EC29}" srcOrd="0" destOrd="0" presId="urn:microsoft.com/office/officeart/2005/8/layout/cycle5"/>
    <dgm:cxn modelId="{F75BA05E-415D-4B5B-8056-9BC2494D5E74}" srcId="{F6187853-3086-4E03-955B-9206D5E917CE}" destId="{05BB74A0-840F-4D11-BDBA-DC48E4D0928C}" srcOrd="2" destOrd="0" parTransId="{566B0301-048F-470C-903C-2C826A96245A}" sibTransId="{648FA3E1-33C7-4A10-AC45-845775ADA574}"/>
    <dgm:cxn modelId="{AEF94785-66C7-4C71-9AD4-FB971DDE1DF0}" type="presOf" srcId="{0F1548BF-AD11-4BA8-9A38-0A24AFE03D20}" destId="{19E75ED5-1218-4312-B85F-45585B8AB011}" srcOrd="0" destOrd="0" presId="urn:microsoft.com/office/officeart/2005/8/layout/cycle5"/>
    <dgm:cxn modelId="{046BFAB1-5DB8-4CDC-A8B0-2A5B3128EC4A}" type="presOf" srcId="{F932D114-A942-42D2-9DFD-5307DCE0425C}" destId="{FBB64297-D35B-4F99-82DD-627AB44E8487}" srcOrd="0" destOrd="0" presId="urn:microsoft.com/office/officeart/2005/8/layout/cycle5"/>
    <dgm:cxn modelId="{339F84CB-EA19-49C5-AA2D-781DF64A5E9F}" type="presOf" srcId="{895E78BE-B60B-49AF-9CE7-948191426099}" destId="{D4F39CC8-99DF-45CB-8BDB-F6B151A22A89}" srcOrd="0" destOrd="0" presId="urn:microsoft.com/office/officeart/2005/8/layout/cycle5"/>
    <dgm:cxn modelId="{57B626C5-B0B9-40B2-8858-72E0CC638CC4}" type="presOf" srcId="{40B01E78-865C-4949-8645-0EB96F1B7862}" destId="{F9B4F673-09B9-42DC-AD4D-77470C05F225}" srcOrd="0" destOrd="0" presId="urn:microsoft.com/office/officeart/2005/8/layout/cycle5"/>
    <dgm:cxn modelId="{FCF5347C-9A90-4B6A-A33F-7E280F51AF1D}" type="presParOf" srcId="{DFA8B224-BCD9-40B7-80F3-18E183DB18F1}" destId="{D4F39CC8-99DF-45CB-8BDB-F6B151A22A89}" srcOrd="0" destOrd="0" presId="urn:microsoft.com/office/officeart/2005/8/layout/cycle5"/>
    <dgm:cxn modelId="{9F781E98-CA5D-4EF1-85DF-51A4B212C207}" type="presParOf" srcId="{DFA8B224-BCD9-40B7-80F3-18E183DB18F1}" destId="{3CE029D8-D82E-46D7-BBD3-13F6F2F1E08A}" srcOrd="1" destOrd="0" presId="urn:microsoft.com/office/officeart/2005/8/layout/cycle5"/>
    <dgm:cxn modelId="{3C2FF04D-439B-4CF6-BC44-5FDED5450ADF}" type="presParOf" srcId="{DFA8B224-BCD9-40B7-80F3-18E183DB18F1}" destId="{7332AEB5-8A40-4A99-B8DC-F583D9CEB72C}" srcOrd="2" destOrd="0" presId="urn:microsoft.com/office/officeart/2005/8/layout/cycle5"/>
    <dgm:cxn modelId="{1679412E-A444-4396-BC79-AD991718998B}" type="presParOf" srcId="{DFA8B224-BCD9-40B7-80F3-18E183DB18F1}" destId="{F9B4F673-09B9-42DC-AD4D-77470C05F225}" srcOrd="3" destOrd="0" presId="urn:microsoft.com/office/officeart/2005/8/layout/cycle5"/>
    <dgm:cxn modelId="{DEB2075D-262F-4BA4-97AF-4CD6C8589A6D}" type="presParOf" srcId="{DFA8B224-BCD9-40B7-80F3-18E183DB18F1}" destId="{E343D264-2BB4-4B2C-8EC6-104611FFA19E}" srcOrd="4" destOrd="0" presId="urn:microsoft.com/office/officeart/2005/8/layout/cycle5"/>
    <dgm:cxn modelId="{ED8D2670-0C95-4957-AE75-F26A20A43047}" type="presParOf" srcId="{DFA8B224-BCD9-40B7-80F3-18E183DB18F1}" destId="{1D2731EF-3CD2-48B2-8555-5A27A7423E93}" srcOrd="5" destOrd="0" presId="urn:microsoft.com/office/officeart/2005/8/layout/cycle5"/>
    <dgm:cxn modelId="{0444E755-3A7E-472E-AA6E-D30C4C08A2EF}" type="presParOf" srcId="{DFA8B224-BCD9-40B7-80F3-18E183DB18F1}" destId="{674DBB4D-E061-4E91-BDF1-68F7D65C9BDB}" srcOrd="6" destOrd="0" presId="urn:microsoft.com/office/officeart/2005/8/layout/cycle5"/>
    <dgm:cxn modelId="{52C638A3-F098-4EFB-BBB8-8357BCDC0AC3}" type="presParOf" srcId="{DFA8B224-BCD9-40B7-80F3-18E183DB18F1}" destId="{9E95997E-6C43-4394-A41E-A659709D6278}" srcOrd="7" destOrd="0" presId="urn:microsoft.com/office/officeart/2005/8/layout/cycle5"/>
    <dgm:cxn modelId="{6F62A7F4-25EC-4AEF-982B-A74F4E34010F}" type="presParOf" srcId="{DFA8B224-BCD9-40B7-80F3-18E183DB18F1}" destId="{1089CF81-8AC1-4FD2-9748-F2969E930B06}" srcOrd="8" destOrd="0" presId="urn:microsoft.com/office/officeart/2005/8/layout/cycle5"/>
    <dgm:cxn modelId="{E46554A8-B8DC-46FA-AE67-31A229A70825}" type="presParOf" srcId="{DFA8B224-BCD9-40B7-80F3-18E183DB18F1}" destId="{19E75ED5-1218-4312-B85F-45585B8AB011}" srcOrd="9" destOrd="0" presId="urn:microsoft.com/office/officeart/2005/8/layout/cycle5"/>
    <dgm:cxn modelId="{8FE8D8CA-DB62-4597-9618-52491A9978BB}" type="presParOf" srcId="{DFA8B224-BCD9-40B7-80F3-18E183DB18F1}" destId="{217E4D22-D4AF-4337-A6CB-6B45F6C57DE8}" srcOrd="10" destOrd="0" presId="urn:microsoft.com/office/officeart/2005/8/layout/cycle5"/>
    <dgm:cxn modelId="{078827D9-2620-49C8-A942-601257DC50F1}" type="presParOf" srcId="{DFA8B224-BCD9-40B7-80F3-18E183DB18F1}" destId="{FBB64297-D35B-4F99-82DD-627AB44E8487}" srcOrd="11" destOrd="0" presId="urn:microsoft.com/office/officeart/2005/8/layout/cycle5"/>
    <dgm:cxn modelId="{47904455-8408-47BD-BA09-F63AD884C6E6}" type="presParOf" srcId="{DFA8B224-BCD9-40B7-80F3-18E183DB18F1}" destId="{25359B2A-0E40-460F-8496-24BCA7B23043}" srcOrd="12" destOrd="0" presId="urn:microsoft.com/office/officeart/2005/8/layout/cycle5"/>
    <dgm:cxn modelId="{FB02467A-9DF5-44BF-A6F3-EE7616B62301}" type="presParOf" srcId="{DFA8B224-BCD9-40B7-80F3-18E183DB18F1}" destId="{E99962C0-15AF-4BB3-95E8-20B50DF73BFA}" srcOrd="13" destOrd="0" presId="urn:microsoft.com/office/officeart/2005/8/layout/cycle5"/>
    <dgm:cxn modelId="{7916DD98-C08B-42FC-B2FD-E25F94FCF81A}" type="presParOf" srcId="{DFA8B224-BCD9-40B7-80F3-18E183DB18F1}" destId="{6C98677D-FA73-4521-A5CB-FFB975E0EC29}" srcOrd="14" destOrd="0" presId="urn:microsoft.com/office/officeart/2005/8/layout/cycle5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6187853-3086-4E03-955B-9206D5E917CE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95E78BE-B60B-49AF-9CE7-948191426099}">
      <dgm:prSet phldrT="[Text]"/>
      <dgm:spPr/>
      <dgm:t>
        <a:bodyPr/>
        <a:lstStyle/>
        <a:p>
          <a:r>
            <a:rPr lang="en-GB" dirty="0" smtClean="0"/>
            <a:t>High inflation, tax interest rates</a:t>
          </a:r>
          <a:endParaRPr lang="en-GB" dirty="0"/>
        </a:p>
      </dgm:t>
    </dgm:pt>
    <dgm:pt modelId="{CBB3412D-0C05-4F7D-8885-ACCD33FC24E1}" type="parTrans" cxnId="{D0314E6E-6D00-4AAC-BFBE-07A4CE0958F2}">
      <dgm:prSet/>
      <dgm:spPr/>
      <dgm:t>
        <a:bodyPr/>
        <a:lstStyle/>
        <a:p>
          <a:endParaRPr lang="en-GB"/>
        </a:p>
      </dgm:t>
    </dgm:pt>
    <dgm:pt modelId="{A42D5586-BC62-4430-AD0F-62746314B6EA}" type="sibTrans" cxnId="{D0314E6E-6D00-4AAC-BFBE-07A4CE0958F2}">
      <dgm:prSet/>
      <dgm:spPr/>
      <dgm:t>
        <a:bodyPr/>
        <a:lstStyle/>
        <a:p>
          <a:endParaRPr lang="en-GB" dirty="0"/>
        </a:p>
      </dgm:t>
    </dgm:pt>
    <dgm:pt modelId="{40B01E78-865C-4949-8645-0EB96F1B7862}">
      <dgm:prSet phldrT="[Text]"/>
      <dgm:spPr/>
      <dgm:t>
        <a:bodyPr/>
        <a:lstStyle/>
        <a:p>
          <a:r>
            <a:rPr lang="en-GB" dirty="0" smtClean="0"/>
            <a:t>Threat to organisation stability</a:t>
          </a:r>
          <a:endParaRPr lang="en-GB" dirty="0"/>
        </a:p>
      </dgm:t>
    </dgm:pt>
    <dgm:pt modelId="{CC937F75-C2F8-4B96-BAC1-6F135658152B}" type="parTrans" cxnId="{1EE4A8BC-3FEC-4185-8DD4-5D8FCD9100AC}">
      <dgm:prSet/>
      <dgm:spPr/>
      <dgm:t>
        <a:bodyPr/>
        <a:lstStyle/>
        <a:p>
          <a:endParaRPr lang="en-GB"/>
        </a:p>
      </dgm:t>
    </dgm:pt>
    <dgm:pt modelId="{9F2F6E08-8E1C-4DAA-90CF-6F6F8B66E697}" type="sibTrans" cxnId="{1EE4A8BC-3FEC-4185-8DD4-5D8FCD9100AC}">
      <dgm:prSet/>
      <dgm:spPr/>
      <dgm:t>
        <a:bodyPr/>
        <a:lstStyle/>
        <a:p>
          <a:endParaRPr lang="en-GB" dirty="0"/>
        </a:p>
      </dgm:t>
    </dgm:pt>
    <dgm:pt modelId="{05BB74A0-840F-4D11-BDBA-DC48E4D0928C}">
      <dgm:prSet phldrT="[Text]"/>
      <dgm:spPr/>
      <dgm:t>
        <a:bodyPr/>
        <a:lstStyle/>
        <a:p>
          <a:r>
            <a:rPr lang="en-GB" dirty="0" smtClean="0"/>
            <a:t>High unemployment</a:t>
          </a:r>
          <a:endParaRPr lang="en-GB" dirty="0"/>
        </a:p>
      </dgm:t>
    </dgm:pt>
    <dgm:pt modelId="{566B0301-048F-470C-903C-2C826A96245A}" type="parTrans" cxnId="{F75BA05E-415D-4B5B-8056-9BC2494D5E74}">
      <dgm:prSet/>
      <dgm:spPr/>
      <dgm:t>
        <a:bodyPr/>
        <a:lstStyle/>
        <a:p>
          <a:endParaRPr lang="en-GB"/>
        </a:p>
      </dgm:t>
    </dgm:pt>
    <dgm:pt modelId="{648FA3E1-33C7-4A10-AC45-845775ADA574}" type="sibTrans" cxnId="{F75BA05E-415D-4B5B-8056-9BC2494D5E74}">
      <dgm:prSet/>
      <dgm:spPr/>
      <dgm:t>
        <a:bodyPr/>
        <a:lstStyle/>
        <a:p>
          <a:endParaRPr lang="en-GB" dirty="0"/>
        </a:p>
      </dgm:t>
    </dgm:pt>
    <dgm:pt modelId="{0F1548BF-AD11-4BA8-9A38-0A24AFE03D20}">
      <dgm:prSet phldrT="[Text]"/>
      <dgm:spPr/>
      <dgm:t>
        <a:bodyPr/>
        <a:lstStyle/>
        <a:p>
          <a:r>
            <a:rPr lang="en-GB" dirty="0" smtClean="0"/>
            <a:t>Reduction in wages </a:t>
          </a:r>
        </a:p>
        <a:p>
          <a:r>
            <a:rPr lang="en-GB" dirty="0" smtClean="0"/>
            <a:t>Less favourable T&amp;C’s</a:t>
          </a:r>
          <a:endParaRPr lang="en-GB" dirty="0"/>
        </a:p>
      </dgm:t>
    </dgm:pt>
    <dgm:pt modelId="{C9F0BAD5-8508-4804-8188-B189250FACE4}" type="parTrans" cxnId="{8F8335B2-DEBF-4D71-AB4A-9BBCBEF8454E}">
      <dgm:prSet/>
      <dgm:spPr/>
      <dgm:t>
        <a:bodyPr/>
        <a:lstStyle/>
        <a:p>
          <a:endParaRPr lang="en-GB"/>
        </a:p>
      </dgm:t>
    </dgm:pt>
    <dgm:pt modelId="{F932D114-A942-42D2-9DFD-5307DCE0425C}" type="sibTrans" cxnId="{8F8335B2-DEBF-4D71-AB4A-9BBCBEF8454E}">
      <dgm:prSet/>
      <dgm:spPr/>
      <dgm:t>
        <a:bodyPr/>
        <a:lstStyle/>
        <a:p>
          <a:endParaRPr lang="en-GB" dirty="0"/>
        </a:p>
      </dgm:t>
    </dgm:pt>
    <dgm:pt modelId="{7BA8A893-AA21-4BE3-B1F4-06A55F4C2FC6}">
      <dgm:prSet phldrT="[Text]"/>
      <dgm:spPr/>
      <dgm:t>
        <a:bodyPr/>
        <a:lstStyle/>
        <a:p>
          <a:r>
            <a:rPr lang="en-GB" dirty="0" smtClean="0"/>
            <a:t>Redundancies and lay offs</a:t>
          </a:r>
          <a:endParaRPr lang="en-GB" dirty="0"/>
        </a:p>
      </dgm:t>
    </dgm:pt>
    <dgm:pt modelId="{54DA1CD5-096B-47D6-A988-D43C0C811AF4}" type="parTrans" cxnId="{30FBE473-FF7C-4C26-BEA8-812A6044C7CB}">
      <dgm:prSet/>
      <dgm:spPr/>
      <dgm:t>
        <a:bodyPr/>
        <a:lstStyle/>
        <a:p>
          <a:endParaRPr lang="en-GB"/>
        </a:p>
      </dgm:t>
    </dgm:pt>
    <dgm:pt modelId="{0FD61C06-26F0-4B38-A0AA-748111A587B7}" type="sibTrans" cxnId="{30FBE473-FF7C-4C26-BEA8-812A6044C7CB}">
      <dgm:prSet/>
      <dgm:spPr/>
      <dgm:t>
        <a:bodyPr/>
        <a:lstStyle/>
        <a:p>
          <a:endParaRPr lang="en-GB" dirty="0"/>
        </a:p>
      </dgm:t>
    </dgm:pt>
    <dgm:pt modelId="{DFA8B224-BCD9-40B7-80F3-18E183DB18F1}" type="pres">
      <dgm:prSet presAssocID="{F6187853-3086-4E03-955B-9206D5E917C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4F39CC8-99DF-45CB-8BDB-F6B151A22A89}" type="pres">
      <dgm:prSet presAssocID="{895E78BE-B60B-49AF-9CE7-94819142609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CE029D8-D82E-46D7-BBD3-13F6F2F1E08A}" type="pres">
      <dgm:prSet presAssocID="{895E78BE-B60B-49AF-9CE7-948191426099}" presName="spNode" presStyleCnt="0"/>
      <dgm:spPr/>
    </dgm:pt>
    <dgm:pt modelId="{7332AEB5-8A40-4A99-B8DC-F583D9CEB72C}" type="pres">
      <dgm:prSet presAssocID="{A42D5586-BC62-4430-AD0F-62746314B6EA}" presName="sibTrans" presStyleLbl="sibTrans1D1" presStyleIdx="0" presStyleCnt="5"/>
      <dgm:spPr/>
      <dgm:t>
        <a:bodyPr/>
        <a:lstStyle/>
        <a:p>
          <a:endParaRPr lang="en-GB"/>
        </a:p>
      </dgm:t>
    </dgm:pt>
    <dgm:pt modelId="{F9B4F673-09B9-42DC-AD4D-77470C05F225}" type="pres">
      <dgm:prSet presAssocID="{40B01E78-865C-4949-8645-0EB96F1B786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343D264-2BB4-4B2C-8EC6-104611FFA19E}" type="pres">
      <dgm:prSet presAssocID="{40B01E78-865C-4949-8645-0EB96F1B7862}" presName="spNode" presStyleCnt="0"/>
      <dgm:spPr/>
    </dgm:pt>
    <dgm:pt modelId="{1D2731EF-3CD2-48B2-8555-5A27A7423E93}" type="pres">
      <dgm:prSet presAssocID="{9F2F6E08-8E1C-4DAA-90CF-6F6F8B66E697}" presName="sibTrans" presStyleLbl="sibTrans1D1" presStyleIdx="1" presStyleCnt="5"/>
      <dgm:spPr/>
      <dgm:t>
        <a:bodyPr/>
        <a:lstStyle/>
        <a:p>
          <a:endParaRPr lang="en-GB"/>
        </a:p>
      </dgm:t>
    </dgm:pt>
    <dgm:pt modelId="{674DBB4D-E061-4E91-BDF1-68F7D65C9BDB}" type="pres">
      <dgm:prSet presAssocID="{05BB74A0-840F-4D11-BDBA-DC48E4D0928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E95997E-6C43-4394-A41E-A659709D6278}" type="pres">
      <dgm:prSet presAssocID="{05BB74A0-840F-4D11-BDBA-DC48E4D0928C}" presName="spNode" presStyleCnt="0"/>
      <dgm:spPr/>
    </dgm:pt>
    <dgm:pt modelId="{1089CF81-8AC1-4FD2-9748-F2969E930B06}" type="pres">
      <dgm:prSet presAssocID="{648FA3E1-33C7-4A10-AC45-845775ADA574}" presName="sibTrans" presStyleLbl="sibTrans1D1" presStyleIdx="2" presStyleCnt="5"/>
      <dgm:spPr/>
      <dgm:t>
        <a:bodyPr/>
        <a:lstStyle/>
        <a:p>
          <a:endParaRPr lang="en-GB"/>
        </a:p>
      </dgm:t>
    </dgm:pt>
    <dgm:pt modelId="{19E75ED5-1218-4312-B85F-45585B8AB011}" type="pres">
      <dgm:prSet presAssocID="{0F1548BF-AD11-4BA8-9A38-0A24AFE03D2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17E4D22-D4AF-4337-A6CB-6B45F6C57DE8}" type="pres">
      <dgm:prSet presAssocID="{0F1548BF-AD11-4BA8-9A38-0A24AFE03D20}" presName="spNode" presStyleCnt="0"/>
      <dgm:spPr/>
    </dgm:pt>
    <dgm:pt modelId="{FBB64297-D35B-4F99-82DD-627AB44E8487}" type="pres">
      <dgm:prSet presAssocID="{F932D114-A942-42D2-9DFD-5307DCE0425C}" presName="sibTrans" presStyleLbl="sibTrans1D1" presStyleIdx="3" presStyleCnt="5"/>
      <dgm:spPr/>
      <dgm:t>
        <a:bodyPr/>
        <a:lstStyle/>
        <a:p>
          <a:endParaRPr lang="en-GB"/>
        </a:p>
      </dgm:t>
    </dgm:pt>
    <dgm:pt modelId="{25359B2A-0E40-460F-8496-24BCA7B23043}" type="pres">
      <dgm:prSet presAssocID="{7BA8A893-AA21-4BE3-B1F4-06A55F4C2FC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99962C0-15AF-4BB3-95E8-20B50DF73BFA}" type="pres">
      <dgm:prSet presAssocID="{7BA8A893-AA21-4BE3-B1F4-06A55F4C2FC6}" presName="spNode" presStyleCnt="0"/>
      <dgm:spPr/>
    </dgm:pt>
    <dgm:pt modelId="{6C98677D-FA73-4521-A5CB-FFB975E0EC29}" type="pres">
      <dgm:prSet presAssocID="{0FD61C06-26F0-4B38-A0AA-748111A587B7}" presName="sibTrans" presStyleLbl="sibTrans1D1" presStyleIdx="4" presStyleCnt="5"/>
      <dgm:spPr/>
      <dgm:t>
        <a:bodyPr/>
        <a:lstStyle/>
        <a:p>
          <a:endParaRPr lang="en-GB"/>
        </a:p>
      </dgm:t>
    </dgm:pt>
  </dgm:ptLst>
  <dgm:cxnLst>
    <dgm:cxn modelId="{52B20C27-1565-40B3-9D7E-C15F43493CFB}" type="presOf" srcId="{A42D5586-BC62-4430-AD0F-62746314B6EA}" destId="{7332AEB5-8A40-4A99-B8DC-F583D9CEB72C}" srcOrd="0" destOrd="0" presId="urn:microsoft.com/office/officeart/2005/8/layout/cycle5"/>
    <dgm:cxn modelId="{6DC0E3A3-7B68-4ACC-A860-87757909406C}" type="presOf" srcId="{9F2F6E08-8E1C-4DAA-90CF-6F6F8B66E697}" destId="{1D2731EF-3CD2-48B2-8555-5A27A7423E93}" srcOrd="0" destOrd="0" presId="urn:microsoft.com/office/officeart/2005/8/layout/cycle5"/>
    <dgm:cxn modelId="{0EF249C4-1326-49C2-8A7B-98F477F505D2}" type="presOf" srcId="{0FD61C06-26F0-4B38-A0AA-748111A587B7}" destId="{6C98677D-FA73-4521-A5CB-FFB975E0EC29}" srcOrd="0" destOrd="0" presId="urn:microsoft.com/office/officeart/2005/8/layout/cycle5"/>
    <dgm:cxn modelId="{0513B7DD-5E32-4972-A07F-4355CDA56C56}" type="presOf" srcId="{F6187853-3086-4E03-955B-9206D5E917CE}" destId="{DFA8B224-BCD9-40B7-80F3-18E183DB18F1}" srcOrd="0" destOrd="0" presId="urn:microsoft.com/office/officeart/2005/8/layout/cycle5"/>
    <dgm:cxn modelId="{30FBE473-FF7C-4C26-BEA8-812A6044C7CB}" srcId="{F6187853-3086-4E03-955B-9206D5E917CE}" destId="{7BA8A893-AA21-4BE3-B1F4-06A55F4C2FC6}" srcOrd="4" destOrd="0" parTransId="{54DA1CD5-096B-47D6-A988-D43C0C811AF4}" sibTransId="{0FD61C06-26F0-4B38-A0AA-748111A587B7}"/>
    <dgm:cxn modelId="{C2D09E21-0F64-4421-AC10-24970E92F879}" type="presOf" srcId="{7BA8A893-AA21-4BE3-B1F4-06A55F4C2FC6}" destId="{25359B2A-0E40-460F-8496-24BCA7B23043}" srcOrd="0" destOrd="0" presId="urn:microsoft.com/office/officeart/2005/8/layout/cycle5"/>
    <dgm:cxn modelId="{1EE4A8BC-3FEC-4185-8DD4-5D8FCD9100AC}" srcId="{F6187853-3086-4E03-955B-9206D5E917CE}" destId="{40B01E78-865C-4949-8645-0EB96F1B7862}" srcOrd="1" destOrd="0" parTransId="{CC937F75-C2F8-4B96-BAC1-6F135658152B}" sibTransId="{9F2F6E08-8E1C-4DAA-90CF-6F6F8B66E697}"/>
    <dgm:cxn modelId="{D0314E6E-6D00-4AAC-BFBE-07A4CE0958F2}" srcId="{F6187853-3086-4E03-955B-9206D5E917CE}" destId="{895E78BE-B60B-49AF-9CE7-948191426099}" srcOrd="0" destOrd="0" parTransId="{CBB3412D-0C05-4F7D-8885-ACCD33FC24E1}" sibTransId="{A42D5586-BC62-4430-AD0F-62746314B6EA}"/>
    <dgm:cxn modelId="{08C1058A-1E6E-4643-BC73-4F3150B2B227}" type="presOf" srcId="{40B01E78-865C-4949-8645-0EB96F1B7862}" destId="{F9B4F673-09B9-42DC-AD4D-77470C05F225}" srcOrd="0" destOrd="0" presId="urn:microsoft.com/office/officeart/2005/8/layout/cycle5"/>
    <dgm:cxn modelId="{8F8335B2-DEBF-4D71-AB4A-9BBCBEF8454E}" srcId="{F6187853-3086-4E03-955B-9206D5E917CE}" destId="{0F1548BF-AD11-4BA8-9A38-0A24AFE03D20}" srcOrd="3" destOrd="0" parTransId="{C9F0BAD5-8508-4804-8188-B189250FACE4}" sibTransId="{F932D114-A942-42D2-9DFD-5307DCE0425C}"/>
    <dgm:cxn modelId="{7E7C2179-D13F-4F92-B869-16631919074E}" type="presOf" srcId="{0F1548BF-AD11-4BA8-9A38-0A24AFE03D20}" destId="{19E75ED5-1218-4312-B85F-45585B8AB011}" srcOrd="0" destOrd="0" presId="urn:microsoft.com/office/officeart/2005/8/layout/cycle5"/>
    <dgm:cxn modelId="{F75BA05E-415D-4B5B-8056-9BC2494D5E74}" srcId="{F6187853-3086-4E03-955B-9206D5E917CE}" destId="{05BB74A0-840F-4D11-BDBA-DC48E4D0928C}" srcOrd="2" destOrd="0" parTransId="{566B0301-048F-470C-903C-2C826A96245A}" sibTransId="{648FA3E1-33C7-4A10-AC45-845775ADA574}"/>
    <dgm:cxn modelId="{54DCD9DF-CECC-4991-BA9E-FB92A85E6E8E}" type="presOf" srcId="{F932D114-A942-42D2-9DFD-5307DCE0425C}" destId="{FBB64297-D35B-4F99-82DD-627AB44E8487}" srcOrd="0" destOrd="0" presId="urn:microsoft.com/office/officeart/2005/8/layout/cycle5"/>
    <dgm:cxn modelId="{14659A56-A82E-42D8-9892-4DD87F4EE5FF}" type="presOf" srcId="{648FA3E1-33C7-4A10-AC45-845775ADA574}" destId="{1089CF81-8AC1-4FD2-9748-F2969E930B06}" srcOrd="0" destOrd="0" presId="urn:microsoft.com/office/officeart/2005/8/layout/cycle5"/>
    <dgm:cxn modelId="{EB1A33D8-E85A-45F4-991C-15C65685730E}" type="presOf" srcId="{05BB74A0-840F-4D11-BDBA-DC48E4D0928C}" destId="{674DBB4D-E061-4E91-BDF1-68F7D65C9BDB}" srcOrd="0" destOrd="0" presId="urn:microsoft.com/office/officeart/2005/8/layout/cycle5"/>
    <dgm:cxn modelId="{2C60C045-EF96-41A3-8A07-B436D7295294}" type="presOf" srcId="{895E78BE-B60B-49AF-9CE7-948191426099}" destId="{D4F39CC8-99DF-45CB-8BDB-F6B151A22A89}" srcOrd="0" destOrd="0" presId="urn:microsoft.com/office/officeart/2005/8/layout/cycle5"/>
    <dgm:cxn modelId="{E3550DB8-EF34-4786-BED4-C9A7E92CE088}" type="presParOf" srcId="{DFA8B224-BCD9-40B7-80F3-18E183DB18F1}" destId="{D4F39CC8-99DF-45CB-8BDB-F6B151A22A89}" srcOrd="0" destOrd="0" presId="urn:microsoft.com/office/officeart/2005/8/layout/cycle5"/>
    <dgm:cxn modelId="{EC21A008-656C-4034-A74A-D51D9B55EE5F}" type="presParOf" srcId="{DFA8B224-BCD9-40B7-80F3-18E183DB18F1}" destId="{3CE029D8-D82E-46D7-BBD3-13F6F2F1E08A}" srcOrd="1" destOrd="0" presId="urn:microsoft.com/office/officeart/2005/8/layout/cycle5"/>
    <dgm:cxn modelId="{1C5FE031-4010-4E04-97B6-9E4077076D36}" type="presParOf" srcId="{DFA8B224-BCD9-40B7-80F3-18E183DB18F1}" destId="{7332AEB5-8A40-4A99-B8DC-F583D9CEB72C}" srcOrd="2" destOrd="0" presId="urn:microsoft.com/office/officeart/2005/8/layout/cycle5"/>
    <dgm:cxn modelId="{2FF5B881-9E65-48CF-8690-15B1A8CF08D7}" type="presParOf" srcId="{DFA8B224-BCD9-40B7-80F3-18E183DB18F1}" destId="{F9B4F673-09B9-42DC-AD4D-77470C05F225}" srcOrd="3" destOrd="0" presId="urn:microsoft.com/office/officeart/2005/8/layout/cycle5"/>
    <dgm:cxn modelId="{1C6D6519-AC29-41BD-B40A-696A148918E3}" type="presParOf" srcId="{DFA8B224-BCD9-40B7-80F3-18E183DB18F1}" destId="{E343D264-2BB4-4B2C-8EC6-104611FFA19E}" srcOrd="4" destOrd="0" presId="urn:microsoft.com/office/officeart/2005/8/layout/cycle5"/>
    <dgm:cxn modelId="{F551147D-BADF-4522-BEF2-950B1CEEEDF3}" type="presParOf" srcId="{DFA8B224-BCD9-40B7-80F3-18E183DB18F1}" destId="{1D2731EF-3CD2-48B2-8555-5A27A7423E93}" srcOrd="5" destOrd="0" presId="urn:microsoft.com/office/officeart/2005/8/layout/cycle5"/>
    <dgm:cxn modelId="{6449D97B-DCE2-4202-95C3-234E042ABCEA}" type="presParOf" srcId="{DFA8B224-BCD9-40B7-80F3-18E183DB18F1}" destId="{674DBB4D-E061-4E91-BDF1-68F7D65C9BDB}" srcOrd="6" destOrd="0" presId="urn:microsoft.com/office/officeart/2005/8/layout/cycle5"/>
    <dgm:cxn modelId="{D7A83169-DBDB-4A20-AEDD-FDD7FDB6ABA8}" type="presParOf" srcId="{DFA8B224-BCD9-40B7-80F3-18E183DB18F1}" destId="{9E95997E-6C43-4394-A41E-A659709D6278}" srcOrd="7" destOrd="0" presId="urn:microsoft.com/office/officeart/2005/8/layout/cycle5"/>
    <dgm:cxn modelId="{10B1D879-F74E-41D5-B2EA-B201BD62B250}" type="presParOf" srcId="{DFA8B224-BCD9-40B7-80F3-18E183DB18F1}" destId="{1089CF81-8AC1-4FD2-9748-F2969E930B06}" srcOrd="8" destOrd="0" presId="urn:microsoft.com/office/officeart/2005/8/layout/cycle5"/>
    <dgm:cxn modelId="{E9DEAE6E-90E9-464D-A651-EACCE6B21C0B}" type="presParOf" srcId="{DFA8B224-BCD9-40B7-80F3-18E183DB18F1}" destId="{19E75ED5-1218-4312-B85F-45585B8AB011}" srcOrd="9" destOrd="0" presId="urn:microsoft.com/office/officeart/2005/8/layout/cycle5"/>
    <dgm:cxn modelId="{2B2AC820-E4BD-4F10-8E2E-58D81E6232C1}" type="presParOf" srcId="{DFA8B224-BCD9-40B7-80F3-18E183DB18F1}" destId="{217E4D22-D4AF-4337-A6CB-6B45F6C57DE8}" srcOrd="10" destOrd="0" presId="urn:microsoft.com/office/officeart/2005/8/layout/cycle5"/>
    <dgm:cxn modelId="{D5AB422D-C988-48C7-99C6-42D998A80D41}" type="presParOf" srcId="{DFA8B224-BCD9-40B7-80F3-18E183DB18F1}" destId="{FBB64297-D35B-4F99-82DD-627AB44E8487}" srcOrd="11" destOrd="0" presId="urn:microsoft.com/office/officeart/2005/8/layout/cycle5"/>
    <dgm:cxn modelId="{EB74A176-E942-445D-B859-13A4AB171A57}" type="presParOf" srcId="{DFA8B224-BCD9-40B7-80F3-18E183DB18F1}" destId="{25359B2A-0E40-460F-8496-24BCA7B23043}" srcOrd="12" destOrd="0" presId="urn:microsoft.com/office/officeart/2005/8/layout/cycle5"/>
    <dgm:cxn modelId="{41F484DF-7F61-4494-81DD-E0A8FFDF1066}" type="presParOf" srcId="{DFA8B224-BCD9-40B7-80F3-18E183DB18F1}" destId="{E99962C0-15AF-4BB3-95E8-20B50DF73BFA}" srcOrd="13" destOrd="0" presId="urn:microsoft.com/office/officeart/2005/8/layout/cycle5"/>
    <dgm:cxn modelId="{1AE1E986-8651-410C-8FFC-7C0E1B4112C2}" type="presParOf" srcId="{DFA8B224-BCD9-40B7-80F3-18E183DB18F1}" destId="{6C98677D-FA73-4521-A5CB-FFB975E0EC29}" srcOrd="14" destOrd="0" presId="urn:microsoft.com/office/officeart/2005/8/layout/cycle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8C79B4-6F2F-423A-A0EE-BED712ED3C39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C4F635-7C2F-4B65-8005-8D67F347792B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0A9D41F-5573-4E7E-97B0-E8150C96BF07}" type="slidenum">
              <a:rPr lang="en-GB" smtClean="0"/>
              <a:pPr/>
              <a:t>1</a:t>
            </a:fld>
            <a:endParaRPr lang="en-GB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3DEBFA3-2946-42DF-9CCD-884B0B9878BB}" type="slidenum">
              <a:rPr lang="en-GB" smtClean="0"/>
              <a:pPr/>
              <a:t>2</a:t>
            </a:fld>
            <a:endParaRPr lang="en-GB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BF23331-B763-4441-A7B3-97014D59C225}" type="slidenum">
              <a:rPr lang="en-GB" smtClean="0"/>
              <a:pPr/>
              <a:t>6</a:t>
            </a:fld>
            <a:endParaRPr lang="en-GB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BFC4D-95EF-4D14-8DCD-8AABFBCA7040}" type="slidenum">
              <a:rPr lang="en-GB" smtClean="0"/>
              <a:pPr/>
              <a:t>8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F2BE48C-AD0D-4978-8D54-0BD3A7DF4358}" type="slidenum">
              <a:rPr lang="en-GB" smtClean="0"/>
              <a:pPr/>
              <a:t>10</a:t>
            </a:fld>
            <a:endParaRPr lang="en-GB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13</a:t>
            </a:fld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14</a:t>
            </a:fld>
            <a:endParaRPr lang="en-GB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Middle</a:t>
            </a:r>
            <a:r>
              <a:rPr lang="en-GB" baseline="0" dirty="0" smtClean="0"/>
              <a:t> section has direct effect on ER because has impact on balance between buyers and sellers of labour services and therefore the rules governing employment conditions.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Even</a:t>
            </a:r>
            <a:r>
              <a:rPr lang="en-GB" baseline="0" dirty="0" smtClean="0"/>
              <a:t> when individuals are in work, a less favourable climate will alter their perception of continuing job security and will impact the relative balance of bargaining power.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15</a:t>
            </a:fld>
            <a:endParaRPr lang="en-GB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Middle</a:t>
            </a:r>
            <a:r>
              <a:rPr lang="en-GB" baseline="0" dirty="0" smtClean="0"/>
              <a:t> section has direct effect on ER because has impact on balance between buyers and sellers of labour services and therefore the rules governing employment conditions.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Even</a:t>
            </a:r>
            <a:r>
              <a:rPr lang="en-GB" baseline="0" dirty="0" smtClean="0"/>
              <a:t> when individuals are in work, a less favourable climate will alter their perception of continuing job security and will impact the relative balance of bargaining power.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16</a:t>
            </a:fld>
            <a:endParaRPr lang="en-GB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17</a:t>
            </a:fld>
            <a:endParaRPr lang="en-GB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government intervention in the marketplace and monetary policy is the best method of ensuring economic growth and stability.</a:t>
            </a:r>
            <a:br>
              <a:rPr lang="en-GB" sz="120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GB" sz="120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GB" sz="120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18</a:t>
            </a:fld>
            <a:endParaRPr lang="en-GB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19</a:t>
            </a:fld>
            <a:endParaRPr lang="en-GB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Commentators</a:t>
            </a:r>
            <a:r>
              <a:rPr lang="en-GB" baseline="0" dirty="0" smtClean="0"/>
              <a:t> say that the deterioration in competitiveness was a direct result of the union defensive attitudes and poor management.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20</a:t>
            </a:fld>
            <a:endParaRPr lang="en-GB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Ship builders</a:t>
            </a:r>
          </a:p>
          <a:p>
            <a:r>
              <a:rPr lang="en-GB" dirty="0" smtClean="0"/>
              <a:t>Car Manufacturers</a:t>
            </a:r>
          </a:p>
          <a:p>
            <a:r>
              <a:rPr lang="en-GB" dirty="0" smtClean="0"/>
              <a:t>Ports</a:t>
            </a:r>
            <a:r>
              <a:rPr lang="en-GB" baseline="0" dirty="0" smtClean="0"/>
              <a:t> </a:t>
            </a:r>
          </a:p>
          <a:p>
            <a:endParaRPr lang="en-GB" baseline="0" dirty="0" smtClean="0"/>
          </a:p>
          <a:p>
            <a:r>
              <a:rPr lang="en-GB" baseline="0" dirty="0" smtClean="0"/>
              <a:t>Own agenda – politically driven</a:t>
            </a:r>
          </a:p>
          <a:p>
            <a:r>
              <a:rPr lang="en-GB" baseline="0" dirty="0" smtClean="0"/>
              <a:t>Unofficial action – not backed by union </a:t>
            </a:r>
          </a:p>
          <a:p>
            <a:r>
              <a:rPr lang="en-GB" baseline="0" dirty="0" smtClean="0"/>
              <a:t>Unconstitutional- not following correct process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21</a:t>
            </a:fld>
            <a:endParaRPr lang="en-GB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Low paid public sector employees went on strike for pay awards in excess of government</a:t>
            </a:r>
            <a:r>
              <a:rPr lang="en-GB" baseline="0" dirty="0" smtClean="0"/>
              <a:t> policy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22</a:t>
            </a:fld>
            <a:endParaRPr lang="en-GB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23</a:t>
            </a:fld>
            <a:endParaRPr lang="en-GB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High tech industries</a:t>
            </a:r>
          </a:p>
          <a:p>
            <a:r>
              <a:rPr lang="en-GB" dirty="0" smtClean="0"/>
              <a:t>Where product</a:t>
            </a:r>
            <a:r>
              <a:rPr lang="en-GB" baseline="0" dirty="0" smtClean="0"/>
              <a:t> has very short shelf life</a:t>
            </a:r>
          </a:p>
          <a:p>
            <a:r>
              <a:rPr lang="en-GB" baseline="0" dirty="0" smtClean="0"/>
              <a:t>Where a dispute could cost you your business</a:t>
            </a:r>
            <a:endParaRPr lang="en-GB" dirty="0" smtClean="0"/>
          </a:p>
          <a:p>
            <a:r>
              <a:rPr lang="en-GB" dirty="0" smtClean="0"/>
              <a:t>Rapid Expansion</a:t>
            </a:r>
          </a:p>
          <a:p>
            <a:r>
              <a:rPr lang="en-GB" dirty="0" smtClean="0"/>
              <a:t>Skills in short supply</a:t>
            </a:r>
          </a:p>
          <a:p>
            <a:r>
              <a:rPr lang="en-GB" dirty="0" smtClean="0"/>
              <a:t>Competitors trying to entice</a:t>
            </a:r>
            <a:r>
              <a:rPr lang="en-GB" baseline="0" dirty="0" smtClean="0"/>
              <a:t> away key contributors in the company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24</a:t>
            </a:fld>
            <a:endParaRPr lang="en-GB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Some see globalisation as positive –</a:t>
            </a:r>
            <a:r>
              <a:rPr lang="en-GB" baseline="0" dirty="0" smtClean="0"/>
              <a:t> increased global community, increased employment, ability to work together across the globe to support worthy causes.  Other see it as a way of taking advantaged of cheap labour and believe that the increased profits only benefit Western countries.</a:t>
            </a:r>
          </a:p>
          <a:p>
            <a:r>
              <a:rPr lang="en-GB" baseline="0" dirty="0" smtClean="0"/>
              <a:t>Lack of commitment or loyalty to creation of local or national jobs – can create insecurity</a:t>
            </a:r>
          </a:p>
          <a:p>
            <a:r>
              <a:rPr lang="en-GB" baseline="0" dirty="0" smtClean="0"/>
              <a:t>Companies relocating to the UK bring with them their own culture and expectations – Japanese companies in the late 80’s.  American companies.</a:t>
            </a:r>
          </a:p>
          <a:p>
            <a:endParaRPr lang="en-GB" baseline="0" dirty="0" smtClean="0"/>
          </a:p>
          <a:p>
            <a:r>
              <a:rPr lang="en-GB" baseline="0" dirty="0" smtClean="0"/>
              <a:t>USA Japan look for flexibility and adaptability – can cause blurring of lines of demarcation – impacting significantly on the way negotiation is approached for different groups e.g. shop floor/ office staff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25</a:t>
            </a:fld>
            <a:endParaRPr lang="en-GB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26</a:t>
            </a:fld>
            <a:endParaRPr lang="en-GB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Using the grid above, list all of the advantages and disadvantages associated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27</a:t>
            </a:fld>
            <a:endParaRPr lang="en-GB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28</a:t>
            </a:fld>
            <a:endParaRPr lang="en-GB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29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youtube.com/watch?v=Iw9zbTsKNAA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>Contemporary Developments in Employment Relations</a:t>
            </a:r>
            <a:endParaRPr lang="en-GB" dirty="0"/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/>
            <a:r>
              <a:rPr lang="en-GB" dirty="0" smtClean="0"/>
              <a:t>February </a:t>
            </a:r>
            <a:r>
              <a:rPr lang="en-GB" dirty="0" smtClean="0"/>
              <a:t>2012</a:t>
            </a:r>
          </a:p>
          <a:p>
            <a:pPr marR="0"/>
            <a:r>
              <a:rPr lang="en-GB" dirty="0" smtClean="0"/>
              <a:t>Week 1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Overview of Module</a:t>
            </a:r>
            <a:endParaRPr lang="en-GB" dirty="0"/>
          </a:p>
        </p:txBody>
      </p:sp>
      <p:pic>
        <p:nvPicPr>
          <p:cNvPr id="10244" name="Picture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63938" y="3284538"/>
            <a:ext cx="1944687" cy="97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400" dirty="0" smtClean="0"/>
              <a:t>Explain what is meant by the term ‘employment relationship’ </a:t>
            </a:r>
            <a:endParaRPr lang="en-GB" sz="2400" dirty="0" smtClean="0"/>
          </a:p>
          <a:p>
            <a:pPr eaLnBrk="1" hangingPunct="1">
              <a:lnSpc>
                <a:spcPct val="90000"/>
              </a:lnSpc>
            </a:pPr>
            <a:r>
              <a:rPr lang="en-GB" sz="2400" dirty="0" smtClean="0"/>
              <a:t>Critically evaluate the changing nature of the employment relationship and factors which have influenced it.</a:t>
            </a:r>
            <a:endParaRPr lang="en-GB" sz="2400" dirty="0" smtClean="0"/>
          </a:p>
          <a:p>
            <a:pPr eaLnBrk="1" hangingPunct="1">
              <a:lnSpc>
                <a:spcPct val="90000"/>
              </a:lnSpc>
            </a:pPr>
            <a:r>
              <a:rPr lang="en-GB" sz="2400" dirty="0" smtClean="0"/>
              <a:t>Explore the different theories of employee relations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 smtClean="0"/>
              <a:t>Identify the key parties involved in the employment relationship and how they influence it.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 smtClean="0"/>
              <a:t>Understand the concept of ‘balance of power’</a:t>
            </a:r>
            <a:endParaRPr lang="en-GB" sz="2400" dirty="0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Learning outcomes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1857364"/>
            <a:ext cx="7372378" cy="3952886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sz="2400" dirty="0" smtClean="0">
                <a:latin typeface="Verdana" pitchFamily="34" charset="0"/>
              </a:rPr>
              <a:t>‘Successful organisations are increasingly those which have a constructive relationship with employees and a management approach which enables them to develop and draw on the full potential of their people.’</a:t>
            </a:r>
          </a:p>
          <a:p>
            <a:pPr marL="365760" indent="-256032" eaLnBrk="1" fontAlgn="auto" hangingPunct="1">
              <a:spcAft>
                <a:spcPts val="0"/>
              </a:spcAft>
              <a:buFontTx/>
              <a:buNone/>
              <a:defRPr/>
            </a:pPr>
            <a:endParaRPr lang="en-GB" sz="2400" dirty="0" smtClean="0">
              <a:latin typeface="Verdana" pitchFamily="34" charset="0"/>
            </a:endParaRPr>
          </a:p>
          <a:p>
            <a:pPr marL="365760" indent="-256032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sz="2400" dirty="0" smtClean="0">
                <a:latin typeface="Verdana" pitchFamily="34" charset="0"/>
              </a:rPr>
              <a:t>					              </a:t>
            </a:r>
            <a:r>
              <a:rPr lang="en-GB" sz="2000" dirty="0" smtClean="0">
                <a:latin typeface="Verdana" pitchFamily="34" charset="0"/>
              </a:rPr>
              <a:t>IPD</a:t>
            </a:r>
            <a:r>
              <a:rPr lang="en-GB" sz="2000" dirty="0" smtClean="0">
                <a:latin typeface="Verdana" pitchFamily="34" charset="0"/>
              </a:rPr>
              <a:t> 1997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dirty="0" smtClean="0">
                <a:latin typeface="Verdana" pitchFamily="34" charset="0"/>
              </a:rPr>
              <a:t>Employment relations into the twenty-first century</a:t>
            </a:r>
          </a:p>
        </p:txBody>
      </p:sp>
      <p:pic>
        <p:nvPicPr>
          <p:cNvPr id="59394" name="Picture 2" descr="http://t2.gstatic.com/images?q=tbn:ANd9GcRQg8FnVVmDVpDYQGy0sABP76VnKo7xBK5dkgLC4C1pMOE7RqmF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4214818"/>
            <a:ext cx="3000396" cy="22502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1"/>
          <p:cNvSpPr>
            <a:spLocks noGrp="1"/>
          </p:cNvSpPr>
          <p:nvPr>
            <p:ph idx="1"/>
          </p:nvPr>
        </p:nvSpPr>
        <p:spPr>
          <a:xfrm>
            <a:off x="539750" y="1989138"/>
            <a:ext cx="8229600" cy="4525962"/>
          </a:xfrm>
        </p:spPr>
        <p:txBody>
          <a:bodyPr>
            <a:normAutofit/>
          </a:bodyPr>
          <a:lstStyle/>
          <a:p>
            <a:pPr eaLnBrk="1" hangingPunct="1"/>
            <a:r>
              <a:rPr lang="en-GB" dirty="0" smtClean="0"/>
              <a:t>Read the article entitled:-</a:t>
            </a:r>
          </a:p>
          <a:p>
            <a:pPr eaLnBrk="1" hangingPunct="1">
              <a:buFont typeface="Wingdings 3" pitchFamily="18" charset="2"/>
              <a:buNone/>
            </a:pPr>
            <a:endParaRPr lang="en-GB" dirty="0" smtClean="0"/>
          </a:p>
          <a:p>
            <a:pPr eaLnBrk="1" hangingPunct="1">
              <a:buFont typeface="Wingdings 3" pitchFamily="18" charset="2"/>
              <a:buNone/>
            </a:pPr>
            <a:r>
              <a:rPr lang="en-GB" dirty="0" smtClean="0"/>
              <a:t>	“Déjà vu: the changing world of work in the past 20 years”</a:t>
            </a:r>
          </a:p>
          <a:p>
            <a:pPr eaLnBrk="1" hangingPunct="1"/>
            <a:endParaRPr lang="en-GB" dirty="0" smtClean="0"/>
          </a:p>
          <a:p>
            <a:pPr eaLnBrk="1" hangingPunct="1"/>
            <a:r>
              <a:rPr lang="en-GB" dirty="0" smtClean="0"/>
              <a:t>In small teams use SWOT to critically evaluate the impact these changes have had on the employment relationship from the perspective of the Employer &amp; Employee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The changing nature of employment relationships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Employers and their managers</a:t>
            </a:r>
          </a:p>
          <a:p>
            <a:r>
              <a:rPr lang="en-GB" dirty="0" smtClean="0"/>
              <a:t>Employees</a:t>
            </a:r>
          </a:p>
          <a:p>
            <a:r>
              <a:rPr lang="en-GB" dirty="0" smtClean="0"/>
              <a:t>Employee Representative Bodies</a:t>
            </a:r>
          </a:p>
          <a:p>
            <a:r>
              <a:rPr lang="en-GB" dirty="0" smtClean="0"/>
              <a:t>Employer associations (Eng </a:t>
            </a:r>
            <a:r>
              <a:rPr lang="en-GB" dirty="0" smtClean="0"/>
              <a:t>Emp</a:t>
            </a:r>
            <a:r>
              <a:rPr lang="en-GB" dirty="0" smtClean="0"/>
              <a:t> Fed, </a:t>
            </a:r>
            <a:r>
              <a:rPr lang="en-GB" dirty="0" smtClean="0"/>
              <a:t>EEF</a:t>
            </a:r>
            <a:r>
              <a:rPr lang="en-GB" dirty="0" smtClean="0"/>
              <a:t>)</a:t>
            </a:r>
          </a:p>
          <a:p>
            <a:r>
              <a:rPr lang="en-GB" dirty="0" smtClean="0"/>
              <a:t>Voluntary Organisations</a:t>
            </a:r>
          </a:p>
          <a:p>
            <a:r>
              <a:rPr lang="en-GB" dirty="0" smtClean="0"/>
              <a:t>Government Agencies (</a:t>
            </a:r>
            <a:r>
              <a:rPr lang="en-GB" dirty="0" smtClean="0"/>
              <a:t>e.g</a:t>
            </a:r>
            <a:r>
              <a:rPr lang="en-GB" dirty="0" smtClean="0"/>
              <a:t> ACAS)</a:t>
            </a:r>
          </a:p>
          <a:p>
            <a:r>
              <a:rPr lang="en-GB" dirty="0" smtClean="0"/>
              <a:t>Private Companies (Owned by shareholders)</a:t>
            </a:r>
          </a:p>
          <a:p>
            <a:r>
              <a:rPr lang="en-GB" dirty="0" smtClean="0"/>
              <a:t>Public Bodies (</a:t>
            </a:r>
            <a:r>
              <a:rPr lang="en-GB" dirty="0" smtClean="0"/>
              <a:t>NHS</a:t>
            </a:r>
            <a:r>
              <a:rPr lang="en-GB" dirty="0" smtClean="0"/>
              <a:t>, Royal Mail)</a:t>
            </a:r>
          </a:p>
          <a:p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>Who are the key parties </a:t>
            </a:r>
            <a:r>
              <a:rPr lang="en-GB" dirty="0" smtClean="0"/>
              <a:t>involved in an employment </a:t>
            </a:r>
            <a:r>
              <a:rPr lang="en-GB" dirty="0" smtClean="0"/>
              <a:t>relationship?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</p:nvPr>
        </p:nvGraphicFramePr>
        <p:xfrm>
          <a:off x="428596" y="1000108"/>
          <a:ext cx="8219256" cy="530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1198"/>
                <a:gridCol w="6218058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Theory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Underpinning</a:t>
                      </a:r>
                      <a:r>
                        <a:rPr lang="en-GB" baseline="0" dirty="0" smtClean="0"/>
                        <a:t> beliefs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Unitarism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Harmony</a:t>
                      </a:r>
                      <a:r>
                        <a:rPr lang="en-GB" baseline="0" dirty="0" smtClean="0"/>
                        <a:t> between employee and employer</a:t>
                      </a:r>
                    </a:p>
                    <a:p>
                      <a:r>
                        <a:rPr lang="en-GB" baseline="0" dirty="0" smtClean="0"/>
                        <a:t>Common purpose of goals</a:t>
                      </a:r>
                    </a:p>
                    <a:p>
                      <a:r>
                        <a:rPr lang="en-GB" baseline="0" dirty="0" smtClean="0"/>
                        <a:t>Teamwork essential</a:t>
                      </a:r>
                    </a:p>
                    <a:p>
                      <a:r>
                        <a:rPr lang="en-GB" baseline="0" dirty="0" smtClean="0"/>
                        <a:t>Single Source of authority – Management</a:t>
                      </a:r>
                    </a:p>
                    <a:p>
                      <a:r>
                        <a:rPr lang="en-GB" baseline="0" dirty="0" smtClean="0"/>
                        <a:t>Conflict is not acceptable</a:t>
                      </a:r>
                    </a:p>
                    <a:p>
                      <a:r>
                        <a:rPr lang="en-GB" baseline="0" dirty="0" smtClean="0"/>
                        <a:t>No need for trade union representation</a:t>
                      </a:r>
                    </a:p>
                    <a:p>
                      <a:r>
                        <a:rPr lang="en-GB" baseline="0" dirty="0" smtClean="0"/>
                        <a:t>Actively keep Trade Unions out of the organisation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Pluralism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Differences are acknowledged</a:t>
                      </a:r>
                    </a:p>
                    <a:p>
                      <a:r>
                        <a:rPr lang="en-GB" dirty="0" smtClean="0"/>
                        <a:t>Central</a:t>
                      </a:r>
                      <a:r>
                        <a:rPr lang="en-GB" baseline="0" dirty="0" smtClean="0"/>
                        <a:t> body engages different groups to work together to achieve a common goal</a:t>
                      </a:r>
                    </a:p>
                    <a:p>
                      <a:r>
                        <a:rPr lang="en-GB" baseline="0" dirty="0" smtClean="0"/>
                        <a:t>Conflict is seen as inevitable, but will be managed through policy and </a:t>
                      </a:r>
                      <a:r>
                        <a:rPr lang="en-GB" baseline="0" dirty="0" smtClean="0"/>
                        <a:t>procedures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Marxism (Karl Marx 1800’s)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Class conflict occurs</a:t>
                      </a:r>
                      <a:r>
                        <a:rPr lang="en-GB" baseline="0" dirty="0" smtClean="0"/>
                        <a:t> due to the employees belief that there is an uneven distribution of wealth</a:t>
                      </a:r>
                    </a:p>
                    <a:p>
                      <a:r>
                        <a:rPr lang="en-GB" baseline="0" dirty="0" smtClean="0"/>
                        <a:t>This conflict can affect a wide range of factors, including an uneven access to things such as education and healthcare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Employment relations theories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Small establishments</a:t>
            </a:r>
          </a:p>
          <a:p>
            <a:r>
              <a:rPr lang="en-GB" dirty="0" smtClean="0"/>
              <a:t>Family firms</a:t>
            </a:r>
          </a:p>
          <a:p>
            <a:r>
              <a:rPr lang="en-GB" dirty="0" smtClean="0"/>
              <a:t>Paternalistic companies with charismatic leaders</a:t>
            </a:r>
          </a:p>
          <a:p>
            <a:r>
              <a:rPr lang="en-GB" dirty="0" smtClean="0"/>
              <a:t>Firms in isolated areas</a:t>
            </a:r>
          </a:p>
          <a:p>
            <a:r>
              <a:rPr lang="en-GB" dirty="0" smtClean="0"/>
              <a:t>Cultures where they promote the command and control (Boss) culture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Where are you most likely to find a </a:t>
            </a:r>
            <a:r>
              <a:rPr lang="en-GB" dirty="0" smtClean="0"/>
              <a:t>Unitarist</a:t>
            </a:r>
            <a:r>
              <a:rPr lang="en-GB" dirty="0" smtClean="0"/>
              <a:t> approach?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Collectivism – collective action, common interests (mobilising groups)</a:t>
            </a:r>
          </a:p>
          <a:p>
            <a:pPr eaLnBrk="1" hangingPunct="1"/>
            <a:r>
              <a:rPr lang="en-GB" dirty="0" smtClean="0"/>
              <a:t>Individualism – individual reward, increased legal protection, increased availability of information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Collectivism v individualism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>Factors impacting the employment relationship</a:t>
            </a:r>
            <a:endParaRPr lang="en-GB" dirty="0"/>
          </a:p>
        </p:txBody>
      </p:sp>
      <p:sp>
        <p:nvSpPr>
          <p:cNvPr id="15363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Internal</a:t>
            </a:r>
          </a:p>
        </p:txBody>
      </p:sp>
      <p:sp>
        <p:nvSpPr>
          <p:cNvPr id="15364" name="Text Placeholder 7"/>
          <p:cNvSpPr>
            <a:spLocks noGrp="1"/>
          </p:cNvSpPr>
          <p:nvPr>
            <p:ph type="body" sz="half" idx="3"/>
          </p:nvPr>
        </p:nvSpPr>
        <p:spPr>
          <a:xfrm>
            <a:off x="4645025" y="5410200"/>
            <a:ext cx="4041775" cy="762000"/>
          </a:xfrm>
        </p:spPr>
        <p:txBody>
          <a:bodyPr/>
          <a:lstStyle/>
          <a:p>
            <a:r>
              <a:rPr lang="en-GB" dirty="0" smtClean="0"/>
              <a:t>External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2"/>
          </p:nvPr>
        </p:nvSpPr>
        <p:spPr>
          <a:xfrm>
            <a:off x="323850" y="1412875"/>
            <a:ext cx="4040188" cy="3841750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GB" dirty="0" smtClean="0"/>
              <a:t>Organisation Strategy</a:t>
            </a:r>
          </a:p>
          <a:p>
            <a:pPr>
              <a:defRPr/>
            </a:pPr>
            <a:r>
              <a:rPr lang="en-GB" dirty="0" smtClean="0"/>
              <a:t>Structure</a:t>
            </a:r>
          </a:p>
          <a:p>
            <a:pPr>
              <a:defRPr/>
            </a:pPr>
            <a:r>
              <a:rPr lang="en-GB" dirty="0" smtClean="0"/>
              <a:t>Size</a:t>
            </a:r>
          </a:p>
          <a:p>
            <a:pPr>
              <a:defRPr/>
            </a:pPr>
            <a:r>
              <a:rPr lang="en-GB" dirty="0" smtClean="0"/>
              <a:t>Location</a:t>
            </a:r>
          </a:p>
          <a:p>
            <a:pPr>
              <a:defRPr/>
            </a:pPr>
            <a:r>
              <a:rPr lang="en-GB" dirty="0" smtClean="0"/>
              <a:t>Systems</a:t>
            </a:r>
          </a:p>
          <a:p>
            <a:pPr>
              <a:defRPr/>
            </a:pPr>
            <a:r>
              <a:rPr lang="en-GB" dirty="0" smtClean="0"/>
              <a:t>Composition of workforce</a:t>
            </a:r>
          </a:p>
          <a:p>
            <a:pPr>
              <a:defRPr/>
            </a:pPr>
            <a:r>
              <a:rPr lang="en-GB" dirty="0" smtClean="0"/>
              <a:t>Working patterns</a:t>
            </a:r>
          </a:p>
          <a:p>
            <a:pPr>
              <a:defRPr/>
            </a:pPr>
            <a:r>
              <a:rPr lang="en-GB" dirty="0" smtClean="0"/>
              <a:t>Leadership Styles</a:t>
            </a:r>
          </a:p>
          <a:p>
            <a:pPr>
              <a:defRPr/>
            </a:pPr>
            <a:r>
              <a:rPr lang="en-GB" dirty="0" smtClean="0"/>
              <a:t>Culture</a:t>
            </a:r>
          </a:p>
          <a:p>
            <a:pPr>
              <a:defRPr/>
            </a:pPr>
            <a:r>
              <a:rPr lang="en-GB" dirty="0" smtClean="0"/>
              <a:t>Branding</a:t>
            </a:r>
          </a:p>
          <a:p>
            <a:pPr>
              <a:defRPr/>
            </a:pPr>
            <a:r>
              <a:rPr lang="en-GB" dirty="0" smtClean="0"/>
              <a:t>New Policies/Procedures</a:t>
            </a:r>
          </a:p>
          <a:p>
            <a:pPr>
              <a:defRPr/>
            </a:pPr>
            <a:r>
              <a:rPr lang="en-GB" dirty="0" smtClean="0"/>
              <a:t>Collective /Individual Bargaining</a:t>
            </a:r>
          </a:p>
          <a:p>
            <a:pPr>
              <a:defRPr/>
            </a:pPr>
            <a:endParaRPr lang="en-GB" dirty="0" smtClean="0"/>
          </a:p>
          <a:p>
            <a:pPr>
              <a:buFont typeface="Wingdings 3" pitchFamily="18" charset="2"/>
              <a:buNone/>
              <a:defRPr/>
            </a:pP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645025" y="1444625"/>
            <a:ext cx="4041775" cy="3941763"/>
          </a:xfrm>
          <a:ln>
            <a:prstDash val="solid"/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en-GB" dirty="0" smtClean="0"/>
              <a:t>Political Agenda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Composition of labour market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Economy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Immigration policy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Technology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Legislation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Globalisation</a:t>
            </a:r>
          </a:p>
          <a:p>
            <a:pPr>
              <a:spcBef>
                <a:spcPct val="0"/>
              </a:spcBef>
            </a:pPr>
            <a:r>
              <a:rPr lang="en-GB" dirty="0" smtClean="0"/>
              <a:t>Mergers/Acquisitions</a:t>
            </a:r>
          </a:p>
          <a:p>
            <a:pPr>
              <a:spcBef>
                <a:spcPct val="0"/>
              </a:spcBef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The Miners Strike</a:t>
            </a:r>
            <a:endParaRPr lang="en-GB" dirty="0"/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2286000" y="3105150"/>
            <a:ext cx="4572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http://www.youtube.com/watch?v=Iw9zbTsKNAA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8436" name="Picture 2" descr="http://t1.gstatic.com/images?q=tbn:ANd9GcQRC4aaBTab-bvJ2NHdrBhAAr3QwbwY_vtxKRJETncftcqcMNd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1989138"/>
            <a:ext cx="438308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3887" indent="-514350" eaLnBrk="1" hangingPunct="1">
              <a:buFont typeface="+mj-lt"/>
              <a:buAutoNum type="arabicPeriod"/>
              <a:defRPr/>
            </a:pPr>
            <a:r>
              <a:rPr lang="en-GB" dirty="0" smtClean="0"/>
              <a:t>What happened to cause the miners to strike?</a:t>
            </a:r>
          </a:p>
          <a:p>
            <a:pPr marL="623887" indent="-514350" eaLnBrk="1" hangingPunct="1">
              <a:buFont typeface="+mj-lt"/>
              <a:buAutoNum type="arabicPeriod"/>
              <a:defRPr/>
            </a:pPr>
            <a:r>
              <a:rPr lang="en-GB" dirty="0" smtClean="0"/>
              <a:t>To </a:t>
            </a:r>
            <a:r>
              <a:rPr lang="en-GB" dirty="0" smtClean="0"/>
              <a:t>what extent did the actions taken support </a:t>
            </a:r>
            <a:r>
              <a:rPr lang="en-GB" dirty="0" smtClean="0"/>
              <a:t>Arthur </a:t>
            </a:r>
            <a:r>
              <a:rPr lang="en-GB" dirty="0" smtClean="0"/>
              <a:t>Scargill’s</a:t>
            </a:r>
            <a:r>
              <a:rPr lang="en-GB" dirty="0" smtClean="0"/>
              <a:t> aim</a:t>
            </a:r>
            <a:r>
              <a:rPr lang="en-GB" dirty="0" smtClean="0"/>
              <a:t>?</a:t>
            </a:r>
          </a:p>
          <a:p>
            <a:pPr marL="623887" indent="-514350" eaLnBrk="1" hangingPunct="1">
              <a:buFont typeface="+mj-lt"/>
              <a:buAutoNum type="arabicPeriod"/>
              <a:defRPr/>
            </a:pPr>
            <a:r>
              <a:rPr lang="en-GB" dirty="0" smtClean="0"/>
              <a:t>Which employee relations theory could you use to describe the approach taken by the employees?</a:t>
            </a:r>
          </a:p>
          <a:p>
            <a:pPr marL="623887" indent="-514350" eaLnBrk="1" hangingPunct="1">
              <a:buFont typeface="+mj-lt"/>
              <a:buAutoNum type="arabicPeriod"/>
              <a:defRPr/>
            </a:pPr>
            <a:r>
              <a:rPr lang="en-GB" dirty="0" smtClean="0"/>
              <a:t>What </a:t>
            </a:r>
            <a:r>
              <a:rPr lang="en-GB" dirty="0" smtClean="0"/>
              <a:t>lessons have been learnt from this historic event and how has it shaped the Industrial relations scene?</a:t>
            </a:r>
          </a:p>
          <a:p>
            <a:pPr eaLnBrk="1" hangingPunct="1">
              <a:defRPr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Reflective Activity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Impact of Changes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14612" y="3286124"/>
            <a:ext cx="6064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(EU Directive on Information and Consultation 2005)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Balance of power in the employment relationship is conditioned by changes in the legal, technical and economic environment </a:t>
            </a:r>
            <a:endParaRPr lang="en-GB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9" y="3041194"/>
            <a:ext cx="3171470" cy="2459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071546"/>
          <a:ext cx="8229600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does the economy impact the employment relationship?</a:t>
            </a:r>
            <a:endParaRPr lang="en-GB" dirty="0"/>
          </a:p>
        </p:txBody>
      </p:sp>
      <p:sp>
        <p:nvSpPr>
          <p:cNvPr id="5" name="Hexagon 4"/>
          <p:cNvSpPr/>
          <p:nvPr/>
        </p:nvSpPr>
        <p:spPr>
          <a:xfrm>
            <a:off x="3428992" y="2857496"/>
            <a:ext cx="2214578" cy="178595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50" dirty="0" smtClean="0"/>
              <a:t>Employment</a:t>
            </a:r>
          </a:p>
          <a:p>
            <a:pPr algn="ctr"/>
            <a:r>
              <a:rPr lang="en-GB" sz="1750" dirty="0" smtClean="0"/>
              <a:t>Inflation</a:t>
            </a:r>
          </a:p>
          <a:p>
            <a:pPr algn="ctr"/>
            <a:r>
              <a:rPr lang="en-GB" sz="1750" dirty="0" smtClean="0"/>
              <a:t>Tax</a:t>
            </a:r>
          </a:p>
          <a:p>
            <a:pPr algn="ctr"/>
            <a:r>
              <a:rPr lang="en-GB" sz="1750" dirty="0" smtClean="0"/>
              <a:t>Interest rates</a:t>
            </a:r>
            <a:endParaRPr lang="en-GB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71472" y="1357274"/>
          <a:ext cx="8229600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the economy impacts the employment relationship</a:t>
            </a:r>
            <a:endParaRPr lang="en-GB" dirty="0"/>
          </a:p>
        </p:txBody>
      </p:sp>
      <p:sp>
        <p:nvSpPr>
          <p:cNvPr id="5" name="Hexagon 4"/>
          <p:cNvSpPr/>
          <p:nvPr/>
        </p:nvSpPr>
        <p:spPr>
          <a:xfrm>
            <a:off x="3571868" y="3143248"/>
            <a:ext cx="2214578" cy="178595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50" dirty="0" smtClean="0"/>
              <a:t>Employment</a:t>
            </a:r>
          </a:p>
          <a:p>
            <a:pPr algn="ctr"/>
            <a:r>
              <a:rPr lang="en-GB" sz="1750" dirty="0" smtClean="0"/>
              <a:t>Inflation</a:t>
            </a:r>
          </a:p>
          <a:p>
            <a:pPr algn="ctr"/>
            <a:r>
              <a:rPr lang="en-GB" sz="1750" dirty="0" smtClean="0"/>
              <a:t>Tax</a:t>
            </a:r>
          </a:p>
          <a:p>
            <a:pPr algn="ctr"/>
            <a:r>
              <a:rPr lang="en-GB" sz="1750" dirty="0" smtClean="0"/>
              <a:t>Interest rates</a:t>
            </a:r>
            <a:endParaRPr lang="en-GB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idx="1"/>
          </p:nvPr>
        </p:nvSpPr>
        <p:spPr>
          <a:xfrm>
            <a:off x="428596" y="2071678"/>
            <a:ext cx="8229600" cy="4525963"/>
          </a:xfrm>
        </p:spPr>
        <p:txBody>
          <a:bodyPr/>
          <a:lstStyle/>
          <a:p>
            <a:r>
              <a:rPr lang="en-GB" dirty="0" smtClean="0"/>
              <a:t>Keynesian Model (1945-74)</a:t>
            </a:r>
          </a:p>
          <a:p>
            <a:r>
              <a:rPr lang="en-GB" dirty="0" smtClean="0"/>
              <a:t>Income linked to productivity (74-79)</a:t>
            </a:r>
          </a:p>
          <a:p>
            <a:r>
              <a:rPr lang="en-GB" dirty="0" smtClean="0"/>
              <a:t>Monetarist Model (79-97)</a:t>
            </a:r>
          </a:p>
          <a:p>
            <a:r>
              <a:rPr lang="en-GB" dirty="0" smtClean="0"/>
              <a:t>Stabilising the economy by controlling public spending (1997- Current)</a:t>
            </a:r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Economic Strategies which have influenced Employment Relationships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Employment determined by spending power in economy</a:t>
            </a:r>
          </a:p>
          <a:p>
            <a:r>
              <a:rPr lang="en-GB" dirty="0" smtClean="0"/>
              <a:t>Spending depends on amount of consumption and investment by individual households and employing organisations, as well as UK government spending on public services</a:t>
            </a:r>
          </a:p>
          <a:p>
            <a:r>
              <a:rPr lang="en-GB" dirty="0" smtClean="0"/>
              <a:t>Full unemployment achieved by the Government regulating spending (Tax, interest rates, exchange rates, public expenditure policies)</a:t>
            </a:r>
          </a:p>
          <a:p>
            <a:r>
              <a:rPr lang="en-GB" dirty="0" smtClean="0"/>
              <a:t>If unemployment rises due to lack of spending, the government increase spending by reducing taxes on private spending, corporate income, property an/or by lowering interest rates and/or increasing its own spending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John Maynard Keynes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Economic growth</a:t>
            </a:r>
          </a:p>
          <a:p>
            <a:r>
              <a:rPr lang="en-GB" dirty="0" smtClean="0"/>
              <a:t>High employment</a:t>
            </a:r>
          </a:p>
          <a:p>
            <a:r>
              <a:rPr lang="en-GB" dirty="0" smtClean="0"/>
              <a:t>Increased public provision (housing, education NHS etc)</a:t>
            </a:r>
          </a:p>
          <a:p>
            <a:r>
              <a:rPr lang="en-GB" dirty="0" smtClean="0"/>
              <a:t>Increased personal disposable income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However economic growth was weaker compared to other countries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How did this impact trade unions in relation to their bargaining power?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Impact of Keynesian Model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Increased bargaining power= Higher % increase in wage settlements</a:t>
            </a:r>
          </a:p>
          <a:p>
            <a:r>
              <a:rPr lang="en-GB" dirty="0" smtClean="0"/>
              <a:t>Craft unions (printers, engineers) delayed new entrants, leading to delay in introduction of new working methods or technology</a:t>
            </a:r>
          </a:p>
          <a:p>
            <a:r>
              <a:rPr lang="en-GB" dirty="0" smtClean="0"/>
              <a:t>Created shortages in some areas and overstaffing in others</a:t>
            </a:r>
          </a:p>
          <a:p>
            <a:pPr>
              <a:buNone/>
            </a:pPr>
            <a:r>
              <a:rPr lang="en-GB" dirty="0" smtClean="0"/>
              <a:t>Led to organisational conflict</a:t>
            </a:r>
          </a:p>
          <a:p>
            <a:r>
              <a:rPr lang="en-GB" dirty="0" smtClean="0"/>
              <a:t>Poor management / union relationships – high instances of industrial unrest</a:t>
            </a:r>
          </a:p>
          <a:p>
            <a:r>
              <a:rPr lang="en-GB" dirty="0" smtClean="0"/>
              <a:t>Donavon Report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ER Impact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Labour government 1974 – Harold Wilson</a:t>
            </a:r>
          </a:p>
          <a:p>
            <a:r>
              <a:rPr lang="en-GB" dirty="0" smtClean="0"/>
              <a:t>Income increases linked to productivity – not to changes in inflation</a:t>
            </a:r>
          </a:p>
          <a:p>
            <a:r>
              <a:rPr lang="en-GB" dirty="0" smtClean="0"/>
              <a:t>Initially successful, but after 2/3 years started to break down – usually due to unions demanding excessive pay rises</a:t>
            </a:r>
          </a:p>
          <a:p>
            <a:r>
              <a:rPr lang="en-GB" dirty="0" smtClean="0"/>
              <a:t>Policy was seen to be an attempt to shift balance of power to employers</a:t>
            </a:r>
          </a:p>
          <a:p>
            <a:r>
              <a:rPr lang="en-GB" dirty="0" smtClean="0"/>
              <a:t>Unions rebelled – perceived to be more powerful then the labour government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1974 Labour Government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Winter of discontent 1978/9</a:t>
            </a:r>
          </a:p>
          <a:p>
            <a:r>
              <a:rPr lang="en-GB" dirty="0" smtClean="0"/>
              <a:t>Labour Government voted out of office</a:t>
            </a:r>
          </a:p>
          <a:p>
            <a:pPr>
              <a:buNone/>
            </a:pPr>
            <a:r>
              <a:rPr lang="en-GB" b="1" u="sng" dirty="0" smtClean="0"/>
              <a:t>Conservative party voted in (1979)</a:t>
            </a:r>
          </a:p>
          <a:p>
            <a:r>
              <a:rPr lang="en-GB" dirty="0" smtClean="0"/>
              <a:t>policy of controlling the economic system by increasing or decreasing money supply</a:t>
            </a:r>
          </a:p>
          <a:p>
            <a:r>
              <a:rPr lang="en-GB" dirty="0" smtClean="0"/>
              <a:t>Provision of minimum standards of protection for employees</a:t>
            </a:r>
          </a:p>
          <a:p>
            <a:pPr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Monetarism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Intentionally reduced the influence it had on employment relationship</a:t>
            </a:r>
          </a:p>
          <a:p>
            <a:r>
              <a:rPr lang="en-GB" dirty="0" smtClean="0"/>
              <a:t>Collective bargaining, pay comparability, arbitration no longer central to its policy</a:t>
            </a:r>
          </a:p>
          <a:p>
            <a:r>
              <a:rPr lang="en-GB" dirty="0" smtClean="0"/>
              <a:t>1993 Acas' statutory duty to promote collective bargaining removed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>Conservative party (1979)</a:t>
            </a:r>
            <a:br>
              <a:rPr lang="en-GB" u="sng" dirty="0" smtClean="0"/>
            </a:b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Identify employers or sectors, which despite the economic climate have relatively weak employer bargaining powers</a:t>
            </a:r>
          </a:p>
          <a:p>
            <a:endParaRPr lang="en-GB" dirty="0" smtClean="0"/>
          </a:p>
          <a:p>
            <a:r>
              <a:rPr lang="en-GB" dirty="0" smtClean="0"/>
              <a:t>Why is this?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</a:t>
            </a:r>
            <a:endParaRPr lang="en-GB" dirty="0"/>
          </a:p>
        </p:txBody>
      </p:sp>
      <p:pic>
        <p:nvPicPr>
          <p:cNvPr id="6145" name="Picture 1" descr="C:\Documents and Settings\bus-sm\Local Settings\Temporary Internet Files\Content.IE5\OBIN8X67\MC90022882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3929066"/>
            <a:ext cx="1813255" cy="14273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Impact on employment relationship</a:t>
            </a:r>
          </a:p>
          <a:p>
            <a:r>
              <a:rPr lang="en-GB" dirty="0" smtClean="0"/>
              <a:t>Greater competition / feeling of insecurity</a:t>
            </a:r>
          </a:p>
          <a:p>
            <a:r>
              <a:rPr lang="en-GB" dirty="0" smtClean="0"/>
              <a:t>Power on where jobs are created</a:t>
            </a:r>
          </a:p>
          <a:p>
            <a:r>
              <a:rPr lang="en-GB" dirty="0" smtClean="0"/>
              <a:t>Impact on culture</a:t>
            </a:r>
          </a:p>
          <a:p>
            <a:r>
              <a:rPr lang="en-GB" dirty="0" smtClean="0"/>
              <a:t>Impact on collective bargaining groups and negotiation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Globalisation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Draw a time line indicating key events we have discussed to date and the impact this has had on the balance of power between management and employees</a:t>
            </a:r>
          </a:p>
          <a:p>
            <a:endParaRPr lang="en-GB" dirty="0" smtClean="0"/>
          </a:p>
          <a:p>
            <a:r>
              <a:rPr lang="en-GB" dirty="0" smtClean="0"/>
              <a:t>On reflection, where would you say the balance of power has been in the past 10 years?  Why is this the case?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Links between power, behaviour and consequences</a:t>
            </a:r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 rot="5400000">
            <a:off x="2251059" y="3606801"/>
            <a:ext cx="45005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42976" y="3429000"/>
            <a:ext cx="685804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571868" y="1000108"/>
            <a:ext cx="1999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Employee Power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571868" y="5786454"/>
            <a:ext cx="1965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Employer Power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3286124"/>
            <a:ext cx="1963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Good behaviour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7072330" y="3286124"/>
            <a:ext cx="176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Bad Behaviour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rot="10800000" flipV="1">
            <a:off x="1000100" y="1285860"/>
            <a:ext cx="2286016" cy="18573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643570" y="1285860"/>
            <a:ext cx="2428892" cy="178595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1357290" y="4000504"/>
            <a:ext cx="2143140" cy="178595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10800000" flipV="1">
            <a:off x="5643570" y="3786190"/>
            <a:ext cx="2286016" cy="207170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4643438" y="2071678"/>
            <a:ext cx="2214578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Behaviour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6429388" y="1000108"/>
            <a:ext cx="2714612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Consequences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Management power needs to be exercised in a responsible manner</a:t>
            </a:r>
          </a:p>
          <a:p>
            <a:r>
              <a:rPr lang="en-GB" dirty="0" smtClean="0"/>
              <a:t>If not, employees will become disengaged, store grievances and may leave</a:t>
            </a:r>
          </a:p>
          <a:p>
            <a:r>
              <a:rPr lang="en-GB" dirty="0" smtClean="0"/>
              <a:t>When balance returns, there is evidence that union activity/claims for recognition increase</a:t>
            </a:r>
          </a:p>
          <a:p>
            <a:r>
              <a:rPr lang="en-GB" dirty="0" smtClean="0"/>
              <a:t>Managing where employee commitment is diminished is unsustainable for long term</a:t>
            </a:r>
          </a:p>
          <a:p>
            <a:r>
              <a:rPr lang="en-GB" dirty="0" smtClean="0"/>
              <a:t>Business is likely to be adversely impacted</a:t>
            </a:r>
          </a:p>
          <a:p>
            <a:r>
              <a:rPr lang="en-GB" dirty="0" smtClean="0"/>
              <a:t>Absenteeism may increase while productivity declines</a:t>
            </a:r>
          </a:p>
          <a:p>
            <a:r>
              <a:rPr lang="en-GB" dirty="0" smtClean="0"/>
              <a:t>Organisations may struggle to recruit key talent due to poor reputation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Management Behaviour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Changes in economic management and labour law results in changes in the balance of power between employers and employees &amp; Trade Unions</a:t>
            </a:r>
          </a:p>
          <a:p>
            <a:r>
              <a:rPr lang="en-GB" dirty="0" smtClean="0"/>
              <a:t>The Government no longer seeks an active role in promoting collective bargaining</a:t>
            </a:r>
          </a:p>
          <a:p>
            <a:r>
              <a:rPr lang="en-GB" dirty="0" smtClean="0"/>
              <a:t>Economic management influences interest rates, growth, investment and employment levels – which in turn impacts the employment relationship</a:t>
            </a:r>
          </a:p>
          <a:p>
            <a:r>
              <a:rPr lang="en-GB" dirty="0" smtClean="0"/>
              <a:t>Globalisation influences organisation change and in turn impacts the employment relationship</a:t>
            </a:r>
          </a:p>
          <a:p>
            <a:r>
              <a:rPr lang="en-GB" dirty="0" smtClean="0"/>
              <a:t>Technological Innovation will continue to be part of the future world of work and will therefore impact employment relationship</a:t>
            </a:r>
          </a:p>
          <a:p>
            <a:r>
              <a:rPr lang="en-GB" dirty="0" smtClean="0"/>
              <a:t>Managerial Power should be exercised in a responsible manner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</TotalTime>
  <Words>1627</Words>
  <Application>Microsoft Office PowerPoint</Application>
  <PresentationFormat>On-screen Show (4:3)</PresentationFormat>
  <Paragraphs>262</Paragraphs>
  <Slides>29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Concourse</vt:lpstr>
      <vt:lpstr>Contemporary Developments in Employment Relations</vt:lpstr>
      <vt:lpstr>Overview of Module</vt:lpstr>
      <vt:lpstr>Learning outcomes</vt:lpstr>
      <vt:lpstr>Employment relations into the twenty-first century</vt:lpstr>
      <vt:lpstr>The changing nature of employment relationships</vt:lpstr>
      <vt:lpstr>Who are the key parties involved in an employment relationship?</vt:lpstr>
      <vt:lpstr>Employment relations theories</vt:lpstr>
      <vt:lpstr>Where are you most likely to find a Unitarist approach?</vt:lpstr>
      <vt:lpstr>Collectivism v individualism</vt:lpstr>
      <vt:lpstr>Factors impacting the employment relationship</vt:lpstr>
      <vt:lpstr>The Miners Strike</vt:lpstr>
      <vt:lpstr>Reflective Activity</vt:lpstr>
      <vt:lpstr>Impact of Changes</vt:lpstr>
      <vt:lpstr>Slide 14</vt:lpstr>
      <vt:lpstr>How does the economy impact the employment relationship?</vt:lpstr>
      <vt:lpstr>How the economy impacts the employment relationship</vt:lpstr>
      <vt:lpstr>Economic Strategies which have influenced Employment Relationships</vt:lpstr>
      <vt:lpstr>John Maynard Keynes</vt:lpstr>
      <vt:lpstr>Impact of Keynesian Model</vt:lpstr>
      <vt:lpstr>ER Impact</vt:lpstr>
      <vt:lpstr>1974 Labour Government</vt:lpstr>
      <vt:lpstr>Monetarism</vt:lpstr>
      <vt:lpstr>Conservative party (1979) </vt:lpstr>
      <vt:lpstr>Activity</vt:lpstr>
      <vt:lpstr>Globalisation</vt:lpstr>
      <vt:lpstr>Activity</vt:lpstr>
      <vt:lpstr>Links between power, behaviour and consequences</vt:lpstr>
      <vt:lpstr>Management Behaviour</vt:lpstr>
      <vt:lpstr>Summary</vt:lpstr>
    </vt:vector>
  </TitlesOfParts>
  <Company>SMU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Contemporary Developments in Employment Relations</dc:title>
  <dc:creator>Samantha Morgan</dc:creator>
  <cp:lastModifiedBy>Samantha Morgan</cp:lastModifiedBy>
  <cp:revision>4</cp:revision>
  <dcterms:created xsi:type="dcterms:W3CDTF">2012-02-23T07:55:50Z</dcterms:created>
  <dcterms:modified xsi:type="dcterms:W3CDTF">2012-02-23T08:12:29Z</dcterms:modified>
</cp:coreProperties>
</file>