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274" r:id="rId6"/>
    <p:sldId id="299" r:id="rId7"/>
    <p:sldId id="301" r:id="rId8"/>
    <p:sldId id="279" r:id="rId9"/>
    <p:sldId id="312" r:id="rId10"/>
    <p:sldId id="313" r:id="rId11"/>
    <p:sldId id="314" r:id="rId12"/>
    <p:sldId id="316" r:id="rId13"/>
    <p:sldId id="282" r:id="rId14"/>
    <p:sldId id="287" r:id="rId15"/>
    <p:sldId id="290" r:id="rId16"/>
    <p:sldId id="288" r:id="rId17"/>
    <p:sldId id="293" r:id="rId18"/>
    <p:sldId id="378" r:id="rId19"/>
    <p:sldId id="379" r:id="rId20"/>
    <p:sldId id="393" r:id="rId21"/>
    <p:sldId id="294" r:id="rId22"/>
    <p:sldId id="354" r:id="rId23"/>
    <p:sldId id="295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>
        <p:scale>
          <a:sx n="78" d="100"/>
          <a:sy n="78" d="100"/>
        </p:scale>
        <p:origin x="2604" y="2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an empty tag, the tag</a:t>
            </a:r>
            <a:r>
              <a:rPr lang="en-GB" baseline="0" dirty="0"/>
              <a:t> represents the actual content itself – it will become clearer shortly </a:t>
            </a:r>
            <a:r>
              <a:rPr lang="en-GB" baseline="0" dirty="0">
                <a:sym typeface="Wingdings" panose="05000000000000000000" pitchFamily="2" charset="2"/>
              </a:rPr>
              <a:t></a:t>
            </a:r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977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Tags and the</a:t>
            </a:r>
            <a:r>
              <a:rPr lang="en-GB" baseline="0" dirty="0"/>
              <a:t> content between the tags are called HTML elements.</a:t>
            </a:r>
            <a:endParaRPr lang="en-GB" dirty="0"/>
          </a:p>
          <a:p>
            <a:r>
              <a:rPr lang="en-GB" dirty="0"/>
              <a:t>Tag</a:t>
            </a:r>
            <a:r>
              <a:rPr lang="en-GB" baseline="0" dirty="0"/>
              <a:t> with content:</a:t>
            </a:r>
          </a:p>
          <a:p>
            <a:r>
              <a:rPr lang="en-GB" baseline="0" dirty="0"/>
              <a:t>	&lt;</a:t>
            </a:r>
            <a:r>
              <a:rPr lang="en-GB" baseline="0" dirty="0" err="1"/>
              <a:t>taglabel</a:t>
            </a:r>
            <a:r>
              <a:rPr lang="en-GB" baseline="0" dirty="0"/>
              <a:t>&gt;content&lt;/</a:t>
            </a:r>
            <a:r>
              <a:rPr lang="en-GB" baseline="0" dirty="0" err="1"/>
              <a:t>taglabel</a:t>
            </a:r>
            <a:r>
              <a:rPr lang="en-GB" baseline="0" dirty="0"/>
              <a:t>&gt;, for example: </a:t>
            </a:r>
          </a:p>
          <a:p>
            <a:r>
              <a:rPr lang="en-GB" baseline="0" dirty="0"/>
              <a:t>	&lt;p&gt;This is a paragraph.&lt;/p&gt; a tag representing a paragraph of text.</a:t>
            </a:r>
          </a:p>
          <a:p>
            <a:endParaRPr lang="en-GB" baseline="0" dirty="0"/>
          </a:p>
          <a:p>
            <a:r>
              <a:rPr lang="en-GB" baseline="0" dirty="0"/>
              <a:t>Tag with no content:</a:t>
            </a:r>
          </a:p>
          <a:p>
            <a:r>
              <a:rPr lang="en-GB" dirty="0"/>
              <a:t>	&lt;</a:t>
            </a:r>
            <a:r>
              <a:rPr lang="en-GB" dirty="0" err="1"/>
              <a:t>emptyTagLabel</a:t>
            </a:r>
            <a:r>
              <a:rPr lang="en-GB" dirty="0"/>
              <a:t> /&gt;, for example:</a:t>
            </a:r>
          </a:p>
          <a:p>
            <a:r>
              <a:rPr lang="en-GB" dirty="0"/>
              <a:t>	&lt;</a:t>
            </a:r>
            <a:r>
              <a:rPr lang="en-GB" dirty="0" err="1"/>
              <a:t>br</a:t>
            </a:r>
            <a:r>
              <a:rPr lang="en-GB" baseline="0" dirty="0"/>
              <a:t> /&gt; - an empty tag represent a line break</a:t>
            </a:r>
          </a:p>
          <a:p>
            <a:r>
              <a:rPr lang="en-GB" baseline="0" dirty="0"/>
              <a:t>Note: you may also see some empty tags written without the closing /, i.e. &lt;</a:t>
            </a:r>
            <a:r>
              <a:rPr lang="en-GB" baseline="0" dirty="0" err="1"/>
              <a:t>tagLabel</a:t>
            </a:r>
            <a:r>
              <a:rPr lang="en-GB" baseline="0" dirty="0"/>
              <a:t>&gt; - this is acceptable in HTML 5 but it is advised that you avoid this format.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714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416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710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arrows</a:t>
            </a:r>
            <a:r>
              <a:rPr lang="en-GB" baseline="0" dirty="0"/>
              <a:t> indicate the tabs.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711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You must make sure elements</a:t>
            </a:r>
            <a:r>
              <a:rPr lang="en-GB" baseline="0" dirty="0"/>
              <a:t> are properly nested (contained) within each other.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 this example, the &lt;a&gt;…/a&gt; element is not properly nested within the &lt;p&gt;…&lt;/p&gt; element as its closing &lt;/a&gt; tag is outside its parent &lt;p&gt;…&lt;p&gt; element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7842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HTML Comment Tags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&lt;!-- and</a:t>
            </a:r>
            <a:r>
              <a:rPr lang="en-GB" baseline="0" dirty="0"/>
              <a:t> --&gt;are used to insert comments into a HTML document.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comments are not displayed in the browser when you view the page, but they can help you to document your HTML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For example, comments can be used to explain the content or to add notifications to your HTML.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006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Source: http://www.w3schools.com/html/html5_semantic_elements.asp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4632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Source: http://www.w3schools.com/html/html5_semantic_elements.asp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3054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Examples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Write element</a:t>
            </a:r>
            <a:r>
              <a:rPr lang="en-GB" baseline="0" dirty="0"/>
              <a:t> names in lower case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&lt;p&gt;…&lt;/p&gt; 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&lt;P&gt;…&lt;/P&gt;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Write attribute names in lower case too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 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&lt;table</a:t>
            </a:r>
            <a:r>
              <a:rPr lang="en-GB" baseline="0" dirty="0"/>
              <a:t> class="table striped"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Bad:	&lt;table</a:t>
            </a:r>
            <a:r>
              <a:rPr lang="en-GB" baseline="0" dirty="0"/>
              <a:t> class=table striped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Remember to close all HTML elements, including empty elements (using the self-closing tag) too.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&lt;p&gt;This paragraph contains a line break &lt;</a:t>
            </a:r>
            <a:r>
              <a:rPr lang="en-GB" dirty="0" err="1"/>
              <a:t>br</a:t>
            </a:r>
            <a:r>
              <a:rPr lang="en-GB" dirty="0"/>
              <a:t> /&gt;&lt;/p&gt;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Bad:	&lt;p&gt;This</a:t>
            </a:r>
            <a:r>
              <a:rPr lang="en-GB" baseline="0" dirty="0"/>
              <a:t> paragraph contains a line break &lt;</a:t>
            </a:r>
            <a:r>
              <a:rPr lang="en-GB" baseline="0" dirty="0" err="1"/>
              <a:t>br</a:t>
            </a:r>
            <a:r>
              <a:rPr lang="en-GB" baseline="0" dirty="0"/>
              <a:t>&gt;</a:t>
            </a:r>
            <a:endParaRPr lang="en-GB" dirty="0"/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When specifying attribute name-value pairs, do not use spaces to separate the equals sign.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</a:t>
            </a:r>
            <a:r>
              <a:rPr lang="en-GB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="logo.jpg" /&gt;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 = "logo.jpg“ /&gt;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19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ML5%20Document%20Markup.docx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yntax.as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validator.w3.org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 err="1" smtClean="0"/>
              <a:t>H</a:t>
            </a:r>
            <a:r>
              <a:rPr lang="en-GB" dirty="0" err="1" smtClean="0"/>
              <a:t>yper</a:t>
            </a:r>
            <a:r>
              <a:rPr lang="en-GB" b="1" dirty="0" err="1" smtClean="0"/>
              <a:t>T</a:t>
            </a:r>
            <a:r>
              <a:rPr lang="en-GB" dirty="0" err="1" smtClean="0"/>
              <a:t>ext</a:t>
            </a:r>
            <a:r>
              <a:rPr lang="en-GB" dirty="0" smtClean="0"/>
              <a:t> </a:t>
            </a:r>
            <a:r>
              <a:rPr lang="en-GB" b="1" dirty="0" err="1" smtClean="0"/>
              <a:t>M</a:t>
            </a:r>
            <a:r>
              <a:rPr lang="en-GB" dirty="0" err="1" smtClean="0"/>
              <a:t>arkup</a:t>
            </a:r>
            <a:r>
              <a:rPr lang="en-GB" dirty="0" smtClean="0"/>
              <a:t> </a:t>
            </a:r>
            <a:r>
              <a:rPr lang="en-GB" b="1" dirty="0" smtClean="0"/>
              <a:t>L</a:t>
            </a:r>
            <a:r>
              <a:rPr lang="en-GB" dirty="0" smtClean="0"/>
              <a:t>anguage (HTML)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  <a:r>
              <a:rPr lang="en-GB" dirty="0"/>
              <a:t>to HTML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HyperText</a:t>
            </a:r>
            <a:r>
              <a:rPr lang="en-GB" dirty="0"/>
              <a:t> </a:t>
            </a:r>
            <a:r>
              <a:rPr lang="en-GB" dirty="0" err="1"/>
              <a:t>Markup</a:t>
            </a:r>
            <a:r>
              <a:rPr lang="en-GB" dirty="0"/>
              <a:t>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HTML stands for </a:t>
            </a:r>
            <a:r>
              <a:rPr lang="en-GB" b="1" dirty="0" err="1"/>
              <a:t>H</a:t>
            </a:r>
            <a:r>
              <a:rPr lang="en-GB" dirty="0" err="1"/>
              <a:t>yper</a:t>
            </a:r>
            <a:r>
              <a:rPr lang="en-GB" b="1" dirty="0" err="1"/>
              <a:t>T</a:t>
            </a:r>
            <a:r>
              <a:rPr lang="en-GB" dirty="0" err="1"/>
              <a:t>ext</a:t>
            </a:r>
            <a:r>
              <a:rPr lang="en-GB" dirty="0"/>
              <a:t> </a:t>
            </a:r>
            <a:r>
              <a:rPr lang="en-GB" b="1" dirty="0" err="1"/>
              <a:t>M</a:t>
            </a:r>
            <a:r>
              <a:rPr lang="en-GB" dirty="0" err="1"/>
              <a:t>arkup</a:t>
            </a:r>
            <a:r>
              <a:rPr lang="en-GB" dirty="0"/>
              <a:t> </a:t>
            </a:r>
            <a:r>
              <a:rPr lang="en-GB" b="1" dirty="0"/>
              <a:t>L</a:t>
            </a:r>
            <a:r>
              <a:rPr lang="en-GB" dirty="0"/>
              <a:t>anguage.</a:t>
            </a:r>
          </a:p>
          <a:p>
            <a:r>
              <a:rPr lang="en-GB" dirty="0"/>
              <a:t>It is not a programming language, it is a </a:t>
            </a:r>
            <a:r>
              <a:rPr lang="en-GB" b="1" i="1" dirty="0"/>
              <a:t>text encoded </a:t>
            </a:r>
            <a:r>
              <a:rPr lang="en-GB" b="1" i="1" u="sng" dirty="0" err="1"/>
              <a:t>markup</a:t>
            </a:r>
            <a:r>
              <a:rPr lang="en-GB" b="1" i="1" dirty="0"/>
              <a:t> language</a:t>
            </a:r>
            <a:r>
              <a:rPr lang="en-GB" dirty="0"/>
              <a:t>.</a:t>
            </a:r>
          </a:p>
          <a:p>
            <a:r>
              <a:rPr lang="en-GB" dirty="0"/>
              <a:t>Text encoding is a method of representing complex information in a simple and short way.</a:t>
            </a:r>
          </a:p>
          <a:p>
            <a:pPr lvl="1"/>
            <a:r>
              <a:rPr lang="en-GB" dirty="0"/>
              <a:t>It is written in </a:t>
            </a:r>
            <a:r>
              <a:rPr lang="en-GB" b="1" dirty="0"/>
              <a:t>plain text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Special </a:t>
            </a:r>
            <a:r>
              <a:rPr lang="en-GB" b="1" dirty="0"/>
              <a:t>tags</a:t>
            </a:r>
            <a:r>
              <a:rPr lang="en-GB" dirty="0"/>
              <a:t> are used to add meaning to the text by encoding, i.e. marking out and describing its structure and content e.g. paragraphs, headings, images, etc..</a:t>
            </a:r>
          </a:p>
          <a:p>
            <a:pPr lvl="1"/>
            <a:r>
              <a:rPr lang="en-GB" dirty="0"/>
              <a:t>And, </a:t>
            </a:r>
            <a:r>
              <a:rPr lang="en-GB" b="1" i="1" dirty="0"/>
              <a:t>both humans and computers can understand it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999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HTML uses text tags known as </a:t>
            </a:r>
            <a:r>
              <a:rPr lang="en-GB" b="1" dirty="0" err="1"/>
              <a:t>markup</a:t>
            </a:r>
            <a:r>
              <a:rPr lang="en-GB" b="1" dirty="0"/>
              <a:t> tags</a:t>
            </a:r>
            <a:r>
              <a:rPr lang="en-GB" dirty="0"/>
              <a:t> to describe the structure and content of a web page.</a:t>
            </a:r>
          </a:p>
          <a:p>
            <a:r>
              <a:rPr lang="en-GB" dirty="0"/>
              <a:t>The </a:t>
            </a:r>
            <a:r>
              <a:rPr lang="en-GB" dirty="0" err="1"/>
              <a:t>markup</a:t>
            </a:r>
            <a:r>
              <a:rPr lang="en-GB" dirty="0"/>
              <a:t> tags are written as </a:t>
            </a:r>
            <a:r>
              <a:rPr lang="en-GB" b="1" i="1" dirty="0"/>
              <a:t>text tag labels enclosed in angle brackets</a:t>
            </a:r>
            <a:r>
              <a:rPr lang="en-GB" dirty="0"/>
              <a:t>:	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tags mark the start and end of the content and the actual content is written between the tags.</a:t>
            </a:r>
          </a:p>
          <a:p>
            <a:pPr marL="365760" lvl="1" indent="0" algn="ctr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highlight>
                  <a:srgbClr val="FFFFFF"/>
                </a:highlight>
                <a:latin typeface="Consolas" panose="020B0609020204030204" pitchFamily="49" charset="0"/>
              </a:rPr>
              <a:t>Content…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tag labels</a:t>
            </a:r>
            <a:r>
              <a:rPr lang="en-GB" dirty="0"/>
              <a:t> are a </a:t>
            </a:r>
            <a:r>
              <a:rPr lang="en-GB" b="1" i="1" dirty="0" err="1"/>
              <a:t>markup</a:t>
            </a:r>
            <a:r>
              <a:rPr lang="en-GB" b="1" i="1" dirty="0"/>
              <a:t> code for the type of content they represent</a:t>
            </a:r>
            <a:r>
              <a:rPr lang="en-GB" dirty="0"/>
              <a:t>, so for example “p” stands for paragraph.</a:t>
            </a:r>
          </a:p>
        </p:txBody>
      </p:sp>
    </p:spTree>
    <p:extLst>
      <p:ext uri="{BB962C8B-B14F-4D97-AF65-F5344CB8AC3E}">
        <p14:creationId xmlns:p14="http://schemas.microsoft.com/office/powerpoint/2010/main" val="288149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Types of 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Start (or Opening)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End (or Closing)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Empty (or Self-closing) Tag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/>
          </a:p>
          <a:p>
            <a:pPr lvl="1"/>
            <a:r>
              <a:rPr lang="en-GB" dirty="0"/>
              <a:t>The self-closing tag is used when a tag has no content.</a:t>
            </a:r>
          </a:p>
          <a:p>
            <a:pPr lvl="1"/>
            <a:r>
              <a:rPr lang="en-GB" dirty="0"/>
              <a:t>It represents an abbreviated format of the start and end tags merged together as a single tag.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1610" y="2060848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07423" y="2060848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6" name="Rectangle 5"/>
          <p:cNvSpPr/>
          <p:nvPr/>
        </p:nvSpPr>
        <p:spPr>
          <a:xfrm>
            <a:off x="6313006" y="2060848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1610" y="3429000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&lt;/</a:t>
            </a:r>
            <a:r>
              <a:rPr lang="en-GB" dirty="0"/>
              <a:t>“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07423" y="342900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9" name="Rectangle 8"/>
          <p:cNvSpPr/>
          <p:nvPr/>
        </p:nvSpPr>
        <p:spPr>
          <a:xfrm>
            <a:off x="6313006" y="3429000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1610" y="4787860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07423" y="478786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13006" y="4787860"/>
            <a:ext cx="790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/&gt;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793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HTML </a:t>
            </a:r>
            <a:r>
              <a:rPr lang="en-GB" sz="4900" dirty="0">
                <a:solidFill>
                  <a:srgbClr val="FF0000"/>
                </a:solidFill>
              </a:rPr>
              <a:t>Elements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Basic Building Blocks of a HTML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>
            <a:normAutofit/>
          </a:bodyPr>
          <a:lstStyle/>
          <a:p>
            <a:r>
              <a:rPr lang="en-GB" dirty="0"/>
              <a:t>HTML Elements </a:t>
            </a:r>
            <a:r>
              <a:rPr lang="en-GB" b="1" dirty="0"/>
              <a:t>describe </a:t>
            </a:r>
            <a:r>
              <a:rPr lang="en-GB" b="1" dirty="0" smtClean="0"/>
              <a:t>the </a:t>
            </a:r>
            <a:r>
              <a:rPr lang="en-GB" b="1" dirty="0"/>
              <a:t>content </a:t>
            </a:r>
            <a:r>
              <a:rPr lang="en-GB" b="1" dirty="0" smtClean="0"/>
              <a:t>that has </a:t>
            </a:r>
            <a:r>
              <a:rPr lang="en-GB" b="1" dirty="0"/>
              <a:t>been included</a:t>
            </a:r>
            <a:r>
              <a:rPr lang="en-GB" dirty="0"/>
              <a:t> on the web page.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content</a:t>
            </a:r>
            <a:r>
              <a:rPr lang="en-GB" dirty="0"/>
              <a:t>: </a:t>
            </a:r>
            <a:r>
              <a:rPr lang="en-GB" i="1" dirty="0"/>
              <a:t>use start tag + content + end tag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no content</a:t>
            </a:r>
            <a:r>
              <a:rPr lang="en-GB" dirty="0"/>
              <a:t>: </a:t>
            </a:r>
            <a:r>
              <a:rPr lang="en-GB" i="1" dirty="0"/>
              <a:t>use empty tag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DCFD938-15F9-4D00-8381-2C02BDFD3DE2}"/>
              </a:ext>
            </a:extLst>
          </p:cNvPr>
          <p:cNvGrpSpPr/>
          <p:nvPr/>
        </p:nvGrpSpPr>
        <p:grpSpPr>
          <a:xfrm>
            <a:off x="3893919" y="3814563"/>
            <a:ext cx="4134465" cy="766566"/>
            <a:chOff x="612648" y="5326732"/>
            <a:chExt cx="4134465" cy="766566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682BC70-5057-4E81-A614-B9D8C6BF6200}"/>
                </a:ext>
              </a:extLst>
            </p:cNvPr>
            <p:cNvSpPr txBox="1"/>
            <p:nvPr/>
          </p:nvSpPr>
          <p:spPr>
            <a:xfrm>
              <a:off x="612648" y="5445224"/>
              <a:ext cx="413446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highlight>
                    <a:srgbClr val="FFFFFF"/>
                  </a:highlight>
                  <a:latin typeface="Consolas" panose="020B0609020204030204" pitchFamily="49" charset="0"/>
                </a:rPr>
                <a:t>content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/>
            </a:p>
          </p:txBody>
        </p:sp>
        <p:sp>
          <p:nvSpPr>
            <p:cNvPr id="6" name="Left Brace 5">
              <a:extLst>
                <a:ext uri="{FF2B5EF4-FFF2-40B4-BE49-F238E27FC236}">
                  <a16:creationId xmlns:a16="http://schemas.microsoft.com/office/drawing/2014/main" id="{BE340912-0CF7-43BB-8308-A210E9EB9EC2}"/>
                </a:ext>
              </a:extLst>
            </p:cNvPr>
            <p:cNvSpPr/>
            <p:nvPr/>
          </p:nvSpPr>
          <p:spPr>
            <a:xfrm rot="5400000">
              <a:off x="1249152" y="4761148"/>
              <a:ext cx="236984" cy="136815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Start Tag</a:t>
              </a:r>
            </a:p>
          </p:txBody>
        </p:sp>
        <p:sp>
          <p:nvSpPr>
            <p:cNvPr id="7" name="Left Brace 6">
              <a:extLst>
                <a:ext uri="{FF2B5EF4-FFF2-40B4-BE49-F238E27FC236}">
                  <a16:creationId xmlns:a16="http://schemas.microsoft.com/office/drawing/2014/main" id="{16EFA5D5-E03E-4F3C-B393-0E3436F82906}"/>
                </a:ext>
              </a:extLst>
            </p:cNvPr>
            <p:cNvSpPr/>
            <p:nvPr/>
          </p:nvSpPr>
          <p:spPr>
            <a:xfrm rot="5400000">
              <a:off x="3760682" y="4679302"/>
              <a:ext cx="236984" cy="1531844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 err="1"/>
                <a:t>EndTag</a:t>
              </a:r>
              <a:endParaRPr lang="en-GB" dirty="0"/>
            </a:p>
          </p:txBody>
        </p:sp>
        <p:sp>
          <p:nvSpPr>
            <p:cNvPr id="8" name="Left Brace 7">
              <a:extLst>
                <a:ext uri="{FF2B5EF4-FFF2-40B4-BE49-F238E27FC236}">
                  <a16:creationId xmlns:a16="http://schemas.microsoft.com/office/drawing/2014/main" id="{B11BD710-E788-4609-B3E9-F7845D70CA9E}"/>
                </a:ext>
              </a:extLst>
            </p:cNvPr>
            <p:cNvSpPr/>
            <p:nvPr/>
          </p:nvSpPr>
          <p:spPr>
            <a:xfrm rot="16200000">
              <a:off x="2520318" y="3968518"/>
              <a:ext cx="288032" cy="3961528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756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33D1F3A-0270-459C-8183-3D250134B895}"/>
              </a:ext>
            </a:extLst>
          </p:cNvPr>
          <p:cNvGrpSpPr/>
          <p:nvPr/>
        </p:nvGrpSpPr>
        <p:grpSpPr>
          <a:xfrm>
            <a:off x="3923928" y="5517232"/>
            <a:ext cx="1736373" cy="792089"/>
            <a:chOff x="6156176" y="5326732"/>
            <a:chExt cx="1736373" cy="792089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49AC39E-F6B1-441C-B8C1-BED1CBDC71AC}"/>
                </a:ext>
              </a:extLst>
            </p:cNvPr>
            <p:cNvSpPr/>
            <p:nvPr/>
          </p:nvSpPr>
          <p:spPr>
            <a:xfrm>
              <a:off x="6156176" y="5445224"/>
              <a:ext cx="173637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/&gt;</a:t>
              </a:r>
              <a:endParaRPr lang="en-GB" sz="2000" dirty="0"/>
            </a:p>
          </p:txBody>
        </p:sp>
        <p:sp>
          <p:nvSpPr>
            <p:cNvPr id="11" name="Left Brace 10">
              <a:extLst>
                <a:ext uri="{FF2B5EF4-FFF2-40B4-BE49-F238E27FC236}">
                  <a16:creationId xmlns:a16="http://schemas.microsoft.com/office/drawing/2014/main" id="{9FF41664-ACCF-484A-9789-7227735E4DD5}"/>
                </a:ext>
              </a:extLst>
            </p:cNvPr>
            <p:cNvSpPr/>
            <p:nvPr/>
          </p:nvSpPr>
          <p:spPr>
            <a:xfrm rot="5400000">
              <a:off x="6890219" y="4713583"/>
              <a:ext cx="236984" cy="1463281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Empty Tag</a:t>
              </a:r>
            </a:p>
          </p:txBody>
        </p:sp>
        <p:sp>
          <p:nvSpPr>
            <p:cNvPr id="12" name="Left Brace 11">
              <a:extLst>
                <a:ext uri="{FF2B5EF4-FFF2-40B4-BE49-F238E27FC236}">
                  <a16:creationId xmlns:a16="http://schemas.microsoft.com/office/drawing/2014/main" id="{C3BCB9B9-2877-4973-9CB8-D1F5D09C5838}"/>
                </a:ext>
              </a:extLst>
            </p:cNvPr>
            <p:cNvSpPr/>
            <p:nvPr/>
          </p:nvSpPr>
          <p:spPr>
            <a:xfrm rot="16200000">
              <a:off x="6864695" y="5243164"/>
              <a:ext cx="288032" cy="146328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1044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77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F477EC9-3530-4CB6-AB59-2DFA911A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Attributes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EFDF-8FF2-42AF-ADBB-C4D9F9E623B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Provide </a:t>
            </a:r>
            <a:r>
              <a:rPr lang="en-GB" b="1" i="1" dirty="0"/>
              <a:t>additional information about an element</a:t>
            </a:r>
            <a:r>
              <a:rPr lang="en-GB" dirty="0"/>
              <a:t>.</a:t>
            </a:r>
          </a:p>
          <a:p>
            <a:r>
              <a:rPr lang="en-GB" dirty="0"/>
              <a:t>They are </a:t>
            </a:r>
            <a:r>
              <a:rPr lang="en-GB" b="1" dirty="0"/>
              <a:t>included in the start or self-closing</a:t>
            </a:r>
            <a:r>
              <a:rPr lang="en-GB" dirty="0"/>
              <a:t> (empty) </a:t>
            </a:r>
            <a:r>
              <a:rPr lang="en-GB" b="1" dirty="0"/>
              <a:t>tag</a:t>
            </a:r>
            <a:r>
              <a:rPr lang="en-GB" dirty="0"/>
              <a:t> as name-value pairs made up of:</a:t>
            </a:r>
          </a:p>
          <a:p>
            <a:pPr marL="320040" lvl="1" indent="0" algn="ctr">
              <a:buNone/>
            </a:pPr>
            <a:r>
              <a:rPr lang="en-GB" sz="2900" dirty="0" err="1">
                <a:solidFill>
                  <a:srgbClr val="FF0000"/>
                </a:solidFill>
                <a:latin typeface="Consolas" panose="020B0609020204030204" pitchFamily="49" charset="0"/>
              </a:rPr>
              <a:t>attributeName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= "attribute value"</a:t>
            </a:r>
            <a:endParaRPr lang="en-GB" dirty="0"/>
          </a:p>
          <a:p>
            <a:r>
              <a:rPr lang="en-GB" b="1" u="sng" dirty="0"/>
              <a:t>Important Notes:</a:t>
            </a:r>
          </a:p>
          <a:p>
            <a:pPr lvl="1"/>
            <a:r>
              <a:rPr lang="en-GB" dirty="0"/>
              <a:t>The attribute name must </a:t>
            </a:r>
            <a:r>
              <a:rPr lang="en-GB" u="sng" dirty="0"/>
              <a:t>not</a:t>
            </a:r>
            <a:r>
              <a:rPr lang="en-GB" dirty="0"/>
              <a:t> contain spaces!</a:t>
            </a:r>
          </a:p>
          <a:p>
            <a:pPr lvl="1"/>
            <a:r>
              <a:rPr lang="en-GB" dirty="0"/>
              <a:t>But the value can have spaces.</a:t>
            </a:r>
          </a:p>
          <a:p>
            <a:pPr lvl="1"/>
            <a:r>
              <a:rPr lang="en-GB" dirty="0"/>
              <a:t>The attribute value should be surrounded by a </a:t>
            </a:r>
            <a:r>
              <a:rPr lang="en-GB" u="sng" dirty="0"/>
              <a:t>matching pair</a:t>
            </a:r>
            <a:r>
              <a:rPr lang="en-GB" dirty="0"/>
              <a:t> of single quotes (') or double quotes </a:t>
            </a:r>
            <a:r>
              <a:rPr lang="en-GB" dirty="0" smtClean="0"/>
              <a:t>(").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74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45ACF-C347-49D0-A304-5709B757E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Example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41A-D64B-404F-BF19-8DD6FD219D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the </a:t>
            </a:r>
            <a:r>
              <a:rPr lang="en-GB" b="1" dirty="0"/>
              <a:t>start tag of a non-empty element</a:t>
            </a:r>
          </a:p>
          <a:p>
            <a:endParaRPr lang="en-GB" b="1" dirty="0"/>
          </a:p>
          <a:p>
            <a:pPr marL="64008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="http://facebook.com"&gt;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&gt;…&lt;/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represents a HTML link</a:t>
            </a:r>
          </a:p>
          <a:p>
            <a:r>
              <a:rPr lang="en-GB" dirty="0"/>
              <a:t>The </a:t>
            </a:r>
            <a:r>
              <a:rPr lang="en-GB" b="1" dirty="0" err="1"/>
              <a:t>href</a:t>
            </a:r>
            <a:r>
              <a:rPr lang="en-GB" b="1" dirty="0"/>
              <a:t> attribute</a:t>
            </a:r>
            <a:r>
              <a:rPr lang="en-GB" dirty="0"/>
              <a:t> provides the link’s address.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DCE656-6E95-49BF-8589-161639673F7C}"/>
              </a:ext>
            </a:extLst>
          </p:cNvPr>
          <p:cNvSpPr/>
          <p:nvPr/>
        </p:nvSpPr>
        <p:spPr>
          <a:xfrm>
            <a:off x="1835696" y="2636912"/>
            <a:ext cx="439248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58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0F26C-60E0-4DC0-B083-169F2E50D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Example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2DE40-39E5-4AF2-A79E-847B984A578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the </a:t>
            </a:r>
            <a:r>
              <a:rPr lang="en-GB" b="1" dirty="0"/>
              <a:t>self-closing tag of an empty element</a:t>
            </a:r>
            <a:r>
              <a:rPr lang="en-GB" dirty="0"/>
              <a:t>: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="mypicture.jpg"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 Picture"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An element can have </a:t>
            </a:r>
            <a:r>
              <a:rPr lang="en-GB" i="1" dirty="0"/>
              <a:t>multiple attributes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 err="1"/>
              <a:t>src</a:t>
            </a:r>
            <a:r>
              <a:rPr lang="en-GB" b="1" dirty="0"/>
              <a:t> attribute</a:t>
            </a:r>
            <a:r>
              <a:rPr lang="en-GB" dirty="0"/>
              <a:t> provides the source location for the image element.</a:t>
            </a:r>
          </a:p>
          <a:p>
            <a:r>
              <a:rPr lang="en-GB" dirty="0"/>
              <a:t>The </a:t>
            </a:r>
            <a:r>
              <a:rPr lang="en-GB" b="1" dirty="0"/>
              <a:t>alt attribute</a:t>
            </a:r>
            <a:r>
              <a:rPr lang="en-GB" dirty="0"/>
              <a:t> provides an alternate description if the image is missing.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65B86E-B643-4A88-8E68-9D868A9CCC80}"/>
              </a:ext>
            </a:extLst>
          </p:cNvPr>
          <p:cNvSpPr/>
          <p:nvPr/>
        </p:nvSpPr>
        <p:spPr>
          <a:xfrm>
            <a:off x="1835696" y="2636912"/>
            <a:ext cx="327600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367A6C-8B7D-487B-8315-D645FECF4F0F}"/>
              </a:ext>
            </a:extLst>
          </p:cNvPr>
          <p:cNvSpPr/>
          <p:nvPr/>
        </p:nvSpPr>
        <p:spPr>
          <a:xfrm>
            <a:off x="5220072" y="2636912"/>
            <a:ext cx="2808312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004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EECB-71A6-46A4-9813-BAB426C44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HTML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247EE-BDD2-43E1-85CA-ACCEDEBE49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elements can contain other elements forming nested elements.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  <a:b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r>
              <a:rPr lang="en-GB" dirty="0"/>
              <a:t>Nested elements consist of </a:t>
            </a:r>
            <a:r>
              <a:rPr lang="en-GB" b="1" i="1" dirty="0"/>
              <a:t>child elements contained within parent elements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child elements can also have their own child elements and so on…</a:t>
            </a:r>
          </a:p>
          <a:p>
            <a:pPr lvl="1"/>
            <a:r>
              <a:rPr lang="en-GB" dirty="0"/>
              <a:t>The elements must be properly nested (contained) within each other.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60B932-96FA-4A66-B981-D9D3A84AFB35}"/>
              </a:ext>
            </a:extLst>
          </p:cNvPr>
          <p:cNvSpPr/>
          <p:nvPr/>
        </p:nvSpPr>
        <p:spPr>
          <a:xfrm>
            <a:off x="3707904" y="2880000"/>
            <a:ext cx="3672408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C5FFBBE-E4E3-46C3-B220-F97C31C1F893}"/>
              </a:ext>
            </a:extLst>
          </p:cNvPr>
          <p:cNvSpPr/>
          <p:nvPr/>
        </p:nvSpPr>
        <p:spPr>
          <a:xfrm>
            <a:off x="1043608" y="2852936"/>
            <a:ext cx="6768752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26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64646"/>
                </a:solidFill>
              </a:rPr>
              <a:t>Nested Elements</a:t>
            </a:r>
            <a:r>
              <a:rPr lang="en-GB" sz="4000" dirty="0">
                <a:solidFill>
                  <a:srgbClr val="464646"/>
                </a:solidFill>
              </a:rPr>
              <a:t/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Better Way to Write to Ensure Proper Nesting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This is an example of well-nested HTML content.</a:t>
            </a:r>
          </a:p>
          <a:p>
            <a:r>
              <a:rPr lang="en-GB" dirty="0"/>
              <a:t>Use indentation (tabs) to indicate that an element is a nested within a parent element.</a:t>
            </a:r>
          </a:p>
          <a:p>
            <a:r>
              <a:rPr lang="en-GB" dirty="0"/>
              <a:t>That way, it is easier to see where an element starts and ends.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115616" y="4581128"/>
            <a:ext cx="504056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691680" y="5301208"/>
            <a:ext cx="79208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Left Bracket 3"/>
          <p:cNvSpPr/>
          <p:nvPr/>
        </p:nvSpPr>
        <p:spPr>
          <a:xfrm>
            <a:off x="467544" y="4221088"/>
            <a:ext cx="504056" cy="1800200"/>
          </a:xfrm>
          <a:prstGeom prst="leftBracket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Left Bracket 5"/>
          <p:cNvSpPr/>
          <p:nvPr/>
        </p:nvSpPr>
        <p:spPr>
          <a:xfrm>
            <a:off x="1116704" y="4905164"/>
            <a:ext cx="430960" cy="792088"/>
          </a:xfrm>
          <a:prstGeom prst="leftBracket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3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Badly Nested 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Rewritten so it is easier to read: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5941" y="1568986"/>
            <a:ext cx="817010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is badly nested.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15047" y="3228652"/>
            <a:ext cx="8170107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is badly nested.</a:t>
            </a:r>
          </a:p>
          <a:p>
            <a:pPr marL="0" lvl="1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6" name="Left Bracket 5"/>
          <p:cNvSpPr/>
          <p:nvPr/>
        </p:nvSpPr>
        <p:spPr>
          <a:xfrm>
            <a:off x="395537" y="3419708"/>
            <a:ext cx="288032" cy="936104"/>
          </a:xfrm>
          <a:prstGeom prst="leftBracket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/>
          <a:lstStyle/>
          <a:p>
            <a:pPr algn="ctr"/>
            <a:endParaRPr lang="en-GB" dirty="0"/>
          </a:p>
        </p:txBody>
      </p:sp>
      <p:sp>
        <p:nvSpPr>
          <p:cNvPr id="7" name="Left Bracket 6"/>
          <p:cNvSpPr/>
          <p:nvPr/>
        </p:nvSpPr>
        <p:spPr>
          <a:xfrm rot="16200000">
            <a:off x="4191672" y="1162595"/>
            <a:ext cx="76584" cy="6156685"/>
          </a:xfrm>
          <a:prstGeom prst="leftBracket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971600" y="4279230"/>
            <a:ext cx="8085873" cy="1310010"/>
            <a:chOff x="971600" y="3856474"/>
            <a:chExt cx="8085873" cy="1310010"/>
          </a:xfrm>
        </p:grpSpPr>
        <p:sp>
          <p:nvSpPr>
            <p:cNvPr id="9" name="TextBox 8"/>
            <p:cNvSpPr txBox="1"/>
            <p:nvPr/>
          </p:nvSpPr>
          <p:spPr>
            <a:xfrm>
              <a:off x="1331640" y="4797152"/>
              <a:ext cx="77258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You can see that the closing tags do not match the corresponding opening tags!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 flipV="1">
              <a:off x="971600" y="4014356"/>
              <a:ext cx="360041" cy="96746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9" idx="1"/>
            </p:cNvCxnSpPr>
            <p:nvPr/>
          </p:nvCxnSpPr>
          <p:spPr>
            <a:xfrm flipV="1">
              <a:off x="1331640" y="3856474"/>
              <a:ext cx="5832648" cy="112534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8069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Basic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1600200"/>
            <a:ext cx="8153400" cy="8926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document type declaration --&gt;</a:t>
            </a: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Indicates that this is a HTML document --&gt;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2648" y="2608312"/>
            <a:ext cx="8153400" cy="4133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head contains information about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user does not see this information on the page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 of Document goes here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charset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="utf-8"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visible part of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visible part of the document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All other elements in the document go here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Page content goes here …</a:t>
            </a: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59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 HTML document is made up of:</a:t>
            </a:r>
          </a:p>
          <a:p>
            <a:r>
              <a:rPr lang="en-GB" b="1" dirty="0"/>
              <a:t>Document type declaration</a:t>
            </a:r>
            <a:r>
              <a:rPr lang="en-GB" dirty="0"/>
              <a:t>: identifies the document as a HTML document: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root </a:t>
            </a:r>
            <a:r>
              <a:rPr lang="en-GB" dirty="0"/>
              <a:t>(outermost parent) </a:t>
            </a:r>
            <a:r>
              <a:rPr lang="en-GB" b="1" dirty="0"/>
              <a:t>HTML element</a:t>
            </a:r>
          </a:p>
          <a:p>
            <a:pPr lvl="1"/>
            <a:r>
              <a:rPr lang="en-GB" dirty="0"/>
              <a:t>Marks the start of the HTML content:</a:t>
            </a:r>
          </a:p>
          <a:p>
            <a:pPr marL="411480" lvl="1" indent="0">
              <a:buNone/>
            </a:pP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&lt;html&gt; element contains </a:t>
            </a:r>
            <a:r>
              <a:rPr lang="en-GB" u="sng" dirty="0"/>
              <a:t>all</a:t>
            </a:r>
            <a:r>
              <a:rPr lang="en-GB" dirty="0"/>
              <a:t> other elements in the document defined within either: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&lt;head&gt;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&lt;body&gt;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47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and Block-Level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HTML elements are usually displayed in one of two ways:</a:t>
            </a:r>
          </a:p>
          <a:p>
            <a:pPr lvl="1"/>
            <a:r>
              <a:rPr lang="en-GB" b="1" dirty="0"/>
              <a:t>Inline</a:t>
            </a:r>
            <a:r>
              <a:rPr lang="en-GB" dirty="0"/>
              <a:t>: displayed on the same line where the previous element stopped.</a:t>
            </a:r>
          </a:p>
          <a:p>
            <a:pPr marL="640080" lvl="2" indent="0">
              <a:buNone/>
            </a:pPr>
            <a:r>
              <a:rPr lang="en-GB" dirty="0"/>
              <a:t>Examples: &lt;a&gt;, &lt;</a:t>
            </a:r>
            <a:r>
              <a:rPr lang="en-GB" dirty="0" err="1"/>
              <a:t>img</a:t>
            </a:r>
            <a:r>
              <a:rPr lang="en-GB" dirty="0"/>
              <a:t>&gt;, etc.</a:t>
            </a:r>
          </a:p>
          <a:p>
            <a:pPr lvl="1"/>
            <a:r>
              <a:rPr lang="en-GB" b="1" dirty="0"/>
              <a:t>Block-Level</a:t>
            </a:r>
            <a:r>
              <a:rPr lang="en-GB" dirty="0"/>
              <a:t>: displayed on a new line. A new line will be inserted before and after it.</a:t>
            </a:r>
          </a:p>
          <a:p>
            <a:pPr marL="640080" lvl="2" indent="0">
              <a:buNone/>
            </a:pPr>
            <a:r>
              <a:rPr lang="en-GB" dirty="0"/>
              <a:t>Examples: &lt;div&gt;, &lt;p&gt;, &lt;</a:t>
            </a:r>
            <a:r>
              <a:rPr lang="en-GB" dirty="0" err="1"/>
              <a:t>ul</a:t>
            </a:r>
            <a:r>
              <a:rPr lang="en-GB" dirty="0"/>
              <a:t>&gt;, &lt;</a:t>
            </a:r>
            <a:r>
              <a:rPr lang="en-GB" dirty="0" err="1"/>
              <a:t>ol</a:t>
            </a:r>
            <a:r>
              <a:rPr lang="en-GB" dirty="0"/>
              <a:t>&gt;, &lt;li&gt;, etc.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are, however, ways to change if an element should be displayed as a block or inline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6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HTML5 Semantic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Semantic elements are </a:t>
            </a:r>
            <a:r>
              <a:rPr lang="en-GB" b="1" i="1" dirty="0"/>
              <a:t>elements with a meaning</a:t>
            </a:r>
            <a:r>
              <a:rPr lang="en-GB" dirty="0"/>
              <a:t>.</a:t>
            </a:r>
          </a:p>
          <a:p>
            <a:r>
              <a:rPr lang="en-GB" dirty="0"/>
              <a:t>A semantic element clearly describes </a:t>
            </a:r>
            <a:r>
              <a:rPr lang="en-GB" dirty="0" smtClean="0"/>
              <a:t>its </a:t>
            </a:r>
            <a:r>
              <a:rPr lang="en-GB" dirty="0"/>
              <a:t>meaning, i.e. what its content represents, to the browser and also the developer(s).</a:t>
            </a:r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etc.</a:t>
            </a:r>
          </a:p>
          <a:p>
            <a:r>
              <a:rPr lang="en-GB" dirty="0"/>
              <a:t>HTML5 semantic elements replace the non-semantic elements &lt;div&gt; and &lt;span&gt; which </a:t>
            </a:r>
            <a:r>
              <a:rPr lang="en-GB" i="1" dirty="0"/>
              <a:t>tell you nothing about their type of content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5911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HTML5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3321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264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&lt;article&gt;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an article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&lt;aside&gt;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content aside from the page 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&lt;details&gt;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additional details that the user can view or hide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figcaption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caption for a &lt;figure&gt;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9080">
                <a:tc>
                  <a:txBody>
                    <a:bodyPr/>
                    <a:lstStyle/>
                    <a:p>
                      <a:r>
                        <a:rPr lang="en-GB" sz="1600" dirty="0"/>
                        <a:t>&lt;figure&gt;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self-contained content, like illustrations, diagrams, photos, code listings,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&lt;footer&gt;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footer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&lt;header&gt;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a header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the main content of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marked/highlighted 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nav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navigation links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&lt;section&gt;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section in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&lt;summary&gt;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visible heading for a &lt;details&gt;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&lt;time&gt;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date/time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hlinkClick r:id="rId3"/>
              </a:rPr>
              <a:t>See more on W3Schools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3385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Page Layout </a:t>
            </a:r>
            <a:r>
              <a:rPr lang="en-GB" dirty="0" smtClean="0"/>
              <a:t>HTML Semantic </a:t>
            </a:r>
            <a:r>
              <a:rPr lang="en-GB" dirty="0"/>
              <a:t>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 action="ppaction://hlinkfile"/>
              </a:rPr>
              <a:t>More...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320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Good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These are some best practices for writing HTML:</a:t>
            </a:r>
          </a:p>
          <a:p>
            <a:r>
              <a:rPr lang="en-GB" dirty="0"/>
              <a:t>Write element names in lower case.</a:t>
            </a:r>
          </a:p>
          <a:p>
            <a:r>
              <a:rPr lang="en-GB" dirty="0"/>
              <a:t>Write attribute names in lower case too.</a:t>
            </a:r>
          </a:p>
          <a:p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r>
              <a:rPr lang="en-GB" dirty="0"/>
              <a:t>Remember to close all HTML elements, including empty elements too (using the self-closing tag).</a:t>
            </a:r>
          </a:p>
          <a:p>
            <a:r>
              <a:rPr lang="en-GB" dirty="0"/>
              <a:t>When specifying attribute name-value pairs, do not use spaces to separate the equals sign.</a:t>
            </a:r>
          </a:p>
          <a:p>
            <a:r>
              <a:rPr lang="en-GB" dirty="0"/>
              <a:t>For more best practices, see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29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Validator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W3C </a:t>
            </a:r>
            <a:r>
              <a:rPr lang="en-GB" dirty="0" err="1" smtClean="0">
                <a:hlinkClick r:id="rId2"/>
              </a:rPr>
              <a:t>Markup</a:t>
            </a:r>
            <a:r>
              <a:rPr lang="en-GB" dirty="0" smtClean="0">
                <a:hlinkClick r:id="rId2"/>
              </a:rPr>
              <a:t> Validation Service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34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14918</TotalTime>
  <Words>1530</Words>
  <Application>Microsoft Office PowerPoint</Application>
  <PresentationFormat>On-screen Show (4:3)</PresentationFormat>
  <Paragraphs>252</Paragraphs>
  <Slides>21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HyperText Markup Language (HTML)</vt:lpstr>
      <vt:lpstr>Content</vt:lpstr>
      <vt:lpstr>HyperText Markup Language (HTML)</vt:lpstr>
      <vt:lpstr>HTML Tags</vt:lpstr>
      <vt:lpstr>Three Types of HTML Tags</vt:lpstr>
      <vt:lpstr>HTML Elements Basic Building Blocks of a HTML Document</vt:lpstr>
      <vt:lpstr>HTML Attributes</vt:lpstr>
      <vt:lpstr>Attribute Example 1</vt:lpstr>
      <vt:lpstr>Attribute Example 2</vt:lpstr>
      <vt:lpstr>Nested HTML Elements</vt:lpstr>
      <vt:lpstr>Nested Elements Better Way to Write to Ensure Proper Nesting</vt:lpstr>
      <vt:lpstr>Badly Nested HTML</vt:lpstr>
      <vt:lpstr>Basic Structure of a HTML Document</vt:lpstr>
      <vt:lpstr>The Structure of a HTML Document</vt:lpstr>
      <vt:lpstr>Inline and Block-Level Elements</vt:lpstr>
      <vt:lpstr>HTML5 Semantic Elements</vt:lpstr>
      <vt:lpstr>HTML5 Semantic Elements</vt:lpstr>
      <vt:lpstr>Page Layout HTML Semantic Elements</vt:lpstr>
      <vt:lpstr>HTML Good Practice</vt:lpstr>
      <vt:lpstr>HTML Validator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1478</cp:revision>
  <cp:lastPrinted>2014-09-29T16:21:25Z</cp:lastPrinted>
  <dcterms:created xsi:type="dcterms:W3CDTF">2013-09-18T07:00:31Z</dcterms:created>
  <dcterms:modified xsi:type="dcterms:W3CDTF">2019-01-30T08:02:52Z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