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6" r:id="rId1"/>
  </p:sldMasterIdLst>
  <p:notesMasterIdLst>
    <p:notesMasterId r:id="rId17"/>
  </p:notesMasterIdLst>
  <p:sldIdLst>
    <p:sldId id="256" r:id="rId2"/>
    <p:sldId id="263" r:id="rId3"/>
    <p:sldId id="257" r:id="rId4"/>
    <p:sldId id="260" r:id="rId5"/>
    <p:sldId id="261" r:id="rId6"/>
    <p:sldId id="259" r:id="rId7"/>
    <p:sldId id="262" r:id="rId8"/>
    <p:sldId id="265" r:id="rId9"/>
    <p:sldId id="266" r:id="rId10"/>
    <p:sldId id="264"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86179" autoAdjust="0"/>
  </p:normalViewPr>
  <p:slideViewPr>
    <p:cSldViewPr snapToGrid="0">
      <p:cViewPr varScale="1">
        <p:scale>
          <a:sx n="71" d="100"/>
          <a:sy n="71" d="100"/>
        </p:scale>
        <p:origin x="1133" y="53"/>
      </p:cViewPr>
      <p:guideLst/>
    </p:cSldViewPr>
  </p:slideViewPr>
  <p:outlineViewPr>
    <p:cViewPr>
      <p:scale>
        <a:sx n="33" d="100"/>
        <a:sy n="33" d="100"/>
      </p:scale>
      <p:origin x="0" y="-5850"/>
    </p:cViewPr>
  </p:outlin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C742E9-9E86-4AE4-9A92-DA103D34DA19}"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9A7567BC-4144-42AE-977E-3283089A5C8A}">
      <dgm:prSet/>
      <dgm:spPr/>
      <dgm:t>
        <a:bodyPr/>
        <a:lstStyle/>
        <a:p>
          <a:r>
            <a:rPr lang="en-US"/>
            <a:t>Introduction</a:t>
          </a:r>
        </a:p>
      </dgm:t>
    </dgm:pt>
    <dgm:pt modelId="{034212E5-6AC7-4EB7-B155-E11E2CDC13CB}" type="parTrans" cxnId="{AADAC56B-8016-456F-A235-5C666B6F4916}">
      <dgm:prSet/>
      <dgm:spPr/>
      <dgm:t>
        <a:bodyPr/>
        <a:lstStyle/>
        <a:p>
          <a:endParaRPr lang="en-US"/>
        </a:p>
      </dgm:t>
    </dgm:pt>
    <dgm:pt modelId="{F853913C-E318-4522-B83A-3DA71EFC896C}" type="sibTrans" cxnId="{AADAC56B-8016-456F-A235-5C666B6F4916}">
      <dgm:prSet/>
      <dgm:spPr/>
      <dgm:t>
        <a:bodyPr/>
        <a:lstStyle/>
        <a:p>
          <a:endParaRPr lang="en-US"/>
        </a:p>
      </dgm:t>
    </dgm:pt>
    <dgm:pt modelId="{B957EAB0-E654-4BBA-9871-FAD88E4C7027}">
      <dgm:prSet/>
      <dgm:spPr/>
      <dgm:t>
        <a:bodyPr/>
        <a:lstStyle/>
        <a:p>
          <a:r>
            <a:rPr lang="en-US"/>
            <a:t>Overview of the Business Idea</a:t>
          </a:r>
        </a:p>
      </dgm:t>
    </dgm:pt>
    <dgm:pt modelId="{56CB2FF4-B15D-47C4-9E27-AC51C4B23C58}" type="parTrans" cxnId="{1AB36141-AFE9-420A-B568-CDDBAB989AE1}">
      <dgm:prSet/>
      <dgm:spPr/>
      <dgm:t>
        <a:bodyPr/>
        <a:lstStyle/>
        <a:p>
          <a:endParaRPr lang="en-US"/>
        </a:p>
      </dgm:t>
    </dgm:pt>
    <dgm:pt modelId="{69540E24-1213-47AE-B160-5E27E396A205}" type="sibTrans" cxnId="{1AB36141-AFE9-420A-B568-CDDBAB989AE1}">
      <dgm:prSet/>
      <dgm:spPr/>
      <dgm:t>
        <a:bodyPr/>
        <a:lstStyle/>
        <a:p>
          <a:endParaRPr lang="en-US"/>
        </a:p>
      </dgm:t>
    </dgm:pt>
    <dgm:pt modelId="{E716ABB0-6444-4BF1-945C-410FCF0DB212}">
      <dgm:prSet/>
      <dgm:spPr/>
      <dgm:t>
        <a:bodyPr/>
        <a:lstStyle/>
        <a:p>
          <a:r>
            <a:rPr lang="en-US"/>
            <a:t>Ownership and Legal format </a:t>
          </a:r>
        </a:p>
      </dgm:t>
    </dgm:pt>
    <dgm:pt modelId="{CF5923F3-FB57-46C2-90C2-5F0095778F5B}" type="parTrans" cxnId="{0F53CE3E-6944-4E3E-A408-C2EC17D72ECE}">
      <dgm:prSet/>
      <dgm:spPr/>
      <dgm:t>
        <a:bodyPr/>
        <a:lstStyle/>
        <a:p>
          <a:endParaRPr lang="en-US"/>
        </a:p>
      </dgm:t>
    </dgm:pt>
    <dgm:pt modelId="{DE22E990-0252-4F0D-80DD-5C29AE4CECAC}" type="sibTrans" cxnId="{0F53CE3E-6944-4E3E-A408-C2EC17D72ECE}">
      <dgm:prSet/>
      <dgm:spPr/>
      <dgm:t>
        <a:bodyPr/>
        <a:lstStyle/>
        <a:p>
          <a:endParaRPr lang="en-US"/>
        </a:p>
      </dgm:t>
    </dgm:pt>
    <dgm:pt modelId="{8F3FEEE3-415D-4FCE-AE2E-1F4FB15B2188}">
      <dgm:prSet/>
      <dgm:spPr/>
      <dgm:t>
        <a:bodyPr/>
        <a:lstStyle/>
        <a:p>
          <a:r>
            <a:rPr lang="en-US"/>
            <a:t>Management of the Company.</a:t>
          </a:r>
        </a:p>
      </dgm:t>
    </dgm:pt>
    <dgm:pt modelId="{55B3E02D-E858-4DF6-9A00-C3CA43CEE37B}" type="parTrans" cxnId="{A40BA1F4-7FFF-4EA8-BC0C-E645B751C592}">
      <dgm:prSet/>
      <dgm:spPr/>
      <dgm:t>
        <a:bodyPr/>
        <a:lstStyle/>
        <a:p>
          <a:endParaRPr lang="en-US"/>
        </a:p>
      </dgm:t>
    </dgm:pt>
    <dgm:pt modelId="{BC38556F-A29B-45B9-81CF-76C7707EC6BA}" type="sibTrans" cxnId="{A40BA1F4-7FFF-4EA8-BC0C-E645B751C592}">
      <dgm:prSet/>
      <dgm:spPr/>
      <dgm:t>
        <a:bodyPr/>
        <a:lstStyle/>
        <a:p>
          <a:endParaRPr lang="en-US"/>
        </a:p>
      </dgm:t>
    </dgm:pt>
    <dgm:pt modelId="{402D1ECA-92BD-4375-ADA0-77B3C0EB83CA}">
      <dgm:prSet/>
      <dgm:spPr/>
      <dgm:t>
        <a:bodyPr/>
        <a:lstStyle/>
        <a:p>
          <a:r>
            <a:rPr lang="en-US"/>
            <a:t>SWOT Analysis Model.</a:t>
          </a:r>
        </a:p>
      </dgm:t>
    </dgm:pt>
    <dgm:pt modelId="{ABAC408B-AEB2-4B83-BF8C-5E1BBE665E12}" type="parTrans" cxnId="{D4C88C2B-B223-4A4F-8117-C5448B0790EF}">
      <dgm:prSet/>
      <dgm:spPr/>
      <dgm:t>
        <a:bodyPr/>
        <a:lstStyle/>
        <a:p>
          <a:endParaRPr lang="en-US"/>
        </a:p>
      </dgm:t>
    </dgm:pt>
    <dgm:pt modelId="{6BD5FC3B-E0B7-4467-BAB3-371681F9E29D}" type="sibTrans" cxnId="{D4C88C2B-B223-4A4F-8117-C5448B0790EF}">
      <dgm:prSet/>
      <dgm:spPr/>
      <dgm:t>
        <a:bodyPr/>
        <a:lstStyle/>
        <a:p>
          <a:endParaRPr lang="en-US"/>
        </a:p>
      </dgm:t>
    </dgm:pt>
    <dgm:pt modelId="{6736F5A5-EDE8-49E4-BA7A-ADB75B64643A}">
      <dgm:prSet/>
      <dgm:spPr/>
      <dgm:t>
        <a:bodyPr/>
        <a:lstStyle/>
        <a:p>
          <a:r>
            <a:rPr lang="en-US"/>
            <a:t>Cash Flow Forecast </a:t>
          </a:r>
        </a:p>
      </dgm:t>
    </dgm:pt>
    <dgm:pt modelId="{571C8539-822E-4B15-AD18-F98D7AC0120F}" type="parTrans" cxnId="{8F1E2D2B-7160-4027-989C-387BD23BEB64}">
      <dgm:prSet/>
      <dgm:spPr/>
      <dgm:t>
        <a:bodyPr/>
        <a:lstStyle/>
        <a:p>
          <a:endParaRPr lang="en-US"/>
        </a:p>
      </dgm:t>
    </dgm:pt>
    <dgm:pt modelId="{5BD3FAA9-3011-4C0B-B61E-4E7F1CCC2809}" type="sibTrans" cxnId="{8F1E2D2B-7160-4027-989C-387BD23BEB64}">
      <dgm:prSet/>
      <dgm:spPr/>
      <dgm:t>
        <a:bodyPr/>
        <a:lstStyle/>
        <a:p>
          <a:endParaRPr lang="en-US"/>
        </a:p>
      </dgm:t>
    </dgm:pt>
    <dgm:pt modelId="{4540F4EE-6848-49DE-B1AF-DCDDBD752F76}">
      <dgm:prSet/>
      <dgm:spPr/>
      <dgm:t>
        <a:bodyPr/>
        <a:lstStyle/>
        <a:p>
          <a:r>
            <a:rPr lang="en-US"/>
            <a:t>Reference List</a:t>
          </a:r>
        </a:p>
      </dgm:t>
    </dgm:pt>
    <dgm:pt modelId="{FBF7133F-EA4D-44A5-9EC5-F6903A1A04A7}" type="parTrans" cxnId="{858AE375-AF3A-45B8-9AF5-4B083AC1F7CA}">
      <dgm:prSet/>
      <dgm:spPr/>
      <dgm:t>
        <a:bodyPr/>
        <a:lstStyle/>
        <a:p>
          <a:endParaRPr lang="en-US"/>
        </a:p>
      </dgm:t>
    </dgm:pt>
    <dgm:pt modelId="{BC599C01-8A3E-46CE-A9DD-A343B8F1D688}" type="sibTrans" cxnId="{858AE375-AF3A-45B8-9AF5-4B083AC1F7CA}">
      <dgm:prSet/>
      <dgm:spPr/>
      <dgm:t>
        <a:bodyPr/>
        <a:lstStyle/>
        <a:p>
          <a:endParaRPr lang="en-US"/>
        </a:p>
      </dgm:t>
    </dgm:pt>
    <dgm:pt modelId="{F859C258-6620-46D4-ADA6-EAF12DAA02FA}" type="pres">
      <dgm:prSet presAssocID="{88C742E9-9E86-4AE4-9A92-DA103D34DA19}" presName="vert0" presStyleCnt="0">
        <dgm:presLayoutVars>
          <dgm:dir/>
          <dgm:animOne val="branch"/>
          <dgm:animLvl val="lvl"/>
        </dgm:presLayoutVars>
      </dgm:prSet>
      <dgm:spPr/>
    </dgm:pt>
    <dgm:pt modelId="{E7DC9523-BCA0-4A34-A77E-1C0E7E6060BF}" type="pres">
      <dgm:prSet presAssocID="{9A7567BC-4144-42AE-977E-3283089A5C8A}" presName="thickLine" presStyleLbl="alignNode1" presStyleIdx="0" presStyleCnt="7"/>
      <dgm:spPr/>
    </dgm:pt>
    <dgm:pt modelId="{E19ACBB0-2081-4961-8898-451CC04B00AC}" type="pres">
      <dgm:prSet presAssocID="{9A7567BC-4144-42AE-977E-3283089A5C8A}" presName="horz1" presStyleCnt="0"/>
      <dgm:spPr/>
    </dgm:pt>
    <dgm:pt modelId="{8315DB91-2BA7-4411-B257-CC32D2958311}" type="pres">
      <dgm:prSet presAssocID="{9A7567BC-4144-42AE-977E-3283089A5C8A}" presName="tx1" presStyleLbl="revTx" presStyleIdx="0" presStyleCnt="7"/>
      <dgm:spPr/>
    </dgm:pt>
    <dgm:pt modelId="{7DE4348F-FC19-4C75-A397-DFC52F14DBB6}" type="pres">
      <dgm:prSet presAssocID="{9A7567BC-4144-42AE-977E-3283089A5C8A}" presName="vert1" presStyleCnt="0"/>
      <dgm:spPr/>
    </dgm:pt>
    <dgm:pt modelId="{2F37501A-9597-4E29-97DB-F560F4AFD5A8}" type="pres">
      <dgm:prSet presAssocID="{B957EAB0-E654-4BBA-9871-FAD88E4C7027}" presName="thickLine" presStyleLbl="alignNode1" presStyleIdx="1" presStyleCnt="7"/>
      <dgm:spPr/>
    </dgm:pt>
    <dgm:pt modelId="{D6FA658A-F30F-4ABB-9B36-90291305A1CC}" type="pres">
      <dgm:prSet presAssocID="{B957EAB0-E654-4BBA-9871-FAD88E4C7027}" presName="horz1" presStyleCnt="0"/>
      <dgm:spPr/>
    </dgm:pt>
    <dgm:pt modelId="{0A645E5F-0714-45E8-A662-1C72781A292F}" type="pres">
      <dgm:prSet presAssocID="{B957EAB0-E654-4BBA-9871-FAD88E4C7027}" presName="tx1" presStyleLbl="revTx" presStyleIdx="1" presStyleCnt="7"/>
      <dgm:spPr/>
    </dgm:pt>
    <dgm:pt modelId="{EFE35D06-4283-4F70-BAC3-8C408287FF68}" type="pres">
      <dgm:prSet presAssocID="{B957EAB0-E654-4BBA-9871-FAD88E4C7027}" presName="vert1" presStyleCnt="0"/>
      <dgm:spPr/>
    </dgm:pt>
    <dgm:pt modelId="{82336B07-0E8A-4976-B571-2923AA45B91D}" type="pres">
      <dgm:prSet presAssocID="{E716ABB0-6444-4BF1-945C-410FCF0DB212}" presName="thickLine" presStyleLbl="alignNode1" presStyleIdx="2" presStyleCnt="7"/>
      <dgm:spPr/>
    </dgm:pt>
    <dgm:pt modelId="{648D8C4F-2C23-4EBE-B6B9-C339F746593E}" type="pres">
      <dgm:prSet presAssocID="{E716ABB0-6444-4BF1-945C-410FCF0DB212}" presName="horz1" presStyleCnt="0"/>
      <dgm:spPr/>
    </dgm:pt>
    <dgm:pt modelId="{846D7DEB-6B5C-41BE-995E-2ECDBC43B9A7}" type="pres">
      <dgm:prSet presAssocID="{E716ABB0-6444-4BF1-945C-410FCF0DB212}" presName="tx1" presStyleLbl="revTx" presStyleIdx="2" presStyleCnt="7"/>
      <dgm:spPr/>
    </dgm:pt>
    <dgm:pt modelId="{CEC9A27A-B04A-4179-9C3B-55EFA32F6EE9}" type="pres">
      <dgm:prSet presAssocID="{E716ABB0-6444-4BF1-945C-410FCF0DB212}" presName="vert1" presStyleCnt="0"/>
      <dgm:spPr/>
    </dgm:pt>
    <dgm:pt modelId="{6ED60D9F-E381-4363-A88F-95457C5247EC}" type="pres">
      <dgm:prSet presAssocID="{8F3FEEE3-415D-4FCE-AE2E-1F4FB15B2188}" presName="thickLine" presStyleLbl="alignNode1" presStyleIdx="3" presStyleCnt="7"/>
      <dgm:spPr/>
    </dgm:pt>
    <dgm:pt modelId="{D1F8401A-FF60-4F34-9F2D-525068114C00}" type="pres">
      <dgm:prSet presAssocID="{8F3FEEE3-415D-4FCE-AE2E-1F4FB15B2188}" presName="horz1" presStyleCnt="0"/>
      <dgm:spPr/>
    </dgm:pt>
    <dgm:pt modelId="{00D7521D-516B-42F7-9EE1-687C3BBB8208}" type="pres">
      <dgm:prSet presAssocID="{8F3FEEE3-415D-4FCE-AE2E-1F4FB15B2188}" presName="tx1" presStyleLbl="revTx" presStyleIdx="3" presStyleCnt="7"/>
      <dgm:spPr/>
    </dgm:pt>
    <dgm:pt modelId="{7E79B26D-9ECD-4342-8A3A-D6CC4BB02F37}" type="pres">
      <dgm:prSet presAssocID="{8F3FEEE3-415D-4FCE-AE2E-1F4FB15B2188}" presName="vert1" presStyleCnt="0"/>
      <dgm:spPr/>
    </dgm:pt>
    <dgm:pt modelId="{055A2E47-7862-4850-B921-BF99F1BEE2F6}" type="pres">
      <dgm:prSet presAssocID="{402D1ECA-92BD-4375-ADA0-77B3C0EB83CA}" presName="thickLine" presStyleLbl="alignNode1" presStyleIdx="4" presStyleCnt="7"/>
      <dgm:spPr/>
    </dgm:pt>
    <dgm:pt modelId="{5DC5F373-160D-4910-A452-ED4E27F45650}" type="pres">
      <dgm:prSet presAssocID="{402D1ECA-92BD-4375-ADA0-77B3C0EB83CA}" presName="horz1" presStyleCnt="0"/>
      <dgm:spPr/>
    </dgm:pt>
    <dgm:pt modelId="{9447EE4A-353C-4989-A827-52F88EBEE4F6}" type="pres">
      <dgm:prSet presAssocID="{402D1ECA-92BD-4375-ADA0-77B3C0EB83CA}" presName="tx1" presStyleLbl="revTx" presStyleIdx="4" presStyleCnt="7"/>
      <dgm:spPr/>
    </dgm:pt>
    <dgm:pt modelId="{12FB143C-4AD1-4A37-A77D-758B3FA318F5}" type="pres">
      <dgm:prSet presAssocID="{402D1ECA-92BD-4375-ADA0-77B3C0EB83CA}" presName="vert1" presStyleCnt="0"/>
      <dgm:spPr/>
    </dgm:pt>
    <dgm:pt modelId="{96714BEF-0F76-47FC-AAD5-7B0646311364}" type="pres">
      <dgm:prSet presAssocID="{6736F5A5-EDE8-49E4-BA7A-ADB75B64643A}" presName="thickLine" presStyleLbl="alignNode1" presStyleIdx="5" presStyleCnt="7"/>
      <dgm:spPr/>
    </dgm:pt>
    <dgm:pt modelId="{A3F2D5C7-9CE5-4ADE-8917-BC325616CD4F}" type="pres">
      <dgm:prSet presAssocID="{6736F5A5-EDE8-49E4-BA7A-ADB75B64643A}" presName="horz1" presStyleCnt="0"/>
      <dgm:spPr/>
    </dgm:pt>
    <dgm:pt modelId="{A65B68FA-94B3-46A1-A55E-8F70FE4A8038}" type="pres">
      <dgm:prSet presAssocID="{6736F5A5-EDE8-49E4-BA7A-ADB75B64643A}" presName="tx1" presStyleLbl="revTx" presStyleIdx="5" presStyleCnt="7"/>
      <dgm:spPr/>
    </dgm:pt>
    <dgm:pt modelId="{F4C9ED70-4472-4BFC-901F-A06FABB64F3A}" type="pres">
      <dgm:prSet presAssocID="{6736F5A5-EDE8-49E4-BA7A-ADB75B64643A}" presName="vert1" presStyleCnt="0"/>
      <dgm:spPr/>
    </dgm:pt>
    <dgm:pt modelId="{4D25A777-E8F6-443C-BB7F-B3EE16F15414}" type="pres">
      <dgm:prSet presAssocID="{4540F4EE-6848-49DE-B1AF-DCDDBD752F76}" presName="thickLine" presStyleLbl="alignNode1" presStyleIdx="6" presStyleCnt="7"/>
      <dgm:spPr/>
    </dgm:pt>
    <dgm:pt modelId="{54A7330B-A325-4585-9228-EA1115B56AAB}" type="pres">
      <dgm:prSet presAssocID="{4540F4EE-6848-49DE-B1AF-DCDDBD752F76}" presName="horz1" presStyleCnt="0"/>
      <dgm:spPr/>
    </dgm:pt>
    <dgm:pt modelId="{F86ECD67-3AF5-4ADC-ABF0-D1F1EF84CA9F}" type="pres">
      <dgm:prSet presAssocID="{4540F4EE-6848-49DE-B1AF-DCDDBD752F76}" presName="tx1" presStyleLbl="revTx" presStyleIdx="6" presStyleCnt="7"/>
      <dgm:spPr/>
    </dgm:pt>
    <dgm:pt modelId="{787FC79F-0745-4A8C-8B5B-82BDF40F38DB}" type="pres">
      <dgm:prSet presAssocID="{4540F4EE-6848-49DE-B1AF-DCDDBD752F76}" presName="vert1" presStyleCnt="0"/>
      <dgm:spPr/>
    </dgm:pt>
  </dgm:ptLst>
  <dgm:cxnLst>
    <dgm:cxn modelId="{8F1E2D2B-7160-4027-989C-387BD23BEB64}" srcId="{88C742E9-9E86-4AE4-9A92-DA103D34DA19}" destId="{6736F5A5-EDE8-49E4-BA7A-ADB75B64643A}" srcOrd="5" destOrd="0" parTransId="{571C8539-822E-4B15-AD18-F98D7AC0120F}" sibTransId="{5BD3FAA9-3011-4C0B-B61E-4E7F1CCC2809}"/>
    <dgm:cxn modelId="{D4C88C2B-B223-4A4F-8117-C5448B0790EF}" srcId="{88C742E9-9E86-4AE4-9A92-DA103D34DA19}" destId="{402D1ECA-92BD-4375-ADA0-77B3C0EB83CA}" srcOrd="4" destOrd="0" parTransId="{ABAC408B-AEB2-4B83-BF8C-5E1BBE665E12}" sibTransId="{6BD5FC3B-E0B7-4467-BAB3-371681F9E29D}"/>
    <dgm:cxn modelId="{BEF13238-8E98-4A25-B536-3CC5AAA1A3DF}" type="presOf" srcId="{402D1ECA-92BD-4375-ADA0-77B3C0EB83CA}" destId="{9447EE4A-353C-4989-A827-52F88EBEE4F6}" srcOrd="0" destOrd="0" presId="urn:microsoft.com/office/officeart/2008/layout/LinedList"/>
    <dgm:cxn modelId="{0F53CE3E-6944-4E3E-A408-C2EC17D72ECE}" srcId="{88C742E9-9E86-4AE4-9A92-DA103D34DA19}" destId="{E716ABB0-6444-4BF1-945C-410FCF0DB212}" srcOrd="2" destOrd="0" parTransId="{CF5923F3-FB57-46C2-90C2-5F0095778F5B}" sibTransId="{DE22E990-0252-4F0D-80DD-5C29AE4CECAC}"/>
    <dgm:cxn modelId="{28ABAA60-16AE-418D-AAD5-93062B50CF22}" type="presOf" srcId="{B957EAB0-E654-4BBA-9871-FAD88E4C7027}" destId="{0A645E5F-0714-45E8-A662-1C72781A292F}" srcOrd="0" destOrd="0" presId="urn:microsoft.com/office/officeart/2008/layout/LinedList"/>
    <dgm:cxn modelId="{1AB36141-AFE9-420A-B568-CDDBAB989AE1}" srcId="{88C742E9-9E86-4AE4-9A92-DA103D34DA19}" destId="{B957EAB0-E654-4BBA-9871-FAD88E4C7027}" srcOrd="1" destOrd="0" parTransId="{56CB2FF4-B15D-47C4-9E27-AC51C4B23C58}" sibTransId="{69540E24-1213-47AE-B160-5E27E396A205}"/>
    <dgm:cxn modelId="{AADAC56B-8016-456F-A235-5C666B6F4916}" srcId="{88C742E9-9E86-4AE4-9A92-DA103D34DA19}" destId="{9A7567BC-4144-42AE-977E-3283089A5C8A}" srcOrd="0" destOrd="0" parTransId="{034212E5-6AC7-4EB7-B155-E11E2CDC13CB}" sibTransId="{F853913C-E318-4522-B83A-3DA71EFC896C}"/>
    <dgm:cxn modelId="{858AE375-AF3A-45B8-9AF5-4B083AC1F7CA}" srcId="{88C742E9-9E86-4AE4-9A92-DA103D34DA19}" destId="{4540F4EE-6848-49DE-B1AF-DCDDBD752F76}" srcOrd="6" destOrd="0" parTransId="{FBF7133F-EA4D-44A5-9EC5-F6903A1A04A7}" sibTransId="{BC599C01-8A3E-46CE-A9DD-A343B8F1D688}"/>
    <dgm:cxn modelId="{E1DE1D7D-B3CE-4C6F-87EE-8556B5769B1C}" type="presOf" srcId="{9A7567BC-4144-42AE-977E-3283089A5C8A}" destId="{8315DB91-2BA7-4411-B257-CC32D2958311}" srcOrd="0" destOrd="0" presId="urn:microsoft.com/office/officeart/2008/layout/LinedList"/>
    <dgm:cxn modelId="{404FC37F-29B4-4F5D-8CDC-721D51B125D5}" type="presOf" srcId="{4540F4EE-6848-49DE-B1AF-DCDDBD752F76}" destId="{F86ECD67-3AF5-4ADC-ABF0-D1F1EF84CA9F}" srcOrd="0" destOrd="0" presId="urn:microsoft.com/office/officeart/2008/layout/LinedList"/>
    <dgm:cxn modelId="{E3AF8092-8FFD-47DA-93EB-C8D88BDADE7C}" type="presOf" srcId="{8F3FEEE3-415D-4FCE-AE2E-1F4FB15B2188}" destId="{00D7521D-516B-42F7-9EE1-687C3BBB8208}" srcOrd="0" destOrd="0" presId="urn:microsoft.com/office/officeart/2008/layout/LinedList"/>
    <dgm:cxn modelId="{727B9BBC-9B2F-4DC3-B5A9-2FF734979673}" type="presOf" srcId="{E716ABB0-6444-4BF1-945C-410FCF0DB212}" destId="{846D7DEB-6B5C-41BE-995E-2ECDBC43B9A7}" srcOrd="0" destOrd="0" presId="urn:microsoft.com/office/officeart/2008/layout/LinedList"/>
    <dgm:cxn modelId="{4A3FB8EC-5434-495F-8505-BC0985D6BDAC}" type="presOf" srcId="{88C742E9-9E86-4AE4-9A92-DA103D34DA19}" destId="{F859C258-6620-46D4-ADA6-EAF12DAA02FA}" srcOrd="0" destOrd="0" presId="urn:microsoft.com/office/officeart/2008/layout/LinedList"/>
    <dgm:cxn modelId="{01CEB0F3-7AF5-428E-B6D5-1AAD111A069E}" type="presOf" srcId="{6736F5A5-EDE8-49E4-BA7A-ADB75B64643A}" destId="{A65B68FA-94B3-46A1-A55E-8F70FE4A8038}" srcOrd="0" destOrd="0" presId="urn:microsoft.com/office/officeart/2008/layout/LinedList"/>
    <dgm:cxn modelId="{A40BA1F4-7FFF-4EA8-BC0C-E645B751C592}" srcId="{88C742E9-9E86-4AE4-9A92-DA103D34DA19}" destId="{8F3FEEE3-415D-4FCE-AE2E-1F4FB15B2188}" srcOrd="3" destOrd="0" parTransId="{55B3E02D-E858-4DF6-9A00-C3CA43CEE37B}" sibTransId="{BC38556F-A29B-45B9-81CF-76C7707EC6BA}"/>
    <dgm:cxn modelId="{9C8D15AF-F7B1-4DC5-B858-68C4B9832825}" type="presParOf" srcId="{F859C258-6620-46D4-ADA6-EAF12DAA02FA}" destId="{E7DC9523-BCA0-4A34-A77E-1C0E7E6060BF}" srcOrd="0" destOrd="0" presId="urn:microsoft.com/office/officeart/2008/layout/LinedList"/>
    <dgm:cxn modelId="{5A3BCDE5-9B0F-4C48-817A-DFF14731611B}" type="presParOf" srcId="{F859C258-6620-46D4-ADA6-EAF12DAA02FA}" destId="{E19ACBB0-2081-4961-8898-451CC04B00AC}" srcOrd="1" destOrd="0" presId="urn:microsoft.com/office/officeart/2008/layout/LinedList"/>
    <dgm:cxn modelId="{BAF277AB-38EE-4EFA-BC3D-2B661F10E086}" type="presParOf" srcId="{E19ACBB0-2081-4961-8898-451CC04B00AC}" destId="{8315DB91-2BA7-4411-B257-CC32D2958311}" srcOrd="0" destOrd="0" presId="urn:microsoft.com/office/officeart/2008/layout/LinedList"/>
    <dgm:cxn modelId="{8289B3BF-5018-42E7-B3AE-7F9E888A1E76}" type="presParOf" srcId="{E19ACBB0-2081-4961-8898-451CC04B00AC}" destId="{7DE4348F-FC19-4C75-A397-DFC52F14DBB6}" srcOrd="1" destOrd="0" presId="urn:microsoft.com/office/officeart/2008/layout/LinedList"/>
    <dgm:cxn modelId="{75C6B682-5FEC-458E-B13F-3E7B4D7C426D}" type="presParOf" srcId="{F859C258-6620-46D4-ADA6-EAF12DAA02FA}" destId="{2F37501A-9597-4E29-97DB-F560F4AFD5A8}" srcOrd="2" destOrd="0" presId="urn:microsoft.com/office/officeart/2008/layout/LinedList"/>
    <dgm:cxn modelId="{97A19C70-22B5-41F2-BDCB-FFA87E59197C}" type="presParOf" srcId="{F859C258-6620-46D4-ADA6-EAF12DAA02FA}" destId="{D6FA658A-F30F-4ABB-9B36-90291305A1CC}" srcOrd="3" destOrd="0" presId="urn:microsoft.com/office/officeart/2008/layout/LinedList"/>
    <dgm:cxn modelId="{CBCCA56C-285D-4D99-9B06-D9BDF732C549}" type="presParOf" srcId="{D6FA658A-F30F-4ABB-9B36-90291305A1CC}" destId="{0A645E5F-0714-45E8-A662-1C72781A292F}" srcOrd="0" destOrd="0" presId="urn:microsoft.com/office/officeart/2008/layout/LinedList"/>
    <dgm:cxn modelId="{954C8E09-6746-4ACF-BC99-74D444D4FC82}" type="presParOf" srcId="{D6FA658A-F30F-4ABB-9B36-90291305A1CC}" destId="{EFE35D06-4283-4F70-BAC3-8C408287FF68}" srcOrd="1" destOrd="0" presId="urn:microsoft.com/office/officeart/2008/layout/LinedList"/>
    <dgm:cxn modelId="{070FA4AC-AFEF-40E1-9CCB-114964BDF33E}" type="presParOf" srcId="{F859C258-6620-46D4-ADA6-EAF12DAA02FA}" destId="{82336B07-0E8A-4976-B571-2923AA45B91D}" srcOrd="4" destOrd="0" presId="urn:microsoft.com/office/officeart/2008/layout/LinedList"/>
    <dgm:cxn modelId="{4C1B8C4B-C0D3-4292-8332-7C73E3B737F4}" type="presParOf" srcId="{F859C258-6620-46D4-ADA6-EAF12DAA02FA}" destId="{648D8C4F-2C23-4EBE-B6B9-C339F746593E}" srcOrd="5" destOrd="0" presId="urn:microsoft.com/office/officeart/2008/layout/LinedList"/>
    <dgm:cxn modelId="{15AC0468-783C-42B5-93B3-817C10B242D9}" type="presParOf" srcId="{648D8C4F-2C23-4EBE-B6B9-C339F746593E}" destId="{846D7DEB-6B5C-41BE-995E-2ECDBC43B9A7}" srcOrd="0" destOrd="0" presId="urn:microsoft.com/office/officeart/2008/layout/LinedList"/>
    <dgm:cxn modelId="{8F0FD38B-3F27-463D-86F4-5BE3E312C219}" type="presParOf" srcId="{648D8C4F-2C23-4EBE-B6B9-C339F746593E}" destId="{CEC9A27A-B04A-4179-9C3B-55EFA32F6EE9}" srcOrd="1" destOrd="0" presId="urn:microsoft.com/office/officeart/2008/layout/LinedList"/>
    <dgm:cxn modelId="{01B353D1-D7EC-4665-9EFD-3CECF6C3551D}" type="presParOf" srcId="{F859C258-6620-46D4-ADA6-EAF12DAA02FA}" destId="{6ED60D9F-E381-4363-A88F-95457C5247EC}" srcOrd="6" destOrd="0" presId="urn:microsoft.com/office/officeart/2008/layout/LinedList"/>
    <dgm:cxn modelId="{03AEC9FC-887E-4249-8BE4-7C6E9865234E}" type="presParOf" srcId="{F859C258-6620-46D4-ADA6-EAF12DAA02FA}" destId="{D1F8401A-FF60-4F34-9F2D-525068114C00}" srcOrd="7" destOrd="0" presId="urn:microsoft.com/office/officeart/2008/layout/LinedList"/>
    <dgm:cxn modelId="{8DCF01E6-C15E-41EA-BA3C-1142E5132782}" type="presParOf" srcId="{D1F8401A-FF60-4F34-9F2D-525068114C00}" destId="{00D7521D-516B-42F7-9EE1-687C3BBB8208}" srcOrd="0" destOrd="0" presId="urn:microsoft.com/office/officeart/2008/layout/LinedList"/>
    <dgm:cxn modelId="{310FD43A-3B68-4FCE-BB55-C8BE6C15CDFC}" type="presParOf" srcId="{D1F8401A-FF60-4F34-9F2D-525068114C00}" destId="{7E79B26D-9ECD-4342-8A3A-D6CC4BB02F37}" srcOrd="1" destOrd="0" presId="urn:microsoft.com/office/officeart/2008/layout/LinedList"/>
    <dgm:cxn modelId="{1B70CFA3-03E9-4458-8CE5-882D6AA44C38}" type="presParOf" srcId="{F859C258-6620-46D4-ADA6-EAF12DAA02FA}" destId="{055A2E47-7862-4850-B921-BF99F1BEE2F6}" srcOrd="8" destOrd="0" presId="urn:microsoft.com/office/officeart/2008/layout/LinedList"/>
    <dgm:cxn modelId="{A1E4E832-B1AE-4036-9F7C-62AF09A90312}" type="presParOf" srcId="{F859C258-6620-46D4-ADA6-EAF12DAA02FA}" destId="{5DC5F373-160D-4910-A452-ED4E27F45650}" srcOrd="9" destOrd="0" presId="urn:microsoft.com/office/officeart/2008/layout/LinedList"/>
    <dgm:cxn modelId="{595800C5-E63F-4055-B5C5-6F26FEF096BA}" type="presParOf" srcId="{5DC5F373-160D-4910-A452-ED4E27F45650}" destId="{9447EE4A-353C-4989-A827-52F88EBEE4F6}" srcOrd="0" destOrd="0" presId="urn:microsoft.com/office/officeart/2008/layout/LinedList"/>
    <dgm:cxn modelId="{27848E3E-427D-4703-B0C4-850456699DC2}" type="presParOf" srcId="{5DC5F373-160D-4910-A452-ED4E27F45650}" destId="{12FB143C-4AD1-4A37-A77D-758B3FA318F5}" srcOrd="1" destOrd="0" presId="urn:microsoft.com/office/officeart/2008/layout/LinedList"/>
    <dgm:cxn modelId="{B5874E6C-620B-456A-B0B5-216C20976EE2}" type="presParOf" srcId="{F859C258-6620-46D4-ADA6-EAF12DAA02FA}" destId="{96714BEF-0F76-47FC-AAD5-7B0646311364}" srcOrd="10" destOrd="0" presId="urn:microsoft.com/office/officeart/2008/layout/LinedList"/>
    <dgm:cxn modelId="{D4A6D64F-1A62-4DEB-BCC1-2B28929DD209}" type="presParOf" srcId="{F859C258-6620-46D4-ADA6-EAF12DAA02FA}" destId="{A3F2D5C7-9CE5-4ADE-8917-BC325616CD4F}" srcOrd="11" destOrd="0" presId="urn:microsoft.com/office/officeart/2008/layout/LinedList"/>
    <dgm:cxn modelId="{66F3E1AD-3871-4D5A-98C8-8B5AEFC4AA3A}" type="presParOf" srcId="{A3F2D5C7-9CE5-4ADE-8917-BC325616CD4F}" destId="{A65B68FA-94B3-46A1-A55E-8F70FE4A8038}" srcOrd="0" destOrd="0" presId="urn:microsoft.com/office/officeart/2008/layout/LinedList"/>
    <dgm:cxn modelId="{D4DF4210-5137-4E14-86D7-DA5E0E76ADAB}" type="presParOf" srcId="{A3F2D5C7-9CE5-4ADE-8917-BC325616CD4F}" destId="{F4C9ED70-4472-4BFC-901F-A06FABB64F3A}" srcOrd="1" destOrd="0" presId="urn:microsoft.com/office/officeart/2008/layout/LinedList"/>
    <dgm:cxn modelId="{AEBEDD66-3028-4BB3-9EFA-2A4D9F52722A}" type="presParOf" srcId="{F859C258-6620-46D4-ADA6-EAF12DAA02FA}" destId="{4D25A777-E8F6-443C-BB7F-B3EE16F15414}" srcOrd="12" destOrd="0" presId="urn:microsoft.com/office/officeart/2008/layout/LinedList"/>
    <dgm:cxn modelId="{EE37EDE3-F1A4-4C1C-ABF7-DC7EB1230F91}" type="presParOf" srcId="{F859C258-6620-46D4-ADA6-EAF12DAA02FA}" destId="{54A7330B-A325-4585-9228-EA1115B56AAB}" srcOrd="13" destOrd="0" presId="urn:microsoft.com/office/officeart/2008/layout/LinedList"/>
    <dgm:cxn modelId="{9E7B6C92-0B59-4CC8-AE57-23802486A726}" type="presParOf" srcId="{54A7330B-A325-4585-9228-EA1115B56AAB}" destId="{F86ECD67-3AF5-4ADC-ABF0-D1F1EF84CA9F}" srcOrd="0" destOrd="0" presId="urn:microsoft.com/office/officeart/2008/layout/LinedList"/>
    <dgm:cxn modelId="{D2D9B738-EA75-466B-9898-8A9C876AE6F2}" type="presParOf" srcId="{54A7330B-A325-4585-9228-EA1115B56AAB}" destId="{787FC79F-0745-4A8C-8B5B-82BDF40F38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C9523-BCA0-4A34-A77E-1C0E7E6060BF}">
      <dsp:nvSpPr>
        <dsp:cNvPr id="0" name=""/>
        <dsp:cNvSpPr/>
      </dsp:nvSpPr>
      <dsp:spPr>
        <a:xfrm>
          <a:off x="0" y="410"/>
          <a:ext cx="795833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315DB91-2BA7-4411-B257-CC32D2958311}">
      <dsp:nvSpPr>
        <dsp:cNvPr id="0" name=""/>
        <dsp:cNvSpPr/>
      </dsp:nvSpPr>
      <dsp:spPr>
        <a:xfrm>
          <a:off x="0" y="410"/>
          <a:ext cx="7958330" cy="480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Introduction</a:t>
          </a:r>
        </a:p>
      </dsp:txBody>
      <dsp:txXfrm>
        <a:off x="0" y="410"/>
        <a:ext cx="7958330" cy="480858"/>
      </dsp:txXfrm>
    </dsp:sp>
    <dsp:sp modelId="{2F37501A-9597-4E29-97DB-F560F4AFD5A8}">
      <dsp:nvSpPr>
        <dsp:cNvPr id="0" name=""/>
        <dsp:cNvSpPr/>
      </dsp:nvSpPr>
      <dsp:spPr>
        <a:xfrm>
          <a:off x="0" y="481269"/>
          <a:ext cx="795833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A645E5F-0714-45E8-A662-1C72781A292F}">
      <dsp:nvSpPr>
        <dsp:cNvPr id="0" name=""/>
        <dsp:cNvSpPr/>
      </dsp:nvSpPr>
      <dsp:spPr>
        <a:xfrm>
          <a:off x="0" y="481269"/>
          <a:ext cx="7958330" cy="480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Overview of the Business Idea</a:t>
          </a:r>
        </a:p>
      </dsp:txBody>
      <dsp:txXfrm>
        <a:off x="0" y="481269"/>
        <a:ext cx="7958330" cy="480858"/>
      </dsp:txXfrm>
    </dsp:sp>
    <dsp:sp modelId="{82336B07-0E8A-4976-B571-2923AA45B91D}">
      <dsp:nvSpPr>
        <dsp:cNvPr id="0" name=""/>
        <dsp:cNvSpPr/>
      </dsp:nvSpPr>
      <dsp:spPr>
        <a:xfrm>
          <a:off x="0" y="962128"/>
          <a:ext cx="7958330"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46D7DEB-6B5C-41BE-995E-2ECDBC43B9A7}">
      <dsp:nvSpPr>
        <dsp:cNvPr id="0" name=""/>
        <dsp:cNvSpPr/>
      </dsp:nvSpPr>
      <dsp:spPr>
        <a:xfrm>
          <a:off x="0" y="962128"/>
          <a:ext cx="7958330" cy="480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Ownership and Legal format </a:t>
          </a:r>
        </a:p>
      </dsp:txBody>
      <dsp:txXfrm>
        <a:off x="0" y="962128"/>
        <a:ext cx="7958330" cy="480858"/>
      </dsp:txXfrm>
    </dsp:sp>
    <dsp:sp modelId="{6ED60D9F-E381-4363-A88F-95457C5247EC}">
      <dsp:nvSpPr>
        <dsp:cNvPr id="0" name=""/>
        <dsp:cNvSpPr/>
      </dsp:nvSpPr>
      <dsp:spPr>
        <a:xfrm>
          <a:off x="0" y="1442987"/>
          <a:ext cx="7958330"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0D7521D-516B-42F7-9EE1-687C3BBB8208}">
      <dsp:nvSpPr>
        <dsp:cNvPr id="0" name=""/>
        <dsp:cNvSpPr/>
      </dsp:nvSpPr>
      <dsp:spPr>
        <a:xfrm>
          <a:off x="0" y="1442987"/>
          <a:ext cx="7958330" cy="480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Management of the Company.</a:t>
          </a:r>
        </a:p>
      </dsp:txBody>
      <dsp:txXfrm>
        <a:off x="0" y="1442987"/>
        <a:ext cx="7958330" cy="480858"/>
      </dsp:txXfrm>
    </dsp:sp>
    <dsp:sp modelId="{055A2E47-7862-4850-B921-BF99F1BEE2F6}">
      <dsp:nvSpPr>
        <dsp:cNvPr id="0" name=""/>
        <dsp:cNvSpPr/>
      </dsp:nvSpPr>
      <dsp:spPr>
        <a:xfrm>
          <a:off x="0" y="1923846"/>
          <a:ext cx="7958330"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447EE4A-353C-4989-A827-52F88EBEE4F6}">
      <dsp:nvSpPr>
        <dsp:cNvPr id="0" name=""/>
        <dsp:cNvSpPr/>
      </dsp:nvSpPr>
      <dsp:spPr>
        <a:xfrm>
          <a:off x="0" y="1923846"/>
          <a:ext cx="7958330" cy="480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SWOT Analysis Model.</a:t>
          </a:r>
        </a:p>
      </dsp:txBody>
      <dsp:txXfrm>
        <a:off x="0" y="1923846"/>
        <a:ext cx="7958330" cy="480858"/>
      </dsp:txXfrm>
    </dsp:sp>
    <dsp:sp modelId="{96714BEF-0F76-47FC-AAD5-7B0646311364}">
      <dsp:nvSpPr>
        <dsp:cNvPr id="0" name=""/>
        <dsp:cNvSpPr/>
      </dsp:nvSpPr>
      <dsp:spPr>
        <a:xfrm>
          <a:off x="0" y="2404705"/>
          <a:ext cx="795833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65B68FA-94B3-46A1-A55E-8F70FE4A8038}">
      <dsp:nvSpPr>
        <dsp:cNvPr id="0" name=""/>
        <dsp:cNvSpPr/>
      </dsp:nvSpPr>
      <dsp:spPr>
        <a:xfrm>
          <a:off x="0" y="2404705"/>
          <a:ext cx="7958330" cy="480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Cash Flow Forecast </a:t>
          </a:r>
        </a:p>
      </dsp:txBody>
      <dsp:txXfrm>
        <a:off x="0" y="2404705"/>
        <a:ext cx="7958330" cy="480858"/>
      </dsp:txXfrm>
    </dsp:sp>
    <dsp:sp modelId="{4D25A777-E8F6-443C-BB7F-B3EE16F15414}">
      <dsp:nvSpPr>
        <dsp:cNvPr id="0" name=""/>
        <dsp:cNvSpPr/>
      </dsp:nvSpPr>
      <dsp:spPr>
        <a:xfrm>
          <a:off x="0" y="2885564"/>
          <a:ext cx="795833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86ECD67-3AF5-4ADC-ABF0-D1F1EF84CA9F}">
      <dsp:nvSpPr>
        <dsp:cNvPr id="0" name=""/>
        <dsp:cNvSpPr/>
      </dsp:nvSpPr>
      <dsp:spPr>
        <a:xfrm>
          <a:off x="0" y="2885564"/>
          <a:ext cx="7958330" cy="480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Reference List</a:t>
          </a:r>
        </a:p>
      </dsp:txBody>
      <dsp:txXfrm>
        <a:off x="0" y="2885564"/>
        <a:ext cx="7958330" cy="4808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855099-DBA4-4358-89D3-D946EFB54B0E}"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19DCCF-179A-4BAB-AF56-CB84A10D0E33}" type="slidenum">
              <a:rPr lang="en-GB" smtClean="0"/>
              <a:t>‹#›</a:t>
            </a:fld>
            <a:endParaRPr lang="en-GB"/>
          </a:p>
        </p:txBody>
      </p:sp>
    </p:spTree>
    <p:extLst>
      <p:ext uri="{BB962C8B-B14F-4D97-AF65-F5344CB8AC3E}">
        <p14:creationId xmlns:p14="http://schemas.microsoft.com/office/powerpoint/2010/main" val="370947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Entrepreneurship is creating and operating a new venture to introduce new products and services and reorganize the market. Sustainable clothing startup 88 is innovative and new. The brand covers entrepreneurship basics like novelty, opportunity identification, and value creation. I saw the opportunity to appeal to the target audience seeking rare, sustainable, and well-made clothing. Eco-friendly streetwear like hoodies and jackets is 88's only product. It is also essential because the company follows current entrepreneurial trends in sustainable production, which has grown in popularity due to consumers' increasing environmental concerns (Fichter and Tiemann, 2020). 88 embodies market-novel entrepreneurship by combining exclusivity and sustainability. The brand meets the need for distinctiveness and offers an environmentally friendly product that embraces 'slow fashion' and contemporary consumer values.</a:t>
            </a:r>
            <a:endParaRPr lang="en-GB" dirty="0"/>
          </a:p>
        </p:txBody>
      </p:sp>
      <p:sp>
        <p:nvSpPr>
          <p:cNvPr id="4" name="Slide Number Placeholder 3"/>
          <p:cNvSpPr>
            <a:spLocks noGrp="1"/>
          </p:cNvSpPr>
          <p:nvPr>
            <p:ph type="sldNum" sz="quarter" idx="5"/>
          </p:nvPr>
        </p:nvSpPr>
        <p:spPr/>
        <p:txBody>
          <a:bodyPr/>
          <a:lstStyle/>
          <a:p>
            <a:fld id="{CF19DCCF-179A-4BAB-AF56-CB84A10D0E33}" type="slidenum">
              <a:rPr lang="en-GB" smtClean="0"/>
              <a:t>4</a:t>
            </a:fld>
            <a:endParaRPr lang="en-GB"/>
          </a:p>
        </p:txBody>
      </p:sp>
    </p:spTree>
    <p:extLst>
      <p:ext uri="{BB962C8B-B14F-4D97-AF65-F5344CB8AC3E}">
        <p14:creationId xmlns:p14="http://schemas.microsoft.com/office/powerpoint/2010/main" val="2471390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UK-based Private Limited Company (Ltd) 88 exports business benefits. 88 will operate as a Private Limited Company, removing me from legal risks because its business activities will be separate from my personal assets. Since shareholders are only vulnerable to their stock value, this structure is good for startups that want to grow (</a:t>
            </a:r>
            <a:r>
              <a:rPr lang="en-US" dirty="0" err="1"/>
              <a:t>Steingold</a:t>
            </a:r>
            <a:r>
              <a:rPr lang="en-US" dirty="0"/>
              <a:t>, 2022). A Private Limited Company boosts investor, supplier, and customer credibility. Thus 88 is better for external financing (</a:t>
            </a:r>
            <a:r>
              <a:rPr lang="en-US" dirty="0" err="1"/>
              <a:t>Tessaro</a:t>
            </a:r>
            <a:r>
              <a:rPr lang="en-US" dirty="0"/>
              <a:t> et al., 2023). The limited liability format lets one handle shares and ownership.</a:t>
            </a:r>
            <a:endParaRPr lang="en-GB" dirty="0"/>
          </a:p>
        </p:txBody>
      </p:sp>
      <p:sp>
        <p:nvSpPr>
          <p:cNvPr id="4" name="Slide Number Placeholder 3"/>
          <p:cNvSpPr>
            <a:spLocks noGrp="1"/>
          </p:cNvSpPr>
          <p:nvPr>
            <p:ph type="sldNum" sz="quarter" idx="5"/>
          </p:nvPr>
        </p:nvSpPr>
        <p:spPr/>
        <p:txBody>
          <a:bodyPr/>
          <a:lstStyle/>
          <a:p>
            <a:fld id="{CF19DCCF-179A-4BAB-AF56-CB84A10D0E33}" type="slidenum">
              <a:rPr lang="en-GB" smtClean="0"/>
              <a:t>5</a:t>
            </a:fld>
            <a:endParaRPr lang="en-GB"/>
          </a:p>
        </p:txBody>
      </p:sp>
    </p:spTree>
    <p:extLst>
      <p:ext uri="{BB962C8B-B14F-4D97-AF65-F5344CB8AC3E}">
        <p14:creationId xmlns:p14="http://schemas.microsoft.com/office/powerpoint/2010/main" val="3084080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88 is run by me, the owner and founder, who will also be the Creative Director. Each collection will have the master's stamp, and he oversees product design, brand masters, and exclusivity. My brand management role will also include upholding the company's sustainability and innovation. 88 may start with a small team and keep overheads low as it grows to be operationally effective. I must first plan and execute tasks like product development and brand management for the company, then outsource the important ones to specialists (Lee, 2020). A small marketing team will manage social media, PR, and brand awareness to reach limited editions. For 88's core activities, the following professional services are needed. The firm's employer will hire accountants to manage taxes, employee pay, and spending. 88 will also work with a reliable logistics company to deliver its limited-edition products safely and on time (Tsai et al., 2022). 88, a startup brand, may hire supply chain and sustainability consultants to meet its environmentally conscious focus. The company will benefit from a lean internal team and professional outsourced expertise. </a:t>
            </a:r>
            <a:endParaRPr lang="en-GB" dirty="0"/>
          </a:p>
        </p:txBody>
      </p:sp>
      <p:sp>
        <p:nvSpPr>
          <p:cNvPr id="4" name="Slide Number Placeholder 3"/>
          <p:cNvSpPr>
            <a:spLocks noGrp="1"/>
          </p:cNvSpPr>
          <p:nvPr>
            <p:ph type="sldNum" sz="quarter" idx="5"/>
          </p:nvPr>
        </p:nvSpPr>
        <p:spPr/>
        <p:txBody>
          <a:bodyPr/>
          <a:lstStyle/>
          <a:p>
            <a:fld id="{CF19DCCF-179A-4BAB-AF56-CB84A10D0E33}" type="slidenum">
              <a:rPr lang="en-GB" smtClean="0"/>
              <a:t>6</a:t>
            </a:fld>
            <a:endParaRPr lang="en-GB"/>
          </a:p>
        </p:txBody>
      </p:sp>
    </p:spTree>
    <p:extLst>
      <p:ext uri="{BB962C8B-B14F-4D97-AF65-F5344CB8AC3E}">
        <p14:creationId xmlns:p14="http://schemas.microsoft.com/office/powerpoint/2010/main" val="3829602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Scarcity makes limited-edition collections desirable and unique.88 stands out from fast fashion competitors by using eco-friendly materials and meeting consumer demand for sustainability (Bhandari et al. 2022).  Detailed craftsmanship ensures durability and luxury, justifying high prices. Consumers feel connected and loyal to exclusivity and sustainability stories (Diandra and </a:t>
            </a:r>
            <a:r>
              <a:rPr lang="en-US" dirty="0" err="1"/>
              <a:t>Azmy</a:t>
            </a:r>
            <a:r>
              <a:rPr lang="en-US" dirty="0"/>
              <a:t>, 2020).</a:t>
            </a:r>
            <a:endParaRPr lang="en-GB" dirty="0"/>
          </a:p>
        </p:txBody>
      </p:sp>
      <p:sp>
        <p:nvSpPr>
          <p:cNvPr id="4" name="Slide Number Placeholder 3"/>
          <p:cNvSpPr>
            <a:spLocks noGrp="1"/>
          </p:cNvSpPr>
          <p:nvPr>
            <p:ph type="sldNum" sz="quarter" idx="5"/>
          </p:nvPr>
        </p:nvSpPr>
        <p:spPr/>
        <p:txBody>
          <a:bodyPr/>
          <a:lstStyle/>
          <a:p>
            <a:fld id="{CF19DCCF-179A-4BAB-AF56-CB84A10D0E33}" type="slidenum">
              <a:rPr lang="en-GB" smtClean="0"/>
              <a:t>8</a:t>
            </a:fld>
            <a:endParaRPr lang="en-GB"/>
          </a:p>
        </p:txBody>
      </p:sp>
    </p:spTree>
    <p:extLst>
      <p:ext uri="{BB962C8B-B14F-4D97-AF65-F5344CB8AC3E}">
        <p14:creationId xmlns:p14="http://schemas.microsoft.com/office/powerpoint/2010/main" val="1596395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narrow product range like hoodie jackets may limit market penetration. Premium pricing may turn off price-sensitive customers and limit market share. Demand exceeding supply could frustrate customers and damage the brand's reputation (Ganesh and Kalpana, 2022).  88 may struggle to establish itself as a new brand in a competitive industry.</a:t>
            </a:r>
            <a:endParaRPr lang="en-GB" dirty="0"/>
          </a:p>
        </p:txBody>
      </p:sp>
      <p:sp>
        <p:nvSpPr>
          <p:cNvPr id="4" name="Slide Number Placeholder 3"/>
          <p:cNvSpPr>
            <a:spLocks noGrp="1"/>
          </p:cNvSpPr>
          <p:nvPr>
            <p:ph type="sldNum" sz="quarter" idx="5"/>
          </p:nvPr>
        </p:nvSpPr>
        <p:spPr/>
        <p:txBody>
          <a:bodyPr/>
          <a:lstStyle/>
          <a:p>
            <a:fld id="{CF19DCCF-179A-4BAB-AF56-CB84A10D0E33}" type="slidenum">
              <a:rPr lang="en-GB" smtClean="0"/>
              <a:t>9</a:t>
            </a:fld>
            <a:endParaRPr lang="en-GB"/>
          </a:p>
        </p:txBody>
      </p:sp>
    </p:spTree>
    <p:extLst>
      <p:ext uri="{BB962C8B-B14F-4D97-AF65-F5344CB8AC3E}">
        <p14:creationId xmlns:p14="http://schemas.microsoft.com/office/powerpoint/2010/main" val="66202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Growing consumer interest in sustainable fashion presents an opportunity for 88 to lead eco-conscious luxury streetwear. Partnerships with influencers or eco-friendly organizations boost visibility and credibility (Sánchez et al. 2021). Global interest in exclusive products offers international growth, especially in luxury markets.</a:t>
            </a:r>
            <a:endParaRPr lang="en-GB" dirty="0"/>
          </a:p>
        </p:txBody>
      </p:sp>
      <p:sp>
        <p:nvSpPr>
          <p:cNvPr id="4" name="Slide Number Placeholder 3"/>
          <p:cNvSpPr>
            <a:spLocks noGrp="1"/>
          </p:cNvSpPr>
          <p:nvPr>
            <p:ph type="sldNum" sz="quarter" idx="5"/>
          </p:nvPr>
        </p:nvSpPr>
        <p:spPr/>
        <p:txBody>
          <a:bodyPr/>
          <a:lstStyle/>
          <a:p>
            <a:fld id="{CF19DCCF-179A-4BAB-AF56-CB84A10D0E33}" type="slidenum">
              <a:rPr lang="en-GB" smtClean="0"/>
              <a:t>10</a:t>
            </a:fld>
            <a:endParaRPr lang="en-GB"/>
          </a:p>
        </p:txBody>
      </p:sp>
    </p:spTree>
    <p:extLst>
      <p:ext uri="{BB962C8B-B14F-4D97-AF65-F5344CB8AC3E}">
        <p14:creationId xmlns:p14="http://schemas.microsoft.com/office/powerpoint/2010/main" val="3772236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other significant brands follow suit, 88's advantage may erode. People may cut luxury spending to pay for necessities (Srivastava et al., 2024). Fast8's pricing strategy and market position may threaten 88's. Environment-friendly material Availability and use affect quality and profitability, leaving 88 vulnerable.</a:t>
            </a:r>
            <a:endParaRPr lang="en-GB" dirty="0"/>
          </a:p>
        </p:txBody>
      </p:sp>
      <p:sp>
        <p:nvSpPr>
          <p:cNvPr id="4" name="Slide Number Placeholder 3"/>
          <p:cNvSpPr>
            <a:spLocks noGrp="1"/>
          </p:cNvSpPr>
          <p:nvPr>
            <p:ph type="sldNum" sz="quarter" idx="5"/>
          </p:nvPr>
        </p:nvSpPr>
        <p:spPr/>
        <p:txBody>
          <a:bodyPr/>
          <a:lstStyle/>
          <a:p>
            <a:fld id="{CF19DCCF-179A-4BAB-AF56-CB84A10D0E33}" type="slidenum">
              <a:rPr lang="en-GB" smtClean="0"/>
              <a:t>11</a:t>
            </a:fld>
            <a:endParaRPr lang="en-GB"/>
          </a:p>
        </p:txBody>
      </p:sp>
    </p:spTree>
    <p:extLst>
      <p:ext uri="{BB962C8B-B14F-4D97-AF65-F5344CB8AC3E}">
        <p14:creationId xmlns:p14="http://schemas.microsoft.com/office/powerpoint/2010/main" val="963749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Approx. 23£</a:t>
            </a:r>
          </a:p>
          <a:p>
            <a:r>
              <a:rPr lang="en-GB" dirty="0"/>
              <a:t>3,400pc in stock</a:t>
            </a:r>
          </a:p>
          <a:p>
            <a:r>
              <a:rPr lang="en-GB"/>
              <a:t>1,600pc </a:t>
            </a:r>
            <a:r>
              <a:rPr lang="en-GB" dirty="0"/>
              <a:t>sold</a:t>
            </a:r>
          </a:p>
        </p:txBody>
      </p:sp>
      <p:sp>
        <p:nvSpPr>
          <p:cNvPr id="4" name="Slide Number Placeholder 3"/>
          <p:cNvSpPr>
            <a:spLocks noGrp="1"/>
          </p:cNvSpPr>
          <p:nvPr>
            <p:ph type="sldNum" sz="quarter" idx="5"/>
          </p:nvPr>
        </p:nvSpPr>
        <p:spPr/>
        <p:txBody>
          <a:bodyPr/>
          <a:lstStyle/>
          <a:p>
            <a:fld id="{CF19DCCF-179A-4BAB-AF56-CB84A10D0E33}" type="slidenum">
              <a:rPr lang="en-GB" smtClean="0"/>
              <a:t>13</a:t>
            </a:fld>
            <a:endParaRPr lang="en-GB"/>
          </a:p>
        </p:txBody>
      </p:sp>
    </p:spTree>
    <p:extLst>
      <p:ext uri="{BB962C8B-B14F-4D97-AF65-F5344CB8AC3E}">
        <p14:creationId xmlns:p14="http://schemas.microsoft.com/office/powerpoint/2010/main" val="4146324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D57F1E4F-1CFF-5643-939E-217C01CDF565}" type="slidenum">
              <a:rPr lang="en-US" smtClean="0"/>
              <a:pPr/>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854743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65826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7552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77321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26234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21192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3064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0364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982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6765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7213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B61BEF0D-F0BB-DE4B-95CE-6DB70DBA9567}" type="datetimeFigureOut">
              <a:rPr lang="en-US" smtClean="0"/>
              <a:pPr/>
              <a:t>11/11/2024</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D57F1E4F-1CFF-5643-939E-217C01CDF56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796546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2B62-EB7C-A36C-E39F-1AC7CF54F6D9}"/>
              </a:ext>
            </a:extLst>
          </p:cNvPr>
          <p:cNvSpPr>
            <a:spLocks noGrp="1"/>
          </p:cNvSpPr>
          <p:nvPr>
            <p:ph type="ctrTitle"/>
          </p:nvPr>
        </p:nvSpPr>
        <p:spPr>
          <a:xfrm>
            <a:off x="1112520" y="235990"/>
            <a:ext cx="9966960" cy="1561279"/>
          </a:xfrm>
        </p:spPr>
        <p:txBody>
          <a:bodyPr/>
          <a:lstStyle/>
          <a:p>
            <a:pPr algn="l"/>
            <a:r>
              <a:rPr lang="en-US" dirty="0"/>
              <a:t>Business Plan</a:t>
            </a:r>
            <a:endParaRPr lang="en-GB" dirty="0"/>
          </a:p>
        </p:txBody>
      </p:sp>
      <p:pic>
        <p:nvPicPr>
          <p:cNvPr id="6" name="Picture 5">
            <a:extLst>
              <a:ext uri="{FF2B5EF4-FFF2-40B4-BE49-F238E27FC236}">
                <a16:creationId xmlns:a16="http://schemas.microsoft.com/office/drawing/2014/main" id="{AADE5422-2063-4DB6-3B42-F00769D27714}"/>
              </a:ext>
            </a:extLst>
          </p:cNvPr>
          <p:cNvPicPr>
            <a:picLocks noChangeAspect="1"/>
          </p:cNvPicPr>
          <p:nvPr/>
        </p:nvPicPr>
        <p:blipFill>
          <a:blip r:embed="rId2"/>
          <a:srcRect l="10251" t="27938" r="13515" b="27234"/>
          <a:stretch/>
        </p:blipFill>
        <p:spPr>
          <a:xfrm>
            <a:off x="1765738" y="2242523"/>
            <a:ext cx="6448097" cy="374455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08384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035D8-714E-171A-0C4C-750A0544A814}"/>
              </a:ext>
            </a:extLst>
          </p:cNvPr>
          <p:cNvSpPr>
            <a:spLocks noGrp="1"/>
          </p:cNvSpPr>
          <p:nvPr>
            <p:ph type="title"/>
          </p:nvPr>
        </p:nvSpPr>
        <p:spPr>
          <a:xfrm>
            <a:off x="2611808" y="808056"/>
            <a:ext cx="7958331" cy="1077229"/>
          </a:xfrm>
        </p:spPr>
        <p:txBody>
          <a:bodyPr>
            <a:normAutofit/>
          </a:bodyPr>
          <a:lstStyle/>
          <a:p>
            <a:pPr algn="l"/>
            <a:r>
              <a:rPr lang="en-US" dirty="0"/>
              <a:t>Contents</a:t>
            </a:r>
            <a:endParaRPr lang="en-GB" dirty="0"/>
          </a:p>
        </p:txBody>
      </p:sp>
      <p:graphicFrame>
        <p:nvGraphicFramePr>
          <p:cNvPr id="6" name="Content Placeholder 2">
            <a:extLst>
              <a:ext uri="{FF2B5EF4-FFF2-40B4-BE49-F238E27FC236}">
                <a16:creationId xmlns:a16="http://schemas.microsoft.com/office/drawing/2014/main" id="{33E955AC-659B-EC7E-B496-3F7192CCAF7B}"/>
              </a:ext>
            </a:extLst>
          </p:cNvPr>
          <p:cNvGraphicFramePr>
            <a:graphicFrameLocks noGrp="1"/>
          </p:cNvGraphicFramePr>
          <p:nvPr>
            <p:ph idx="1"/>
            <p:extLst>
              <p:ext uri="{D42A27DB-BD31-4B8C-83A1-F6EECF244321}">
                <p14:modId xmlns:p14="http://schemas.microsoft.com/office/powerpoint/2010/main" val="1310780205"/>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377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67F8-C5AA-61C7-0375-A69D0479190C}"/>
              </a:ext>
            </a:extLst>
          </p:cNvPr>
          <p:cNvSpPr>
            <a:spLocks noGrp="1"/>
          </p:cNvSpPr>
          <p:nvPr>
            <p:ph type="title"/>
          </p:nvPr>
        </p:nvSpPr>
        <p:spPr/>
        <p:txBody>
          <a:bodyPr/>
          <a:lstStyle/>
          <a:p>
            <a:pPr algn="l"/>
            <a:r>
              <a:rPr lang="en-US" dirty="0"/>
              <a:t>Introduction</a:t>
            </a:r>
            <a:endParaRPr lang="en-GB" dirty="0"/>
          </a:p>
        </p:txBody>
      </p:sp>
      <p:sp>
        <p:nvSpPr>
          <p:cNvPr id="3" name="Content Placeholder 2">
            <a:extLst>
              <a:ext uri="{FF2B5EF4-FFF2-40B4-BE49-F238E27FC236}">
                <a16:creationId xmlns:a16="http://schemas.microsoft.com/office/drawing/2014/main" id="{0465DAD9-9D95-6342-A330-71187080CF31}"/>
              </a:ext>
            </a:extLst>
          </p:cNvPr>
          <p:cNvSpPr>
            <a:spLocks noGrp="1"/>
          </p:cNvSpPr>
          <p:nvPr>
            <p:ph idx="1"/>
          </p:nvPr>
        </p:nvSpPr>
        <p:spPr>
          <a:xfrm>
            <a:off x="1143001" y="2057400"/>
            <a:ext cx="5565586" cy="4038600"/>
          </a:xfrm>
        </p:spPr>
        <p:txBody>
          <a:bodyPr>
            <a:normAutofit/>
          </a:bodyPr>
          <a:lstStyle/>
          <a:p>
            <a:r>
              <a:rPr lang="en-US" sz="2400" dirty="0"/>
              <a:t>88 is a UK-based sustainable streetwear startup. </a:t>
            </a:r>
          </a:p>
          <a:p>
            <a:r>
              <a:rPr lang="en-US" sz="2400" dirty="0"/>
              <a:t>It caters to environmentally conscious consumers through exclusive, limited-edition collections. </a:t>
            </a:r>
          </a:p>
          <a:p>
            <a:r>
              <a:rPr lang="en-US" sz="2400" dirty="0"/>
              <a:t>The brand's solid online presence enhances visibility and interaction with its audience.</a:t>
            </a:r>
            <a:endParaRPr lang="en-GB" sz="2400" dirty="0"/>
          </a:p>
        </p:txBody>
      </p:sp>
      <p:pic>
        <p:nvPicPr>
          <p:cNvPr id="5" name="Picture 4">
            <a:extLst>
              <a:ext uri="{FF2B5EF4-FFF2-40B4-BE49-F238E27FC236}">
                <a16:creationId xmlns:a16="http://schemas.microsoft.com/office/drawing/2014/main" id="{97DA658B-D32A-C0CA-34A8-8CD8AB099E7C}"/>
              </a:ext>
            </a:extLst>
          </p:cNvPr>
          <p:cNvPicPr>
            <a:picLocks noChangeAspect="1"/>
          </p:cNvPicPr>
          <p:nvPr/>
        </p:nvPicPr>
        <p:blipFill>
          <a:blip r:embed="rId2"/>
          <a:srcRect l="10251" t="27938" r="13515" b="27234"/>
          <a:stretch/>
        </p:blipFill>
        <p:spPr>
          <a:xfrm>
            <a:off x="6626414" y="1885285"/>
            <a:ext cx="5565586" cy="323206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249211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4E8B1-B66B-BCD4-6057-3ADBF72FCA09}"/>
              </a:ext>
            </a:extLst>
          </p:cNvPr>
          <p:cNvSpPr>
            <a:spLocks noGrp="1"/>
          </p:cNvSpPr>
          <p:nvPr>
            <p:ph type="title"/>
          </p:nvPr>
        </p:nvSpPr>
        <p:spPr/>
        <p:txBody>
          <a:bodyPr/>
          <a:lstStyle/>
          <a:p>
            <a:pPr algn="l"/>
            <a:r>
              <a:rPr lang="en-US" dirty="0"/>
              <a:t>Overview of the Business Idea</a:t>
            </a:r>
            <a:endParaRPr lang="en-GB" dirty="0"/>
          </a:p>
        </p:txBody>
      </p:sp>
      <p:sp>
        <p:nvSpPr>
          <p:cNvPr id="3" name="Content Placeholder 2">
            <a:extLst>
              <a:ext uri="{FF2B5EF4-FFF2-40B4-BE49-F238E27FC236}">
                <a16:creationId xmlns:a16="http://schemas.microsoft.com/office/drawing/2014/main" id="{0EBE2641-D743-1112-6788-8069C197C4D2}"/>
              </a:ext>
            </a:extLst>
          </p:cNvPr>
          <p:cNvSpPr>
            <a:spLocks noGrp="1"/>
          </p:cNvSpPr>
          <p:nvPr>
            <p:ph idx="1"/>
          </p:nvPr>
        </p:nvSpPr>
        <p:spPr>
          <a:xfrm>
            <a:off x="1143001" y="2057400"/>
            <a:ext cx="6109138" cy="4038600"/>
          </a:xfrm>
        </p:spPr>
        <p:txBody>
          <a:bodyPr>
            <a:normAutofit/>
          </a:bodyPr>
          <a:lstStyle/>
          <a:p>
            <a:r>
              <a:rPr lang="en-US" dirty="0"/>
              <a:t>Sustainable clothing startup 88 is innovative and new. </a:t>
            </a:r>
          </a:p>
          <a:p>
            <a:r>
              <a:rPr lang="en-US" dirty="0"/>
              <a:t>The brand covers entrepreneurship basics like novelty, opportunity identification, and value creation. </a:t>
            </a:r>
          </a:p>
          <a:p>
            <a:r>
              <a:rPr lang="en-US" dirty="0"/>
              <a:t>Its only product is eco-friendly streetwear, such as hoodies and jackets. 88 embodies market-novel entrepreneurship by combining exclusivity and sustainability. </a:t>
            </a:r>
            <a:endParaRPr lang="en-GB" dirty="0"/>
          </a:p>
        </p:txBody>
      </p:sp>
      <p:pic>
        <p:nvPicPr>
          <p:cNvPr id="6" name="Picture 5">
            <a:extLst>
              <a:ext uri="{FF2B5EF4-FFF2-40B4-BE49-F238E27FC236}">
                <a16:creationId xmlns:a16="http://schemas.microsoft.com/office/drawing/2014/main" id="{76379E31-F3AC-18B9-ADE4-B2E548087F09}"/>
              </a:ext>
            </a:extLst>
          </p:cNvPr>
          <p:cNvPicPr>
            <a:picLocks noChangeAspect="1"/>
          </p:cNvPicPr>
          <p:nvPr/>
        </p:nvPicPr>
        <p:blipFill>
          <a:blip r:embed="rId3"/>
          <a:srcRect l="17183" r="16563"/>
          <a:stretch/>
        </p:blipFill>
        <p:spPr>
          <a:xfrm>
            <a:off x="7619999" y="2138362"/>
            <a:ext cx="3429000" cy="3876675"/>
          </a:xfrm>
          <a:prstGeom prst="rect">
            <a:avLst/>
          </a:prstGeom>
        </p:spPr>
      </p:pic>
    </p:spTree>
    <p:extLst>
      <p:ext uri="{BB962C8B-B14F-4D97-AF65-F5344CB8AC3E}">
        <p14:creationId xmlns:p14="http://schemas.microsoft.com/office/powerpoint/2010/main" val="237488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01A27-5A97-2113-6F72-9F646161C3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AA3693-50D5-0903-1F70-514CB1DED6CC}"/>
              </a:ext>
            </a:extLst>
          </p:cNvPr>
          <p:cNvSpPr>
            <a:spLocks noGrp="1"/>
          </p:cNvSpPr>
          <p:nvPr>
            <p:ph type="title"/>
          </p:nvPr>
        </p:nvSpPr>
        <p:spPr/>
        <p:txBody>
          <a:bodyPr/>
          <a:lstStyle/>
          <a:p>
            <a:pPr algn="l"/>
            <a:r>
              <a:rPr lang="en-US" dirty="0"/>
              <a:t>Ownership and Legal Format</a:t>
            </a:r>
            <a:endParaRPr lang="en-GB" dirty="0"/>
          </a:p>
        </p:txBody>
      </p:sp>
      <p:sp>
        <p:nvSpPr>
          <p:cNvPr id="3" name="Content Placeholder 2">
            <a:extLst>
              <a:ext uri="{FF2B5EF4-FFF2-40B4-BE49-F238E27FC236}">
                <a16:creationId xmlns:a16="http://schemas.microsoft.com/office/drawing/2014/main" id="{725C7CC4-2F45-8424-E4EE-F49DF5C942AA}"/>
              </a:ext>
            </a:extLst>
          </p:cNvPr>
          <p:cNvSpPr>
            <a:spLocks noGrp="1"/>
          </p:cNvSpPr>
          <p:nvPr>
            <p:ph idx="1"/>
          </p:nvPr>
        </p:nvSpPr>
        <p:spPr>
          <a:xfrm>
            <a:off x="1143001" y="1770320"/>
            <a:ext cx="6591299" cy="4610100"/>
          </a:xfrm>
        </p:spPr>
        <p:txBody>
          <a:bodyPr>
            <a:normAutofit/>
          </a:bodyPr>
          <a:lstStyle/>
          <a:p>
            <a:r>
              <a:rPr lang="en-US" dirty="0"/>
              <a:t>UK-based Private Limited Company (Ltd) 88 exports business benefits. </a:t>
            </a:r>
          </a:p>
          <a:p>
            <a:r>
              <a:rPr lang="en-US" dirty="0"/>
              <a:t>88 will operate as a Private Limited Company. A Private Limited Company boosts investor, supplier, and customer credibility. </a:t>
            </a:r>
          </a:p>
          <a:p>
            <a:r>
              <a:rPr lang="en-US" dirty="0"/>
              <a:t>88 is better for external financing.</a:t>
            </a:r>
          </a:p>
          <a:p>
            <a:r>
              <a:rPr lang="en-US" dirty="0"/>
              <a:t>The limited liability format lets one handle shares and ownership.</a:t>
            </a:r>
            <a:endParaRPr lang="en-GB" dirty="0"/>
          </a:p>
        </p:txBody>
      </p:sp>
      <p:pic>
        <p:nvPicPr>
          <p:cNvPr id="6" name="Picture 5">
            <a:extLst>
              <a:ext uri="{FF2B5EF4-FFF2-40B4-BE49-F238E27FC236}">
                <a16:creationId xmlns:a16="http://schemas.microsoft.com/office/drawing/2014/main" id="{F4669FA7-8120-18E5-E40A-275A7BC66B1B}"/>
              </a:ext>
            </a:extLst>
          </p:cNvPr>
          <p:cNvPicPr>
            <a:picLocks noChangeAspect="1"/>
          </p:cNvPicPr>
          <p:nvPr/>
        </p:nvPicPr>
        <p:blipFill>
          <a:blip r:embed="rId3"/>
          <a:srcRect l="12036" r="22056"/>
          <a:stretch/>
        </p:blipFill>
        <p:spPr>
          <a:xfrm>
            <a:off x="7734300" y="2304330"/>
            <a:ext cx="3638150" cy="3318825"/>
          </a:xfrm>
          <a:prstGeom prst="rect">
            <a:avLst/>
          </a:prstGeom>
        </p:spPr>
      </p:pic>
    </p:spTree>
    <p:extLst>
      <p:ext uri="{BB962C8B-B14F-4D97-AF65-F5344CB8AC3E}">
        <p14:creationId xmlns:p14="http://schemas.microsoft.com/office/powerpoint/2010/main" val="4065722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EE083-4B58-299D-CF6A-3357F6D7C8D1}"/>
              </a:ext>
            </a:extLst>
          </p:cNvPr>
          <p:cNvSpPr>
            <a:spLocks noGrp="1"/>
          </p:cNvSpPr>
          <p:nvPr>
            <p:ph type="title"/>
          </p:nvPr>
        </p:nvSpPr>
        <p:spPr/>
        <p:txBody>
          <a:bodyPr/>
          <a:lstStyle/>
          <a:p>
            <a:pPr algn="l"/>
            <a:r>
              <a:rPr lang="en-US" dirty="0"/>
              <a:t>Management of the Company</a:t>
            </a:r>
            <a:endParaRPr lang="en-GB" dirty="0"/>
          </a:p>
        </p:txBody>
      </p:sp>
      <p:sp>
        <p:nvSpPr>
          <p:cNvPr id="3" name="Content Placeholder 2">
            <a:extLst>
              <a:ext uri="{FF2B5EF4-FFF2-40B4-BE49-F238E27FC236}">
                <a16:creationId xmlns:a16="http://schemas.microsoft.com/office/drawing/2014/main" id="{DDD4E16D-967F-6A5E-2DB5-C26F069EB7C9}"/>
              </a:ext>
            </a:extLst>
          </p:cNvPr>
          <p:cNvSpPr>
            <a:spLocks noGrp="1"/>
          </p:cNvSpPr>
          <p:nvPr>
            <p:ph idx="1"/>
          </p:nvPr>
        </p:nvSpPr>
        <p:spPr>
          <a:xfrm>
            <a:off x="1142999" y="1813034"/>
            <a:ext cx="5573112" cy="4282966"/>
          </a:xfrm>
        </p:spPr>
        <p:txBody>
          <a:bodyPr>
            <a:noAutofit/>
          </a:bodyPr>
          <a:lstStyle/>
          <a:p>
            <a:r>
              <a:rPr lang="en-US" sz="2400" kern="0" dirty="0">
                <a:effectLst/>
                <a:ea typeface="Arial" panose="020B0604020202020204" pitchFamily="34" charset="0"/>
              </a:rPr>
              <a:t>88 is run by me, the owner and founder, who will also be the Creative Director.</a:t>
            </a:r>
          </a:p>
          <a:p>
            <a:r>
              <a:rPr lang="en-US" sz="2400" kern="0" dirty="0">
                <a:effectLst/>
                <a:ea typeface="Arial" panose="020B0604020202020204" pitchFamily="34" charset="0"/>
              </a:rPr>
              <a:t>My brand management role will also include upholding the company's sustainability and innovation. </a:t>
            </a:r>
          </a:p>
          <a:p>
            <a:r>
              <a:rPr lang="en-US" sz="2400" kern="0" dirty="0">
                <a:effectLst/>
                <a:ea typeface="Arial" panose="020B0604020202020204" pitchFamily="34" charset="0"/>
              </a:rPr>
              <a:t>A small marketing team will manage social media.</a:t>
            </a:r>
          </a:p>
        </p:txBody>
      </p:sp>
      <p:pic>
        <p:nvPicPr>
          <p:cNvPr id="5" name="Picture 4">
            <a:extLst>
              <a:ext uri="{FF2B5EF4-FFF2-40B4-BE49-F238E27FC236}">
                <a16:creationId xmlns:a16="http://schemas.microsoft.com/office/drawing/2014/main" id="{BD561FF3-698C-13D4-3A20-DFEA0AAEEDC0}"/>
              </a:ext>
            </a:extLst>
          </p:cNvPr>
          <p:cNvPicPr>
            <a:picLocks noChangeAspect="1"/>
          </p:cNvPicPr>
          <p:nvPr/>
        </p:nvPicPr>
        <p:blipFill>
          <a:blip r:embed="rId3"/>
          <a:srcRect l="12507" t="7863" r="11320"/>
          <a:stretch/>
        </p:blipFill>
        <p:spPr>
          <a:xfrm>
            <a:off x="7200900" y="2457449"/>
            <a:ext cx="3714750" cy="3352467"/>
          </a:xfrm>
          <a:prstGeom prst="rect">
            <a:avLst/>
          </a:prstGeom>
        </p:spPr>
      </p:pic>
    </p:spTree>
    <p:extLst>
      <p:ext uri="{BB962C8B-B14F-4D97-AF65-F5344CB8AC3E}">
        <p14:creationId xmlns:p14="http://schemas.microsoft.com/office/powerpoint/2010/main" val="1205489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08066-47DD-B6F3-001C-04CCD2D86354}"/>
              </a:ext>
            </a:extLst>
          </p:cNvPr>
          <p:cNvSpPr>
            <a:spLocks noGrp="1"/>
          </p:cNvSpPr>
          <p:nvPr>
            <p:ph type="title"/>
          </p:nvPr>
        </p:nvSpPr>
        <p:spPr/>
        <p:txBody>
          <a:bodyPr/>
          <a:lstStyle/>
          <a:p>
            <a:pPr algn="l"/>
            <a:r>
              <a:rPr lang="en-US" dirty="0"/>
              <a:t>SWOT Analysis Model</a:t>
            </a:r>
            <a:endParaRPr lang="en-GB" dirty="0"/>
          </a:p>
        </p:txBody>
      </p:sp>
      <p:pic>
        <p:nvPicPr>
          <p:cNvPr id="14" name="Content Placeholder 13">
            <a:extLst>
              <a:ext uri="{FF2B5EF4-FFF2-40B4-BE49-F238E27FC236}">
                <a16:creationId xmlns:a16="http://schemas.microsoft.com/office/drawing/2014/main" id="{0E2C5F4C-0F01-8899-911C-065B75C7A618}"/>
              </a:ext>
            </a:extLst>
          </p:cNvPr>
          <p:cNvPicPr>
            <a:picLocks noGrp="1" noChangeAspect="1"/>
          </p:cNvPicPr>
          <p:nvPr>
            <p:ph idx="1"/>
          </p:nvPr>
        </p:nvPicPr>
        <p:blipFill>
          <a:blip r:embed="rId2"/>
          <a:stretch>
            <a:fillRect/>
          </a:stretch>
        </p:blipFill>
        <p:spPr>
          <a:xfrm>
            <a:off x="1314705" y="1613999"/>
            <a:ext cx="9562590" cy="5244001"/>
          </a:xfrm>
          <a:prstGeom prst="rect">
            <a:avLst/>
          </a:prstGeom>
          <a:ln>
            <a:noFill/>
          </a:ln>
          <a:effectLst>
            <a:softEdge rad="112500"/>
          </a:effectLst>
        </p:spPr>
      </p:pic>
    </p:spTree>
    <p:extLst>
      <p:ext uri="{BB962C8B-B14F-4D97-AF65-F5344CB8AC3E}">
        <p14:creationId xmlns:p14="http://schemas.microsoft.com/office/powerpoint/2010/main" val="897809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10A28-C4BD-D780-C8BE-4D955BE12E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C65F72-14F1-C53C-702F-A38845196604}"/>
              </a:ext>
            </a:extLst>
          </p:cNvPr>
          <p:cNvSpPr>
            <a:spLocks noGrp="1"/>
          </p:cNvSpPr>
          <p:nvPr>
            <p:ph type="title"/>
          </p:nvPr>
        </p:nvSpPr>
        <p:spPr/>
        <p:txBody>
          <a:bodyPr/>
          <a:lstStyle/>
          <a:p>
            <a:pPr algn="l"/>
            <a:r>
              <a:rPr lang="en-US" dirty="0"/>
              <a:t>Strengths</a:t>
            </a:r>
            <a:endParaRPr lang="en-GB" dirty="0"/>
          </a:p>
        </p:txBody>
      </p:sp>
      <p:sp>
        <p:nvSpPr>
          <p:cNvPr id="6" name="Content Placeholder 5">
            <a:extLst>
              <a:ext uri="{FF2B5EF4-FFF2-40B4-BE49-F238E27FC236}">
                <a16:creationId xmlns:a16="http://schemas.microsoft.com/office/drawing/2014/main" id="{3BD90FBF-879D-C99A-5D8F-0DA2024969A0}"/>
              </a:ext>
            </a:extLst>
          </p:cNvPr>
          <p:cNvSpPr>
            <a:spLocks noGrp="1"/>
          </p:cNvSpPr>
          <p:nvPr>
            <p:ph idx="1"/>
          </p:nvPr>
        </p:nvSpPr>
        <p:spPr>
          <a:xfrm>
            <a:off x="1358866" y="2052116"/>
            <a:ext cx="7796540" cy="3997828"/>
          </a:xfrm>
        </p:spPr>
        <p:txBody>
          <a:bodyPr>
            <a:normAutofit fontScale="85000" lnSpcReduction="20000"/>
          </a:bodyPr>
          <a:lstStyle/>
          <a:p>
            <a:pPr marL="342900" marR="0" lvl="0" indent="-342900">
              <a:lnSpc>
                <a:spcPct val="150000"/>
              </a:lnSpc>
              <a:buFont typeface="Arial" panose="020B0604020202020204" pitchFamily="34" charset="0"/>
              <a:buChar char="●"/>
            </a:pPr>
            <a:r>
              <a:rPr lang="en-GB" sz="2800" u="none" strike="noStrike" dirty="0">
                <a:effectLst/>
                <a:latin typeface="Arial" panose="020B0604020202020204" pitchFamily="34" charset="0"/>
                <a:ea typeface="Arial" panose="020B0604020202020204" pitchFamily="34" charset="0"/>
              </a:rPr>
              <a:t>Limited-edition collections create scarcity, enhancing desirability and individuality.</a:t>
            </a:r>
          </a:p>
          <a:p>
            <a:pPr marL="342900" marR="0" lvl="0" indent="-342900">
              <a:lnSpc>
                <a:spcPct val="150000"/>
              </a:lnSpc>
              <a:buFont typeface="Arial" panose="020B0604020202020204" pitchFamily="34" charset="0"/>
              <a:buChar char="●"/>
            </a:pPr>
            <a:r>
              <a:rPr lang="en-GB" sz="2800" u="none" strike="noStrike" dirty="0">
                <a:effectLst/>
                <a:latin typeface="Arial" panose="020B0604020202020204" pitchFamily="34" charset="0"/>
                <a:ea typeface="Arial" panose="020B0604020202020204" pitchFamily="34" charset="0"/>
              </a:rPr>
              <a:t>Commitment to eco-friendly materials aligns with consumer demand for sustainable practices, distinguishing 88 from fast fashion competitors .</a:t>
            </a:r>
          </a:p>
          <a:p>
            <a:pPr marL="342900" marR="0" lvl="0" indent="-342900">
              <a:lnSpc>
                <a:spcPct val="150000"/>
              </a:lnSpc>
              <a:buFont typeface="Arial" panose="020B0604020202020204" pitchFamily="34" charset="0"/>
              <a:buChar char="●"/>
            </a:pPr>
            <a:r>
              <a:rPr lang="en-GB" sz="2800" u="none" strike="noStrike" dirty="0">
                <a:effectLst/>
                <a:latin typeface="Arial" panose="020B0604020202020204" pitchFamily="34" charset="0"/>
                <a:ea typeface="Arial" panose="020B0604020202020204" pitchFamily="34" charset="0"/>
              </a:rPr>
              <a:t>Meticulously crafted items ensure durability and luxury, justifying premium pricing.</a:t>
            </a:r>
          </a:p>
        </p:txBody>
      </p:sp>
      <p:pic>
        <p:nvPicPr>
          <p:cNvPr id="18" name="Picture 17">
            <a:extLst>
              <a:ext uri="{FF2B5EF4-FFF2-40B4-BE49-F238E27FC236}">
                <a16:creationId xmlns:a16="http://schemas.microsoft.com/office/drawing/2014/main" id="{2EF0C94E-6F5E-4FD9-77C8-65093CF6C3EB}"/>
              </a:ext>
            </a:extLst>
          </p:cNvPr>
          <p:cNvPicPr>
            <a:picLocks noChangeAspect="1"/>
          </p:cNvPicPr>
          <p:nvPr/>
        </p:nvPicPr>
        <p:blipFill>
          <a:blip r:embed="rId3"/>
          <a:stretch>
            <a:fillRect/>
          </a:stretch>
        </p:blipFill>
        <p:spPr>
          <a:xfrm>
            <a:off x="8376376" y="1885285"/>
            <a:ext cx="3815624" cy="3815624"/>
          </a:xfrm>
          <a:prstGeom prst="rect">
            <a:avLst/>
          </a:prstGeom>
        </p:spPr>
      </p:pic>
    </p:spTree>
    <p:extLst>
      <p:ext uri="{BB962C8B-B14F-4D97-AF65-F5344CB8AC3E}">
        <p14:creationId xmlns:p14="http://schemas.microsoft.com/office/powerpoint/2010/main" val="2444637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D83C9-76FD-331A-04FC-83DB5646C0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DDAB33-D0C4-076D-448B-0AE858F4EA8C}"/>
              </a:ext>
            </a:extLst>
          </p:cNvPr>
          <p:cNvSpPr>
            <a:spLocks noGrp="1"/>
          </p:cNvSpPr>
          <p:nvPr>
            <p:ph type="title"/>
          </p:nvPr>
        </p:nvSpPr>
        <p:spPr/>
        <p:txBody>
          <a:bodyPr/>
          <a:lstStyle/>
          <a:p>
            <a:pPr algn="l"/>
            <a:r>
              <a:rPr lang="en-US" dirty="0"/>
              <a:t>Weaknesses</a:t>
            </a:r>
            <a:endParaRPr lang="en-GB" dirty="0"/>
          </a:p>
        </p:txBody>
      </p:sp>
      <p:sp>
        <p:nvSpPr>
          <p:cNvPr id="3" name="Content Placeholder 2">
            <a:extLst>
              <a:ext uri="{FF2B5EF4-FFF2-40B4-BE49-F238E27FC236}">
                <a16:creationId xmlns:a16="http://schemas.microsoft.com/office/drawing/2014/main" id="{838CCCCB-6600-6636-F2A4-BEE86EF34EC5}"/>
              </a:ext>
            </a:extLst>
          </p:cNvPr>
          <p:cNvSpPr>
            <a:spLocks noGrp="1"/>
          </p:cNvSpPr>
          <p:nvPr>
            <p:ph idx="1"/>
          </p:nvPr>
        </p:nvSpPr>
        <p:spPr>
          <a:xfrm>
            <a:off x="1393372" y="2052116"/>
            <a:ext cx="7796540" cy="3997828"/>
          </a:xfrm>
        </p:spPr>
        <p:txBody>
          <a:bodyPr>
            <a:normAutofit/>
          </a:bodyPr>
          <a:lstStyle/>
          <a:p>
            <a:pPr marL="342900" marR="0" lvl="0" indent="-342900">
              <a:lnSpc>
                <a:spcPct val="150000"/>
              </a:lnSpc>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Current focus on a narrow product range may limit market appeal and penetration.</a:t>
            </a:r>
          </a:p>
          <a:p>
            <a:pPr marL="342900" marR="0" lvl="0" indent="-342900">
              <a:lnSpc>
                <a:spcPct val="150000"/>
              </a:lnSpc>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Premium pricing may alienate price-sensitive consumers and restrict market reach.</a:t>
            </a:r>
          </a:p>
          <a:p>
            <a:pPr marL="342900" marR="0" lvl="0" indent="-342900">
              <a:lnSpc>
                <a:spcPct val="150000"/>
              </a:lnSpc>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Risk of demand exceeding supply could lead to customer frustration and harm brand reputation.</a:t>
            </a:r>
          </a:p>
        </p:txBody>
      </p:sp>
      <p:pic>
        <p:nvPicPr>
          <p:cNvPr id="6" name="Picture 5">
            <a:extLst>
              <a:ext uri="{FF2B5EF4-FFF2-40B4-BE49-F238E27FC236}">
                <a16:creationId xmlns:a16="http://schemas.microsoft.com/office/drawing/2014/main" id="{0904C0E5-75B2-5736-D30F-349DAE79F61F}"/>
              </a:ext>
            </a:extLst>
          </p:cNvPr>
          <p:cNvPicPr>
            <a:picLocks noChangeAspect="1"/>
          </p:cNvPicPr>
          <p:nvPr/>
        </p:nvPicPr>
        <p:blipFill>
          <a:blip r:embed="rId3"/>
          <a:stretch>
            <a:fillRect/>
          </a:stretch>
        </p:blipFill>
        <p:spPr>
          <a:xfrm>
            <a:off x="8191160" y="1972904"/>
            <a:ext cx="4000840" cy="4000840"/>
          </a:xfrm>
          <a:prstGeom prst="rect">
            <a:avLst/>
          </a:prstGeom>
        </p:spPr>
      </p:pic>
    </p:spTree>
    <p:extLst>
      <p:ext uri="{BB962C8B-B14F-4D97-AF65-F5344CB8AC3E}">
        <p14:creationId xmlns:p14="http://schemas.microsoft.com/office/powerpoint/2010/main" val="3368377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A742A-1652-F21E-78BC-FE9C43458B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F9B8B4-4DB0-FE66-460D-C7A6F6EA9FE0}"/>
              </a:ext>
            </a:extLst>
          </p:cNvPr>
          <p:cNvSpPr>
            <a:spLocks noGrp="1"/>
          </p:cNvSpPr>
          <p:nvPr>
            <p:ph type="title"/>
          </p:nvPr>
        </p:nvSpPr>
        <p:spPr/>
        <p:txBody>
          <a:bodyPr/>
          <a:lstStyle/>
          <a:p>
            <a:pPr algn="l"/>
            <a:r>
              <a:rPr lang="en-US" dirty="0"/>
              <a:t>Opportunities</a:t>
            </a:r>
            <a:endParaRPr lang="en-GB" dirty="0"/>
          </a:p>
        </p:txBody>
      </p:sp>
      <p:sp>
        <p:nvSpPr>
          <p:cNvPr id="3" name="Content Placeholder 2">
            <a:extLst>
              <a:ext uri="{FF2B5EF4-FFF2-40B4-BE49-F238E27FC236}">
                <a16:creationId xmlns:a16="http://schemas.microsoft.com/office/drawing/2014/main" id="{1370682E-FCFF-05D9-ACA7-7D6C4E4F34F2}"/>
              </a:ext>
            </a:extLst>
          </p:cNvPr>
          <p:cNvSpPr>
            <a:spLocks noGrp="1"/>
          </p:cNvSpPr>
          <p:nvPr>
            <p:ph idx="1"/>
          </p:nvPr>
        </p:nvSpPr>
        <p:spPr>
          <a:xfrm>
            <a:off x="1410625" y="2052116"/>
            <a:ext cx="7161875" cy="4462984"/>
          </a:xfrm>
        </p:spPr>
        <p:txBody>
          <a:bodyPr>
            <a:normAutofit/>
          </a:bodyPr>
          <a:lstStyle/>
          <a:p>
            <a:pPr marL="342900" marR="0" lvl="0" indent="-342900">
              <a:lnSpc>
                <a:spcPct val="115000"/>
              </a:lnSpc>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Rising consumer interest in sustainable fashion offers an opportunity to position 88 as a leader in eco-conscious luxury streetwear.</a:t>
            </a:r>
          </a:p>
          <a:p>
            <a:pPr marL="342900" marR="0" lvl="0" indent="-342900">
              <a:lnSpc>
                <a:spcPct val="115000"/>
              </a:lnSpc>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Partnering with influencers or eco-friendly organisations can enhance visibility and credibility.</a:t>
            </a:r>
          </a:p>
          <a:p>
            <a:pPr marL="342900" marR="0" lvl="0" indent="-342900">
              <a:lnSpc>
                <a:spcPct val="115000"/>
              </a:lnSpc>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Global interest in exclusive products presents an opportunity for international growth, especially in luxury markets.</a:t>
            </a:r>
          </a:p>
          <a:p>
            <a:endParaRPr lang="en-GB" dirty="0"/>
          </a:p>
        </p:txBody>
      </p:sp>
      <p:pic>
        <p:nvPicPr>
          <p:cNvPr id="9" name="Picture 8">
            <a:extLst>
              <a:ext uri="{FF2B5EF4-FFF2-40B4-BE49-F238E27FC236}">
                <a16:creationId xmlns:a16="http://schemas.microsoft.com/office/drawing/2014/main" id="{5FDC1A0D-63F4-47B0-8098-0E3A1EF3898B}"/>
              </a:ext>
            </a:extLst>
          </p:cNvPr>
          <p:cNvPicPr>
            <a:picLocks noChangeAspect="1"/>
          </p:cNvPicPr>
          <p:nvPr/>
        </p:nvPicPr>
        <p:blipFill>
          <a:blip r:embed="rId3"/>
          <a:stretch>
            <a:fillRect/>
          </a:stretch>
        </p:blipFill>
        <p:spPr>
          <a:xfrm>
            <a:off x="8261564" y="1650875"/>
            <a:ext cx="4083175" cy="4083175"/>
          </a:xfrm>
          <a:prstGeom prst="rect">
            <a:avLst/>
          </a:prstGeom>
        </p:spPr>
      </p:pic>
    </p:spTree>
    <p:extLst>
      <p:ext uri="{BB962C8B-B14F-4D97-AF65-F5344CB8AC3E}">
        <p14:creationId xmlns:p14="http://schemas.microsoft.com/office/powerpoint/2010/main" val="3736895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5A3BA-CB1D-78FF-099A-C2692D097E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04EA32-4AFF-1171-CBF5-6D702B0B4DF5}"/>
              </a:ext>
            </a:extLst>
          </p:cNvPr>
          <p:cNvSpPr>
            <a:spLocks noGrp="1"/>
          </p:cNvSpPr>
          <p:nvPr>
            <p:ph type="title"/>
          </p:nvPr>
        </p:nvSpPr>
        <p:spPr/>
        <p:txBody>
          <a:bodyPr/>
          <a:lstStyle/>
          <a:p>
            <a:pPr algn="l"/>
            <a:r>
              <a:rPr lang="en-US" dirty="0"/>
              <a:t>Threats</a:t>
            </a:r>
            <a:endParaRPr lang="en-GB" dirty="0"/>
          </a:p>
        </p:txBody>
      </p:sp>
      <p:sp>
        <p:nvSpPr>
          <p:cNvPr id="3" name="Content Placeholder 2">
            <a:extLst>
              <a:ext uri="{FF2B5EF4-FFF2-40B4-BE49-F238E27FC236}">
                <a16:creationId xmlns:a16="http://schemas.microsoft.com/office/drawing/2014/main" id="{3F0D917B-2A99-3E51-3FD9-0E6FD7602DD3}"/>
              </a:ext>
            </a:extLst>
          </p:cNvPr>
          <p:cNvSpPr>
            <a:spLocks noGrp="1"/>
          </p:cNvSpPr>
          <p:nvPr>
            <p:ph idx="1"/>
          </p:nvPr>
        </p:nvSpPr>
        <p:spPr>
          <a:xfrm>
            <a:off x="1358867" y="1695450"/>
            <a:ext cx="7270783" cy="4819650"/>
          </a:xfrm>
        </p:spPr>
        <p:txBody>
          <a:bodyPr>
            <a:normAutofit fontScale="85000" lnSpcReduction="10000"/>
          </a:bodyPr>
          <a:lstStyle/>
          <a:p>
            <a:pPr marL="342900" marR="0" lvl="0" indent="-342900">
              <a:lnSpc>
                <a:spcPct val="150000"/>
              </a:lnSpc>
              <a:buFont typeface="Arial" panose="020B0604020202020204" pitchFamily="34" charset="0"/>
              <a:buChar char="●"/>
            </a:pPr>
            <a:r>
              <a:rPr lang="en-GB" sz="2800" u="none" strike="noStrike" dirty="0">
                <a:effectLst/>
                <a:latin typeface="Arial" panose="020B0604020202020204" pitchFamily="34" charset="0"/>
                <a:ea typeface="Arial" panose="020B0604020202020204" pitchFamily="34" charset="0"/>
              </a:rPr>
              <a:t>Major brands adopting similar strategies may intensify competition, diminishing 88's advantage</a:t>
            </a:r>
            <a:r>
              <a:rPr lang="en-GB" sz="2800" b="1" u="none" strike="noStrike" dirty="0">
                <a:effectLst/>
                <a:latin typeface="Arial" panose="020B0604020202020204" pitchFamily="34" charset="0"/>
                <a:ea typeface="Arial" panose="020B0604020202020204" pitchFamily="34" charset="0"/>
              </a:rPr>
              <a:t>.</a:t>
            </a:r>
            <a:endParaRPr lang="en-GB" sz="2800" u="none" strike="noStrike" dirty="0">
              <a:effectLst/>
              <a:latin typeface="Arial" panose="020B0604020202020204" pitchFamily="34" charset="0"/>
              <a:ea typeface="Arial" panose="020B0604020202020204" pitchFamily="34" charset="0"/>
            </a:endParaRPr>
          </a:p>
          <a:p>
            <a:pPr marL="342900" marR="0" lvl="0" indent="-342900">
              <a:lnSpc>
                <a:spcPct val="150000"/>
              </a:lnSpc>
              <a:buFont typeface="Arial" panose="020B0604020202020204" pitchFamily="34" charset="0"/>
              <a:buChar char="●"/>
            </a:pPr>
            <a:r>
              <a:rPr lang="en-GB" sz="2800" u="none" strike="noStrike" dirty="0">
                <a:effectLst/>
                <a:latin typeface="Arial" panose="020B0604020202020204" pitchFamily="34" charset="0"/>
                <a:ea typeface="Arial" panose="020B0604020202020204" pitchFamily="34" charset="0"/>
              </a:rPr>
              <a:t>Fast fashion brands offering cheaper alternatives could undermine 88's pricing strategy.</a:t>
            </a:r>
          </a:p>
          <a:p>
            <a:pPr marL="342900" marR="0" lvl="0" indent="-342900">
              <a:lnSpc>
                <a:spcPct val="150000"/>
              </a:lnSpc>
              <a:buFont typeface="Arial" panose="020B0604020202020204" pitchFamily="34" charset="0"/>
              <a:buChar char="●"/>
            </a:pPr>
            <a:r>
              <a:rPr lang="en-GB" sz="2800" u="none" strike="noStrike" dirty="0">
                <a:effectLst/>
                <a:latin typeface="Arial" panose="020B0604020202020204" pitchFamily="34" charset="0"/>
                <a:ea typeface="Arial" panose="020B0604020202020204" pitchFamily="34" charset="0"/>
              </a:rPr>
              <a:t>Reliance on eco-friendly materials exposes 88 to vulnerabilities, impacting profitability and product availability.</a:t>
            </a:r>
          </a:p>
          <a:p>
            <a:pPr marL="0" indent="0">
              <a:buNone/>
            </a:pPr>
            <a:endParaRPr lang="en-GB" dirty="0"/>
          </a:p>
        </p:txBody>
      </p:sp>
      <p:pic>
        <p:nvPicPr>
          <p:cNvPr id="9" name="Picture 8">
            <a:extLst>
              <a:ext uri="{FF2B5EF4-FFF2-40B4-BE49-F238E27FC236}">
                <a16:creationId xmlns:a16="http://schemas.microsoft.com/office/drawing/2014/main" id="{8044F8B4-304C-3770-A9F1-9DC341616A62}"/>
              </a:ext>
            </a:extLst>
          </p:cNvPr>
          <p:cNvPicPr>
            <a:picLocks noChangeAspect="1"/>
          </p:cNvPicPr>
          <p:nvPr/>
        </p:nvPicPr>
        <p:blipFill>
          <a:blip r:embed="rId3"/>
          <a:stretch>
            <a:fillRect/>
          </a:stretch>
        </p:blipFill>
        <p:spPr>
          <a:xfrm>
            <a:off x="8629650" y="2515791"/>
            <a:ext cx="3534153" cy="3534153"/>
          </a:xfrm>
          <a:prstGeom prst="rect">
            <a:avLst/>
          </a:prstGeom>
        </p:spPr>
      </p:pic>
    </p:spTree>
    <p:extLst>
      <p:ext uri="{BB962C8B-B14F-4D97-AF65-F5344CB8AC3E}">
        <p14:creationId xmlns:p14="http://schemas.microsoft.com/office/powerpoint/2010/main" val="2808449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5017C-0B6C-6A64-0CE4-263D6969D2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0843AC-F40A-158C-B12D-539683ACD4B3}"/>
              </a:ext>
            </a:extLst>
          </p:cNvPr>
          <p:cNvSpPr>
            <a:spLocks noGrp="1"/>
          </p:cNvSpPr>
          <p:nvPr>
            <p:ph type="title"/>
          </p:nvPr>
        </p:nvSpPr>
        <p:spPr/>
        <p:txBody>
          <a:bodyPr/>
          <a:lstStyle/>
          <a:p>
            <a:pPr algn="l"/>
            <a:r>
              <a:rPr lang="en-US" dirty="0"/>
              <a:t>Cashflow Forecast</a:t>
            </a:r>
            <a:endParaRPr lang="en-GB" dirty="0"/>
          </a:p>
        </p:txBody>
      </p:sp>
      <p:sp>
        <p:nvSpPr>
          <p:cNvPr id="6" name="Content Placeholder 5">
            <a:extLst>
              <a:ext uri="{FF2B5EF4-FFF2-40B4-BE49-F238E27FC236}">
                <a16:creationId xmlns:a16="http://schemas.microsoft.com/office/drawing/2014/main" id="{DECC7338-049D-652F-94A8-7EBC1ABC1E93}"/>
              </a:ext>
            </a:extLst>
          </p:cNvPr>
          <p:cNvSpPr>
            <a:spLocks noGrp="1"/>
          </p:cNvSpPr>
          <p:nvPr>
            <p:ph idx="1"/>
          </p:nvPr>
        </p:nvSpPr>
        <p:spPr>
          <a:xfrm>
            <a:off x="1440099" y="2052116"/>
            <a:ext cx="7415369" cy="3997828"/>
          </a:xfrm>
        </p:spPr>
        <p:txBody>
          <a:bodyPr>
            <a:normAutofit/>
          </a:bodyPr>
          <a:lstStyle/>
          <a:p>
            <a:r>
              <a:rPr lang="en-US" sz="2400" dirty="0"/>
              <a:t>Given a £25,000 investment limit, the table below shows the actual and projected monthly cash flow for the 88-clothing brand in its first year. </a:t>
            </a:r>
          </a:p>
          <a:p>
            <a:r>
              <a:rPr lang="en-US" sz="2400" dirty="0"/>
              <a:t>Revenue will come from special-priced clothing sales, while costs will come from fabrics, production, advertising, and operating costs. </a:t>
            </a:r>
            <a:endParaRPr lang="en-GB" sz="2400" dirty="0"/>
          </a:p>
        </p:txBody>
      </p:sp>
      <p:pic>
        <p:nvPicPr>
          <p:cNvPr id="10" name="Picture 9">
            <a:extLst>
              <a:ext uri="{FF2B5EF4-FFF2-40B4-BE49-F238E27FC236}">
                <a16:creationId xmlns:a16="http://schemas.microsoft.com/office/drawing/2014/main" id="{1185AA0F-86C7-6D64-6220-F972123964EC}"/>
              </a:ext>
            </a:extLst>
          </p:cNvPr>
          <p:cNvPicPr>
            <a:picLocks noChangeAspect="1"/>
          </p:cNvPicPr>
          <p:nvPr/>
        </p:nvPicPr>
        <p:blipFill>
          <a:blip r:embed="rId2"/>
          <a:stretch>
            <a:fillRect/>
          </a:stretch>
        </p:blipFill>
        <p:spPr>
          <a:xfrm>
            <a:off x="8855468" y="3359318"/>
            <a:ext cx="3226796" cy="3226796"/>
          </a:xfrm>
          <a:prstGeom prst="rect">
            <a:avLst/>
          </a:prstGeom>
        </p:spPr>
      </p:pic>
    </p:spTree>
    <p:extLst>
      <p:ext uri="{BB962C8B-B14F-4D97-AF65-F5344CB8AC3E}">
        <p14:creationId xmlns:p14="http://schemas.microsoft.com/office/powerpoint/2010/main" val="1672095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FD02-57FF-5AA2-4F1D-FC8375F0E567}"/>
              </a:ext>
            </a:extLst>
          </p:cNvPr>
          <p:cNvSpPr>
            <a:spLocks noGrp="1"/>
          </p:cNvSpPr>
          <p:nvPr>
            <p:ph type="title"/>
          </p:nvPr>
        </p:nvSpPr>
        <p:spPr/>
        <p:txBody>
          <a:bodyPr/>
          <a:lstStyle/>
          <a:p>
            <a:endParaRPr lang="en-GB" dirty="0"/>
          </a:p>
        </p:txBody>
      </p:sp>
      <p:pic>
        <p:nvPicPr>
          <p:cNvPr id="3" name="Picture 2">
            <a:extLst>
              <a:ext uri="{FF2B5EF4-FFF2-40B4-BE49-F238E27FC236}">
                <a16:creationId xmlns:a16="http://schemas.microsoft.com/office/drawing/2014/main" id="{CA0A902B-A4A8-FBA7-0F47-7051C464A33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ln>
            <a:noFill/>
          </a:ln>
        </p:spPr>
      </p:pic>
    </p:spTree>
    <p:extLst>
      <p:ext uri="{BB962C8B-B14F-4D97-AF65-F5344CB8AC3E}">
        <p14:creationId xmlns:p14="http://schemas.microsoft.com/office/powerpoint/2010/main" val="733229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6CA4E-B07C-3632-7AD8-02B2C9892F4B}"/>
              </a:ext>
            </a:extLst>
          </p:cNvPr>
          <p:cNvSpPr>
            <a:spLocks noGrp="1"/>
          </p:cNvSpPr>
          <p:nvPr>
            <p:ph type="title"/>
          </p:nvPr>
        </p:nvSpPr>
        <p:spPr/>
        <p:txBody>
          <a:bodyPr/>
          <a:lstStyle/>
          <a:p>
            <a:pPr algn="l"/>
            <a:r>
              <a:rPr lang="en-US" dirty="0"/>
              <a:t>References</a:t>
            </a:r>
            <a:endParaRPr lang="en-GB" dirty="0"/>
          </a:p>
        </p:txBody>
      </p:sp>
      <p:sp>
        <p:nvSpPr>
          <p:cNvPr id="3" name="Content Placeholder 2">
            <a:extLst>
              <a:ext uri="{FF2B5EF4-FFF2-40B4-BE49-F238E27FC236}">
                <a16:creationId xmlns:a16="http://schemas.microsoft.com/office/drawing/2014/main" id="{F719B0EF-EF86-A06A-A615-10CE40F802B4}"/>
              </a:ext>
            </a:extLst>
          </p:cNvPr>
          <p:cNvSpPr>
            <a:spLocks noGrp="1"/>
          </p:cNvSpPr>
          <p:nvPr>
            <p:ph idx="1"/>
          </p:nvPr>
        </p:nvSpPr>
        <p:spPr>
          <a:xfrm>
            <a:off x="1306749" y="2223566"/>
            <a:ext cx="7796540" cy="3997828"/>
          </a:xfrm>
        </p:spPr>
        <p:txBody>
          <a:bodyPr>
            <a:normAutofit fontScale="62500" lnSpcReduction="20000"/>
          </a:bodyPr>
          <a:lstStyle/>
          <a:p>
            <a:pPr marL="0" marR="0" algn="just">
              <a:lnSpc>
                <a:spcPct val="150000"/>
              </a:lnSpc>
            </a:pPr>
            <a:r>
              <a:rPr lang="en-GB" sz="1800" dirty="0">
                <a:effectLst/>
                <a:latin typeface="Arial" panose="020B0604020202020204" pitchFamily="34" charset="0"/>
                <a:ea typeface="Arial" panose="020B0604020202020204" pitchFamily="34" charset="0"/>
              </a:rPr>
              <a:t>Ball, R. and Nikolaev, V.V., (2022). On earnings and cash flows as predictors of future cash flows. </a:t>
            </a:r>
            <a:r>
              <a:rPr lang="en-GB" sz="1800" i="1" dirty="0">
                <a:effectLst/>
                <a:latin typeface="Arial" panose="020B0604020202020204" pitchFamily="34" charset="0"/>
                <a:ea typeface="Arial" panose="020B0604020202020204" pitchFamily="34" charset="0"/>
              </a:rPr>
              <a:t>Journal of Accounting and Economics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73</a:t>
            </a:r>
            <a:r>
              <a:rPr lang="en-GB" sz="1800" dirty="0">
                <a:effectLst/>
                <a:latin typeface="Arial" panose="020B0604020202020204" pitchFamily="34" charset="0"/>
                <a:ea typeface="Arial" panose="020B0604020202020204" pitchFamily="34" charset="0"/>
              </a:rPr>
              <a:t>(1), p.101430.</a:t>
            </a:r>
          </a:p>
          <a:p>
            <a:pPr marL="0" marR="0" algn="just">
              <a:lnSpc>
                <a:spcPct val="150000"/>
              </a:lnSpc>
            </a:pPr>
            <a:r>
              <a:rPr lang="en-GB" sz="1800" dirty="0">
                <a:effectLst/>
                <a:latin typeface="Arial" panose="020B0604020202020204" pitchFamily="34" charset="0"/>
                <a:ea typeface="Arial" panose="020B0604020202020204" pitchFamily="34" charset="0"/>
              </a:rPr>
              <a:t>Bhandari, N., Reyes, J.A.G., Lona, L.R., Kumar, A., Naz, F. and Joshi, R., (2022). Barriers to sustainable sourcing in the apparel and fashion luxury industry. </a:t>
            </a:r>
            <a:r>
              <a:rPr lang="en-GB" sz="1800" i="1" dirty="0">
                <a:effectLst/>
                <a:latin typeface="Arial" panose="020B0604020202020204" pitchFamily="34" charset="0"/>
                <a:ea typeface="Arial" panose="020B0604020202020204" pitchFamily="34" charset="0"/>
              </a:rPr>
              <a:t>Sustainable Production and Consumption</a:t>
            </a:r>
            <a:r>
              <a:rPr lang="en-GB" sz="1800" dirty="0">
                <a:effectLst/>
                <a:latin typeface="Arial" panose="020B0604020202020204" pitchFamily="34" charset="0"/>
                <a:ea typeface="Arial" panose="020B0604020202020204" pitchFamily="34" charset="0"/>
              </a:rPr>
              <a:t>, 31(31), pp.220–235.</a:t>
            </a:r>
          </a:p>
          <a:p>
            <a:pPr marL="0" marR="0" algn="just">
              <a:lnSpc>
                <a:spcPct val="150000"/>
              </a:lnSpc>
            </a:pPr>
            <a:r>
              <a:rPr lang="en-GB" sz="1800" dirty="0">
                <a:effectLst/>
                <a:latin typeface="Arial" panose="020B0604020202020204" pitchFamily="34" charset="0"/>
                <a:ea typeface="Arial" panose="020B0604020202020204" pitchFamily="34" charset="0"/>
              </a:rPr>
              <a:t>Diandra, D. and </a:t>
            </a:r>
            <a:r>
              <a:rPr lang="en-GB" sz="1800" dirty="0" err="1">
                <a:effectLst/>
                <a:latin typeface="Arial" panose="020B0604020202020204" pitchFamily="34" charset="0"/>
                <a:ea typeface="Arial" panose="020B0604020202020204" pitchFamily="34" charset="0"/>
              </a:rPr>
              <a:t>Azmy</a:t>
            </a:r>
            <a:r>
              <a:rPr lang="en-GB" sz="1800" dirty="0">
                <a:effectLst/>
                <a:latin typeface="Arial" panose="020B0604020202020204" pitchFamily="34" charset="0"/>
                <a:ea typeface="Arial" panose="020B0604020202020204" pitchFamily="34" charset="0"/>
              </a:rPr>
              <a:t>, A., (2020). Understanding definition of entrepreneurship. </a:t>
            </a:r>
            <a:r>
              <a:rPr lang="en-GB" sz="1800" i="1" dirty="0">
                <a:effectLst/>
                <a:latin typeface="Arial" panose="020B0604020202020204" pitchFamily="34" charset="0"/>
                <a:ea typeface="Arial" panose="020B0604020202020204" pitchFamily="34" charset="0"/>
              </a:rPr>
              <a:t>International Journal of Management, Accounting and Economics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7</a:t>
            </a:r>
            <a:r>
              <a:rPr lang="en-GB" sz="1800" dirty="0">
                <a:effectLst/>
                <a:latin typeface="Arial" panose="020B0604020202020204" pitchFamily="34" charset="0"/>
                <a:ea typeface="Arial" panose="020B0604020202020204" pitchFamily="34" charset="0"/>
              </a:rPr>
              <a:t>(5), pp.235-241.</a:t>
            </a:r>
            <a:r>
              <a:rPr lang="en-GB" sz="1800" b="1" dirty="0">
                <a:effectLst/>
                <a:latin typeface="Arial" panose="020B0604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marL="0" marR="0" algn="just">
              <a:lnSpc>
                <a:spcPct val="150000"/>
              </a:lnSpc>
            </a:pPr>
            <a:r>
              <a:rPr lang="en-GB" sz="1800" dirty="0">
                <a:effectLst/>
                <a:latin typeface="Arial" panose="020B0604020202020204" pitchFamily="34" charset="0"/>
                <a:ea typeface="Arial" panose="020B0604020202020204" pitchFamily="34" charset="0"/>
              </a:rPr>
              <a:t>Fichter, K. and Tiemann, I., (2020). Impacts of promoting sustainable entrepreneurship in generic business plan competitions. </a:t>
            </a:r>
            <a:r>
              <a:rPr lang="en-GB" sz="1800" i="1" dirty="0">
                <a:effectLst/>
                <a:latin typeface="Arial" panose="020B0604020202020204" pitchFamily="34" charset="0"/>
                <a:ea typeface="Arial" panose="020B0604020202020204" pitchFamily="34" charset="0"/>
              </a:rPr>
              <a:t>Journal of Cleaner Production</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267</a:t>
            </a:r>
            <a:r>
              <a:rPr lang="en-GB" sz="1800" dirty="0">
                <a:effectLst/>
                <a:latin typeface="Arial" panose="020B0604020202020204" pitchFamily="34" charset="0"/>
                <a:ea typeface="Arial" panose="020B0604020202020204" pitchFamily="34" charset="0"/>
              </a:rPr>
              <a:t>, p.122076.</a:t>
            </a:r>
          </a:p>
          <a:p>
            <a:pPr marL="0" marR="0" algn="just">
              <a:lnSpc>
                <a:spcPct val="150000"/>
              </a:lnSpc>
            </a:pPr>
            <a:r>
              <a:rPr lang="en-GB" sz="1800" dirty="0">
                <a:effectLst/>
                <a:latin typeface="Arial" panose="020B0604020202020204" pitchFamily="34" charset="0"/>
                <a:ea typeface="Arial" panose="020B0604020202020204" pitchFamily="34" charset="0"/>
              </a:rPr>
              <a:t>Ganesh, A.D. and Kalpana, P., (2022). Future of artificial intelligence and its influence on supply chain risk management–A systematic review. </a:t>
            </a:r>
            <a:r>
              <a:rPr lang="en-GB" sz="1800" i="1" dirty="0">
                <a:effectLst/>
                <a:latin typeface="Arial" panose="020B0604020202020204" pitchFamily="34" charset="0"/>
                <a:ea typeface="Arial" panose="020B0604020202020204" pitchFamily="34" charset="0"/>
              </a:rPr>
              <a:t>Computers &amp; Industrial Engineering</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169</a:t>
            </a:r>
            <a:r>
              <a:rPr lang="en-GB" sz="1800" dirty="0">
                <a:effectLst/>
                <a:latin typeface="Arial" panose="020B0604020202020204" pitchFamily="34" charset="0"/>
                <a:ea typeface="Arial" panose="020B0604020202020204" pitchFamily="34" charset="0"/>
              </a:rPr>
              <a:t>, p.108206.</a:t>
            </a:r>
          </a:p>
          <a:p>
            <a:pPr marL="0" marR="0" algn="just">
              <a:lnSpc>
                <a:spcPct val="150000"/>
              </a:lnSpc>
            </a:pPr>
            <a:r>
              <a:rPr lang="en-GB" sz="1800" dirty="0">
                <a:effectLst/>
                <a:latin typeface="Arial" panose="020B0604020202020204" pitchFamily="34" charset="0"/>
                <a:ea typeface="Arial" panose="020B0604020202020204" pitchFamily="34" charset="0"/>
              </a:rPr>
              <a:t>Lee, S.H., (2020). Design outsourcing management: Mitigating risks and achieving objectives. </a:t>
            </a:r>
            <a:r>
              <a:rPr lang="en-GB" sz="1800" i="1" dirty="0">
                <a:effectLst/>
                <a:latin typeface="Arial" panose="020B0604020202020204" pitchFamily="34" charset="0"/>
                <a:ea typeface="Arial" panose="020B0604020202020204" pitchFamily="34" charset="0"/>
              </a:rPr>
              <a:t>Creativity and Innovation Management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29</a:t>
            </a:r>
            <a:r>
              <a:rPr lang="en-GB" sz="1800" dirty="0">
                <a:effectLst/>
                <a:latin typeface="Arial" panose="020B0604020202020204" pitchFamily="34" charset="0"/>
                <a:ea typeface="Arial" panose="020B0604020202020204" pitchFamily="34" charset="0"/>
              </a:rPr>
              <a:t>(4), pp.719-731. </a:t>
            </a:r>
          </a:p>
        </p:txBody>
      </p:sp>
    </p:spTree>
    <p:extLst>
      <p:ext uri="{BB962C8B-B14F-4D97-AF65-F5344CB8AC3E}">
        <p14:creationId xmlns:p14="http://schemas.microsoft.com/office/powerpoint/2010/main" val="1757905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29A34-F4F5-5C32-EDC2-DE2FE384A1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BB42AC-08A3-2C24-7C3E-4153A72E507C}"/>
              </a:ext>
            </a:extLst>
          </p:cNvPr>
          <p:cNvSpPr>
            <a:spLocks noGrp="1"/>
          </p:cNvSpPr>
          <p:nvPr>
            <p:ph type="title"/>
          </p:nvPr>
        </p:nvSpPr>
        <p:spPr/>
        <p:txBody>
          <a:bodyPr/>
          <a:lstStyle/>
          <a:p>
            <a:pPr algn="l"/>
            <a:r>
              <a:rPr lang="en-US" dirty="0"/>
              <a:t>References</a:t>
            </a:r>
            <a:endParaRPr lang="en-GB" dirty="0"/>
          </a:p>
        </p:txBody>
      </p:sp>
      <p:sp>
        <p:nvSpPr>
          <p:cNvPr id="3" name="Content Placeholder 2">
            <a:extLst>
              <a:ext uri="{FF2B5EF4-FFF2-40B4-BE49-F238E27FC236}">
                <a16:creationId xmlns:a16="http://schemas.microsoft.com/office/drawing/2014/main" id="{04C3F75C-2357-037E-5CAE-F2AAB041B678}"/>
              </a:ext>
            </a:extLst>
          </p:cNvPr>
          <p:cNvSpPr>
            <a:spLocks noGrp="1"/>
          </p:cNvSpPr>
          <p:nvPr>
            <p:ph idx="1"/>
          </p:nvPr>
        </p:nvSpPr>
        <p:spPr>
          <a:xfrm>
            <a:off x="1306749" y="2223566"/>
            <a:ext cx="7796540" cy="3997828"/>
          </a:xfrm>
        </p:spPr>
        <p:txBody>
          <a:bodyPr>
            <a:normAutofit fontScale="62500" lnSpcReduction="20000"/>
          </a:bodyPr>
          <a:lstStyle/>
          <a:p>
            <a:pPr marL="0" marR="0" algn="just">
              <a:lnSpc>
                <a:spcPct val="150000"/>
              </a:lnSpc>
            </a:pPr>
            <a:r>
              <a:rPr lang="en-GB" sz="1800" dirty="0">
                <a:effectLst/>
                <a:latin typeface="Arial" panose="020B0604020202020204" pitchFamily="34" charset="0"/>
                <a:ea typeface="Arial" panose="020B0604020202020204" pitchFamily="34" charset="0"/>
              </a:rPr>
              <a:t>Sánchez, S.I., </a:t>
            </a:r>
            <a:r>
              <a:rPr lang="en-GB" sz="1800" dirty="0" err="1">
                <a:effectLst/>
                <a:latin typeface="Arial" panose="020B0604020202020204" pitchFamily="34" charset="0"/>
                <a:ea typeface="Arial" panose="020B0604020202020204" pitchFamily="34" charset="0"/>
              </a:rPr>
              <a:t>Flavián</a:t>
            </a:r>
            <a:r>
              <a:rPr lang="en-GB" sz="1800" dirty="0">
                <a:effectLst/>
                <a:latin typeface="Arial" panose="020B0604020202020204" pitchFamily="34" charset="0"/>
                <a:ea typeface="Arial" panose="020B0604020202020204" pitchFamily="34" charset="0"/>
              </a:rPr>
              <a:t>, M., </a:t>
            </a:r>
            <a:r>
              <a:rPr lang="en-GB" sz="1800" dirty="0" err="1">
                <a:effectLst/>
                <a:latin typeface="Arial" panose="020B0604020202020204" pitchFamily="34" charset="0"/>
                <a:ea typeface="Arial" panose="020B0604020202020204" pitchFamily="34" charset="0"/>
              </a:rPr>
              <a:t>Ariño</a:t>
            </a:r>
            <a:r>
              <a:rPr lang="en-GB" sz="1800" dirty="0">
                <a:effectLst/>
                <a:latin typeface="Arial" panose="020B0604020202020204" pitchFamily="34" charset="0"/>
                <a:ea typeface="Arial" panose="020B0604020202020204" pitchFamily="34" charset="0"/>
              </a:rPr>
              <a:t>, L.V.C. and </a:t>
            </a:r>
            <a:r>
              <a:rPr lang="en-GB" sz="1800" dirty="0" err="1">
                <a:effectLst/>
                <a:latin typeface="Arial" panose="020B0604020202020204" pitchFamily="34" charset="0"/>
                <a:ea typeface="Arial" panose="020B0604020202020204" pitchFamily="34" charset="0"/>
              </a:rPr>
              <a:t>Belanche</a:t>
            </a:r>
            <a:r>
              <a:rPr lang="en-GB" sz="1800" dirty="0">
                <a:effectLst/>
                <a:latin typeface="Arial" panose="020B0604020202020204" pitchFamily="34" charset="0"/>
                <a:ea typeface="Arial" panose="020B0604020202020204" pitchFamily="34" charset="0"/>
              </a:rPr>
              <a:t>, D., (2021). </a:t>
            </a:r>
            <a:r>
              <a:rPr lang="en-GB" sz="1800" i="1" dirty="0">
                <a:effectLst/>
                <a:latin typeface="Arial" panose="020B0604020202020204" pitchFamily="34" charset="0"/>
                <a:ea typeface="Arial" panose="020B0604020202020204" pitchFamily="34" charset="0"/>
              </a:rPr>
              <a:t>(PDF) Influencers and brands successful collaborations: A mutual reinforcement to promote products and services on social media</a:t>
            </a:r>
            <a:r>
              <a:rPr lang="en-GB" sz="1800" dirty="0">
                <a:effectLst/>
                <a:latin typeface="Arial" panose="020B0604020202020204" pitchFamily="34" charset="0"/>
                <a:ea typeface="Arial" panose="020B0604020202020204" pitchFamily="34" charset="0"/>
              </a:rPr>
              <a:t>. ResearchGate.</a:t>
            </a:r>
          </a:p>
          <a:p>
            <a:pPr marL="0" marR="0" algn="just">
              <a:lnSpc>
                <a:spcPct val="150000"/>
              </a:lnSpc>
            </a:pPr>
            <a:r>
              <a:rPr lang="en-GB" sz="1800" dirty="0">
                <a:effectLst/>
                <a:latin typeface="Arial" panose="020B0604020202020204" pitchFamily="34" charset="0"/>
                <a:ea typeface="Arial" panose="020B0604020202020204" pitchFamily="34" charset="0"/>
              </a:rPr>
              <a:t>Srivastava, D.K., Ganguly, M. and </a:t>
            </a:r>
            <a:r>
              <a:rPr lang="en-GB" sz="1800" dirty="0" err="1">
                <a:effectLst/>
                <a:latin typeface="Arial" panose="020B0604020202020204" pitchFamily="34" charset="0"/>
                <a:ea typeface="Arial" panose="020B0604020202020204" pitchFamily="34" charset="0"/>
              </a:rPr>
              <a:t>Bagale</a:t>
            </a:r>
            <a:r>
              <a:rPr lang="en-GB" sz="1800" dirty="0">
                <a:effectLst/>
                <a:latin typeface="Arial" panose="020B0604020202020204" pitchFamily="34" charset="0"/>
                <a:ea typeface="Arial" panose="020B0604020202020204" pitchFamily="34" charset="0"/>
              </a:rPr>
              <a:t>, G., (2024). The impact of the social media on consumer behaviour amid economic crisis: the case of luxury consumption. </a:t>
            </a:r>
            <a:r>
              <a:rPr lang="en-GB" sz="1800" i="1" dirty="0">
                <a:effectLst/>
                <a:latin typeface="Arial" panose="020B0604020202020204" pitchFamily="34" charset="0"/>
                <a:ea typeface="Arial" panose="020B0604020202020204" pitchFamily="34" charset="0"/>
              </a:rPr>
              <a:t>International Journal of Intellectual Property Management</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14</a:t>
            </a:r>
            <a:r>
              <a:rPr lang="en-GB" sz="1800" dirty="0">
                <a:effectLst/>
                <a:latin typeface="Arial" panose="020B0604020202020204" pitchFamily="34" charset="0"/>
                <a:ea typeface="Arial" panose="020B0604020202020204" pitchFamily="34" charset="0"/>
              </a:rPr>
              <a:t>(1), pp.57-71.</a:t>
            </a:r>
          </a:p>
          <a:p>
            <a:pPr marL="0" marR="0" algn="just">
              <a:lnSpc>
                <a:spcPct val="150000"/>
              </a:lnSpc>
            </a:pPr>
            <a:r>
              <a:rPr lang="en-GB" sz="1800" dirty="0" err="1">
                <a:effectLst/>
                <a:latin typeface="Arial" panose="020B0604020202020204" pitchFamily="34" charset="0"/>
                <a:ea typeface="Arial" panose="020B0604020202020204" pitchFamily="34" charset="0"/>
              </a:rPr>
              <a:t>Steingold</a:t>
            </a:r>
            <a:r>
              <a:rPr lang="en-GB" sz="1800" dirty="0">
                <a:effectLst/>
                <a:latin typeface="Arial" panose="020B0604020202020204" pitchFamily="34" charset="0"/>
                <a:ea typeface="Arial" panose="020B0604020202020204" pitchFamily="34" charset="0"/>
              </a:rPr>
              <a:t>, F.S., (2022). </a:t>
            </a:r>
            <a:r>
              <a:rPr lang="en-GB" sz="1800" i="1" dirty="0">
                <a:effectLst/>
                <a:latin typeface="Arial" panose="020B0604020202020204" pitchFamily="34" charset="0"/>
                <a:ea typeface="Arial" panose="020B0604020202020204" pitchFamily="34" charset="0"/>
              </a:rPr>
              <a:t>Legal Forms for Starting &amp; Running a Small Business: 65 Essential Agreements, Contracts, Leases &amp; Letters</a:t>
            </a:r>
            <a:r>
              <a:rPr lang="en-GB" sz="1800" dirty="0">
                <a:effectLst/>
                <a:latin typeface="Arial" panose="020B0604020202020204" pitchFamily="34" charset="0"/>
                <a:ea typeface="Arial" panose="020B0604020202020204" pitchFamily="34" charset="0"/>
              </a:rPr>
              <a:t>. </a:t>
            </a:r>
            <a:r>
              <a:rPr lang="en-GB" sz="1800" dirty="0" err="1">
                <a:effectLst/>
                <a:latin typeface="Arial" panose="020B0604020202020204" pitchFamily="34" charset="0"/>
                <a:ea typeface="Arial" panose="020B0604020202020204" pitchFamily="34" charset="0"/>
              </a:rPr>
              <a:t>Nolo</a:t>
            </a:r>
            <a:r>
              <a:rPr lang="en-GB" sz="1800" dirty="0">
                <a:effectLst/>
                <a:latin typeface="Arial" panose="020B0604020202020204" pitchFamily="34" charset="0"/>
                <a:ea typeface="Arial" panose="020B0604020202020204" pitchFamily="34" charset="0"/>
              </a:rPr>
              <a:t>.</a:t>
            </a:r>
          </a:p>
          <a:p>
            <a:pPr marL="0" marR="0" algn="just">
              <a:lnSpc>
                <a:spcPct val="150000"/>
              </a:lnSpc>
            </a:pPr>
            <a:r>
              <a:rPr lang="en-GB" sz="1800" dirty="0" err="1">
                <a:effectLst/>
                <a:latin typeface="Arial" panose="020B0604020202020204" pitchFamily="34" charset="0"/>
                <a:ea typeface="Arial" panose="020B0604020202020204" pitchFamily="34" charset="0"/>
              </a:rPr>
              <a:t>Tessaro</a:t>
            </a:r>
            <a:r>
              <a:rPr lang="en-GB" sz="1800" dirty="0">
                <a:effectLst/>
                <a:latin typeface="Arial" panose="020B0604020202020204" pitchFamily="34" charset="0"/>
                <a:ea typeface="Arial" panose="020B0604020202020204" pitchFamily="34" charset="0"/>
              </a:rPr>
              <a:t>, J.A., Harms, R. and Schiele, H., (2023). How startups become attractive to suppliers and achieve preferred customer status: Factors influencing the positioning of young firms. </a:t>
            </a:r>
            <a:r>
              <a:rPr lang="en-GB" sz="1800" i="1" dirty="0">
                <a:effectLst/>
                <a:latin typeface="Arial" panose="020B0604020202020204" pitchFamily="34" charset="0"/>
                <a:ea typeface="Arial" panose="020B0604020202020204" pitchFamily="34" charset="0"/>
              </a:rPr>
              <a:t>Industrial Marketing Management</a:t>
            </a:r>
            <a:r>
              <a:rPr lang="en-GB" sz="1800" dirty="0">
                <a:effectLst/>
                <a:latin typeface="Arial" panose="020B0604020202020204" pitchFamily="34" charset="0"/>
                <a:ea typeface="Arial" panose="020B0604020202020204" pitchFamily="34" charset="0"/>
              </a:rPr>
              <a:t>, 113(76), pp.100–115. </a:t>
            </a:r>
          </a:p>
          <a:p>
            <a:pPr marL="0" marR="0" algn="just">
              <a:lnSpc>
                <a:spcPct val="150000"/>
              </a:lnSpc>
            </a:pPr>
            <a:r>
              <a:rPr lang="en-GB" sz="1800" dirty="0">
                <a:effectLst/>
                <a:latin typeface="Arial" panose="020B0604020202020204" pitchFamily="34" charset="0"/>
                <a:ea typeface="Arial" panose="020B0604020202020204" pitchFamily="34" charset="0"/>
              </a:rPr>
              <a:t>Tsai, P.H., Tang, J.W. and Chen, C.J., (2022). Partnerships that go places: How to successfully market products from vendor partners at retail stores from the vendors’ perspective. </a:t>
            </a:r>
            <a:r>
              <a:rPr lang="en-GB" sz="1800" i="1" dirty="0">
                <a:effectLst/>
                <a:latin typeface="Arial" panose="020B0604020202020204" pitchFamily="34" charset="0"/>
                <a:ea typeface="Arial" panose="020B0604020202020204" pitchFamily="34" charset="0"/>
              </a:rPr>
              <a:t>Journal of Retailing and Consumer Services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64</a:t>
            </a:r>
            <a:r>
              <a:rPr lang="en-GB" sz="1800" dirty="0">
                <a:effectLst/>
                <a:latin typeface="Arial" panose="020B0604020202020204" pitchFamily="34" charset="0"/>
                <a:ea typeface="Arial" panose="020B0604020202020204" pitchFamily="34" charset="0"/>
              </a:rPr>
              <a:t>, p.102806. </a:t>
            </a:r>
          </a:p>
        </p:txBody>
      </p:sp>
    </p:spTree>
    <p:extLst>
      <p:ext uri="{BB962C8B-B14F-4D97-AF65-F5344CB8AC3E}">
        <p14:creationId xmlns:p14="http://schemas.microsoft.com/office/powerpoint/2010/main" val="26836242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0</TotalTime>
  <Words>1596</Words>
  <Application>Microsoft Office PowerPoint</Application>
  <PresentationFormat>Widescreen</PresentationFormat>
  <Paragraphs>77</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MS Shell Dlg 2</vt:lpstr>
      <vt:lpstr>Wingdings</vt:lpstr>
      <vt:lpstr>Wingdings 3</vt:lpstr>
      <vt:lpstr>Madison</vt:lpstr>
      <vt:lpstr>Business Plan</vt:lpstr>
      <vt:lpstr>Contents</vt:lpstr>
      <vt:lpstr>Introduction</vt:lpstr>
      <vt:lpstr>Overview of the Business Idea</vt:lpstr>
      <vt:lpstr>Ownership and Legal Format</vt:lpstr>
      <vt:lpstr>Management of the Company</vt:lpstr>
      <vt:lpstr>SWOT Analysis Model</vt:lpstr>
      <vt:lpstr>Strengths</vt:lpstr>
      <vt:lpstr>Weaknesses</vt:lpstr>
      <vt:lpstr>Opportunities</vt:lpstr>
      <vt:lpstr>Threats</vt:lpstr>
      <vt:lpstr>Cashflow Forecast</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2024-11-08T13:06:33Z</dcterms:created>
  <dcterms:modified xsi:type="dcterms:W3CDTF">2024-11-11T00:33:14Z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2024-11-08T13:06:38Z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b2fc37d8-dfc6-44b5-91c5-032d7465e0f5</vt:lpwstr>
  </property>
  <property fmtid="{D5CDD505-2E9C-101B-9397-08002B2CF9AE}" pid="7" name="MSIP_Label_defa4170-0d19-0005-0004-bc88714345d2_ActionId">
    <vt:lpwstr>959bfdd7-74eb-4285-9234-54ea9eb61ac9</vt:lpwstr>
  </property>
  <property fmtid="{D5CDD505-2E9C-101B-9397-08002B2CF9AE}" pid="8" name="MSIP_Label_defa4170-0d19-0005-0004-bc88714345d2_ContentBits">
    <vt:lpwstr>0</vt:lpwstr>
  </property>
</Properties>
</file>