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17"/>
  </p:notesMasterIdLst>
  <p:handoutMasterIdLst>
    <p:handoutMasterId r:id="rId18"/>
  </p:handout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70" r:id="rId9"/>
    <p:sldId id="272" r:id="rId10"/>
    <p:sldId id="274" r:id="rId11"/>
    <p:sldId id="273" r:id="rId12"/>
    <p:sldId id="265" r:id="rId13"/>
    <p:sldId id="266" r:id="rId14"/>
    <p:sldId id="269" r:id="rId15"/>
    <p:sldId id="267" r:id="rId16"/>
  </p:sldIdLst>
  <p:sldSz cx="9906000" cy="6858000" type="A4"/>
  <p:notesSz cx="6858000" cy="95456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6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333333"/>
    <a:srgbClr val="676767"/>
    <a:srgbClr val="919191"/>
    <a:srgbClr val="FDE3BA"/>
    <a:srgbClr val="DADADA"/>
    <a:srgbClr val="CECECE"/>
    <a:srgbClr val="FFFFFF"/>
    <a:srgbClr val="EF91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8" autoAdjust="0"/>
    <p:restoredTop sz="90929"/>
  </p:normalViewPr>
  <p:slideViewPr>
    <p:cSldViewPr snapToGrid="0" showGuides="1">
      <p:cViewPr varScale="1">
        <p:scale>
          <a:sx n="116" d="100"/>
          <a:sy n="116" d="100"/>
        </p:scale>
        <p:origin x="252" y="108"/>
      </p:cViewPr>
      <p:guideLst>
        <p:guide orient="horz" pos="2160"/>
        <p:guide pos="312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howGuides="1">
      <p:cViewPr>
        <p:scale>
          <a:sx n="100" d="100"/>
          <a:sy n="100" d="100"/>
        </p:scale>
        <p:origin x="-192" y="1092"/>
      </p:cViewPr>
      <p:guideLst>
        <p:guide orient="horz" pos="3006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548148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46138" y="717550"/>
            <a:ext cx="5165725" cy="3576638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1" name="Rectangle 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533900"/>
            <a:ext cx="5029200" cy="429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904" tIns="47602" rIns="96904" bIns="47602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notes styles</a:t>
            </a:r>
          </a:p>
          <a:p>
            <a:pPr lvl="0"/>
            <a:r>
              <a:rPr lang="en-GB" altLang="en-US" smtClean="0"/>
              <a:t>Second Level</a:t>
            </a:r>
          </a:p>
          <a:p>
            <a:pPr lvl="0"/>
            <a:r>
              <a:rPr lang="en-GB" altLang="en-US" smtClean="0"/>
              <a:t>Third Level</a:t>
            </a:r>
          </a:p>
          <a:p>
            <a:pPr lvl="0"/>
            <a:r>
              <a:rPr lang="en-GB" altLang="en-US" smtClean="0"/>
              <a:t>Fourth Level</a:t>
            </a:r>
          </a:p>
          <a:p>
            <a:pPr lvl="0"/>
            <a:r>
              <a:rPr lang="en-GB" altLang="en-US" smtClean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3216387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ltGray">
          <a:xfrm>
            <a:off x="0" y="0"/>
            <a:ext cx="893763" cy="6858000"/>
          </a:xfrm>
          <a:prstGeom prst="rect">
            <a:avLst/>
          </a:prstGeom>
          <a:solidFill>
            <a:schemeClr val="tx2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42950" y="2133600"/>
            <a:ext cx="8420100" cy="11430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68450" y="3886200"/>
            <a:ext cx="6934200" cy="1752600"/>
          </a:xfrm>
        </p:spPr>
        <p:txBody>
          <a:bodyPr/>
          <a:lstStyle>
            <a:lvl1pPr marL="0" indent="0" algn="ctr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>
                <a:solidFill>
                  <a:srgbClr val="CCECFF"/>
                </a:solidFill>
              </a:defRPr>
            </a:lvl1pPr>
          </a:lstStyle>
          <a:p>
            <a:endParaRPr lang="en-US" altLang="en-US"/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solidFill>
                  <a:srgbClr val="CCECFF"/>
                </a:solidFill>
              </a:defRPr>
            </a:lvl1pPr>
          </a:lstStyle>
          <a:p>
            <a:endParaRPr lang="en-US" altLang="en-US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solidFill>
                  <a:srgbClr val="CCECFF"/>
                </a:solidFill>
              </a:defRPr>
            </a:lvl1pPr>
          </a:lstStyle>
          <a:p>
            <a:fld id="{A6DC9A74-B660-471D-9CC5-042AFCC393AD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20488" name="Rectangle 8"/>
          <p:cNvSpPr>
            <a:spLocks noChangeArrowheads="1"/>
          </p:cNvSpPr>
          <p:nvPr/>
        </p:nvSpPr>
        <p:spPr bwMode="ltGray">
          <a:xfrm>
            <a:off x="0" y="3543300"/>
            <a:ext cx="3622675" cy="122238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 animBg="1"/>
      <p:bldP spid="20488" grpId="0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065082-4ADB-4326-99C7-E33E2BD7EE7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9690248"/>
      </p:ext>
    </p:extLst>
  </p:cSld>
  <p:clrMapOvr>
    <a:masterClrMapping/>
  </p:clrMapOvr>
  <p:transition spd="med">
    <p:rand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275" y="1709738"/>
            <a:ext cx="8543925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275" y="4589463"/>
            <a:ext cx="8543925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62093F-05EB-4F40-A865-2FA9C7B72D5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28306159"/>
      </p:ext>
    </p:extLst>
  </p:cSld>
  <p:clrMapOvr>
    <a:masterClrMapping/>
  </p:clrMapOvr>
  <p:transition spd="med">
    <p:rand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2950" y="1981200"/>
            <a:ext cx="413385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981200"/>
            <a:ext cx="413385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284345-4765-43DE-8F37-D002710EAA2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14885858"/>
      </p:ext>
    </p:extLst>
  </p:cSld>
  <p:clrMapOvr>
    <a:masterClrMapping/>
  </p:clrMapOvr>
  <p:transition spd="med">
    <p:rand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625" y="365125"/>
            <a:ext cx="8543925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625" y="1681163"/>
            <a:ext cx="419100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625" y="2505075"/>
            <a:ext cx="419100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6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6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38F02E-705B-4907-82D4-A0342DF2CD7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81861632"/>
      </p:ext>
    </p:extLst>
  </p:cSld>
  <p:clrMapOvr>
    <a:masterClrMapping/>
  </p:clrMapOvr>
  <p:transition spd="med">
    <p:rand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D3051F-0251-45D6-8033-41B020BEAA5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87568963"/>
      </p:ext>
    </p:extLst>
  </p:cSld>
  <p:clrMapOvr>
    <a:masterClrMapping/>
  </p:clrMapOvr>
  <p:transition spd="med">
    <p:rand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6335DC-C32B-4565-BC7C-25735FF9D1F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46187078"/>
      </p:ext>
    </p:extLst>
  </p:cSld>
  <p:clrMapOvr>
    <a:masterClrMapping/>
  </p:clrMapOvr>
  <p:transition spd="med">
    <p:rand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625" y="457200"/>
            <a:ext cx="3194050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638" y="987425"/>
            <a:ext cx="5014912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625" y="2057400"/>
            <a:ext cx="319405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A1610F-9EDC-4628-99DD-DA5702FDD55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61037927"/>
      </p:ext>
    </p:extLst>
  </p:cSld>
  <p:clrMapOvr>
    <a:masterClrMapping/>
  </p:clrMapOvr>
  <p:transition spd="med">
    <p:rand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625" y="457200"/>
            <a:ext cx="3194050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11638" y="987425"/>
            <a:ext cx="501491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625" y="2057400"/>
            <a:ext cx="319405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A44995-76D4-483E-AF8F-2DEFEFC7D38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487194"/>
      </p:ext>
    </p:extLst>
  </p:cSld>
  <p:clrMapOvr>
    <a:masterClrMapping/>
  </p:clrMapOvr>
  <p:transition spd="med">
    <p:rand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305D6F-683B-49E5-8FE8-C9B6FB00377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92814103"/>
      </p:ext>
    </p:extLst>
  </p:cSld>
  <p:clrMapOvr>
    <a:masterClrMapping/>
  </p:clrMapOvr>
  <p:transition spd="med">
    <p:rand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34200" y="457200"/>
            <a:ext cx="222885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47650" y="457200"/>
            <a:ext cx="6534150" cy="5638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286A15-22C2-47D4-8F2A-EBC2343E171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95090932"/>
      </p:ext>
    </p:extLst>
  </p:cSld>
  <p:clrMapOvr>
    <a:masterClrMapping/>
  </p:clrMapOvr>
  <p:transition spd="med">
    <p:rand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247650" y="457200"/>
            <a:ext cx="8420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9459" name="Rectangle 1027"/>
          <p:cNvSpPr>
            <a:spLocks noGrp="1" noChangeArrowheads="1"/>
          </p:cNvSpPr>
          <p:nvPr>
            <p:ph type="body" idx="1"/>
          </p:nvPr>
        </p:nvSpPr>
        <p:spPr bwMode="auto">
          <a:xfrm>
            <a:off x="742950" y="1981200"/>
            <a:ext cx="84201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9460" name="Rectangle 10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42950" y="6248400"/>
            <a:ext cx="20637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50000"/>
              </a:spcBef>
              <a:defRPr sz="1400"/>
            </a:lvl1pPr>
          </a:lstStyle>
          <a:p>
            <a:endParaRPr lang="en-US" altLang="en-US"/>
          </a:p>
        </p:txBody>
      </p:sp>
      <p:sp>
        <p:nvSpPr>
          <p:cNvPr id="19461" name="Rectangle 102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84550" y="6248400"/>
            <a:ext cx="31369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50000"/>
              </a:spcBef>
              <a:defRPr sz="1400"/>
            </a:lvl1pPr>
          </a:lstStyle>
          <a:p>
            <a:endParaRPr lang="en-US" altLang="en-US"/>
          </a:p>
        </p:txBody>
      </p:sp>
      <p:sp>
        <p:nvSpPr>
          <p:cNvPr id="19462" name="Rectangle 103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99300" y="6248400"/>
            <a:ext cx="20637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/>
            </a:lvl1pPr>
          </a:lstStyle>
          <a:p>
            <a:fld id="{DCBE0E1A-9DC2-45FC-8694-0E25314713F4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19463" name="Rectangle 1031"/>
          <p:cNvSpPr>
            <a:spLocks noChangeArrowheads="1"/>
          </p:cNvSpPr>
          <p:nvPr/>
        </p:nvSpPr>
        <p:spPr bwMode="gray">
          <a:xfrm>
            <a:off x="0" y="1638300"/>
            <a:ext cx="3622675" cy="122238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9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3" grpId="0" animBg="1"/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kumimoji="1" sz="4400" kern="1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anose="020B0604030504040204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75000"/>
        <a:buFont typeface="Monotype Sorts" pitchFamily="2" charset="2"/>
        <a:buChar char="n"/>
        <a:defRPr kumimoji="1" sz="32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Char char="–"/>
        <a:defRPr kumimoji="1" sz="28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Monotype Sorts" pitchFamily="2" charset="2"/>
        <a:buChar char="n"/>
        <a:defRPr kumimoji="1" sz="24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kumimoji="1" sz="20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Monotype Sorts" pitchFamily="2" charset="2"/>
        <a:buChar char="n"/>
        <a:defRPr kumimoji="1" sz="20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e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42950" y="1576388"/>
            <a:ext cx="8420100" cy="11430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/>
          <a:p>
            <a:r>
              <a:rPr lang="en-GB" altLang="en-US" sz="400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Petrol Fuel Systems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6096"/>
    </mc:Choice>
    <mc:Fallback xmlns="">
      <p:transition advTm="6096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 anchor="ctr"/>
          <a:lstStyle/>
          <a:p>
            <a:r>
              <a:rPr lang="en-GB" altLang="en-US" sz="40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Requirements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945" y="1503406"/>
            <a:ext cx="8420100" cy="41148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pPr>
              <a:spcBef>
                <a:spcPct val="150000"/>
              </a:spcBef>
              <a:buFont typeface="Monotype Sorts" pitchFamily="2" charset="2"/>
              <a:buNone/>
            </a:pPr>
            <a:r>
              <a:rPr lang="en-GB" altLang="en-US" dirty="0" smtClean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Two main reason for a fuel system</a:t>
            </a:r>
            <a:endParaRPr lang="en-GB" altLang="en-US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10000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 dirty="0" smtClean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Meter the </a:t>
            </a: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fuel with air in correct proportion to suit different conditions</a:t>
            </a:r>
            <a:r>
              <a:rPr lang="en-GB" altLang="en-US" dirty="0" smtClean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spcBef>
                <a:spcPct val="10000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 dirty="0" smtClean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Atomise the fuel</a:t>
            </a:r>
          </a:p>
          <a:p>
            <a:pPr marL="0" indent="0">
              <a:spcBef>
                <a:spcPct val="100000"/>
              </a:spcBef>
              <a:buClrTx/>
              <a:buNone/>
            </a:pPr>
            <a:endParaRPr lang="en-GB" altLang="en-US" dirty="0">
              <a:solidFill>
                <a:srgbClr val="3333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14432"/>
    </mc:Choice>
    <mc:Fallback xmlns="">
      <p:transition advTm="144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 anchor="ctr"/>
          <a:lstStyle/>
          <a:p>
            <a:r>
              <a:rPr lang="en-GB" altLang="en-US" sz="320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Components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695950" y="1714500"/>
            <a:ext cx="3657600" cy="45720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pPr>
              <a:spcBef>
                <a:spcPct val="50000"/>
              </a:spcBef>
              <a:buFont typeface="Monotype Sorts" pitchFamily="2" charset="2"/>
              <a:buNone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		fuel tank</a:t>
            </a:r>
          </a:p>
          <a:p>
            <a:pPr>
              <a:spcBef>
                <a:spcPct val="50000"/>
              </a:spcBef>
              <a:buFont typeface="Monotype Sorts" pitchFamily="2" charset="2"/>
              <a:buNone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		Fuel pipe</a:t>
            </a:r>
          </a:p>
          <a:p>
            <a:pPr>
              <a:spcBef>
                <a:spcPct val="50000"/>
              </a:spcBef>
              <a:buFont typeface="Monotype Sorts" pitchFamily="2" charset="2"/>
              <a:buNone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		fuel pump</a:t>
            </a:r>
          </a:p>
          <a:p>
            <a:pPr>
              <a:spcBef>
                <a:spcPct val="50000"/>
              </a:spcBef>
              <a:buFont typeface="Monotype Sorts" pitchFamily="2" charset="2"/>
              <a:buNone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4		carburettor</a:t>
            </a:r>
          </a:p>
          <a:p>
            <a:pPr>
              <a:spcBef>
                <a:spcPct val="50000"/>
              </a:spcBef>
              <a:buFont typeface="Monotype Sorts" pitchFamily="2" charset="2"/>
              <a:buNone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5		air filter</a:t>
            </a:r>
          </a:p>
          <a:p>
            <a:pPr>
              <a:spcBef>
                <a:spcPct val="50000"/>
              </a:spcBef>
              <a:buFont typeface="Monotype Sorts" pitchFamily="2" charset="2"/>
              <a:buNone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6		induction 		manifold</a:t>
            </a:r>
          </a:p>
        </p:txBody>
      </p:sp>
      <p:grpSp>
        <p:nvGrpSpPr>
          <p:cNvPr id="10283" name="Group 43"/>
          <p:cNvGrpSpPr>
            <a:grpSpLocks/>
          </p:cNvGrpSpPr>
          <p:nvPr/>
        </p:nvGrpSpPr>
        <p:grpSpPr bwMode="auto">
          <a:xfrm>
            <a:off x="600075" y="3240088"/>
            <a:ext cx="4867275" cy="2020887"/>
            <a:chOff x="198" y="2065"/>
            <a:chExt cx="3066" cy="1273"/>
          </a:xfrm>
        </p:grpSpPr>
        <p:sp>
          <p:nvSpPr>
            <p:cNvPr id="10244" name="AutoShape 4"/>
            <p:cNvSpPr>
              <a:spLocks noChangeArrowheads="1"/>
            </p:cNvSpPr>
            <p:nvPr/>
          </p:nvSpPr>
          <p:spPr bwMode="auto">
            <a:xfrm>
              <a:off x="2307" y="2916"/>
              <a:ext cx="957" cy="372"/>
            </a:xfrm>
            <a:prstGeom prst="roundRect">
              <a:avLst>
                <a:gd name="adj" fmla="val 12495"/>
              </a:avLst>
            </a:prstGeom>
            <a:solidFill>
              <a:srgbClr val="FDE3BA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5" name="Rectangle 5"/>
            <p:cNvSpPr>
              <a:spLocks noChangeArrowheads="1"/>
            </p:cNvSpPr>
            <p:nvPr/>
          </p:nvSpPr>
          <p:spPr bwMode="auto">
            <a:xfrm>
              <a:off x="198" y="2640"/>
              <a:ext cx="1187" cy="698"/>
            </a:xfrm>
            <a:prstGeom prst="rect">
              <a:avLst/>
            </a:prstGeom>
            <a:solidFill>
              <a:srgbClr val="676767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6" name="Arc 6"/>
            <p:cNvSpPr>
              <a:spLocks/>
            </p:cNvSpPr>
            <p:nvPr/>
          </p:nvSpPr>
          <p:spPr bwMode="auto">
            <a:xfrm>
              <a:off x="853" y="2869"/>
              <a:ext cx="147" cy="70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25400" cap="rnd">
              <a:solidFill>
                <a:srgbClr val="FDE3BA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7" name="Line 7"/>
            <p:cNvSpPr>
              <a:spLocks noChangeShapeType="1"/>
            </p:cNvSpPr>
            <p:nvPr/>
          </p:nvSpPr>
          <p:spPr bwMode="auto">
            <a:xfrm>
              <a:off x="1104" y="3024"/>
              <a:ext cx="1281" cy="0"/>
            </a:xfrm>
            <a:prstGeom prst="line">
              <a:avLst/>
            </a:prstGeom>
            <a:noFill/>
            <a:ln w="12700">
              <a:solidFill>
                <a:srgbClr val="FDE3BA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8" name="Line 8"/>
            <p:cNvSpPr>
              <a:spLocks noChangeShapeType="1"/>
            </p:cNvSpPr>
            <p:nvPr/>
          </p:nvSpPr>
          <p:spPr bwMode="auto">
            <a:xfrm>
              <a:off x="1131" y="3022"/>
              <a:ext cx="1269" cy="2"/>
            </a:xfrm>
            <a:prstGeom prst="line">
              <a:avLst/>
            </a:prstGeom>
            <a:noFill/>
            <a:ln w="38100" cmpd="dbl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9" name="Arc 9"/>
            <p:cNvSpPr>
              <a:spLocks/>
            </p:cNvSpPr>
            <p:nvPr/>
          </p:nvSpPr>
          <p:spPr bwMode="auto">
            <a:xfrm rot="10800000">
              <a:off x="999" y="2928"/>
              <a:ext cx="122" cy="96"/>
            </a:xfrm>
            <a:custGeom>
              <a:avLst/>
              <a:gdLst>
                <a:gd name="G0" fmla="+- 0 0 0"/>
                <a:gd name="G1" fmla="+- 21387 0 0"/>
                <a:gd name="G2" fmla="+- 21600 0 0"/>
                <a:gd name="T0" fmla="*/ 3023 w 21600"/>
                <a:gd name="T1" fmla="*/ 0 h 21387"/>
                <a:gd name="T2" fmla="*/ 21600 w 21600"/>
                <a:gd name="T3" fmla="*/ 21387 h 21387"/>
                <a:gd name="T4" fmla="*/ 0 w 21600"/>
                <a:gd name="T5" fmla="*/ 21387 h 213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387" fill="none" extrusionOk="0">
                  <a:moveTo>
                    <a:pt x="3023" y="-1"/>
                  </a:moveTo>
                  <a:cubicBezTo>
                    <a:pt x="13678" y="1505"/>
                    <a:pt x="21600" y="10625"/>
                    <a:pt x="21600" y="21387"/>
                  </a:cubicBezTo>
                </a:path>
                <a:path w="21600" h="21387" stroke="0" extrusionOk="0">
                  <a:moveTo>
                    <a:pt x="3023" y="-1"/>
                  </a:moveTo>
                  <a:cubicBezTo>
                    <a:pt x="13678" y="1505"/>
                    <a:pt x="21600" y="10625"/>
                    <a:pt x="21600" y="21387"/>
                  </a:cubicBezTo>
                  <a:lnTo>
                    <a:pt x="0" y="21387"/>
                  </a:lnTo>
                  <a:close/>
                </a:path>
              </a:pathLst>
            </a:custGeom>
            <a:noFill/>
            <a:ln w="25400" cap="rnd">
              <a:solidFill>
                <a:srgbClr val="FDE3BA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50" name="Arc 10"/>
            <p:cNvSpPr>
              <a:spLocks/>
            </p:cNvSpPr>
            <p:nvPr/>
          </p:nvSpPr>
          <p:spPr bwMode="auto">
            <a:xfrm>
              <a:off x="852" y="2854"/>
              <a:ext cx="160" cy="82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51" name="Arc 11"/>
            <p:cNvSpPr>
              <a:spLocks/>
            </p:cNvSpPr>
            <p:nvPr/>
          </p:nvSpPr>
          <p:spPr bwMode="auto">
            <a:xfrm>
              <a:off x="850" y="2878"/>
              <a:ext cx="141" cy="61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52" name="Arc 12"/>
            <p:cNvSpPr>
              <a:spLocks/>
            </p:cNvSpPr>
            <p:nvPr/>
          </p:nvSpPr>
          <p:spPr bwMode="auto">
            <a:xfrm rot="10800000">
              <a:off x="1015" y="2940"/>
              <a:ext cx="123" cy="78"/>
            </a:xfrm>
            <a:custGeom>
              <a:avLst/>
              <a:gdLst>
                <a:gd name="G0" fmla="+- 0 0 0"/>
                <a:gd name="G1" fmla="+- 21599 0 0"/>
                <a:gd name="G2" fmla="+- 21600 0 0"/>
                <a:gd name="T0" fmla="*/ 216 w 21596"/>
                <a:gd name="T1" fmla="*/ 0 h 21599"/>
                <a:gd name="T2" fmla="*/ 21596 w 21596"/>
                <a:gd name="T3" fmla="*/ 21170 h 21599"/>
                <a:gd name="T4" fmla="*/ 0 w 21596"/>
                <a:gd name="T5" fmla="*/ 21599 h 215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596" h="21599" fill="none" extrusionOk="0">
                  <a:moveTo>
                    <a:pt x="215" y="0"/>
                  </a:moveTo>
                  <a:cubicBezTo>
                    <a:pt x="11893" y="116"/>
                    <a:pt x="21363" y="9494"/>
                    <a:pt x="21595" y="21170"/>
                  </a:cubicBezTo>
                </a:path>
                <a:path w="21596" h="21599" stroke="0" extrusionOk="0">
                  <a:moveTo>
                    <a:pt x="215" y="0"/>
                  </a:moveTo>
                  <a:cubicBezTo>
                    <a:pt x="11893" y="116"/>
                    <a:pt x="21363" y="9494"/>
                    <a:pt x="21595" y="21170"/>
                  </a:cubicBezTo>
                  <a:lnTo>
                    <a:pt x="0" y="21599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53" name="Arc 13"/>
            <p:cNvSpPr>
              <a:spLocks/>
            </p:cNvSpPr>
            <p:nvPr/>
          </p:nvSpPr>
          <p:spPr bwMode="auto">
            <a:xfrm rot="10800000">
              <a:off x="993" y="2950"/>
              <a:ext cx="136" cy="82"/>
            </a:xfrm>
            <a:custGeom>
              <a:avLst/>
              <a:gdLst>
                <a:gd name="G0" fmla="+- 1245 0 0"/>
                <a:gd name="G1" fmla="+- 21600 0 0"/>
                <a:gd name="G2" fmla="+- 21600 0 0"/>
                <a:gd name="T0" fmla="*/ 0 w 22845"/>
                <a:gd name="T1" fmla="*/ 36 h 21600"/>
                <a:gd name="T2" fmla="*/ 22845 w 22845"/>
                <a:gd name="T3" fmla="*/ 21600 h 21600"/>
                <a:gd name="T4" fmla="*/ 1245 w 22845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845" h="21600" fill="none" extrusionOk="0">
                  <a:moveTo>
                    <a:pt x="-1" y="35"/>
                  </a:moveTo>
                  <a:cubicBezTo>
                    <a:pt x="414" y="11"/>
                    <a:pt x="829" y="0"/>
                    <a:pt x="1245" y="0"/>
                  </a:cubicBezTo>
                  <a:cubicBezTo>
                    <a:pt x="13174" y="0"/>
                    <a:pt x="22845" y="9670"/>
                    <a:pt x="22845" y="21600"/>
                  </a:cubicBezTo>
                </a:path>
                <a:path w="22845" h="21600" stroke="0" extrusionOk="0">
                  <a:moveTo>
                    <a:pt x="-1" y="35"/>
                  </a:moveTo>
                  <a:cubicBezTo>
                    <a:pt x="414" y="11"/>
                    <a:pt x="829" y="0"/>
                    <a:pt x="1245" y="0"/>
                  </a:cubicBezTo>
                  <a:cubicBezTo>
                    <a:pt x="13174" y="0"/>
                    <a:pt x="22845" y="9670"/>
                    <a:pt x="22845" y="21600"/>
                  </a:cubicBezTo>
                  <a:lnTo>
                    <a:pt x="1245" y="21600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55" name="Line 15"/>
            <p:cNvSpPr>
              <a:spLocks noChangeShapeType="1"/>
            </p:cNvSpPr>
            <p:nvPr/>
          </p:nvSpPr>
          <p:spPr bwMode="auto">
            <a:xfrm>
              <a:off x="2400" y="3024"/>
              <a:ext cx="161" cy="245"/>
            </a:xfrm>
            <a:prstGeom prst="line">
              <a:avLst/>
            </a:prstGeom>
            <a:noFill/>
            <a:ln w="38100" cmpd="dbl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0262" name="Group 22"/>
            <p:cNvGrpSpPr>
              <a:grpSpLocks/>
            </p:cNvGrpSpPr>
            <p:nvPr/>
          </p:nvGrpSpPr>
          <p:grpSpPr bwMode="auto">
            <a:xfrm>
              <a:off x="275" y="2601"/>
              <a:ext cx="986" cy="209"/>
              <a:chOff x="544" y="1786"/>
              <a:chExt cx="1030" cy="184"/>
            </a:xfrm>
          </p:grpSpPr>
          <p:sp>
            <p:nvSpPr>
              <p:cNvPr id="10257" name="Oval 17"/>
              <p:cNvSpPr>
                <a:spLocks noChangeArrowheads="1"/>
              </p:cNvSpPr>
              <p:nvPr/>
            </p:nvSpPr>
            <p:spPr bwMode="auto">
              <a:xfrm>
                <a:off x="544" y="1846"/>
                <a:ext cx="118" cy="124"/>
              </a:xfrm>
              <a:prstGeom prst="ellipse">
                <a:avLst/>
              </a:prstGeom>
              <a:solidFill>
                <a:srgbClr val="DADADA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258" name="Oval 18"/>
              <p:cNvSpPr>
                <a:spLocks noChangeArrowheads="1"/>
              </p:cNvSpPr>
              <p:nvPr/>
            </p:nvSpPr>
            <p:spPr bwMode="auto">
              <a:xfrm>
                <a:off x="796" y="1846"/>
                <a:ext cx="118" cy="124"/>
              </a:xfrm>
              <a:prstGeom prst="ellipse">
                <a:avLst/>
              </a:prstGeom>
              <a:solidFill>
                <a:srgbClr val="DADADA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259" name="Oval 19"/>
              <p:cNvSpPr>
                <a:spLocks noChangeArrowheads="1"/>
              </p:cNvSpPr>
              <p:nvPr/>
            </p:nvSpPr>
            <p:spPr bwMode="auto">
              <a:xfrm>
                <a:off x="1204" y="1846"/>
                <a:ext cx="118" cy="124"/>
              </a:xfrm>
              <a:prstGeom prst="ellipse">
                <a:avLst/>
              </a:prstGeom>
              <a:solidFill>
                <a:srgbClr val="DADADA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260" name="Oval 20"/>
              <p:cNvSpPr>
                <a:spLocks noChangeArrowheads="1"/>
              </p:cNvSpPr>
              <p:nvPr/>
            </p:nvSpPr>
            <p:spPr bwMode="auto">
              <a:xfrm>
                <a:off x="1456" y="1846"/>
                <a:ext cx="118" cy="124"/>
              </a:xfrm>
              <a:prstGeom prst="ellipse">
                <a:avLst/>
              </a:prstGeom>
              <a:solidFill>
                <a:srgbClr val="DADADA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261" name="AutoShape 21"/>
              <p:cNvSpPr>
                <a:spLocks noChangeArrowheads="1"/>
              </p:cNvSpPr>
              <p:nvPr/>
            </p:nvSpPr>
            <p:spPr bwMode="auto">
              <a:xfrm>
                <a:off x="544" y="1786"/>
                <a:ext cx="1018" cy="94"/>
              </a:xfrm>
              <a:prstGeom prst="roundRect">
                <a:avLst>
                  <a:gd name="adj" fmla="val 12495"/>
                </a:avLst>
              </a:prstGeom>
              <a:solidFill>
                <a:srgbClr val="CECECE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0263" name="Arc 23"/>
            <p:cNvSpPr>
              <a:spLocks/>
            </p:cNvSpPr>
            <p:nvPr/>
          </p:nvSpPr>
          <p:spPr bwMode="auto">
            <a:xfrm>
              <a:off x="566" y="2494"/>
              <a:ext cx="105" cy="212"/>
            </a:xfrm>
            <a:custGeom>
              <a:avLst/>
              <a:gdLst>
                <a:gd name="G0" fmla="+- 21600 0 0"/>
                <a:gd name="G1" fmla="+- 21599 0 0"/>
                <a:gd name="G2" fmla="+- 21600 0 0"/>
                <a:gd name="T0" fmla="*/ 0 w 21600"/>
                <a:gd name="T1" fmla="*/ 21599 h 21599"/>
                <a:gd name="T2" fmla="*/ 21365 w 21600"/>
                <a:gd name="T3" fmla="*/ 0 h 21599"/>
                <a:gd name="T4" fmla="*/ 21600 w 21600"/>
                <a:gd name="T5" fmla="*/ 21599 h 215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599" fill="none" extrusionOk="0">
                  <a:moveTo>
                    <a:pt x="0" y="21599"/>
                  </a:moveTo>
                  <a:cubicBezTo>
                    <a:pt x="0" y="9761"/>
                    <a:pt x="9528" y="129"/>
                    <a:pt x="21365" y="0"/>
                  </a:cubicBezTo>
                </a:path>
                <a:path w="21600" h="21599" stroke="0" extrusionOk="0">
                  <a:moveTo>
                    <a:pt x="0" y="21599"/>
                  </a:moveTo>
                  <a:cubicBezTo>
                    <a:pt x="0" y="9761"/>
                    <a:pt x="9528" y="129"/>
                    <a:pt x="21365" y="0"/>
                  </a:cubicBezTo>
                  <a:lnTo>
                    <a:pt x="21600" y="21599"/>
                  </a:lnTo>
                  <a:close/>
                </a:path>
              </a:pathLst>
            </a:custGeom>
            <a:noFill/>
            <a:ln w="50800" cap="rnd">
              <a:solidFill>
                <a:srgbClr val="3333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64" name="Arc 24"/>
            <p:cNvSpPr>
              <a:spLocks/>
            </p:cNvSpPr>
            <p:nvPr/>
          </p:nvSpPr>
          <p:spPr bwMode="auto">
            <a:xfrm rot="10800000">
              <a:off x="564" y="2698"/>
              <a:ext cx="104" cy="183"/>
            </a:xfrm>
            <a:custGeom>
              <a:avLst/>
              <a:gdLst>
                <a:gd name="G0" fmla="+- 235 0 0"/>
                <a:gd name="G1" fmla="+- 21600 0 0"/>
                <a:gd name="G2" fmla="+- 21600 0 0"/>
                <a:gd name="T0" fmla="*/ 0 w 21835"/>
                <a:gd name="T1" fmla="*/ 1 h 21600"/>
                <a:gd name="T2" fmla="*/ 21835 w 21835"/>
                <a:gd name="T3" fmla="*/ 21600 h 21600"/>
                <a:gd name="T4" fmla="*/ 235 w 21835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835" h="21600" fill="none" extrusionOk="0">
                  <a:moveTo>
                    <a:pt x="0" y="1"/>
                  </a:moveTo>
                  <a:cubicBezTo>
                    <a:pt x="78" y="0"/>
                    <a:pt x="156" y="0"/>
                    <a:pt x="235" y="0"/>
                  </a:cubicBezTo>
                  <a:cubicBezTo>
                    <a:pt x="12164" y="0"/>
                    <a:pt x="21835" y="9670"/>
                    <a:pt x="21835" y="21600"/>
                  </a:cubicBezTo>
                </a:path>
                <a:path w="21835" h="21600" stroke="0" extrusionOk="0">
                  <a:moveTo>
                    <a:pt x="0" y="1"/>
                  </a:moveTo>
                  <a:cubicBezTo>
                    <a:pt x="78" y="0"/>
                    <a:pt x="156" y="0"/>
                    <a:pt x="235" y="0"/>
                  </a:cubicBezTo>
                  <a:cubicBezTo>
                    <a:pt x="12164" y="0"/>
                    <a:pt x="21835" y="9670"/>
                    <a:pt x="21835" y="21600"/>
                  </a:cubicBezTo>
                  <a:lnTo>
                    <a:pt x="235" y="21600"/>
                  </a:lnTo>
                  <a:close/>
                </a:path>
              </a:pathLst>
            </a:custGeom>
            <a:noFill/>
            <a:ln w="50800" cap="rnd">
              <a:solidFill>
                <a:srgbClr val="3333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66" name="Rectangle 26"/>
            <p:cNvSpPr>
              <a:spLocks noChangeArrowheads="1"/>
            </p:cNvSpPr>
            <p:nvPr/>
          </p:nvSpPr>
          <p:spPr bwMode="auto">
            <a:xfrm>
              <a:off x="671" y="2812"/>
              <a:ext cx="177" cy="154"/>
            </a:xfrm>
            <a:prstGeom prst="rect">
              <a:avLst/>
            </a:prstGeom>
            <a:solidFill>
              <a:srgbClr val="CECECE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0269" name="Group 29"/>
            <p:cNvGrpSpPr>
              <a:grpSpLocks/>
            </p:cNvGrpSpPr>
            <p:nvPr/>
          </p:nvGrpSpPr>
          <p:grpSpPr bwMode="auto">
            <a:xfrm>
              <a:off x="356" y="2304"/>
              <a:ext cx="819" cy="365"/>
              <a:chOff x="628" y="1524"/>
              <a:chExt cx="856" cy="322"/>
            </a:xfrm>
          </p:grpSpPr>
          <p:sp>
            <p:nvSpPr>
              <p:cNvPr id="10267" name="Rectangle 27"/>
              <p:cNvSpPr>
                <a:spLocks noChangeArrowheads="1"/>
              </p:cNvSpPr>
              <p:nvPr/>
            </p:nvSpPr>
            <p:spPr bwMode="auto">
              <a:xfrm>
                <a:off x="962" y="1614"/>
                <a:ext cx="184" cy="232"/>
              </a:xfrm>
              <a:prstGeom prst="rect">
                <a:avLst/>
              </a:prstGeom>
              <a:solidFill>
                <a:srgbClr val="91919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268" name="Rectangle 28"/>
              <p:cNvSpPr>
                <a:spLocks noChangeArrowheads="1"/>
              </p:cNvSpPr>
              <p:nvPr/>
            </p:nvSpPr>
            <p:spPr bwMode="auto">
              <a:xfrm>
                <a:off x="628" y="1524"/>
                <a:ext cx="856" cy="88"/>
              </a:xfrm>
              <a:prstGeom prst="rect">
                <a:avLst/>
              </a:prstGeom>
              <a:solidFill>
                <a:srgbClr val="91919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0277" name="Rectangle 37"/>
            <p:cNvSpPr>
              <a:spLocks noChangeArrowheads="1"/>
            </p:cNvSpPr>
            <p:nvPr/>
          </p:nvSpPr>
          <p:spPr bwMode="auto">
            <a:xfrm>
              <a:off x="2832" y="2976"/>
              <a:ext cx="210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GB" altLang="en-US">
                  <a:solidFill>
                    <a:srgbClr val="333333"/>
                  </a:solidFill>
                </a:rPr>
                <a:t>1</a:t>
              </a:r>
              <a:endParaRPr lang="en-GB" altLang="en-US"/>
            </a:p>
          </p:txBody>
        </p:sp>
        <p:sp>
          <p:nvSpPr>
            <p:cNvPr id="10278" name="Rectangle 38"/>
            <p:cNvSpPr>
              <a:spLocks noChangeArrowheads="1"/>
            </p:cNvSpPr>
            <p:nvPr/>
          </p:nvSpPr>
          <p:spPr bwMode="auto">
            <a:xfrm>
              <a:off x="1824" y="2736"/>
              <a:ext cx="212" cy="28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GB" altLang="en-US" dirty="0">
                  <a:solidFill>
                    <a:srgbClr val="333333"/>
                  </a:solidFill>
                </a:rPr>
                <a:t>2</a:t>
              </a:r>
            </a:p>
          </p:txBody>
        </p:sp>
        <p:sp>
          <p:nvSpPr>
            <p:cNvPr id="10279" name="Rectangle 39"/>
            <p:cNvSpPr>
              <a:spLocks noChangeArrowheads="1"/>
            </p:cNvSpPr>
            <p:nvPr/>
          </p:nvSpPr>
          <p:spPr bwMode="auto">
            <a:xfrm>
              <a:off x="672" y="2736"/>
              <a:ext cx="192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r>
                <a:rPr lang="en-GB" altLang="en-US">
                  <a:solidFill>
                    <a:srgbClr val="333333"/>
                  </a:solidFill>
                </a:rPr>
                <a:t>3</a:t>
              </a:r>
              <a:endParaRPr lang="en-GB" altLang="en-US"/>
            </a:p>
          </p:txBody>
        </p:sp>
        <p:sp>
          <p:nvSpPr>
            <p:cNvPr id="10280" name="Rectangle 40"/>
            <p:cNvSpPr>
              <a:spLocks noChangeArrowheads="1"/>
            </p:cNvSpPr>
            <p:nvPr/>
          </p:nvSpPr>
          <p:spPr bwMode="auto">
            <a:xfrm>
              <a:off x="660" y="2389"/>
              <a:ext cx="210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GB" altLang="en-US">
                  <a:solidFill>
                    <a:srgbClr val="333333"/>
                  </a:solidFill>
                </a:rPr>
                <a:t>4</a:t>
              </a:r>
              <a:endParaRPr lang="en-GB" altLang="en-US"/>
            </a:p>
          </p:txBody>
        </p:sp>
        <p:sp>
          <p:nvSpPr>
            <p:cNvPr id="10281" name="Rectangle 41"/>
            <p:cNvSpPr>
              <a:spLocks noChangeArrowheads="1"/>
            </p:cNvSpPr>
            <p:nvPr/>
          </p:nvSpPr>
          <p:spPr bwMode="auto">
            <a:xfrm>
              <a:off x="654" y="2065"/>
              <a:ext cx="210" cy="28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r>
                <a:rPr lang="en-GB" altLang="en-US" dirty="0">
                  <a:solidFill>
                    <a:srgbClr val="333333"/>
                  </a:solidFill>
                </a:rPr>
                <a:t>5</a:t>
              </a:r>
            </a:p>
          </p:txBody>
        </p:sp>
        <p:sp>
          <p:nvSpPr>
            <p:cNvPr id="10282" name="Rectangle 42"/>
            <p:cNvSpPr>
              <a:spLocks noChangeArrowheads="1"/>
            </p:cNvSpPr>
            <p:nvPr/>
          </p:nvSpPr>
          <p:spPr bwMode="auto">
            <a:xfrm>
              <a:off x="1099" y="2544"/>
              <a:ext cx="210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GB" altLang="en-US">
                  <a:solidFill>
                    <a:srgbClr val="333333"/>
                  </a:solidFill>
                </a:rPr>
                <a:t>6</a:t>
              </a:r>
              <a:endParaRPr lang="en-GB" alt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17280"/>
    </mc:Choice>
    <mc:Fallback>
      <p:transition advTm="1728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 anchor="ctr"/>
          <a:lstStyle/>
          <a:p>
            <a:r>
              <a:rPr lang="en-GB" altLang="en-US" sz="400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fuel tank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42950" y="3387725"/>
            <a:ext cx="8420100" cy="2936875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pPr>
              <a:spcBef>
                <a:spcPct val="6000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Positioned near the back of the vehicle</a:t>
            </a:r>
          </a:p>
          <a:p>
            <a:pPr>
              <a:spcBef>
                <a:spcPct val="6000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Vented to allow air to enter</a:t>
            </a:r>
          </a:p>
          <a:p>
            <a:pPr>
              <a:spcBef>
                <a:spcPct val="6000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Float measures fuel content</a:t>
            </a:r>
          </a:p>
          <a:p>
            <a:pPr>
              <a:spcBef>
                <a:spcPct val="6000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Baffles prevent fuel surge</a:t>
            </a:r>
          </a:p>
        </p:txBody>
      </p:sp>
      <p:sp>
        <p:nvSpPr>
          <p:cNvPr id="11268" name="Line 4"/>
          <p:cNvSpPr>
            <a:spLocks noChangeShapeType="1"/>
          </p:cNvSpPr>
          <p:nvPr/>
        </p:nvSpPr>
        <p:spPr bwMode="auto">
          <a:xfrm flipV="1">
            <a:off x="5832475" y="1819275"/>
            <a:ext cx="95250" cy="492125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69" name="Line 5"/>
          <p:cNvSpPr>
            <a:spLocks noChangeShapeType="1"/>
          </p:cNvSpPr>
          <p:nvPr/>
        </p:nvSpPr>
        <p:spPr bwMode="auto">
          <a:xfrm flipV="1">
            <a:off x="5810250" y="1824038"/>
            <a:ext cx="103188" cy="484187"/>
          </a:xfrm>
          <a:prstGeom prst="line">
            <a:avLst/>
          </a:prstGeom>
          <a:noFill/>
          <a:ln w="12700">
            <a:solidFill>
              <a:srgbClr val="33333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0" name="Line 6"/>
          <p:cNvSpPr>
            <a:spLocks noChangeShapeType="1"/>
          </p:cNvSpPr>
          <p:nvPr/>
        </p:nvSpPr>
        <p:spPr bwMode="auto">
          <a:xfrm flipV="1">
            <a:off x="5838825" y="1820863"/>
            <a:ext cx="104775" cy="482600"/>
          </a:xfrm>
          <a:prstGeom prst="line">
            <a:avLst/>
          </a:prstGeom>
          <a:noFill/>
          <a:ln w="12700">
            <a:solidFill>
              <a:srgbClr val="33333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1" name="AutoShape 7"/>
          <p:cNvSpPr>
            <a:spLocks noChangeArrowheads="1"/>
          </p:cNvSpPr>
          <p:nvPr/>
        </p:nvSpPr>
        <p:spPr bwMode="auto">
          <a:xfrm>
            <a:off x="5884863" y="1773238"/>
            <a:ext cx="401637" cy="584200"/>
          </a:xfrm>
          <a:prstGeom prst="parallelogram">
            <a:avLst>
              <a:gd name="adj" fmla="val 24995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2" name="Oval 8"/>
          <p:cNvSpPr>
            <a:spLocks noChangeArrowheads="1"/>
          </p:cNvSpPr>
          <p:nvPr/>
        </p:nvSpPr>
        <p:spPr bwMode="auto">
          <a:xfrm>
            <a:off x="5984875" y="1720850"/>
            <a:ext cx="301625" cy="109538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3" name="AutoShape 9"/>
          <p:cNvSpPr>
            <a:spLocks noChangeArrowheads="1"/>
          </p:cNvSpPr>
          <p:nvPr/>
        </p:nvSpPr>
        <p:spPr bwMode="auto">
          <a:xfrm>
            <a:off x="3217863" y="2247900"/>
            <a:ext cx="3311525" cy="901700"/>
          </a:xfrm>
          <a:prstGeom prst="roundRect">
            <a:avLst>
              <a:gd name="adj" fmla="val 12495"/>
            </a:avLst>
          </a:prstGeom>
          <a:solidFill>
            <a:srgbClr val="FFFFFF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279" name="Group 15"/>
          <p:cNvGrpSpPr>
            <a:grpSpLocks/>
          </p:cNvGrpSpPr>
          <p:nvPr/>
        </p:nvGrpSpPr>
        <p:grpSpPr bwMode="auto">
          <a:xfrm>
            <a:off x="3225800" y="2830513"/>
            <a:ext cx="3295650" cy="315912"/>
            <a:chOff x="552" y="2736"/>
            <a:chExt cx="3180" cy="288"/>
          </a:xfrm>
        </p:grpSpPr>
        <p:sp>
          <p:nvSpPr>
            <p:cNvPr id="11274" name="Rectangle 10"/>
            <p:cNvSpPr>
              <a:spLocks noChangeArrowheads="1"/>
            </p:cNvSpPr>
            <p:nvPr/>
          </p:nvSpPr>
          <p:spPr bwMode="auto">
            <a:xfrm>
              <a:off x="636" y="2736"/>
              <a:ext cx="3018" cy="28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5" name="Oval 11"/>
            <p:cNvSpPr>
              <a:spLocks noChangeArrowheads="1"/>
            </p:cNvSpPr>
            <p:nvPr/>
          </p:nvSpPr>
          <p:spPr bwMode="auto">
            <a:xfrm>
              <a:off x="552" y="2856"/>
              <a:ext cx="180" cy="16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6" name="Oval 12"/>
            <p:cNvSpPr>
              <a:spLocks noChangeArrowheads="1"/>
            </p:cNvSpPr>
            <p:nvPr/>
          </p:nvSpPr>
          <p:spPr bwMode="auto">
            <a:xfrm>
              <a:off x="3552" y="2856"/>
              <a:ext cx="180" cy="16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7" name="Rectangle 13"/>
            <p:cNvSpPr>
              <a:spLocks noChangeArrowheads="1"/>
            </p:cNvSpPr>
            <p:nvPr/>
          </p:nvSpPr>
          <p:spPr bwMode="auto">
            <a:xfrm>
              <a:off x="3600" y="2736"/>
              <a:ext cx="126" cy="19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8" name="Rectangle 14"/>
            <p:cNvSpPr>
              <a:spLocks noChangeArrowheads="1"/>
            </p:cNvSpPr>
            <p:nvPr/>
          </p:nvSpPr>
          <p:spPr bwMode="auto">
            <a:xfrm>
              <a:off x="558" y="2736"/>
              <a:ext cx="126" cy="19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280" name="Line 16"/>
          <p:cNvSpPr>
            <a:spLocks noChangeShapeType="1"/>
          </p:cNvSpPr>
          <p:nvPr/>
        </p:nvSpPr>
        <p:spPr bwMode="auto">
          <a:xfrm flipV="1">
            <a:off x="4270375" y="2489200"/>
            <a:ext cx="0" cy="6635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1" name="Line 17"/>
          <p:cNvSpPr>
            <a:spLocks noChangeShapeType="1"/>
          </p:cNvSpPr>
          <p:nvPr/>
        </p:nvSpPr>
        <p:spPr bwMode="auto">
          <a:xfrm flipV="1">
            <a:off x="4916488" y="2498725"/>
            <a:ext cx="0" cy="6635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2" name="Line 18"/>
          <p:cNvSpPr>
            <a:spLocks noChangeShapeType="1"/>
          </p:cNvSpPr>
          <p:nvPr/>
        </p:nvSpPr>
        <p:spPr bwMode="auto">
          <a:xfrm flipV="1">
            <a:off x="5564188" y="2490788"/>
            <a:ext cx="0" cy="6635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3" name="Line 19"/>
          <p:cNvSpPr>
            <a:spLocks noChangeShapeType="1"/>
          </p:cNvSpPr>
          <p:nvPr/>
        </p:nvSpPr>
        <p:spPr bwMode="auto">
          <a:xfrm flipV="1">
            <a:off x="6210300" y="2492375"/>
            <a:ext cx="0" cy="6635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4" name="Line 20"/>
          <p:cNvSpPr>
            <a:spLocks noChangeShapeType="1"/>
          </p:cNvSpPr>
          <p:nvPr/>
        </p:nvSpPr>
        <p:spPr bwMode="auto">
          <a:xfrm flipV="1">
            <a:off x="4594225" y="2241550"/>
            <a:ext cx="0" cy="6635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5" name="Line 21"/>
          <p:cNvSpPr>
            <a:spLocks noChangeShapeType="1"/>
          </p:cNvSpPr>
          <p:nvPr/>
        </p:nvSpPr>
        <p:spPr bwMode="auto">
          <a:xfrm flipH="1" flipV="1">
            <a:off x="5287963" y="2246313"/>
            <a:ext cx="1587" cy="652462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6" name="Line 22"/>
          <p:cNvSpPr>
            <a:spLocks noChangeShapeType="1"/>
          </p:cNvSpPr>
          <p:nvPr/>
        </p:nvSpPr>
        <p:spPr bwMode="auto">
          <a:xfrm flipV="1">
            <a:off x="5986463" y="2246313"/>
            <a:ext cx="0" cy="646112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7" name="AutoShape 23"/>
          <p:cNvSpPr>
            <a:spLocks noChangeArrowheads="1"/>
          </p:cNvSpPr>
          <p:nvPr/>
        </p:nvSpPr>
        <p:spPr bwMode="auto">
          <a:xfrm>
            <a:off x="3222625" y="2252663"/>
            <a:ext cx="3302000" cy="892175"/>
          </a:xfrm>
          <a:prstGeom prst="roundRect">
            <a:avLst>
              <a:gd name="adj" fmla="val 12495"/>
            </a:avLst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291" name="Group 27"/>
          <p:cNvGrpSpPr>
            <a:grpSpLocks/>
          </p:cNvGrpSpPr>
          <p:nvPr/>
        </p:nvGrpSpPr>
        <p:grpSpPr bwMode="auto">
          <a:xfrm>
            <a:off x="3224213" y="2419350"/>
            <a:ext cx="923925" cy="506413"/>
            <a:chOff x="550" y="2362"/>
            <a:chExt cx="892" cy="460"/>
          </a:xfrm>
        </p:grpSpPr>
        <p:sp>
          <p:nvSpPr>
            <p:cNvPr id="11288" name="Line 24"/>
            <p:cNvSpPr>
              <a:spLocks noChangeShapeType="1"/>
            </p:cNvSpPr>
            <p:nvPr/>
          </p:nvSpPr>
          <p:spPr bwMode="auto">
            <a:xfrm>
              <a:off x="608" y="2438"/>
              <a:ext cx="740" cy="194"/>
            </a:xfrm>
            <a:prstGeom prst="line">
              <a:avLst/>
            </a:prstGeom>
            <a:noFill/>
            <a:ln w="25400">
              <a:solidFill>
                <a:srgbClr val="EF91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89" name="Oval 25"/>
            <p:cNvSpPr>
              <a:spLocks noChangeArrowheads="1"/>
            </p:cNvSpPr>
            <p:nvPr/>
          </p:nvSpPr>
          <p:spPr bwMode="auto">
            <a:xfrm>
              <a:off x="1246" y="2638"/>
              <a:ext cx="196" cy="184"/>
            </a:xfrm>
            <a:prstGeom prst="ellipse">
              <a:avLst/>
            </a:prstGeom>
            <a:solidFill>
              <a:srgbClr val="EF9100"/>
            </a:solidFill>
            <a:ln w="12700">
              <a:solidFill>
                <a:srgbClr val="EF91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90" name="Rectangle 26"/>
            <p:cNvSpPr>
              <a:spLocks noChangeArrowheads="1"/>
            </p:cNvSpPr>
            <p:nvPr/>
          </p:nvSpPr>
          <p:spPr bwMode="auto">
            <a:xfrm>
              <a:off x="550" y="2362"/>
              <a:ext cx="124" cy="232"/>
            </a:xfrm>
            <a:prstGeom prst="rect">
              <a:avLst/>
            </a:prstGeom>
            <a:solidFill>
              <a:srgbClr val="EF91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1297" name="Group 33"/>
          <p:cNvGrpSpPr>
            <a:grpSpLocks/>
          </p:cNvGrpSpPr>
          <p:nvPr/>
        </p:nvGrpSpPr>
        <p:grpSpPr bwMode="auto">
          <a:xfrm>
            <a:off x="3068638" y="2603500"/>
            <a:ext cx="836612" cy="488950"/>
            <a:chOff x="400" y="2529"/>
            <a:chExt cx="807" cy="445"/>
          </a:xfrm>
        </p:grpSpPr>
        <p:sp>
          <p:nvSpPr>
            <p:cNvPr id="11292" name="Line 28"/>
            <p:cNvSpPr>
              <a:spLocks noChangeShapeType="1"/>
            </p:cNvSpPr>
            <p:nvPr/>
          </p:nvSpPr>
          <p:spPr bwMode="auto">
            <a:xfrm>
              <a:off x="733" y="2529"/>
              <a:ext cx="53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93" name="Rectangle 29"/>
            <p:cNvSpPr>
              <a:spLocks noChangeArrowheads="1"/>
            </p:cNvSpPr>
            <p:nvPr/>
          </p:nvSpPr>
          <p:spPr bwMode="auto">
            <a:xfrm>
              <a:off x="400" y="2530"/>
              <a:ext cx="376" cy="28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94" name="Line 30"/>
            <p:cNvSpPr>
              <a:spLocks noChangeShapeType="1"/>
            </p:cNvSpPr>
            <p:nvPr/>
          </p:nvSpPr>
          <p:spPr bwMode="auto">
            <a:xfrm>
              <a:off x="778" y="2562"/>
              <a:ext cx="412" cy="41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95" name="Line 31"/>
            <p:cNvSpPr>
              <a:spLocks noChangeShapeType="1"/>
            </p:cNvSpPr>
            <p:nvPr/>
          </p:nvSpPr>
          <p:spPr bwMode="auto">
            <a:xfrm>
              <a:off x="795" y="2532"/>
              <a:ext cx="412" cy="41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96" name="Line 32"/>
            <p:cNvSpPr>
              <a:spLocks noChangeShapeType="1"/>
            </p:cNvSpPr>
            <p:nvPr/>
          </p:nvSpPr>
          <p:spPr bwMode="auto">
            <a:xfrm>
              <a:off x="777" y="2541"/>
              <a:ext cx="0" cy="5"/>
            </a:xfrm>
            <a:prstGeom prst="line">
              <a:avLst/>
            </a:prstGeom>
            <a:noFill/>
            <a:ln w="25400">
              <a:solidFill>
                <a:srgbClr val="FFFFFF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299" name="Line 35"/>
          <p:cNvSpPr>
            <a:spLocks noChangeShapeType="1"/>
          </p:cNvSpPr>
          <p:nvPr/>
        </p:nvSpPr>
        <p:spPr bwMode="auto">
          <a:xfrm>
            <a:off x="5842000" y="2239963"/>
            <a:ext cx="0" cy="387350"/>
          </a:xfrm>
          <a:prstGeom prst="line">
            <a:avLst/>
          </a:prstGeom>
          <a:noFill/>
          <a:ln w="38100" cmpd="dbl">
            <a:solidFill>
              <a:srgbClr val="33333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00" name="Line 36"/>
          <p:cNvSpPr>
            <a:spLocks noChangeShapeType="1"/>
          </p:cNvSpPr>
          <p:nvPr/>
        </p:nvSpPr>
        <p:spPr bwMode="auto">
          <a:xfrm>
            <a:off x="5842000" y="2232025"/>
            <a:ext cx="0" cy="44450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16816"/>
    </mc:Choice>
    <mc:Fallback>
      <p:transition advTm="16816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 anchor="ctr"/>
          <a:lstStyle/>
          <a:p>
            <a:r>
              <a:rPr lang="en-GB" altLang="en-US" sz="400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Fuel pipes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09511" y="1735931"/>
            <a:ext cx="8420100" cy="3386138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pPr>
              <a:spcBef>
                <a:spcPct val="20000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Usually made from plastic on modern vehicles.</a:t>
            </a:r>
          </a:p>
          <a:p>
            <a:pPr>
              <a:spcBef>
                <a:spcPct val="20000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Older vehicles with steel pipes are connected to the engine by a flexible section.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10320"/>
    </mc:Choice>
    <mc:Fallback>
      <p:transition advTm="1032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 anchor="ctr"/>
          <a:lstStyle/>
          <a:p>
            <a:r>
              <a:rPr lang="en-GB" altLang="en-US" sz="400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fuel pump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01675" y="1609725"/>
            <a:ext cx="8420100" cy="4467225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pPr marL="0" indent="0">
              <a:buClrTx/>
              <a:buNone/>
            </a:pPr>
            <a:r>
              <a:rPr lang="en-GB" altLang="en-US" b="1" dirty="0" smtClean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Types:</a:t>
            </a:r>
          </a:p>
          <a:p>
            <a:pPr>
              <a:buClrTx/>
              <a:buFont typeface="Arial" panose="020B0604020202020204" pitchFamily="34" charset="0"/>
              <a:buChar char="•"/>
            </a:pPr>
            <a:r>
              <a:rPr lang="en-GB" altLang="en-US" dirty="0" smtClean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Mechanical</a:t>
            </a:r>
            <a:endParaRPr lang="en-GB" altLang="en-US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15000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Electrical diaphragm</a:t>
            </a:r>
          </a:p>
          <a:p>
            <a:pPr>
              <a:spcBef>
                <a:spcPct val="15000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Electrical rotary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9936"/>
    </mc:Choice>
    <mc:Fallback>
      <p:transition advTm="9936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0"/>
            <a:ext cx="8420100" cy="11430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 anchor="ctr"/>
          <a:lstStyle/>
          <a:p>
            <a:r>
              <a:rPr lang="en-GB" altLang="en-US" sz="400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carburettor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130300"/>
            <a:ext cx="8420100" cy="5103813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pPr marL="0" indent="0">
              <a:buFont typeface="Monotype Sorts" pitchFamily="2" charset="2"/>
              <a:buNone/>
            </a:pPr>
            <a:r>
              <a:rPr lang="en-GB" altLang="en-US" sz="2800" b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Purpose:</a:t>
            </a:r>
            <a:r>
              <a:rPr lang="en-GB" altLang="en-US" sz="280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mix air and fuel in correct proportions.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2800" b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Types:</a:t>
            </a:r>
            <a:endParaRPr lang="en-GB" altLang="en-US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341" name="Picture 5" descr="A:\PIC0000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30" r="26360" b="16406"/>
          <a:stretch>
            <a:fillRect/>
          </a:stretch>
        </p:blipFill>
        <p:spPr bwMode="auto">
          <a:xfrm>
            <a:off x="5116512" y="2545557"/>
            <a:ext cx="4065588" cy="400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A:\PIC0000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16" r="19038" b="17969"/>
          <a:stretch>
            <a:fillRect/>
          </a:stretch>
        </p:blipFill>
        <p:spPr bwMode="auto">
          <a:xfrm>
            <a:off x="715963" y="2545557"/>
            <a:ext cx="4237037" cy="400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1920081" y="20447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Fixed choke</a:t>
            </a:r>
            <a:endParaRPr lang="en-GB" altLang="en-US" sz="20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5968448" y="2101057"/>
            <a:ext cx="25527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Variable choke</a:t>
            </a:r>
            <a:endParaRPr lang="en-GB" altLang="en-US" sz="20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11744"/>
    </mc:Choice>
    <mc:Fallback>
      <p:transition advTm="117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5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Inside the carburettor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06199" y="1487488"/>
            <a:ext cx="3235325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	  Air intake</a:t>
            </a:r>
          </a:p>
          <a:p>
            <a:pPr>
              <a:buFont typeface="Monotype Sorts" pitchFamily="2" charset="2"/>
              <a:buNone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   Fuel intake</a:t>
            </a:r>
          </a:p>
          <a:p>
            <a:pPr>
              <a:buFont typeface="Monotype Sorts" pitchFamily="2" charset="2"/>
              <a:buNone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	  </a:t>
            </a:r>
            <a:r>
              <a:rPr lang="en-GB" altLang="en-US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Venturi</a:t>
            </a:r>
            <a:endParaRPr lang="en-GB" altLang="en-US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Monotype Sorts" pitchFamily="2" charset="2"/>
              <a:buNone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4	  Float</a:t>
            </a:r>
          </a:p>
          <a:p>
            <a:pPr>
              <a:buFont typeface="Monotype Sorts" pitchFamily="2" charset="2"/>
              <a:buNone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5   Needle valve</a:t>
            </a:r>
          </a:p>
          <a:p>
            <a:pPr>
              <a:buFont typeface="Monotype Sorts" pitchFamily="2" charset="2"/>
              <a:buNone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6	  Choke</a:t>
            </a:r>
          </a:p>
          <a:p>
            <a:pPr>
              <a:buFont typeface="Monotype Sorts" pitchFamily="2" charset="2"/>
              <a:buNone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7	  Throttle</a:t>
            </a:r>
          </a:p>
        </p:txBody>
      </p:sp>
      <p:grpSp>
        <p:nvGrpSpPr>
          <p:cNvPr id="33891" name="Group 99"/>
          <p:cNvGrpSpPr>
            <a:grpSpLocks/>
          </p:cNvGrpSpPr>
          <p:nvPr/>
        </p:nvGrpSpPr>
        <p:grpSpPr bwMode="auto">
          <a:xfrm>
            <a:off x="5099050" y="1828800"/>
            <a:ext cx="3414713" cy="3919538"/>
            <a:chOff x="3212" y="1152"/>
            <a:chExt cx="2151" cy="2469"/>
          </a:xfrm>
        </p:grpSpPr>
        <p:sp>
          <p:nvSpPr>
            <p:cNvPr id="33868" name="Rectangle 76"/>
            <p:cNvSpPr>
              <a:spLocks noChangeArrowheads="1"/>
            </p:cNvSpPr>
            <p:nvPr/>
          </p:nvSpPr>
          <p:spPr bwMode="auto">
            <a:xfrm>
              <a:off x="4319" y="1906"/>
              <a:ext cx="1044" cy="1044"/>
            </a:xfrm>
            <a:prstGeom prst="rect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67" name="Rectangle 75"/>
            <p:cNvSpPr>
              <a:spLocks noChangeArrowheads="1"/>
            </p:cNvSpPr>
            <p:nvPr/>
          </p:nvSpPr>
          <p:spPr bwMode="auto">
            <a:xfrm>
              <a:off x="3322" y="1544"/>
              <a:ext cx="1044" cy="2022"/>
            </a:xfrm>
            <a:prstGeom prst="rect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796" name="Rectangle 4"/>
            <p:cNvSpPr>
              <a:spLocks noChangeArrowheads="1"/>
            </p:cNvSpPr>
            <p:nvPr/>
          </p:nvSpPr>
          <p:spPr bwMode="auto">
            <a:xfrm>
              <a:off x="3377" y="1544"/>
              <a:ext cx="867" cy="2022"/>
            </a:xfrm>
            <a:prstGeom prst="rect">
              <a:avLst/>
            </a:prstGeom>
            <a:solidFill>
              <a:srgbClr val="FDE3BA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798" name="Arc 6"/>
            <p:cNvSpPr>
              <a:spLocks/>
            </p:cNvSpPr>
            <p:nvPr/>
          </p:nvSpPr>
          <p:spPr bwMode="auto">
            <a:xfrm>
              <a:off x="3376" y="2109"/>
              <a:ext cx="220" cy="248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865"/>
                <a:gd name="T2" fmla="*/ 21598 w 21600"/>
                <a:gd name="T3" fmla="*/ 21865 h 21865"/>
                <a:gd name="T4" fmla="*/ 0 w 21600"/>
                <a:gd name="T5" fmla="*/ 21600 h 218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865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21688"/>
                    <a:pt x="21599" y="21776"/>
                    <a:pt x="21598" y="21865"/>
                  </a:cubicBezTo>
                </a:path>
                <a:path w="21600" h="21865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21688"/>
                    <a:pt x="21599" y="21776"/>
                    <a:pt x="21598" y="21865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762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799" name="Arc 7"/>
            <p:cNvSpPr>
              <a:spLocks/>
            </p:cNvSpPr>
            <p:nvPr/>
          </p:nvSpPr>
          <p:spPr bwMode="auto">
            <a:xfrm flipV="1">
              <a:off x="3380" y="2304"/>
              <a:ext cx="213" cy="800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598"/>
                <a:gd name="T1" fmla="*/ 0 h 21600"/>
                <a:gd name="T2" fmla="*/ 21598 w 21598"/>
                <a:gd name="T3" fmla="*/ 21294 h 21600"/>
                <a:gd name="T4" fmla="*/ 0 w 21598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598" h="21600" fill="none" extrusionOk="0">
                  <a:moveTo>
                    <a:pt x="-1" y="0"/>
                  </a:moveTo>
                  <a:cubicBezTo>
                    <a:pt x="11810" y="0"/>
                    <a:pt x="21430" y="9485"/>
                    <a:pt x="21597" y="21294"/>
                  </a:cubicBezTo>
                </a:path>
                <a:path w="21598" h="21600" stroke="0" extrusionOk="0">
                  <a:moveTo>
                    <a:pt x="-1" y="0"/>
                  </a:moveTo>
                  <a:cubicBezTo>
                    <a:pt x="11810" y="0"/>
                    <a:pt x="21430" y="9485"/>
                    <a:pt x="21597" y="21294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762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03" name="Arc 11"/>
            <p:cNvSpPr>
              <a:spLocks/>
            </p:cNvSpPr>
            <p:nvPr/>
          </p:nvSpPr>
          <p:spPr bwMode="auto">
            <a:xfrm>
              <a:off x="3372" y="2141"/>
              <a:ext cx="188" cy="228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865"/>
                <a:gd name="T2" fmla="*/ 21598 w 21600"/>
                <a:gd name="T3" fmla="*/ 21865 h 21865"/>
                <a:gd name="T4" fmla="*/ 0 w 21600"/>
                <a:gd name="T5" fmla="*/ 21600 h 218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865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21688"/>
                    <a:pt x="21599" y="21776"/>
                    <a:pt x="21598" y="21865"/>
                  </a:cubicBezTo>
                </a:path>
                <a:path w="21600" h="21865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21688"/>
                    <a:pt x="21599" y="21776"/>
                    <a:pt x="21598" y="21865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762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04" name="Arc 12"/>
            <p:cNvSpPr>
              <a:spLocks/>
            </p:cNvSpPr>
            <p:nvPr/>
          </p:nvSpPr>
          <p:spPr bwMode="auto">
            <a:xfrm flipV="1">
              <a:off x="3375" y="2320"/>
              <a:ext cx="182" cy="73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598"/>
                <a:gd name="T1" fmla="*/ 0 h 21600"/>
                <a:gd name="T2" fmla="*/ 21598 w 21598"/>
                <a:gd name="T3" fmla="*/ 21294 h 21600"/>
                <a:gd name="T4" fmla="*/ 0 w 21598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598" h="21600" fill="none" extrusionOk="0">
                  <a:moveTo>
                    <a:pt x="-1" y="0"/>
                  </a:moveTo>
                  <a:cubicBezTo>
                    <a:pt x="11810" y="0"/>
                    <a:pt x="21430" y="9485"/>
                    <a:pt x="21597" y="21294"/>
                  </a:cubicBezTo>
                </a:path>
                <a:path w="21598" h="21600" stroke="0" extrusionOk="0">
                  <a:moveTo>
                    <a:pt x="-1" y="0"/>
                  </a:moveTo>
                  <a:cubicBezTo>
                    <a:pt x="11810" y="0"/>
                    <a:pt x="21430" y="9485"/>
                    <a:pt x="21597" y="21294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762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06" name="Arc 14"/>
            <p:cNvSpPr>
              <a:spLocks/>
            </p:cNvSpPr>
            <p:nvPr/>
          </p:nvSpPr>
          <p:spPr bwMode="auto">
            <a:xfrm>
              <a:off x="3372" y="2181"/>
              <a:ext cx="156" cy="213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865"/>
                <a:gd name="T2" fmla="*/ 21598 w 21600"/>
                <a:gd name="T3" fmla="*/ 21865 h 21865"/>
                <a:gd name="T4" fmla="*/ 0 w 21600"/>
                <a:gd name="T5" fmla="*/ 21600 h 218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865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21688"/>
                    <a:pt x="21599" y="21776"/>
                    <a:pt x="21598" y="21865"/>
                  </a:cubicBezTo>
                </a:path>
                <a:path w="21600" h="21865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21688"/>
                    <a:pt x="21599" y="21776"/>
                    <a:pt x="21598" y="21865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762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07" name="Arc 15"/>
            <p:cNvSpPr>
              <a:spLocks/>
            </p:cNvSpPr>
            <p:nvPr/>
          </p:nvSpPr>
          <p:spPr bwMode="auto">
            <a:xfrm flipV="1">
              <a:off x="3375" y="2349"/>
              <a:ext cx="151" cy="687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598"/>
                <a:gd name="T1" fmla="*/ 0 h 21600"/>
                <a:gd name="T2" fmla="*/ 21598 w 21598"/>
                <a:gd name="T3" fmla="*/ 21294 h 21600"/>
                <a:gd name="T4" fmla="*/ 0 w 21598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598" h="21600" fill="none" extrusionOk="0">
                  <a:moveTo>
                    <a:pt x="-1" y="0"/>
                  </a:moveTo>
                  <a:cubicBezTo>
                    <a:pt x="11810" y="0"/>
                    <a:pt x="21430" y="9485"/>
                    <a:pt x="21597" y="21294"/>
                  </a:cubicBezTo>
                </a:path>
                <a:path w="21598" h="21600" stroke="0" extrusionOk="0">
                  <a:moveTo>
                    <a:pt x="-1" y="0"/>
                  </a:moveTo>
                  <a:cubicBezTo>
                    <a:pt x="11810" y="0"/>
                    <a:pt x="21430" y="9485"/>
                    <a:pt x="21597" y="21294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762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09" name="Arc 17"/>
            <p:cNvSpPr>
              <a:spLocks/>
            </p:cNvSpPr>
            <p:nvPr/>
          </p:nvSpPr>
          <p:spPr bwMode="auto">
            <a:xfrm>
              <a:off x="3380" y="2229"/>
              <a:ext cx="104" cy="187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865"/>
                <a:gd name="T2" fmla="*/ 21598 w 21600"/>
                <a:gd name="T3" fmla="*/ 21865 h 21865"/>
                <a:gd name="T4" fmla="*/ 0 w 21600"/>
                <a:gd name="T5" fmla="*/ 21600 h 218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865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21688"/>
                    <a:pt x="21599" y="21776"/>
                    <a:pt x="21598" y="21865"/>
                  </a:cubicBezTo>
                </a:path>
                <a:path w="21600" h="21865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21688"/>
                    <a:pt x="21599" y="21776"/>
                    <a:pt x="21598" y="21865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762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10" name="Arc 18"/>
            <p:cNvSpPr>
              <a:spLocks/>
            </p:cNvSpPr>
            <p:nvPr/>
          </p:nvSpPr>
          <p:spPr bwMode="auto">
            <a:xfrm flipV="1">
              <a:off x="3382" y="2376"/>
              <a:ext cx="101" cy="604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598"/>
                <a:gd name="T1" fmla="*/ 0 h 21600"/>
                <a:gd name="T2" fmla="*/ 21598 w 21598"/>
                <a:gd name="T3" fmla="*/ 21294 h 21600"/>
                <a:gd name="T4" fmla="*/ 0 w 21598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598" h="21600" fill="none" extrusionOk="0">
                  <a:moveTo>
                    <a:pt x="-1" y="0"/>
                  </a:moveTo>
                  <a:cubicBezTo>
                    <a:pt x="11810" y="0"/>
                    <a:pt x="21430" y="9485"/>
                    <a:pt x="21597" y="21294"/>
                  </a:cubicBezTo>
                </a:path>
                <a:path w="21598" h="21600" stroke="0" extrusionOk="0">
                  <a:moveTo>
                    <a:pt x="-1" y="0"/>
                  </a:moveTo>
                  <a:cubicBezTo>
                    <a:pt x="11810" y="0"/>
                    <a:pt x="21430" y="9485"/>
                    <a:pt x="21597" y="21294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762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11" name="Rectangle 19"/>
            <p:cNvSpPr>
              <a:spLocks noChangeArrowheads="1"/>
            </p:cNvSpPr>
            <p:nvPr/>
          </p:nvSpPr>
          <p:spPr bwMode="auto">
            <a:xfrm>
              <a:off x="3376" y="2208"/>
              <a:ext cx="120" cy="812"/>
            </a:xfrm>
            <a:prstGeom prst="rect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15" name="Arc 23"/>
            <p:cNvSpPr>
              <a:spLocks/>
            </p:cNvSpPr>
            <p:nvPr/>
          </p:nvSpPr>
          <p:spPr bwMode="auto">
            <a:xfrm flipH="1">
              <a:off x="4020" y="2109"/>
              <a:ext cx="225" cy="248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865"/>
                <a:gd name="T2" fmla="*/ 21598 w 21600"/>
                <a:gd name="T3" fmla="*/ 21865 h 21865"/>
                <a:gd name="T4" fmla="*/ 0 w 21600"/>
                <a:gd name="T5" fmla="*/ 21600 h 218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865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21688"/>
                    <a:pt x="21599" y="21776"/>
                    <a:pt x="21598" y="21865"/>
                  </a:cubicBezTo>
                </a:path>
                <a:path w="21600" h="21865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21688"/>
                    <a:pt x="21599" y="21776"/>
                    <a:pt x="21598" y="21865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762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16" name="Arc 24"/>
            <p:cNvSpPr>
              <a:spLocks/>
            </p:cNvSpPr>
            <p:nvPr/>
          </p:nvSpPr>
          <p:spPr bwMode="auto">
            <a:xfrm flipH="1" flipV="1">
              <a:off x="4023" y="2304"/>
              <a:ext cx="218" cy="800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598"/>
                <a:gd name="T1" fmla="*/ 0 h 21600"/>
                <a:gd name="T2" fmla="*/ 21598 w 21598"/>
                <a:gd name="T3" fmla="*/ 21294 h 21600"/>
                <a:gd name="T4" fmla="*/ 0 w 21598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598" h="21600" fill="none" extrusionOk="0">
                  <a:moveTo>
                    <a:pt x="-1" y="0"/>
                  </a:moveTo>
                  <a:cubicBezTo>
                    <a:pt x="11810" y="0"/>
                    <a:pt x="21430" y="9485"/>
                    <a:pt x="21597" y="21294"/>
                  </a:cubicBezTo>
                </a:path>
                <a:path w="21598" h="21600" stroke="0" extrusionOk="0">
                  <a:moveTo>
                    <a:pt x="-1" y="0"/>
                  </a:moveTo>
                  <a:cubicBezTo>
                    <a:pt x="11810" y="0"/>
                    <a:pt x="21430" y="9485"/>
                    <a:pt x="21597" y="21294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762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18" name="Arc 26"/>
            <p:cNvSpPr>
              <a:spLocks/>
            </p:cNvSpPr>
            <p:nvPr/>
          </p:nvSpPr>
          <p:spPr bwMode="auto">
            <a:xfrm flipH="1">
              <a:off x="4056" y="2141"/>
              <a:ext cx="188" cy="228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865"/>
                <a:gd name="T2" fmla="*/ 21598 w 21600"/>
                <a:gd name="T3" fmla="*/ 21865 h 21865"/>
                <a:gd name="T4" fmla="*/ 0 w 21600"/>
                <a:gd name="T5" fmla="*/ 21600 h 218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865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21688"/>
                    <a:pt x="21599" y="21776"/>
                    <a:pt x="21598" y="21865"/>
                  </a:cubicBezTo>
                </a:path>
                <a:path w="21600" h="21865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21688"/>
                    <a:pt x="21599" y="21776"/>
                    <a:pt x="21598" y="21865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762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19" name="Arc 27"/>
            <p:cNvSpPr>
              <a:spLocks/>
            </p:cNvSpPr>
            <p:nvPr/>
          </p:nvSpPr>
          <p:spPr bwMode="auto">
            <a:xfrm flipH="1" flipV="1">
              <a:off x="4059" y="2320"/>
              <a:ext cx="182" cy="73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598"/>
                <a:gd name="T1" fmla="*/ 0 h 21600"/>
                <a:gd name="T2" fmla="*/ 21598 w 21598"/>
                <a:gd name="T3" fmla="*/ 21294 h 21600"/>
                <a:gd name="T4" fmla="*/ 0 w 21598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598" h="21600" fill="none" extrusionOk="0">
                  <a:moveTo>
                    <a:pt x="-1" y="0"/>
                  </a:moveTo>
                  <a:cubicBezTo>
                    <a:pt x="11810" y="0"/>
                    <a:pt x="21430" y="9485"/>
                    <a:pt x="21597" y="21294"/>
                  </a:cubicBezTo>
                </a:path>
                <a:path w="21598" h="21600" stroke="0" extrusionOk="0">
                  <a:moveTo>
                    <a:pt x="-1" y="0"/>
                  </a:moveTo>
                  <a:cubicBezTo>
                    <a:pt x="11810" y="0"/>
                    <a:pt x="21430" y="9485"/>
                    <a:pt x="21597" y="21294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762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21" name="Arc 29"/>
            <p:cNvSpPr>
              <a:spLocks/>
            </p:cNvSpPr>
            <p:nvPr/>
          </p:nvSpPr>
          <p:spPr bwMode="auto">
            <a:xfrm flipH="1">
              <a:off x="4088" y="2181"/>
              <a:ext cx="156" cy="213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865"/>
                <a:gd name="T2" fmla="*/ 21598 w 21600"/>
                <a:gd name="T3" fmla="*/ 21865 h 21865"/>
                <a:gd name="T4" fmla="*/ 0 w 21600"/>
                <a:gd name="T5" fmla="*/ 21600 h 218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865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21688"/>
                    <a:pt x="21599" y="21776"/>
                    <a:pt x="21598" y="21865"/>
                  </a:cubicBezTo>
                </a:path>
                <a:path w="21600" h="21865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21688"/>
                    <a:pt x="21599" y="21776"/>
                    <a:pt x="21598" y="21865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762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22" name="Arc 30"/>
            <p:cNvSpPr>
              <a:spLocks/>
            </p:cNvSpPr>
            <p:nvPr/>
          </p:nvSpPr>
          <p:spPr bwMode="auto">
            <a:xfrm flipH="1" flipV="1">
              <a:off x="4090" y="2349"/>
              <a:ext cx="151" cy="687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598"/>
                <a:gd name="T1" fmla="*/ 0 h 21600"/>
                <a:gd name="T2" fmla="*/ 21598 w 21598"/>
                <a:gd name="T3" fmla="*/ 21294 h 21600"/>
                <a:gd name="T4" fmla="*/ 0 w 21598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598" h="21600" fill="none" extrusionOk="0">
                  <a:moveTo>
                    <a:pt x="-1" y="0"/>
                  </a:moveTo>
                  <a:cubicBezTo>
                    <a:pt x="11810" y="0"/>
                    <a:pt x="21430" y="9485"/>
                    <a:pt x="21597" y="21294"/>
                  </a:cubicBezTo>
                </a:path>
                <a:path w="21598" h="21600" stroke="0" extrusionOk="0">
                  <a:moveTo>
                    <a:pt x="-1" y="0"/>
                  </a:moveTo>
                  <a:cubicBezTo>
                    <a:pt x="11810" y="0"/>
                    <a:pt x="21430" y="9485"/>
                    <a:pt x="21597" y="21294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762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24" name="Arc 32"/>
            <p:cNvSpPr>
              <a:spLocks/>
            </p:cNvSpPr>
            <p:nvPr/>
          </p:nvSpPr>
          <p:spPr bwMode="auto">
            <a:xfrm flipH="1">
              <a:off x="4132" y="2229"/>
              <a:ext cx="104" cy="187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865"/>
                <a:gd name="T2" fmla="*/ 21598 w 21600"/>
                <a:gd name="T3" fmla="*/ 21865 h 21865"/>
                <a:gd name="T4" fmla="*/ 0 w 21600"/>
                <a:gd name="T5" fmla="*/ 21600 h 218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865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21688"/>
                    <a:pt x="21599" y="21776"/>
                    <a:pt x="21598" y="21865"/>
                  </a:cubicBezTo>
                </a:path>
                <a:path w="21600" h="21865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21688"/>
                    <a:pt x="21599" y="21776"/>
                    <a:pt x="21598" y="21865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762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25" name="Arc 33"/>
            <p:cNvSpPr>
              <a:spLocks/>
            </p:cNvSpPr>
            <p:nvPr/>
          </p:nvSpPr>
          <p:spPr bwMode="auto">
            <a:xfrm flipH="1" flipV="1">
              <a:off x="4133" y="2376"/>
              <a:ext cx="101" cy="604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598"/>
                <a:gd name="T1" fmla="*/ 0 h 21600"/>
                <a:gd name="T2" fmla="*/ 21598 w 21598"/>
                <a:gd name="T3" fmla="*/ 21294 h 21600"/>
                <a:gd name="T4" fmla="*/ 0 w 21598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598" h="21600" fill="none" extrusionOk="0">
                  <a:moveTo>
                    <a:pt x="-1" y="0"/>
                  </a:moveTo>
                  <a:cubicBezTo>
                    <a:pt x="11810" y="0"/>
                    <a:pt x="21430" y="9485"/>
                    <a:pt x="21597" y="21294"/>
                  </a:cubicBezTo>
                </a:path>
                <a:path w="21598" h="21600" stroke="0" extrusionOk="0">
                  <a:moveTo>
                    <a:pt x="-1" y="0"/>
                  </a:moveTo>
                  <a:cubicBezTo>
                    <a:pt x="11810" y="0"/>
                    <a:pt x="21430" y="9485"/>
                    <a:pt x="21597" y="21294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762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26" name="Rectangle 34"/>
            <p:cNvSpPr>
              <a:spLocks noChangeArrowheads="1"/>
            </p:cNvSpPr>
            <p:nvPr/>
          </p:nvSpPr>
          <p:spPr bwMode="auto">
            <a:xfrm flipH="1">
              <a:off x="4120" y="2208"/>
              <a:ext cx="120" cy="812"/>
            </a:xfrm>
            <a:prstGeom prst="rect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797" name="AutoShape 5"/>
            <p:cNvSpPr>
              <a:spLocks noChangeArrowheads="1"/>
            </p:cNvSpPr>
            <p:nvPr/>
          </p:nvSpPr>
          <p:spPr bwMode="auto">
            <a:xfrm>
              <a:off x="4350" y="1952"/>
              <a:ext cx="978" cy="945"/>
            </a:xfrm>
            <a:prstGeom prst="roundRect">
              <a:avLst>
                <a:gd name="adj" fmla="val 16667"/>
              </a:avLst>
            </a:prstGeom>
            <a:solidFill>
              <a:srgbClr val="FDE3BA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35" name="AutoShape 43"/>
            <p:cNvSpPr>
              <a:spLocks noChangeArrowheads="1"/>
            </p:cNvSpPr>
            <p:nvPr/>
          </p:nvSpPr>
          <p:spPr bwMode="auto">
            <a:xfrm flipV="1">
              <a:off x="4772" y="1836"/>
              <a:ext cx="129" cy="203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chemeClr val="tx1"/>
            </a:solidFill>
            <a:ln w="12700">
              <a:solidFill>
                <a:schemeClr val="accent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37" name="AutoShape 45"/>
            <p:cNvSpPr>
              <a:spLocks noChangeArrowheads="1"/>
            </p:cNvSpPr>
            <p:nvPr/>
          </p:nvSpPr>
          <p:spPr bwMode="auto">
            <a:xfrm rot="5400000" flipV="1">
              <a:off x="4773" y="1582"/>
              <a:ext cx="261" cy="304"/>
            </a:xfrm>
            <a:custGeom>
              <a:avLst/>
              <a:gdLst>
                <a:gd name="G0" fmla="+- 15126 0 0"/>
                <a:gd name="G1" fmla="+- 2912 0 0"/>
                <a:gd name="G2" fmla="+- 12158 0 2912"/>
                <a:gd name="G3" fmla="+- G2 0 2912"/>
                <a:gd name="G4" fmla="*/ G3 32768 32059"/>
                <a:gd name="G5" fmla="*/ G4 1 2"/>
                <a:gd name="G6" fmla="+- 21600 0 15126"/>
                <a:gd name="G7" fmla="*/ G6 2912 6079"/>
                <a:gd name="G8" fmla="+- G7 15126 0"/>
                <a:gd name="T0" fmla="*/ 15126 w 21600"/>
                <a:gd name="T1" fmla="*/ 0 h 21600"/>
                <a:gd name="T2" fmla="*/ 15126 w 21600"/>
                <a:gd name="T3" fmla="*/ 12158 h 21600"/>
                <a:gd name="T4" fmla="*/ 3237 w 21600"/>
                <a:gd name="T5" fmla="*/ 21600 h 21600"/>
                <a:gd name="T6" fmla="*/ 21600 w 21600"/>
                <a:gd name="T7" fmla="*/ 6079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27 w 21600"/>
                <a:gd name="T13" fmla="*/ G1 h 21600"/>
                <a:gd name="T14" fmla="*/ G8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close/>
                </a:path>
              </a:pathLst>
            </a:custGeom>
            <a:solidFill>
              <a:schemeClr val="accent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38" name="AutoShape 46"/>
            <p:cNvSpPr>
              <a:spLocks noChangeArrowheads="1"/>
            </p:cNvSpPr>
            <p:nvPr/>
          </p:nvSpPr>
          <p:spPr bwMode="auto">
            <a:xfrm>
              <a:off x="5096" y="1875"/>
              <a:ext cx="66" cy="118"/>
            </a:xfrm>
            <a:prstGeom prst="can">
              <a:avLst>
                <a:gd name="adj" fmla="val 44697"/>
              </a:avLst>
            </a:prstGeom>
            <a:solidFill>
              <a:srgbClr val="FDE3BA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39" name="AutoShape 47"/>
            <p:cNvSpPr>
              <a:spLocks noChangeArrowheads="1"/>
            </p:cNvSpPr>
            <p:nvPr/>
          </p:nvSpPr>
          <p:spPr bwMode="auto">
            <a:xfrm rot="5400000" flipV="1">
              <a:off x="5090" y="1788"/>
              <a:ext cx="114" cy="102"/>
            </a:xfrm>
            <a:custGeom>
              <a:avLst/>
              <a:gdLst>
                <a:gd name="G0" fmla="+- 15126 0 0"/>
                <a:gd name="G1" fmla="+- 2912 0 0"/>
                <a:gd name="G2" fmla="+- 12158 0 2912"/>
                <a:gd name="G3" fmla="+- G2 0 2912"/>
                <a:gd name="G4" fmla="*/ G3 32768 32059"/>
                <a:gd name="G5" fmla="*/ G4 1 2"/>
                <a:gd name="G6" fmla="+- 21600 0 15126"/>
                <a:gd name="G7" fmla="*/ G6 2912 6079"/>
                <a:gd name="G8" fmla="+- G7 15126 0"/>
                <a:gd name="T0" fmla="*/ 15126 w 21600"/>
                <a:gd name="T1" fmla="*/ 0 h 21600"/>
                <a:gd name="T2" fmla="*/ 15126 w 21600"/>
                <a:gd name="T3" fmla="*/ 12158 h 21600"/>
                <a:gd name="T4" fmla="*/ 3237 w 21600"/>
                <a:gd name="T5" fmla="*/ 21600 h 21600"/>
                <a:gd name="T6" fmla="*/ 21600 w 21600"/>
                <a:gd name="T7" fmla="*/ 6079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27 w 21600"/>
                <a:gd name="T13" fmla="*/ G1 h 21600"/>
                <a:gd name="T14" fmla="*/ G8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40" name="AutoShape 48"/>
            <p:cNvSpPr>
              <a:spLocks noChangeArrowheads="1"/>
            </p:cNvSpPr>
            <p:nvPr/>
          </p:nvSpPr>
          <p:spPr bwMode="auto">
            <a:xfrm rot="5400000" flipV="1">
              <a:off x="3923" y="1131"/>
              <a:ext cx="456" cy="498"/>
            </a:xfrm>
            <a:custGeom>
              <a:avLst/>
              <a:gdLst>
                <a:gd name="G0" fmla="+- 15126 0 0"/>
                <a:gd name="G1" fmla="+- 2912 0 0"/>
                <a:gd name="G2" fmla="+- 12158 0 2912"/>
                <a:gd name="G3" fmla="+- G2 0 2912"/>
                <a:gd name="G4" fmla="*/ G3 32768 32059"/>
                <a:gd name="G5" fmla="*/ G4 1 2"/>
                <a:gd name="G6" fmla="+- 21600 0 15126"/>
                <a:gd name="G7" fmla="*/ G6 2912 6079"/>
                <a:gd name="G8" fmla="+- G7 15126 0"/>
                <a:gd name="T0" fmla="*/ 15126 w 21600"/>
                <a:gd name="T1" fmla="*/ 0 h 21600"/>
                <a:gd name="T2" fmla="*/ 15126 w 21600"/>
                <a:gd name="T3" fmla="*/ 12158 h 21600"/>
                <a:gd name="T4" fmla="*/ 3237 w 21600"/>
                <a:gd name="T5" fmla="*/ 21600 h 21600"/>
                <a:gd name="T6" fmla="*/ 21600 w 21600"/>
                <a:gd name="T7" fmla="*/ 6079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27 w 21600"/>
                <a:gd name="T13" fmla="*/ G1 h 21600"/>
                <a:gd name="T14" fmla="*/ G8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41" name="AutoShape 49"/>
            <p:cNvSpPr>
              <a:spLocks noChangeArrowheads="1"/>
            </p:cNvSpPr>
            <p:nvPr/>
          </p:nvSpPr>
          <p:spPr bwMode="auto">
            <a:xfrm rot="-5400000" flipH="1" flipV="1">
              <a:off x="3233" y="1137"/>
              <a:ext cx="456" cy="498"/>
            </a:xfrm>
            <a:custGeom>
              <a:avLst/>
              <a:gdLst>
                <a:gd name="G0" fmla="+- 15126 0 0"/>
                <a:gd name="G1" fmla="+- 2912 0 0"/>
                <a:gd name="G2" fmla="+- 12158 0 2912"/>
                <a:gd name="G3" fmla="+- G2 0 2912"/>
                <a:gd name="G4" fmla="*/ G3 32768 32059"/>
                <a:gd name="G5" fmla="*/ G4 1 2"/>
                <a:gd name="G6" fmla="+- 21600 0 15126"/>
                <a:gd name="G7" fmla="*/ G6 2912 6079"/>
                <a:gd name="G8" fmla="+- G7 15126 0"/>
                <a:gd name="T0" fmla="*/ 15126 w 21600"/>
                <a:gd name="T1" fmla="*/ 0 h 21600"/>
                <a:gd name="T2" fmla="*/ 15126 w 21600"/>
                <a:gd name="T3" fmla="*/ 12158 h 21600"/>
                <a:gd name="T4" fmla="*/ 3237 w 21600"/>
                <a:gd name="T5" fmla="*/ 21600 h 21600"/>
                <a:gd name="T6" fmla="*/ 21600 w 21600"/>
                <a:gd name="T7" fmla="*/ 6079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27 w 21600"/>
                <a:gd name="T13" fmla="*/ G1 h 21600"/>
                <a:gd name="T14" fmla="*/ G8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57" name="AutoShape 65"/>
            <p:cNvSpPr>
              <a:spLocks noChangeArrowheads="1"/>
            </p:cNvSpPr>
            <p:nvPr/>
          </p:nvSpPr>
          <p:spPr bwMode="auto">
            <a:xfrm rot="5400000" flipV="1">
              <a:off x="3708" y="2301"/>
              <a:ext cx="129" cy="150"/>
            </a:xfrm>
            <a:custGeom>
              <a:avLst/>
              <a:gdLst>
                <a:gd name="G0" fmla="+- 15126 0 0"/>
                <a:gd name="G1" fmla="+- 2912 0 0"/>
                <a:gd name="G2" fmla="+- 12158 0 2912"/>
                <a:gd name="G3" fmla="+- G2 0 2912"/>
                <a:gd name="G4" fmla="*/ G3 32768 32059"/>
                <a:gd name="G5" fmla="*/ G4 1 2"/>
                <a:gd name="G6" fmla="+- 21600 0 15126"/>
                <a:gd name="G7" fmla="*/ G6 2912 6079"/>
                <a:gd name="G8" fmla="+- G7 15126 0"/>
                <a:gd name="T0" fmla="*/ 15126 w 21600"/>
                <a:gd name="T1" fmla="*/ 0 h 21600"/>
                <a:gd name="T2" fmla="*/ 15126 w 21600"/>
                <a:gd name="T3" fmla="*/ 12158 h 21600"/>
                <a:gd name="T4" fmla="*/ 3237 w 21600"/>
                <a:gd name="T5" fmla="*/ 21600 h 21600"/>
                <a:gd name="T6" fmla="*/ 21600 w 21600"/>
                <a:gd name="T7" fmla="*/ 6079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27 w 21600"/>
                <a:gd name="T13" fmla="*/ G1 h 21600"/>
                <a:gd name="T14" fmla="*/ G8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60" name="Line 68"/>
            <p:cNvSpPr>
              <a:spLocks noChangeShapeType="1"/>
            </p:cNvSpPr>
            <p:nvPr/>
          </p:nvSpPr>
          <p:spPr bwMode="auto">
            <a:xfrm flipV="1">
              <a:off x="3420" y="1656"/>
              <a:ext cx="798" cy="144"/>
            </a:xfrm>
            <a:prstGeom prst="line">
              <a:avLst/>
            </a:prstGeom>
            <a:noFill/>
            <a:ln w="38100">
              <a:solidFill>
                <a:srgbClr val="EF91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61" name="Oval 69"/>
            <p:cNvSpPr>
              <a:spLocks noChangeArrowheads="1"/>
            </p:cNvSpPr>
            <p:nvPr/>
          </p:nvSpPr>
          <p:spPr bwMode="auto">
            <a:xfrm>
              <a:off x="3768" y="1698"/>
              <a:ext cx="66" cy="72"/>
            </a:xfrm>
            <a:prstGeom prst="ellipse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72" name="Text Box 80"/>
            <p:cNvSpPr txBox="1">
              <a:spLocks noChangeArrowheads="1"/>
            </p:cNvSpPr>
            <p:nvPr/>
          </p:nvSpPr>
          <p:spPr bwMode="auto">
            <a:xfrm>
              <a:off x="3477" y="1255"/>
              <a:ext cx="167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>
                  <a:solidFill>
                    <a:srgbClr val="333333"/>
                  </a:solidFill>
                </a:rPr>
                <a:t>1</a:t>
              </a:r>
              <a:endParaRPr lang="en-GB" altLang="en-US"/>
            </a:p>
          </p:txBody>
        </p:sp>
        <p:sp>
          <p:nvSpPr>
            <p:cNvPr id="33873" name="Text Box 81"/>
            <p:cNvSpPr txBox="1">
              <a:spLocks noChangeArrowheads="1"/>
            </p:cNvSpPr>
            <p:nvPr/>
          </p:nvSpPr>
          <p:spPr bwMode="auto">
            <a:xfrm>
              <a:off x="3950" y="1262"/>
              <a:ext cx="167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>
                  <a:solidFill>
                    <a:srgbClr val="333333"/>
                  </a:solidFill>
                </a:rPr>
                <a:t>1</a:t>
              </a:r>
              <a:endParaRPr lang="en-GB" altLang="en-US"/>
            </a:p>
          </p:txBody>
        </p:sp>
        <p:sp>
          <p:nvSpPr>
            <p:cNvPr id="33874" name="Text Box 82"/>
            <p:cNvSpPr txBox="1">
              <a:spLocks noChangeArrowheads="1"/>
            </p:cNvSpPr>
            <p:nvPr/>
          </p:nvSpPr>
          <p:spPr bwMode="auto">
            <a:xfrm>
              <a:off x="5021" y="1467"/>
              <a:ext cx="289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>
                  <a:solidFill>
                    <a:srgbClr val="FFFFFF"/>
                  </a:solidFill>
                </a:rPr>
                <a:t>2</a:t>
              </a:r>
            </a:p>
          </p:txBody>
        </p:sp>
        <p:sp>
          <p:nvSpPr>
            <p:cNvPr id="33875" name="Text Box 83"/>
            <p:cNvSpPr txBox="1">
              <a:spLocks noChangeArrowheads="1"/>
            </p:cNvSpPr>
            <p:nvPr/>
          </p:nvSpPr>
          <p:spPr bwMode="auto">
            <a:xfrm>
              <a:off x="3700" y="2055"/>
              <a:ext cx="42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>
                  <a:solidFill>
                    <a:schemeClr val="bg2"/>
                  </a:solidFill>
                </a:rPr>
                <a:t>3</a:t>
              </a:r>
              <a:endParaRPr lang="en-GB" altLang="en-US"/>
            </a:p>
          </p:txBody>
        </p:sp>
        <p:sp>
          <p:nvSpPr>
            <p:cNvPr id="33878" name="Text Box 86"/>
            <p:cNvSpPr txBox="1">
              <a:spLocks noChangeArrowheads="1"/>
            </p:cNvSpPr>
            <p:nvPr/>
          </p:nvSpPr>
          <p:spPr bwMode="auto">
            <a:xfrm>
              <a:off x="4597" y="1834"/>
              <a:ext cx="47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>
                  <a:solidFill>
                    <a:schemeClr val="bg2"/>
                  </a:solidFill>
                </a:rPr>
                <a:t>5</a:t>
              </a:r>
              <a:endParaRPr lang="en-GB" altLang="en-US"/>
            </a:p>
          </p:txBody>
        </p:sp>
        <p:sp>
          <p:nvSpPr>
            <p:cNvPr id="33879" name="Text Box 87"/>
            <p:cNvSpPr txBox="1">
              <a:spLocks noChangeArrowheads="1"/>
            </p:cNvSpPr>
            <p:nvPr/>
          </p:nvSpPr>
          <p:spPr bwMode="auto">
            <a:xfrm>
              <a:off x="3822" y="1667"/>
              <a:ext cx="45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>
                  <a:solidFill>
                    <a:schemeClr val="bg2"/>
                  </a:solidFill>
                </a:rPr>
                <a:t>6</a:t>
              </a:r>
              <a:endParaRPr lang="en-GB" altLang="en-US"/>
            </a:p>
          </p:txBody>
        </p:sp>
        <p:sp>
          <p:nvSpPr>
            <p:cNvPr id="33864" name="Line 72"/>
            <p:cNvSpPr>
              <a:spLocks noChangeShapeType="1"/>
            </p:cNvSpPr>
            <p:nvPr/>
          </p:nvSpPr>
          <p:spPr bwMode="auto">
            <a:xfrm flipV="1">
              <a:off x="3414" y="3360"/>
              <a:ext cx="798" cy="144"/>
            </a:xfrm>
            <a:prstGeom prst="line">
              <a:avLst/>
            </a:prstGeom>
            <a:noFill/>
            <a:ln w="38100">
              <a:solidFill>
                <a:srgbClr val="EF91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65" name="Oval 73"/>
            <p:cNvSpPr>
              <a:spLocks noChangeArrowheads="1"/>
            </p:cNvSpPr>
            <p:nvPr/>
          </p:nvSpPr>
          <p:spPr bwMode="auto">
            <a:xfrm>
              <a:off x="3762" y="3402"/>
              <a:ext cx="66" cy="72"/>
            </a:xfrm>
            <a:prstGeom prst="ellipse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80" name="Text Box 88"/>
            <p:cNvSpPr txBox="1">
              <a:spLocks noChangeArrowheads="1"/>
            </p:cNvSpPr>
            <p:nvPr/>
          </p:nvSpPr>
          <p:spPr bwMode="auto">
            <a:xfrm>
              <a:off x="3932" y="3333"/>
              <a:ext cx="489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>
                  <a:solidFill>
                    <a:schemeClr val="bg2"/>
                  </a:solidFill>
                </a:rPr>
                <a:t>7</a:t>
              </a:r>
              <a:endParaRPr lang="en-GB" altLang="en-US"/>
            </a:p>
          </p:txBody>
        </p:sp>
        <p:sp>
          <p:nvSpPr>
            <p:cNvPr id="33846" name="Rectangle 54"/>
            <p:cNvSpPr>
              <a:spLocks noChangeArrowheads="1"/>
            </p:cNvSpPr>
            <p:nvPr/>
          </p:nvSpPr>
          <p:spPr bwMode="auto">
            <a:xfrm>
              <a:off x="4356" y="2330"/>
              <a:ext cx="968" cy="41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47" name="Oval 55"/>
            <p:cNvSpPr>
              <a:spLocks noChangeArrowheads="1"/>
            </p:cNvSpPr>
            <p:nvPr/>
          </p:nvSpPr>
          <p:spPr bwMode="auto">
            <a:xfrm>
              <a:off x="4359" y="2617"/>
              <a:ext cx="305" cy="27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48" name="Oval 56"/>
            <p:cNvSpPr>
              <a:spLocks noChangeArrowheads="1"/>
            </p:cNvSpPr>
            <p:nvPr/>
          </p:nvSpPr>
          <p:spPr bwMode="auto">
            <a:xfrm>
              <a:off x="5018" y="2617"/>
              <a:ext cx="305" cy="27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49" name="Rectangle 57"/>
            <p:cNvSpPr>
              <a:spLocks noChangeArrowheads="1"/>
            </p:cNvSpPr>
            <p:nvPr/>
          </p:nvSpPr>
          <p:spPr bwMode="auto">
            <a:xfrm>
              <a:off x="4528" y="2476"/>
              <a:ext cx="666" cy="41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51" name="Line 59"/>
            <p:cNvSpPr>
              <a:spLocks noChangeShapeType="1"/>
            </p:cNvSpPr>
            <p:nvPr/>
          </p:nvSpPr>
          <p:spPr bwMode="auto">
            <a:xfrm flipV="1">
              <a:off x="3846" y="2327"/>
              <a:ext cx="345" cy="3"/>
            </a:xfrm>
            <a:prstGeom prst="line">
              <a:avLst/>
            </a:prstGeom>
            <a:noFill/>
            <a:ln w="57150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52" name="Line 60"/>
            <p:cNvSpPr>
              <a:spLocks noChangeShapeType="1"/>
            </p:cNvSpPr>
            <p:nvPr/>
          </p:nvSpPr>
          <p:spPr bwMode="auto">
            <a:xfrm>
              <a:off x="4175" y="2318"/>
              <a:ext cx="208" cy="475"/>
            </a:xfrm>
            <a:prstGeom prst="line">
              <a:avLst/>
            </a:prstGeom>
            <a:noFill/>
            <a:ln w="57150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81" name="Line 89"/>
            <p:cNvSpPr>
              <a:spLocks noChangeShapeType="1"/>
            </p:cNvSpPr>
            <p:nvPr/>
          </p:nvSpPr>
          <p:spPr bwMode="auto">
            <a:xfrm>
              <a:off x="3847" y="2305"/>
              <a:ext cx="364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82" name="Line 90"/>
            <p:cNvSpPr>
              <a:spLocks noChangeShapeType="1"/>
            </p:cNvSpPr>
            <p:nvPr/>
          </p:nvSpPr>
          <p:spPr bwMode="auto">
            <a:xfrm>
              <a:off x="3846" y="2355"/>
              <a:ext cx="314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83" name="Line 91"/>
            <p:cNvSpPr>
              <a:spLocks noChangeShapeType="1"/>
            </p:cNvSpPr>
            <p:nvPr/>
          </p:nvSpPr>
          <p:spPr bwMode="auto">
            <a:xfrm>
              <a:off x="4354" y="2798"/>
              <a:ext cx="16" cy="3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84" name="Line 92"/>
            <p:cNvSpPr>
              <a:spLocks noChangeShapeType="1"/>
            </p:cNvSpPr>
            <p:nvPr/>
          </p:nvSpPr>
          <p:spPr bwMode="auto">
            <a:xfrm>
              <a:off x="4111" y="2355"/>
              <a:ext cx="0" cy="23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85" name="Oval 93"/>
            <p:cNvSpPr>
              <a:spLocks noChangeArrowheads="1"/>
            </p:cNvSpPr>
            <p:nvPr/>
          </p:nvSpPr>
          <p:spPr bwMode="auto">
            <a:xfrm>
              <a:off x="3348" y="2919"/>
              <a:ext cx="131" cy="15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86" name="Oval 94"/>
            <p:cNvSpPr>
              <a:spLocks noChangeArrowheads="1"/>
            </p:cNvSpPr>
            <p:nvPr/>
          </p:nvSpPr>
          <p:spPr bwMode="auto">
            <a:xfrm>
              <a:off x="4169" y="2938"/>
              <a:ext cx="131" cy="158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31" name="AutoShape 39"/>
            <p:cNvSpPr>
              <a:spLocks noChangeArrowheads="1"/>
            </p:cNvSpPr>
            <p:nvPr/>
          </p:nvSpPr>
          <p:spPr bwMode="auto">
            <a:xfrm>
              <a:off x="4500" y="2148"/>
              <a:ext cx="684" cy="540"/>
            </a:xfrm>
            <a:prstGeom prst="can">
              <a:avLst>
                <a:gd name="adj" fmla="val 25000"/>
              </a:avLst>
            </a:prstGeom>
            <a:solidFill>
              <a:schemeClr val="tx1"/>
            </a:solidFill>
            <a:ln w="12700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33836" name="Group 44"/>
            <p:cNvGrpSpPr>
              <a:grpSpLocks/>
            </p:cNvGrpSpPr>
            <p:nvPr/>
          </p:nvGrpSpPr>
          <p:grpSpPr bwMode="auto">
            <a:xfrm>
              <a:off x="4792" y="1882"/>
              <a:ext cx="88" cy="296"/>
              <a:chOff x="4786" y="2164"/>
              <a:chExt cx="88" cy="296"/>
            </a:xfrm>
          </p:grpSpPr>
          <p:sp>
            <p:nvSpPr>
              <p:cNvPr id="33833" name="AutoShape 41"/>
              <p:cNvSpPr>
                <a:spLocks noChangeArrowheads="1"/>
              </p:cNvSpPr>
              <p:nvPr/>
            </p:nvSpPr>
            <p:spPr bwMode="auto">
              <a:xfrm>
                <a:off x="4788" y="2316"/>
                <a:ext cx="84" cy="144"/>
              </a:xfrm>
              <a:prstGeom prst="can">
                <a:avLst>
                  <a:gd name="adj" fmla="val 42857"/>
                </a:avLst>
              </a:prstGeom>
              <a:solidFill>
                <a:schemeClr val="tx1"/>
              </a:solidFill>
              <a:ln w="12700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32" name="AutoShape 40"/>
              <p:cNvSpPr>
                <a:spLocks noChangeArrowheads="1"/>
              </p:cNvSpPr>
              <p:nvPr/>
            </p:nvSpPr>
            <p:spPr bwMode="auto">
              <a:xfrm>
                <a:off x="4786" y="2164"/>
                <a:ext cx="88" cy="171"/>
              </a:xfrm>
              <a:prstGeom prst="triangle">
                <a:avLst>
                  <a:gd name="adj" fmla="val 50000"/>
                </a:avLst>
              </a:prstGeom>
              <a:solidFill>
                <a:schemeClr val="tx1"/>
              </a:solidFill>
              <a:ln w="12700">
                <a:solidFill>
                  <a:schemeClr val="accent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34" name="Oval 42"/>
              <p:cNvSpPr>
                <a:spLocks noChangeArrowheads="1"/>
              </p:cNvSpPr>
              <p:nvPr/>
            </p:nvSpPr>
            <p:spPr bwMode="auto">
              <a:xfrm>
                <a:off x="4797" y="2300"/>
                <a:ext cx="66" cy="47"/>
              </a:xfrm>
              <a:prstGeom prst="ellipse">
                <a:avLst/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33877" name="Text Box 85"/>
            <p:cNvSpPr txBox="1">
              <a:spLocks noChangeArrowheads="1"/>
            </p:cNvSpPr>
            <p:nvPr/>
          </p:nvSpPr>
          <p:spPr bwMode="auto">
            <a:xfrm>
              <a:off x="4744" y="2333"/>
              <a:ext cx="35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>
                  <a:solidFill>
                    <a:schemeClr val="bg2"/>
                  </a:solidFill>
                </a:rPr>
                <a:t>4</a:t>
              </a:r>
              <a:endParaRPr lang="en-GB" alt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27184"/>
    </mc:Choice>
    <mc:Fallback>
      <p:transition advTm="27184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0323" y="1028700"/>
            <a:ext cx="4392971" cy="379043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7469" y="187755"/>
            <a:ext cx="4400281" cy="244011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2043" y="3676158"/>
            <a:ext cx="3702719" cy="2593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33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Constant Depression </a:t>
            </a:r>
            <a:endParaRPr lang="en-GB" sz="400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 descr="As throttleis opened&#10;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3341" y="1705232"/>
            <a:ext cx="6285470" cy="398711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839753" y="1705232"/>
            <a:ext cx="46810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</a:t>
            </a:r>
            <a:r>
              <a:rPr lang="en-GB" sz="1400" dirty="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throttle is opened piston moves up and </a:t>
            </a:r>
          </a:p>
          <a:p>
            <a:r>
              <a:rPr lang="en-GB" sz="1400" dirty="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increases size of choke to keep the depression constant.</a:t>
            </a:r>
            <a:endParaRPr lang="en-GB" sz="14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6321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Twin Choke Carburettor</a:t>
            </a:r>
            <a:endParaRPr lang="en-GB" sz="400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87611" y="1600200"/>
            <a:ext cx="5379308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395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 anchor="ctr"/>
          <a:lstStyle/>
          <a:p>
            <a:r>
              <a:rPr lang="en-GB" altLang="en-US" sz="400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air filter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42950" y="1981200"/>
            <a:ext cx="3957638" cy="41148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pPr>
              <a:spcBef>
                <a:spcPct val="10000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Renewable paper element</a:t>
            </a:r>
          </a:p>
          <a:p>
            <a:pPr>
              <a:spcBef>
                <a:spcPct val="10000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Folded to increase surface area</a:t>
            </a:r>
          </a:p>
          <a:p>
            <a:pPr>
              <a:spcBef>
                <a:spcPct val="10000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Intake is adjustable</a:t>
            </a:r>
          </a:p>
        </p:txBody>
      </p:sp>
      <p:grpSp>
        <p:nvGrpSpPr>
          <p:cNvPr id="15374" name="Group 14"/>
          <p:cNvGrpSpPr>
            <a:grpSpLocks/>
          </p:cNvGrpSpPr>
          <p:nvPr/>
        </p:nvGrpSpPr>
        <p:grpSpPr bwMode="auto">
          <a:xfrm>
            <a:off x="3806825" y="2014538"/>
            <a:ext cx="5046663" cy="4151312"/>
            <a:chOff x="2398" y="1269"/>
            <a:chExt cx="3179" cy="2615"/>
          </a:xfrm>
        </p:grpSpPr>
        <p:grpSp>
          <p:nvGrpSpPr>
            <p:cNvPr id="15372" name="Group 12"/>
            <p:cNvGrpSpPr>
              <a:grpSpLocks/>
            </p:cNvGrpSpPr>
            <p:nvPr/>
          </p:nvGrpSpPr>
          <p:grpSpPr bwMode="auto">
            <a:xfrm>
              <a:off x="2429" y="1269"/>
              <a:ext cx="3148" cy="2236"/>
              <a:chOff x="2140" y="1680"/>
              <a:chExt cx="3148" cy="2236"/>
            </a:xfrm>
          </p:grpSpPr>
          <p:sp>
            <p:nvSpPr>
              <p:cNvPr id="15368" name="Oval 8"/>
              <p:cNvSpPr>
                <a:spLocks noChangeArrowheads="1"/>
              </p:cNvSpPr>
              <p:nvPr/>
            </p:nvSpPr>
            <p:spPr bwMode="auto">
              <a:xfrm>
                <a:off x="3024" y="1680"/>
                <a:ext cx="2264" cy="2097"/>
              </a:xfrm>
              <a:prstGeom prst="ellipse">
                <a:avLst/>
              </a:prstGeom>
              <a:solidFill>
                <a:srgbClr val="CECECE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369" name="AutoShape 9"/>
              <p:cNvSpPr>
                <a:spLocks noChangeArrowheads="1"/>
              </p:cNvSpPr>
              <p:nvPr/>
            </p:nvSpPr>
            <p:spPr bwMode="auto">
              <a:xfrm>
                <a:off x="3122" y="1745"/>
                <a:ext cx="2044" cy="1956"/>
              </a:xfrm>
              <a:prstGeom prst="star32">
                <a:avLst>
                  <a:gd name="adj" fmla="val 37500"/>
                </a:avLst>
              </a:prstGeom>
              <a:noFill/>
              <a:ln w="12700">
                <a:solidFill>
                  <a:srgbClr val="EF9100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370" name="Oval 10"/>
              <p:cNvSpPr>
                <a:spLocks noChangeArrowheads="1"/>
              </p:cNvSpPr>
              <p:nvPr/>
            </p:nvSpPr>
            <p:spPr bwMode="auto">
              <a:xfrm>
                <a:off x="3878" y="2466"/>
                <a:ext cx="579" cy="558"/>
              </a:xfrm>
              <a:prstGeom prst="ellipse">
                <a:avLst/>
              </a:prstGeom>
              <a:solidFill>
                <a:srgbClr val="333333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371" name="AutoShape 11"/>
              <p:cNvSpPr>
                <a:spLocks noChangeArrowheads="1"/>
              </p:cNvSpPr>
              <p:nvPr/>
            </p:nvSpPr>
            <p:spPr bwMode="auto">
              <a:xfrm rot="3289572">
                <a:off x="2444" y="3022"/>
                <a:ext cx="590" cy="1198"/>
              </a:xfrm>
              <a:custGeom>
                <a:avLst/>
                <a:gdLst>
                  <a:gd name="G0" fmla="+- 5400 0 0"/>
                  <a:gd name="G1" fmla="+- 21600 0 5400"/>
                  <a:gd name="G2" fmla="*/ 5400 1 2"/>
                  <a:gd name="G3" fmla="+- 21600 0 G2"/>
                  <a:gd name="G4" fmla="+/ 5400 21600 2"/>
                  <a:gd name="G5" fmla="+/ G1 0 2"/>
                  <a:gd name="G6" fmla="*/ 21600 21600 5400"/>
                  <a:gd name="G7" fmla="*/ G6 1 2"/>
                  <a:gd name="G8" fmla="+- 21600 0 G7"/>
                  <a:gd name="G9" fmla="*/ 21600 1 2"/>
                  <a:gd name="G10" fmla="+- 5400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ECECE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5373" name="AutoShape 13"/>
            <p:cNvSpPr>
              <a:spLocks noChangeArrowheads="1"/>
            </p:cNvSpPr>
            <p:nvPr/>
          </p:nvSpPr>
          <p:spPr bwMode="auto">
            <a:xfrm rot="-7435794">
              <a:off x="2206" y="3525"/>
              <a:ext cx="551" cy="168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CECECE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12256"/>
    </mc:Choice>
    <mc:Fallback>
      <p:transition advTm="12256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 anchor="ctr"/>
          <a:lstStyle/>
          <a:p>
            <a:r>
              <a:rPr lang="en-GB" altLang="en-US" sz="400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induction manifold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pPr>
              <a:buClrTx/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Shaped to allow smooth gas flow</a:t>
            </a:r>
          </a:p>
          <a:p>
            <a:pPr>
              <a:buClrTx/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Can be heated to improve vaporisation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10208"/>
    </mc:Choice>
    <mc:Fallback>
      <p:transition advTm="10208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Fuel injection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27075" y="1751013"/>
            <a:ext cx="8736013" cy="4556125"/>
          </a:xfrm>
        </p:spPr>
        <p:txBody>
          <a:bodyPr/>
          <a:lstStyle/>
          <a:p>
            <a:pPr marL="0" indent="0">
              <a:lnSpc>
                <a:spcPct val="90000"/>
              </a:lnSpc>
              <a:buClrTx/>
              <a:buNone/>
            </a:pPr>
            <a:r>
              <a:rPr lang="en-GB" altLang="en-US" dirty="0" smtClean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Fuel </a:t>
            </a: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 sprayed in to the manifold airstream   by one or more valves (called injectors).</a:t>
            </a:r>
          </a:p>
          <a:p>
            <a:pPr marL="0" indent="0">
              <a:lnSpc>
                <a:spcPct val="90000"/>
              </a:lnSpc>
              <a:buClrTx/>
              <a:buNone/>
            </a:pPr>
            <a:r>
              <a:rPr lang="en-GB" altLang="en-US" b="1" dirty="0" smtClean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altLang="en-US" b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injector(s) may be:</a:t>
            </a:r>
            <a:endParaRPr lang="en-GB" altLang="en-US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single point (replaces single carburettor)</a:t>
            </a:r>
          </a:p>
          <a:p>
            <a:pPr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multi point (one injector per cylinder</a:t>
            </a:r>
            <a:r>
              <a:rPr lang="en-GB" altLang="en-US" dirty="0" smtClean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lnSpc>
                <a:spcPct val="90000"/>
              </a:lnSpc>
              <a:buClrTx/>
              <a:buNone/>
            </a:pPr>
            <a:r>
              <a:rPr lang="en-GB" altLang="en-US" b="1" dirty="0" smtClean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altLang="en-US" b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system may be:</a:t>
            </a:r>
          </a:p>
          <a:p>
            <a:pPr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mechanical</a:t>
            </a:r>
          </a:p>
          <a:p>
            <a:pPr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electronic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35440"/>
    </mc:Choice>
    <mc:Fallback>
      <p:transition advTm="3544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 anchor="ctr"/>
          <a:lstStyle/>
          <a:p>
            <a:r>
              <a:rPr lang="en-GB" altLang="en-US" sz="400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pPr>
              <a:buClrTx/>
              <a:buFont typeface="Arial" panose="020B0604020202020204" pitchFamily="34" charset="0"/>
              <a:buChar char="•"/>
            </a:pPr>
            <a:r>
              <a:rPr lang="en-GB" altLang="en-US" b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fuel system must:</a:t>
            </a:r>
            <a:endParaRPr lang="en-GB" altLang="en-US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store an adequate quantity of fuel</a:t>
            </a:r>
          </a:p>
          <a:p>
            <a:pPr>
              <a:buClrTx/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supply fuel to the engine quickly enough</a:t>
            </a:r>
          </a:p>
          <a:p>
            <a:pPr>
              <a:buClrTx/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break down the liquid fuel in to a very fine spray</a:t>
            </a:r>
          </a:p>
          <a:p>
            <a:pPr>
              <a:buClrTx/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mix the fuel with air in appropriate proportions.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16352"/>
    </mc:Choice>
    <mc:Fallback>
      <p:transition advTm="16352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UEL">
  <a:themeElements>
    <a:clrScheme name="">
      <a:dk1>
        <a:srgbClr val="000066"/>
      </a:dk1>
      <a:lt1>
        <a:srgbClr val="FFCC00"/>
      </a:lt1>
      <a:dk2>
        <a:srgbClr val="0000CC"/>
      </a:dk2>
      <a:lt2>
        <a:srgbClr val="FFCC66"/>
      </a:lt2>
      <a:accent1>
        <a:srgbClr val="660033"/>
      </a:accent1>
      <a:accent2>
        <a:srgbClr val="9999FF"/>
      </a:accent2>
      <a:accent3>
        <a:srgbClr val="AAAAE2"/>
      </a:accent3>
      <a:accent4>
        <a:srgbClr val="DAAE00"/>
      </a:accent4>
      <a:accent5>
        <a:srgbClr val="B8AAAD"/>
      </a:accent5>
      <a:accent6>
        <a:srgbClr val="8A8AE7"/>
      </a:accent6>
      <a:hlink>
        <a:srgbClr val="99CCFF"/>
      </a:hlink>
      <a:folHlink>
        <a:srgbClr val="0066FF"/>
      </a:folHlink>
    </a:clrScheme>
    <a:fontScheme name="FUEL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FUEL 1">
        <a:dk1>
          <a:srgbClr val="000066"/>
        </a:dk1>
        <a:lt1>
          <a:srgbClr val="CCECFF"/>
        </a:lt1>
        <a:dk2>
          <a:srgbClr val="0000CC"/>
        </a:dk2>
        <a:lt2>
          <a:srgbClr val="CCFFFF"/>
        </a:lt2>
        <a:accent1>
          <a:srgbClr val="CC99FF"/>
        </a:accent1>
        <a:accent2>
          <a:srgbClr val="9999FF"/>
        </a:accent2>
        <a:accent3>
          <a:srgbClr val="AAAAE2"/>
        </a:accent3>
        <a:accent4>
          <a:srgbClr val="AEC9DA"/>
        </a:accent4>
        <a:accent5>
          <a:srgbClr val="E2CAFF"/>
        </a:accent5>
        <a:accent6>
          <a:srgbClr val="8A8AE7"/>
        </a:accent6>
        <a:hlink>
          <a:srgbClr val="99CCFF"/>
        </a:hlink>
        <a:folHlink>
          <a:srgbClr val="006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UEL 2">
        <a:dk1>
          <a:srgbClr val="000066"/>
        </a:dk1>
        <a:lt1>
          <a:srgbClr val="CCECFF"/>
        </a:lt1>
        <a:dk2>
          <a:srgbClr val="6699FF"/>
        </a:dk2>
        <a:lt2>
          <a:srgbClr val="CCFFFF"/>
        </a:lt2>
        <a:accent1>
          <a:srgbClr val="CC99FF"/>
        </a:accent1>
        <a:accent2>
          <a:srgbClr val="9999FF"/>
        </a:accent2>
        <a:accent3>
          <a:srgbClr val="B8CAFF"/>
        </a:accent3>
        <a:accent4>
          <a:srgbClr val="AEC9DA"/>
        </a:accent4>
        <a:accent5>
          <a:srgbClr val="E2CAFF"/>
        </a:accent5>
        <a:accent6>
          <a:srgbClr val="8A8AE7"/>
        </a:accent6>
        <a:hlink>
          <a:srgbClr val="99CCFF"/>
        </a:hlink>
        <a:folHlink>
          <a:srgbClr val="006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UEL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FUEL 4">
        <a:dk1>
          <a:srgbClr val="000066"/>
        </a:dk1>
        <a:lt1>
          <a:srgbClr val="FFCC00"/>
        </a:lt1>
        <a:dk2>
          <a:srgbClr val="0000CC"/>
        </a:dk2>
        <a:lt2>
          <a:srgbClr val="FF9900"/>
        </a:lt2>
        <a:accent1>
          <a:srgbClr val="00CCFF"/>
        </a:accent1>
        <a:accent2>
          <a:srgbClr val="9999FF"/>
        </a:accent2>
        <a:accent3>
          <a:srgbClr val="AAAAE2"/>
        </a:accent3>
        <a:accent4>
          <a:srgbClr val="DAAE00"/>
        </a:accent4>
        <a:accent5>
          <a:srgbClr val="AAE2FF"/>
        </a:accent5>
        <a:accent6>
          <a:srgbClr val="8A8AE7"/>
        </a:accent6>
        <a:hlink>
          <a:srgbClr val="99CCFF"/>
        </a:hlink>
        <a:folHlink>
          <a:srgbClr val="006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UEL 5">
        <a:dk1>
          <a:srgbClr val="000066"/>
        </a:dk1>
        <a:lt1>
          <a:srgbClr val="FFCC00"/>
        </a:lt1>
        <a:dk2>
          <a:srgbClr val="0000CC"/>
        </a:dk2>
        <a:lt2>
          <a:srgbClr val="CC0000"/>
        </a:lt2>
        <a:accent1>
          <a:srgbClr val="660033"/>
        </a:accent1>
        <a:accent2>
          <a:srgbClr val="9999FF"/>
        </a:accent2>
        <a:accent3>
          <a:srgbClr val="AAAAE2"/>
        </a:accent3>
        <a:accent4>
          <a:srgbClr val="DAAE00"/>
        </a:accent4>
        <a:accent5>
          <a:srgbClr val="B8AAAD"/>
        </a:accent5>
        <a:accent6>
          <a:srgbClr val="8A8AE7"/>
        </a:accent6>
        <a:hlink>
          <a:srgbClr val="99CCFF"/>
        </a:hlink>
        <a:folHlink>
          <a:srgbClr val="0066FF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FUEL</Template>
  <TotalTime>57</TotalTime>
  <Pages>13</Pages>
  <Words>263</Words>
  <Application>Microsoft Office PowerPoint</Application>
  <PresentationFormat>A4 Paper (210x297 mm)</PresentationFormat>
  <Paragraphs>77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Monotype Sorts</vt:lpstr>
      <vt:lpstr>Tahoma</vt:lpstr>
      <vt:lpstr>Times New Roman</vt:lpstr>
      <vt:lpstr>FUEL</vt:lpstr>
      <vt:lpstr>Petrol Fuel Systems</vt:lpstr>
      <vt:lpstr>Requirements</vt:lpstr>
      <vt:lpstr>Components</vt:lpstr>
      <vt:lpstr>The fuel tank</vt:lpstr>
      <vt:lpstr>Fuel pipes</vt:lpstr>
      <vt:lpstr>The fuel pump</vt:lpstr>
      <vt:lpstr>The carburettor</vt:lpstr>
      <vt:lpstr>Inside the carburettor</vt:lpstr>
      <vt:lpstr>PowerPoint Presentation</vt:lpstr>
      <vt:lpstr>Constant Depression </vt:lpstr>
      <vt:lpstr>Twin Choke Carburettor</vt:lpstr>
      <vt:lpstr>The air filter</vt:lpstr>
      <vt:lpstr>The induction manifold</vt:lpstr>
      <vt:lpstr>Fuel injection</vt:lpstr>
      <vt:lpstr>Summary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Petrol Fuel Systems</dc:title>
  <dc:subject>Fuel Systems</dc:subject>
  <dc:creator>Andrew Gibson</dc:creator>
  <cp:keywords/>
  <dc:description/>
  <cp:lastModifiedBy>Andrew Gibson</cp:lastModifiedBy>
  <cp:revision>6</cp:revision>
  <cp:lastPrinted>1998-07-08T12:40:12Z</cp:lastPrinted>
  <dcterms:created xsi:type="dcterms:W3CDTF">2018-12-06T15:08:40Z</dcterms:created>
  <dcterms:modified xsi:type="dcterms:W3CDTF">2018-12-06T16:07:41Z</dcterms:modified>
</cp:coreProperties>
</file>