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4000" b="0" i="1" u="none" strike="noStrike" cap="none" spc="0" normalizeH="0" baseline="0">
        <a:ln>
          <a:noFill/>
        </a:ln>
        <a:solidFill>
          <a:srgbClr val="86837F">
            <a:alpha val="80000"/>
          </a:srgbClr>
        </a:solidFill>
        <a:effectLst>
          <a:outerShdw blurRad="25400" dist="12700" dir="5400000" rotWithShape="0">
            <a:srgbClr val="FFFFFF"/>
          </a:outerShdw>
        </a:effectLst>
        <a:uFillTx/>
        <a:latin typeface="+mn-lt"/>
        <a:ea typeface="+mn-ea"/>
        <a:cs typeface="+mn-cs"/>
        <a:sym typeface="Hoefler Tex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6D6A67"/>
        </a:fontRef>
        <a:srgbClr val="6D6A67"/>
      </a:tcTxStyle>
      <a:tcStyle>
        <a:tcBdr>
          <a:left>
            <a:ln w="12700" cap="flat">
              <a:solidFill>
                <a:srgbClr val="F3F1DF"/>
              </a:solidFill>
              <a:prstDash val="solid"/>
              <a:miter lim="400000"/>
            </a:ln>
          </a:left>
          <a:right>
            <a:ln w="12700" cap="flat">
              <a:solidFill>
                <a:srgbClr val="F3F1DF"/>
              </a:solidFill>
              <a:prstDash val="solid"/>
              <a:miter lim="400000"/>
            </a:ln>
          </a:right>
          <a:top>
            <a:ln w="12700" cap="flat">
              <a:solidFill>
                <a:srgbClr val="F3F1DF"/>
              </a:solidFill>
              <a:prstDash val="solid"/>
              <a:miter lim="400000"/>
            </a:ln>
          </a:top>
          <a:bottom>
            <a:ln w="12700" cap="flat">
              <a:solidFill>
                <a:srgbClr val="F3F1DF"/>
              </a:solidFill>
              <a:prstDash val="solid"/>
              <a:miter lim="400000"/>
            </a:ln>
          </a:bottom>
          <a:insideH>
            <a:ln w="12700" cap="flat">
              <a:solidFill>
                <a:srgbClr val="F3F1DF"/>
              </a:solidFill>
              <a:prstDash val="solid"/>
              <a:miter lim="400000"/>
            </a:ln>
          </a:insideH>
          <a:insideV>
            <a:ln w="12700" cap="flat">
              <a:solidFill>
                <a:srgbClr val="F3F1D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8C8AF">
              <a:alpha val="50000"/>
            </a:srgbClr>
          </a:solidFill>
        </a:fill>
      </a:tcStyle>
    </a:band2H>
    <a:firstCol>
      <a:tcTxStyle b="off" i="off">
        <a:fontRef idx="minor">
          <a:srgbClr val="F3F1DF"/>
        </a:fontRef>
        <a:srgbClr val="F3F1DF"/>
      </a:tcTxStyle>
      <a:tcStyle>
        <a:tcBdr>
          <a:left>
            <a:ln w="0" cap="flat">
              <a:noFill/>
              <a:miter lim="400000"/>
            </a:ln>
          </a:left>
          <a:right>
            <a:ln w="12700" cap="flat">
              <a:solidFill>
                <a:srgbClr val="F3F1DF"/>
              </a:solidFill>
              <a:prstDash val="solid"/>
              <a:miter lim="400000"/>
            </a:ln>
          </a:right>
          <a:top>
            <a:ln w="12700" cap="flat">
              <a:solidFill>
                <a:srgbClr val="F3F1DF"/>
              </a:solidFill>
              <a:prstDash val="solid"/>
              <a:miter lim="400000"/>
            </a:ln>
          </a:top>
          <a:bottom>
            <a:ln w="12700" cap="flat">
              <a:solidFill>
                <a:srgbClr val="F3F1DF"/>
              </a:solidFill>
              <a:prstDash val="solid"/>
              <a:miter lim="400000"/>
            </a:ln>
          </a:bottom>
          <a:insideH>
            <a:ln w="12700" cap="flat">
              <a:solidFill>
                <a:srgbClr val="F3F1DF"/>
              </a:solidFill>
              <a:prstDash val="solid"/>
              <a:miter lim="400000"/>
            </a:ln>
          </a:insideH>
          <a:insideV>
            <a:ln w="12700" cap="flat">
              <a:solidFill>
                <a:srgbClr val="F3F1D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solidFill>
                <a:srgbClr val="F3F1DF"/>
              </a:solidFill>
              <a:prstDash val="solid"/>
              <a:miter lim="400000"/>
            </a:ln>
          </a:left>
          <a:right>
            <a:ln w="12700" cap="flat">
              <a:solidFill>
                <a:srgbClr val="F3F1DF"/>
              </a:solidFill>
              <a:prstDash val="solid"/>
              <a:miter lim="400000"/>
            </a:ln>
          </a:right>
          <a:top>
            <a:ln w="25400" cap="flat">
              <a:solidFill>
                <a:srgbClr val="6D6A67"/>
              </a:solidFill>
              <a:prstDash val="solid"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solidFill>
                <a:srgbClr val="F3F1DF"/>
              </a:solidFill>
              <a:prstDash val="solid"/>
              <a:miter lim="400000"/>
            </a:ln>
          </a:insideH>
          <a:insideV>
            <a:ln w="12700" cap="flat">
              <a:solidFill>
                <a:srgbClr val="F3F1D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F3F1DF"/>
              </a:solidFill>
              <a:prstDash val="solid"/>
              <a:miter lim="400000"/>
            </a:ln>
          </a:left>
          <a:right>
            <a:ln w="12700" cap="flat">
              <a:solidFill>
                <a:srgbClr val="F3F1DF"/>
              </a:solidFill>
              <a:prstDash val="solid"/>
              <a:miter lim="400000"/>
            </a:ln>
          </a:right>
          <a:top>
            <a:ln w="0" cap="flat">
              <a:noFill/>
              <a:miter lim="400000"/>
            </a:ln>
          </a:top>
          <a:bottom>
            <a:ln w="12700" cap="flat">
              <a:solidFill>
                <a:srgbClr val="F3F1DF"/>
              </a:solidFill>
              <a:prstDash val="solid"/>
              <a:miter lim="400000"/>
            </a:ln>
          </a:bottom>
          <a:insideH>
            <a:ln w="12700" cap="flat">
              <a:solidFill>
                <a:srgbClr val="F3F1DF"/>
              </a:solidFill>
              <a:prstDash val="solid"/>
              <a:miter lim="400000"/>
            </a:ln>
          </a:insideH>
          <a:insideV>
            <a:ln w="12700" cap="flat">
              <a:solidFill>
                <a:srgbClr val="F3F1DF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6D6A67"/>
        </a:fontRef>
        <a:srgbClr val="6D6A67"/>
      </a:tcTxStyle>
      <a:tcStyle>
        <a:tcBdr>
          <a:left>
            <a:ln w="12700" cap="flat">
              <a:solidFill>
                <a:srgbClr val="F3F1DF"/>
              </a:solidFill>
              <a:prstDash val="solid"/>
              <a:miter lim="400000"/>
            </a:ln>
          </a:left>
          <a:right>
            <a:ln w="12700" cap="flat">
              <a:solidFill>
                <a:srgbClr val="F3F1DF"/>
              </a:solidFill>
              <a:prstDash val="solid"/>
              <a:miter lim="400000"/>
            </a:ln>
          </a:right>
          <a:top>
            <a:ln w="12700" cap="flat">
              <a:solidFill>
                <a:srgbClr val="F3F1DF"/>
              </a:solidFill>
              <a:prstDash val="solid"/>
              <a:miter lim="400000"/>
            </a:ln>
          </a:top>
          <a:bottom>
            <a:ln w="12700" cap="flat">
              <a:solidFill>
                <a:srgbClr val="F3F1DF"/>
              </a:solidFill>
              <a:prstDash val="solid"/>
              <a:miter lim="400000"/>
            </a:ln>
          </a:bottom>
          <a:insideH>
            <a:ln w="12700" cap="flat">
              <a:solidFill>
                <a:srgbClr val="F3F1DF"/>
              </a:solidFill>
              <a:prstDash val="solid"/>
              <a:miter lim="400000"/>
            </a:ln>
          </a:insideH>
          <a:insideV>
            <a:ln w="12700" cap="flat">
              <a:solidFill>
                <a:srgbClr val="F3F1DF"/>
              </a:solidFill>
              <a:prstDash val="solid"/>
              <a:miter lim="400000"/>
            </a:ln>
          </a:insideV>
        </a:tcBdr>
        <a:fill>
          <a:solidFill>
            <a:srgbClr val="E7E6E2">
              <a:alpha val="60000"/>
            </a:srgbClr>
          </a:solidFill>
        </a:fill>
      </a:tcStyle>
    </a:wholeTbl>
    <a:band2H>
      <a:tcTxStyle/>
      <a:tcStyle>
        <a:tcBdr/>
        <a:fill>
          <a:solidFill>
            <a:srgbClr val="B6BEC8">
              <a:alpha val="30000"/>
            </a:srgbClr>
          </a:solidFill>
        </a:fill>
      </a:tcStyle>
    </a:band2H>
    <a:firstCol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B2B2B2"/>
              </a:solidFill>
              <a:prstDash val="solid"/>
              <a:miter lim="400000"/>
            </a:ln>
          </a:left>
          <a:right>
            <a:ln w="12700" cap="flat">
              <a:solidFill>
                <a:srgbClr val="B2B2B2"/>
              </a:solidFill>
              <a:prstDash val="solid"/>
              <a:miter lim="400000"/>
            </a:ln>
          </a:right>
          <a:top>
            <a:ln w="12700" cap="flat">
              <a:solidFill>
                <a:srgbClr val="B2B2B2"/>
              </a:solidFill>
              <a:prstDash val="solid"/>
              <a:miter lim="400000"/>
            </a:ln>
          </a:top>
          <a:bottom>
            <a:ln w="12700" cap="flat">
              <a:solidFill>
                <a:srgbClr val="B2B2B2"/>
              </a:solidFill>
              <a:prstDash val="solid"/>
              <a:miter lim="400000"/>
            </a:ln>
          </a:bottom>
          <a:insideH>
            <a:ln w="12700" cap="flat">
              <a:solidFill>
                <a:srgbClr val="B2B2B2"/>
              </a:solidFill>
              <a:prstDash val="solid"/>
              <a:miter lim="400000"/>
            </a:ln>
          </a:insideH>
          <a:insideV>
            <a:ln w="12700" cap="flat">
              <a:solidFill>
                <a:srgbClr val="B2B2B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B2B2B2"/>
              </a:solidFill>
              <a:prstDash val="solid"/>
              <a:miter lim="400000"/>
            </a:ln>
          </a:left>
          <a:right>
            <a:ln w="12700" cap="flat">
              <a:solidFill>
                <a:srgbClr val="B2B2B2"/>
              </a:solidFill>
              <a:prstDash val="solid"/>
              <a:miter lim="400000"/>
            </a:ln>
          </a:right>
          <a:top>
            <a:ln w="12700" cap="flat">
              <a:solidFill>
                <a:srgbClr val="B2B2B2"/>
              </a:solidFill>
              <a:prstDash val="solid"/>
              <a:miter lim="400000"/>
            </a:ln>
          </a:top>
          <a:bottom>
            <a:ln w="12700" cap="flat">
              <a:solidFill>
                <a:srgbClr val="B2B2B2"/>
              </a:solidFill>
              <a:prstDash val="solid"/>
              <a:miter lim="400000"/>
            </a:ln>
          </a:bottom>
          <a:insideH>
            <a:ln w="12700" cap="flat">
              <a:solidFill>
                <a:srgbClr val="B2B2B2"/>
              </a:solidFill>
              <a:prstDash val="solid"/>
              <a:miter lim="400000"/>
            </a:ln>
          </a:insideH>
          <a:insideV>
            <a:ln w="12700" cap="flat">
              <a:solidFill>
                <a:srgbClr val="B2B2B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B2B2B2"/>
              </a:solidFill>
              <a:prstDash val="solid"/>
              <a:miter lim="400000"/>
            </a:ln>
          </a:left>
          <a:right>
            <a:ln w="12700" cap="flat">
              <a:solidFill>
                <a:srgbClr val="B2B2B2"/>
              </a:solidFill>
              <a:prstDash val="solid"/>
              <a:miter lim="400000"/>
            </a:ln>
          </a:right>
          <a:top>
            <a:ln w="12700" cap="flat">
              <a:solidFill>
                <a:srgbClr val="B2B2B2"/>
              </a:solidFill>
              <a:prstDash val="solid"/>
              <a:miter lim="400000"/>
            </a:ln>
          </a:top>
          <a:bottom>
            <a:ln w="12700" cap="flat">
              <a:solidFill>
                <a:srgbClr val="B2B2B2"/>
              </a:solidFill>
              <a:prstDash val="solid"/>
              <a:miter lim="400000"/>
            </a:ln>
          </a:bottom>
          <a:insideH>
            <a:ln w="12700" cap="flat">
              <a:solidFill>
                <a:srgbClr val="B2B2B2"/>
              </a:solidFill>
              <a:prstDash val="solid"/>
              <a:miter lim="400000"/>
            </a:ln>
          </a:insideH>
          <a:insideV>
            <a:ln w="12700" cap="flat">
              <a:solidFill>
                <a:srgbClr val="B2B2B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Ref idx="minor">
          <a:srgbClr val="6D6A67"/>
        </a:fontRef>
        <a:srgbClr val="6D6A67"/>
      </a:tcTxStyle>
      <a:tcStyle>
        <a:tcBdr>
          <a:left>
            <a:ln w="12700" cap="flat">
              <a:solidFill>
                <a:srgbClr val="C7C0AD"/>
              </a:solidFill>
              <a:prstDash val="solid"/>
              <a:miter lim="400000"/>
            </a:ln>
          </a:left>
          <a:right>
            <a:ln w="12700" cap="flat">
              <a:solidFill>
                <a:srgbClr val="C7C0AD"/>
              </a:solidFill>
              <a:prstDash val="solid"/>
              <a:miter lim="400000"/>
            </a:ln>
          </a:right>
          <a:top>
            <a:ln w="12700" cap="flat">
              <a:solidFill>
                <a:srgbClr val="C7C0AD"/>
              </a:solidFill>
              <a:prstDash val="solid"/>
              <a:miter lim="400000"/>
            </a:ln>
          </a:top>
          <a:bottom>
            <a:ln w="12700" cap="flat">
              <a:solidFill>
                <a:srgbClr val="C7C0AD"/>
              </a:solidFill>
              <a:prstDash val="solid"/>
              <a:miter lim="400000"/>
            </a:ln>
          </a:bottom>
          <a:insideH>
            <a:ln w="12700" cap="flat">
              <a:solidFill>
                <a:srgbClr val="C7C0AD"/>
              </a:solidFill>
              <a:prstDash val="solid"/>
              <a:miter lim="400000"/>
            </a:ln>
          </a:insideH>
          <a:insideV>
            <a:ln w="12700" cap="flat">
              <a:solidFill>
                <a:srgbClr val="C7C0AD"/>
              </a:solidFill>
              <a:prstDash val="solid"/>
              <a:miter lim="400000"/>
            </a:ln>
          </a:insideV>
        </a:tcBdr>
        <a:fill>
          <a:solidFill>
            <a:srgbClr val="E6E4D7">
              <a:alpha val="70000"/>
            </a:srgbClr>
          </a:solidFill>
        </a:fill>
      </a:tcStyle>
    </a:wholeTbl>
    <a:band2H>
      <a:tcTxStyle/>
      <a:tcStyle>
        <a:tcBdr/>
        <a:fill>
          <a:solidFill>
            <a:srgbClr val="CBCAB9">
              <a:alpha val="70000"/>
            </a:srgbClr>
          </a:solidFill>
        </a:fill>
      </a:tcStyle>
    </a:band2H>
    <a:firstCol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C7C0AD"/>
              </a:solidFill>
              <a:prstDash val="solid"/>
              <a:miter lim="400000"/>
            </a:ln>
          </a:left>
          <a:right>
            <a:ln w="12700" cap="flat">
              <a:solidFill>
                <a:srgbClr val="C7C0AD"/>
              </a:solidFill>
              <a:prstDash val="solid"/>
              <a:miter lim="400000"/>
            </a:ln>
          </a:right>
          <a:top>
            <a:ln w="12700" cap="flat">
              <a:solidFill>
                <a:srgbClr val="C7C0AD"/>
              </a:solidFill>
              <a:prstDash val="solid"/>
              <a:miter lim="400000"/>
            </a:ln>
          </a:top>
          <a:bottom>
            <a:ln w="12700" cap="flat">
              <a:solidFill>
                <a:srgbClr val="C7C0AD"/>
              </a:solidFill>
              <a:prstDash val="solid"/>
              <a:miter lim="400000"/>
            </a:ln>
          </a:bottom>
          <a:insideH>
            <a:ln w="12700" cap="flat">
              <a:solidFill>
                <a:srgbClr val="C7C0AD"/>
              </a:solidFill>
              <a:prstDash val="solid"/>
              <a:miter lim="400000"/>
            </a:ln>
          </a:insideH>
          <a:insideV>
            <a:ln w="12700" cap="flat">
              <a:solidFill>
                <a:srgbClr val="C7C0AD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6D6A67"/>
        </a:fontRef>
        <a:srgbClr val="6D6A67"/>
      </a:tcTxStyle>
      <a:tcStyle>
        <a:tcBdr>
          <a:left>
            <a:ln w="12700" cap="flat">
              <a:solidFill>
                <a:srgbClr val="C7C0AD"/>
              </a:solidFill>
              <a:prstDash val="solid"/>
              <a:miter lim="400000"/>
            </a:ln>
          </a:left>
          <a:right>
            <a:ln w="12700" cap="flat">
              <a:solidFill>
                <a:srgbClr val="C7C0AD"/>
              </a:solidFill>
              <a:prstDash val="solid"/>
              <a:miter lim="400000"/>
            </a:ln>
          </a:right>
          <a:top>
            <a:ln w="25400" cap="flat">
              <a:solidFill>
                <a:srgbClr val="6D6A67"/>
              </a:solidFill>
              <a:prstDash val="solid"/>
              <a:miter lim="400000"/>
            </a:ln>
          </a:top>
          <a:bottom>
            <a:ln w="12700" cap="flat">
              <a:solidFill>
                <a:srgbClr val="C7C0AD"/>
              </a:solidFill>
              <a:prstDash val="solid"/>
              <a:miter lim="400000"/>
            </a:ln>
          </a:bottom>
          <a:insideH>
            <a:ln w="12700" cap="flat">
              <a:solidFill>
                <a:srgbClr val="C7C0AD"/>
              </a:solidFill>
              <a:prstDash val="solid"/>
              <a:miter lim="400000"/>
            </a:ln>
          </a:insideH>
          <a:insideV>
            <a:ln w="12700" cap="flat">
              <a:solidFill>
                <a:srgbClr val="C7C0AD"/>
              </a:solidFill>
              <a:prstDash val="solid"/>
              <a:miter lim="400000"/>
            </a:ln>
          </a:insideV>
        </a:tcBdr>
        <a:fill>
          <a:solidFill>
            <a:srgbClr val="E6E4D7">
              <a:alpha val="70000"/>
            </a:srgbClr>
          </a:solidFill>
        </a:fill>
      </a:tcStyle>
    </a:lastRow>
    <a:fir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C7C0AD"/>
              </a:solidFill>
              <a:prstDash val="solid"/>
              <a:miter lim="400000"/>
            </a:ln>
          </a:left>
          <a:right>
            <a:ln w="12700" cap="flat">
              <a:solidFill>
                <a:srgbClr val="C7C0AD"/>
              </a:solidFill>
              <a:prstDash val="solid"/>
              <a:miter lim="400000"/>
            </a:ln>
          </a:right>
          <a:top>
            <a:ln w="12700" cap="flat">
              <a:solidFill>
                <a:srgbClr val="C7C0AD"/>
              </a:solidFill>
              <a:prstDash val="solid"/>
              <a:miter lim="400000"/>
            </a:ln>
          </a:top>
          <a:bottom>
            <a:ln w="12700" cap="flat">
              <a:solidFill>
                <a:srgbClr val="C7C0AD"/>
              </a:solidFill>
              <a:prstDash val="solid"/>
              <a:miter lim="400000"/>
            </a:ln>
          </a:bottom>
          <a:insideH>
            <a:ln w="12700" cap="flat">
              <a:solidFill>
                <a:srgbClr val="C7C0AD"/>
              </a:solidFill>
              <a:prstDash val="solid"/>
              <a:miter lim="400000"/>
            </a:ln>
          </a:insideH>
          <a:insideV>
            <a:ln w="12700" cap="flat">
              <a:solidFill>
                <a:srgbClr val="C7C0AD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ff" i="off">
        <a:fontRef idx="minor">
          <a:srgbClr val="6D6A67"/>
        </a:fontRef>
        <a:srgbClr val="6D6A6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AE9E0">
              <a:alpha val="80000"/>
            </a:srgbClr>
          </a:solidFill>
        </a:fill>
      </a:tcStyle>
    </a:wholeTbl>
    <a:band2H>
      <a:tcTxStyle/>
      <a:tcStyle>
        <a:tcBdr/>
        <a:fill>
          <a:solidFill>
            <a:srgbClr val="DADADA">
              <a:alpha val="50000"/>
            </a:srgbClr>
          </a:solidFill>
        </a:fill>
      </a:tcStyle>
    </a:band2H>
    <a:firstCol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solidFill>
                <a:srgbClr val="5A5950"/>
              </a:solidFill>
              <a:prstDash val="solid"/>
              <a:miter lim="400000"/>
            </a:ln>
          </a:left>
          <a:right>
            <a:ln w="12700" cap="flat">
              <a:solidFill>
                <a:srgbClr val="5A5950"/>
              </a:solidFill>
              <a:prstDash val="solid"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3F1DF"/>
        </a:fontRef>
        <a:srgbClr val="F3F1D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ff" i="off">
        <a:fontRef idx="minor">
          <a:srgbClr val="606060"/>
        </a:fontRef>
        <a:srgbClr val="606060"/>
      </a:tcTxStyle>
      <a:tcStyle>
        <a:tcBdr>
          <a:left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DBD9C9">
              <a:alpha val="30000"/>
            </a:srgbClr>
          </a:solidFill>
        </a:fill>
      </a:tcStyle>
    </a:wholeTbl>
    <a:band2H>
      <a:tcTxStyle/>
      <a:tcStyle>
        <a:tcBdr/>
        <a:fill>
          <a:solidFill>
            <a:srgbClr val="DADADA">
              <a:alpha val="50000"/>
            </a:srgbClr>
          </a:solidFill>
        </a:fill>
      </a:tcStyle>
    </a:band2H>
    <a:firstCol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solidFill>
                <a:srgbClr val="5A5950"/>
              </a:solidFill>
              <a:prstDash val="solid"/>
              <a:miter lim="400000"/>
            </a:ln>
          </a:left>
          <a:right>
            <a:ln w="12700" cap="flat">
              <a:solidFill>
                <a:srgbClr val="5A5950"/>
              </a:solidFill>
              <a:prstDash val="solid"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solidFill>
                <a:srgbClr val="5A5950"/>
              </a:solidFill>
              <a:prstDash val="solid"/>
              <a:miter lim="400000"/>
            </a:ln>
          </a:insideV>
        </a:tcBdr>
        <a:fill>
          <a:solidFill>
            <a:srgbClr val="DBD9C9">
              <a:alpha val="30000"/>
            </a:srgbClr>
          </a:solidFill>
        </a:fill>
      </a:tcStyle>
    </a:firstCol>
    <a:lastRow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9B9">
              <a:alpha val="50000"/>
            </a:srgbClr>
          </a:solidFill>
        </a:fill>
      </a:tcStyle>
    </a:lastRow>
    <a:firstRow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9B9B9">
              <a:alpha val="50000"/>
            </a:srgbClr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606060"/>
        </a:fontRef>
        <a:srgbClr val="606060"/>
      </a:tcTxStyle>
      <a:tcStyle>
        <a:tcBdr>
          <a:left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ADADA">
              <a:alpha val="50000"/>
            </a:srgbClr>
          </a:solidFill>
        </a:fill>
      </a:tcStyle>
    </a:band2H>
    <a:firstCol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solidFill>
                <a:srgbClr val="5A5950"/>
              </a:solidFill>
              <a:prstDash val="solid"/>
              <a:miter lim="400000"/>
            </a:ln>
          </a:left>
          <a:right>
            <a:ln w="25400" cap="flat">
              <a:solidFill>
                <a:srgbClr val="5A5950"/>
              </a:solidFill>
              <a:prstDash val="solid"/>
              <a:miter lim="400000"/>
            </a:ln>
          </a:right>
          <a:top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A5950"/>
              </a:solidFill>
              <a:prstDash val="solid"/>
              <a:miter lim="400000"/>
            </a:ln>
          </a:top>
          <a:bottom>
            <a:ln w="127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4B4B4B"/>
        </a:fontRef>
        <a:srgbClr val="4B4B4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A5950"/>
              </a:solidFill>
              <a:prstDash val="solid"/>
              <a:miter lim="400000"/>
            </a:ln>
          </a:top>
          <a:bottom>
            <a:ln w="25400" cap="flat">
              <a:solidFill>
                <a:srgbClr val="5A5950"/>
              </a:solidFill>
              <a:prstDash val="solid"/>
              <a:miter lim="400000"/>
            </a:ln>
          </a:bottom>
          <a:insideH>
            <a:ln w="12700" cap="flat">
              <a:solidFill>
                <a:srgbClr val="5A595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8" name="Shape 11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dingbat_hd.png" descr="dingbat_h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040" y="5264150"/>
            <a:ext cx="7408720" cy="393700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Title Text"/>
          <p:cNvSpPr txBox="1">
            <a:spLocks noGrp="1"/>
          </p:cNvSpPr>
          <p:nvPr>
            <p:ph type="title"/>
          </p:nvPr>
        </p:nvSpPr>
        <p:spPr>
          <a:xfrm>
            <a:off x="1841500" y="2273300"/>
            <a:ext cx="9321800" cy="2819400"/>
          </a:xfrm>
          <a:prstGeom prst="rect">
            <a:avLst/>
          </a:prstGeom>
        </p:spPr>
        <p:txBody>
          <a:bodyPr anchor="b"/>
          <a:lstStyle>
            <a:lvl1pPr>
              <a:defRPr sz="7600">
                <a:solidFill>
                  <a:srgbClr val="F4D799"/>
                </a:solidFill>
                <a:effectLst>
                  <a:outerShdw blurRad="25400" dist="25400" dir="16200000" rotWithShape="0">
                    <a:srgbClr val="000000">
                      <a:alpha val="34000"/>
                    </a:srgbClr>
                  </a:outerShdw>
                </a:effectLst>
              </a:defRPr>
            </a:lvl1pPr>
          </a:lstStyle>
          <a:p>
            <a:r>
              <a:t>Title Text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41500" y="5905500"/>
            <a:ext cx="9321800" cy="1409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1pPr>
            <a:lvl2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2pPr>
            <a:lvl3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3pPr>
            <a:lvl4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4pPr>
            <a:lvl5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 i="1">
                <a:solidFill>
                  <a:srgbClr val="F4E1B9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Image"/>
          <p:cNvSpPr>
            <a:spLocks noGrp="1"/>
          </p:cNvSpPr>
          <p:nvPr>
            <p:ph type="pic" sz="half" idx="13"/>
          </p:nvPr>
        </p:nvSpPr>
        <p:spPr>
          <a:xfrm>
            <a:off x="2374900" y="952500"/>
            <a:ext cx="8255000" cy="5511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2" name="Title Text"/>
          <p:cNvSpPr txBox="1">
            <a:spLocks noGrp="1"/>
          </p:cNvSpPr>
          <p:nvPr>
            <p:ph type="title"/>
          </p:nvPr>
        </p:nvSpPr>
        <p:spPr>
          <a:xfrm>
            <a:off x="1841500" y="6985000"/>
            <a:ext cx="9321800" cy="1231900"/>
          </a:xfrm>
          <a:prstGeom prst="rect">
            <a:avLst/>
          </a:prstGeom>
        </p:spPr>
        <p:txBody>
          <a:bodyPr/>
          <a:lstStyle>
            <a:lvl1pPr>
              <a:defRPr sz="7600">
                <a:solidFill>
                  <a:srgbClr val="F4D799"/>
                </a:solidFill>
                <a:effectLst>
                  <a:outerShdw blurRad="25400" dist="25400" dir="16200000" rotWithShape="0">
                    <a:srgbClr val="000000">
                      <a:alpha val="34000"/>
                    </a:srgbClr>
                  </a:outerShdw>
                </a:effectLst>
              </a:defRPr>
            </a:lvl1pPr>
          </a:lstStyle>
          <a:p>
            <a:r>
              <a:t>Title Text</a:t>
            </a:r>
          </a:p>
        </p:txBody>
      </p:sp>
      <p:sp>
        <p:nvSpPr>
          <p:cNvPr id="2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41500" y="8204200"/>
            <a:ext cx="9321800" cy="64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1pPr>
            <a:lvl2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2pPr>
            <a:lvl3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3pPr>
            <a:lvl4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4pPr>
            <a:lvl5pPr marL="0" indent="0" algn="ctr">
              <a:spcBef>
                <a:spcPts val="0"/>
              </a:spcBef>
              <a:buSzTx/>
              <a:buNone/>
              <a:defRPr sz="3400">
                <a:solidFill>
                  <a:srgbClr val="C8AF7B"/>
                </a:solidFill>
                <a:effectLst>
                  <a:outerShdw blurRad="25400" dist="12700" dir="16200000" rotWithShape="0">
                    <a:srgbClr val="000000">
                      <a:alpha val="48000"/>
                    </a:srgbClr>
                  </a:outerShdw>
                </a:effectLst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 i="1">
                <a:solidFill>
                  <a:srgbClr val="F4E1B9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Text"/>
          <p:cNvSpPr txBox="1">
            <a:spLocks noGrp="1"/>
          </p:cNvSpPr>
          <p:nvPr>
            <p:ph type="title"/>
          </p:nvPr>
        </p:nvSpPr>
        <p:spPr>
          <a:xfrm>
            <a:off x="1270000" y="3771900"/>
            <a:ext cx="10464800" cy="22098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Image"/>
          <p:cNvSpPr>
            <a:spLocks noGrp="1"/>
          </p:cNvSpPr>
          <p:nvPr>
            <p:ph type="pic" sz="half" idx="13"/>
          </p:nvPr>
        </p:nvSpPr>
        <p:spPr>
          <a:xfrm>
            <a:off x="7070725" y="1714500"/>
            <a:ext cx="4733925" cy="63119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40" name="Title Text"/>
          <p:cNvSpPr txBox="1">
            <a:spLocks noGrp="1"/>
          </p:cNvSpPr>
          <p:nvPr>
            <p:ph type="title"/>
          </p:nvPr>
        </p:nvSpPr>
        <p:spPr>
          <a:xfrm>
            <a:off x="774700" y="2717800"/>
            <a:ext cx="6045200" cy="2438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4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774700" y="5168900"/>
            <a:ext cx="6045200" cy="27559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600"/>
            </a:lvl1pPr>
            <a:lvl2pPr marL="0" indent="0" algn="ctr">
              <a:spcBef>
                <a:spcPts val="0"/>
              </a:spcBef>
              <a:buSzTx/>
              <a:buNone/>
              <a:defRPr sz="3600"/>
            </a:lvl2pPr>
            <a:lvl3pPr marL="0" indent="0" algn="ctr">
              <a:spcBef>
                <a:spcPts val="0"/>
              </a:spcBef>
              <a:buSzTx/>
              <a:buNone/>
              <a:defRPr sz="3600"/>
            </a:lvl3pPr>
            <a:lvl4pPr marL="0" indent="0" algn="ctr">
              <a:spcBef>
                <a:spcPts val="0"/>
              </a:spcBef>
              <a:buSzTx/>
              <a:buNone/>
              <a:defRPr sz="3600"/>
            </a:lvl4pPr>
            <a:lvl5pPr marL="0" indent="0" algn="ctr">
              <a:spcBef>
                <a:spcPts val="0"/>
              </a:spcBef>
              <a:buSzTx/>
              <a:buNone/>
              <a:defRPr sz="3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Body Level One…"/>
          <p:cNvSpPr txBox="1">
            <a:spLocks noGrp="1"/>
          </p:cNvSpPr>
          <p:nvPr>
            <p:ph type="body" idx="1"/>
          </p:nvPr>
        </p:nvSpPr>
        <p:spPr>
          <a:xfrm>
            <a:off x="1270000" y="2984500"/>
            <a:ext cx="10464800" cy="5715000"/>
          </a:xfrm>
          <a:prstGeom prst="rect">
            <a:avLst/>
          </a:prstGeom>
        </p:spPr>
        <p:txBody>
          <a:bodyPr/>
          <a:lstStyle>
            <a:lvl1pPr marL="419100" indent="-419100">
              <a:spcBef>
                <a:spcPts val="2800"/>
              </a:spcBef>
              <a:buBlip>
                <a:blip r:embed="rId3"/>
              </a:buBlip>
              <a:defRPr sz="3600"/>
            </a:lvl1pPr>
            <a:lvl2pPr marL="838200" indent="-419100">
              <a:spcBef>
                <a:spcPts val="2800"/>
              </a:spcBef>
              <a:buBlip>
                <a:blip r:embed="rId3"/>
              </a:buBlip>
              <a:defRPr sz="3600"/>
            </a:lvl2pPr>
            <a:lvl3pPr marL="1257300" indent="-419100">
              <a:spcBef>
                <a:spcPts val="2800"/>
              </a:spcBef>
              <a:buBlip>
                <a:blip r:embed="rId3"/>
              </a:buBlip>
              <a:defRPr sz="3600"/>
            </a:lvl3pPr>
            <a:lvl4pPr marL="1676400" indent="-419100">
              <a:spcBef>
                <a:spcPts val="2800"/>
              </a:spcBef>
              <a:buBlip>
                <a:blip r:embed="rId3"/>
              </a:buBlip>
              <a:defRPr sz="3600"/>
            </a:lvl4pPr>
            <a:lvl5pPr marL="2095500" indent="-419100">
              <a:spcBef>
                <a:spcPts val="2800"/>
              </a:spcBef>
              <a:buBlip>
                <a:blip r:embed="rId3"/>
              </a:buBlip>
              <a:defRPr sz="3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Image"/>
          <p:cNvSpPr>
            <a:spLocks noGrp="1"/>
          </p:cNvSpPr>
          <p:nvPr>
            <p:ph type="pic" sz="quarter" idx="13"/>
          </p:nvPr>
        </p:nvSpPr>
        <p:spPr>
          <a:xfrm>
            <a:off x="7569200" y="3302000"/>
            <a:ext cx="3810000" cy="5080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8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270000" y="2984500"/>
            <a:ext cx="5257800" cy="5715000"/>
          </a:xfrm>
          <a:prstGeom prst="rect">
            <a:avLst/>
          </a:prstGeom>
        </p:spPr>
        <p:txBody>
          <a:bodyPr/>
          <a:lstStyle>
            <a:lvl1pPr marL="419100" indent="-419100">
              <a:spcBef>
                <a:spcPts val="2800"/>
              </a:spcBef>
              <a:buBlip>
                <a:blip r:embed="rId3"/>
              </a:buBlip>
              <a:defRPr sz="3600"/>
            </a:lvl1pPr>
            <a:lvl2pPr marL="838200" indent="-419100">
              <a:spcBef>
                <a:spcPts val="2800"/>
              </a:spcBef>
              <a:buBlip>
                <a:blip r:embed="rId3"/>
              </a:buBlip>
              <a:defRPr sz="3600"/>
            </a:lvl2pPr>
            <a:lvl3pPr marL="1257300" indent="-419100">
              <a:spcBef>
                <a:spcPts val="2800"/>
              </a:spcBef>
              <a:buBlip>
                <a:blip r:embed="rId3"/>
              </a:buBlip>
              <a:defRPr sz="3600"/>
            </a:lvl3pPr>
            <a:lvl4pPr marL="1676400" indent="-419100">
              <a:spcBef>
                <a:spcPts val="2800"/>
              </a:spcBef>
              <a:buBlip>
                <a:blip r:embed="rId3"/>
              </a:buBlip>
              <a:defRPr sz="3600"/>
            </a:lvl4pPr>
            <a:lvl5pPr marL="2095500" indent="-419100">
              <a:spcBef>
                <a:spcPts val="2800"/>
              </a:spcBef>
              <a:buBlip>
                <a:blip r:embed="rId3"/>
              </a:buBlip>
              <a:defRPr sz="3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Image"/>
          <p:cNvSpPr>
            <a:spLocks noGrp="1"/>
          </p:cNvSpPr>
          <p:nvPr>
            <p:ph type="pic" sz="quarter" idx="13"/>
          </p:nvPr>
        </p:nvSpPr>
        <p:spPr>
          <a:xfrm>
            <a:off x="6719758" y="4990857"/>
            <a:ext cx="5410201" cy="38100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quarter" idx="14"/>
          </p:nvPr>
        </p:nvSpPr>
        <p:spPr>
          <a:xfrm>
            <a:off x="6719758" y="939557"/>
            <a:ext cx="5410201" cy="38100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Image"/>
          <p:cNvSpPr>
            <a:spLocks noGrp="1"/>
          </p:cNvSpPr>
          <p:nvPr>
            <p:ph type="pic" sz="half" idx="15"/>
          </p:nvPr>
        </p:nvSpPr>
        <p:spPr>
          <a:xfrm>
            <a:off x="979663" y="939800"/>
            <a:ext cx="5499101" cy="78613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469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SzTx/>
              <a:buNone/>
              <a:defRPr sz="2400"/>
            </a:lvl1pPr>
          </a:lstStyle>
          <a:p>
            <a:r>
              <a:t>–Johnny Appleseed</a:t>
            </a:r>
          </a:p>
        </p:txBody>
      </p:sp>
      <p:sp>
        <p:nvSpPr>
          <p:cNvPr id="95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41800"/>
            <a:ext cx="10464800" cy="7366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lnSpc>
                <a:spcPct val="100000"/>
              </a:lnSpc>
              <a:spcBef>
                <a:spcPts val="2400"/>
              </a:spcBef>
              <a:buSzTx/>
              <a:buNone/>
            </a:lvl1pPr>
          </a:lstStyle>
          <a:p>
            <a:r>
              <a:t>“Type a quote here.”</a:t>
            </a:r>
          </a:p>
        </p:txBody>
      </p:sp>
      <p:sp>
        <p:nvSpPr>
          <p:cNvPr id="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/>
          </p:nvPr>
        </p:nvSpPr>
        <p:spPr>
          <a:xfrm>
            <a:off x="1270000" y="825500"/>
            <a:ext cx="10464800" cy="8102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5"/>
              </a:buBlip>
            </a:lvl1pPr>
            <a:lvl2pPr>
              <a:buBlip>
                <a:blip r:embed="rId15"/>
              </a:buBlip>
            </a:lvl2pPr>
            <a:lvl3pPr>
              <a:buBlip>
                <a:blip r:embed="rId15"/>
              </a:buBlip>
            </a:lvl3pPr>
            <a:lvl4pPr>
              <a:buBlip>
                <a:blip r:embed="rId15"/>
              </a:buBlip>
            </a:lvl4pPr>
            <a:lvl5pPr>
              <a:buBlip>
                <a:blip r:embed="rId15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1270000" y="749300"/>
            <a:ext cx="10464800" cy="1651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24600" y="9359899"/>
            <a:ext cx="368301" cy="4318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2000" b="1" i="0">
                <a:solidFill>
                  <a:srgbClr val="F3F1DF"/>
                </a:solidFill>
                <a:effectLst>
                  <a:outerShdw blurRad="25400" dist="12700" dir="16200000" rotWithShape="0">
                    <a:srgbClr val="000000">
                      <a:alpha val="80000"/>
                    </a:srgbClr>
                  </a:outerShdw>
                </a:effectLst>
                <a:latin typeface="Palatino"/>
                <a:ea typeface="Palatino"/>
                <a:cs typeface="Palatino"/>
                <a:sym typeface="Palatino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800" b="0" i="0" u="none" strike="noStrike" cap="none" spc="0" baseline="0">
          <a:ln>
            <a:noFill/>
          </a:ln>
          <a:solidFill>
            <a:srgbClr val="BCB08F"/>
          </a:solidFill>
          <a:effectLst>
            <a:outerShdw blurRad="12700" dist="12700" dir="16200000" rotWithShape="0">
              <a:srgbClr val="000000">
                <a:alpha val="50000"/>
              </a:srgbClr>
            </a:outerShdw>
          </a:effectLst>
          <a:uFillTx/>
          <a:latin typeface="+mn-lt"/>
          <a:ea typeface="+mn-ea"/>
          <a:cs typeface="+mn-cs"/>
          <a:sym typeface="Hoefler Text"/>
        </a:defRPr>
      </a:lvl9pPr>
    </p:titleStyle>
    <p:bodyStyle>
      <a:lvl1pPr marL="4826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1pPr>
      <a:lvl2pPr marL="9652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2pPr>
      <a:lvl3pPr marL="14478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3pPr>
      <a:lvl4pPr marL="19304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4pPr>
      <a:lvl5pPr marL="24130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5pPr>
      <a:lvl6pPr marL="28956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6pPr>
      <a:lvl7pPr marL="33782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7pPr>
      <a:lvl8pPr marL="38608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8pPr>
      <a:lvl9pPr marL="4343400" marR="0" indent="-482600" algn="l" defTabSz="584200" rtl="0" latinLnBrk="0">
        <a:lnSpc>
          <a:spcPct val="120000"/>
        </a:lnSpc>
        <a:spcBef>
          <a:spcPts val="32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4200" b="0" i="1" u="none" strike="noStrike" cap="none" spc="0" baseline="0">
          <a:ln>
            <a:noFill/>
          </a:ln>
          <a:solidFill>
            <a:srgbClr val="86837F">
              <a:alpha val="80000"/>
            </a:srgbClr>
          </a:solidFill>
          <a:effectLst>
            <a:outerShdw blurRad="25400" dist="12700" dir="5400000" rotWithShape="0">
              <a:srgbClr val="FFFFFF"/>
            </a:outerShdw>
          </a:effectLst>
          <a:uFillTx/>
          <a:latin typeface="+mn-lt"/>
          <a:ea typeface="+mn-ea"/>
          <a:cs typeface="+mn-cs"/>
          <a:sym typeface="Hoefler Tex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000" b="1" i="0" u="none" strike="noStrike" cap="none" spc="0" baseline="0">
          <a:ln>
            <a:noFill/>
          </a:ln>
          <a:solidFill>
            <a:schemeClr val="tx1"/>
          </a:solidFill>
          <a:effectLst>
            <a:outerShdw blurRad="25400" dist="12700" dir="16200000" rotWithShape="0">
              <a:srgbClr val="000000">
                <a:alpha val="80000"/>
              </a:srgbClr>
            </a:outerShdw>
          </a:effectLst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Marketing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Marketing </a:t>
            </a:r>
          </a:p>
        </p:txBody>
      </p:sp>
      <p:sp>
        <p:nvSpPr>
          <p:cNvPr id="121" name="Target Markets &amp; Segmentation…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Target Markets &amp; Segmentation</a:t>
            </a:r>
          </a:p>
          <a:p>
            <a:r>
              <a:t>Generational Marketing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onsumer Behaviou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Consumer Behaviour</a:t>
            </a:r>
          </a:p>
        </p:txBody>
      </p:sp>
      <p:sp>
        <p:nvSpPr>
          <p:cNvPr id="124" name="Understanding Consumer Behaviour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Understanding Consumer Behaviour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Changing Consumer Patterns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Impacts of Events, Trends, Economy and Digitalisation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Brand Loyalty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Upselling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Discounts</a:t>
            </a:r>
          </a:p>
          <a:p>
            <a:pPr marL="352043" indent="-352043" defTabSz="490727">
              <a:spcBef>
                <a:spcPts val="2300"/>
              </a:spcBef>
              <a:buBlip>
                <a:blip r:embed="rId2"/>
              </a:buBlip>
              <a:defRPr sz="3024">
                <a:effectLst>
                  <a:outerShdw blurRad="21336" dist="10668" dir="5400000" rotWithShape="0">
                    <a:srgbClr val="FFFFFF"/>
                  </a:outerShdw>
                </a:effectLst>
              </a:defRPr>
            </a:pPr>
            <a:r>
              <a:t>Deals 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egmentation &amp; Target Marke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14095">
              <a:defRPr sz="5984">
                <a:effectLst>
                  <a:outerShdw blurRad="11176" dist="11176" dir="16200000" rotWithShape="0">
                    <a:srgbClr val="000000">
                      <a:alpha val="50000"/>
                    </a:srgbClr>
                  </a:outerShdw>
                </a:effectLst>
              </a:defRPr>
            </a:lvl1pPr>
          </a:lstStyle>
          <a:p>
            <a:r>
              <a:t>Segmentation &amp; Target Markets</a:t>
            </a:r>
          </a:p>
        </p:txBody>
      </p:sp>
      <p:sp>
        <p:nvSpPr>
          <p:cNvPr id="127" name="Geographic Segmentation - Socio Cultural &amp; locat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buBlip>
                <a:blip r:embed="rId2"/>
              </a:buBlip>
            </a:pPr>
            <a:r>
              <a:t>Geographic Segmentation - Socio Cultural &amp; locations</a:t>
            </a:r>
          </a:p>
          <a:p>
            <a:pPr>
              <a:buBlip>
                <a:blip r:embed="rId2"/>
              </a:buBlip>
            </a:pPr>
            <a:r>
              <a:t>Demographics - Age, Gender, Income / Disposable Income, Family, Education, Occupation</a:t>
            </a:r>
          </a:p>
          <a:p>
            <a:pPr>
              <a:buBlip>
                <a:blip r:embed="rId2"/>
              </a:buBlip>
            </a:pPr>
            <a:r>
              <a:t>Psychographics - Social classes, Lifestyle and Personality</a:t>
            </a:r>
          </a:p>
          <a:p>
            <a:pPr>
              <a:buBlip>
                <a:blip r:embed="rId2"/>
              </a:buBlip>
            </a:pPr>
            <a:r>
              <a:t>Generational Segmentation</a:t>
            </a:r>
          </a:p>
          <a:p>
            <a:pPr>
              <a:buBlip>
                <a:blip r:embed="rId2"/>
              </a:buBlip>
            </a:pPr>
            <a:r>
              <a:t>Behaviour Interests / Tourism and Travel Theories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IMG_4147.jpg" descr="IMG_414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0595" y="627957"/>
            <a:ext cx="3835773" cy="1893686"/>
          </a:xfrm>
          <a:prstGeom prst="rect">
            <a:avLst/>
          </a:prstGeom>
          <a:ln w="12700">
            <a:miter lim="400000"/>
          </a:ln>
        </p:spPr>
      </p:pic>
      <p:pic>
        <p:nvPicPr>
          <p:cNvPr id="130" name="IMG_4146.jpg" descr="IMG_414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4472" y="3450103"/>
            <a:ext cx="3362863" cy="170057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1" name="IMG_4155.jpg" descr="IMG_415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306" y="3065844"/>
            <a:ext cx="4224140" cy="246908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IMG_4152.jpg" descr="IMG_415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7769" y="5822523"/>
            <a:ext cx="4221426" cy="2852867"/>
          </a:xfrm>
          <a:prstGeom prst="rect">
            <a:avLst/>
          </a:prstGeom>
          <a:ln w="12700">
            <a:miter lim="400000"/>
          </a:ln>
        </p:spPr>
      </p:pic>
      <p:pic>
        <p:nvPicPr>
          <p:cNvPr id="133" name="IMG_4150.jpg" descr="IMG_4150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1012" y="724515"/>
            <a:ext cx="3655928" cy="170057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4" name="IMG_4149.jpg" descr="IMG_4149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70748" y="3085737"/>
            <a:ext cx="2472334" cy="24293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35" name="IMG_4151.jpg" descr="IMG_4151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22898" y="5822523"/>
            <a:ext cx="3752527" cy="28528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enerational Market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Generational Marketing</a:t>
            </a:r>
          </a:p>
        </p:txBody>
      </p:sp>
      <p:sp>
        <p:nvSpPr>
          <p:cNvPr id="138" name="Silent Generation - Pre 1944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Silent Generation - Pre 1944</a:t>
            </a:r>
          </a:p>
          <a:p>
            <a:pPr>
              <a:buBlip>
                <a:blip r:embed="rId2"/>
              </a:buBlip>
            </a:pPr>
            <a:r>
              <a:t>Baby Boomers 1944 - 1964</a:t>
            </a:r>
          </a:p>
          <a:p>
            <a:pPr>
              <a:buBlip>
                <a:blip r:embed="rId2"/>
              </a:buBlip>
            </a:pPr>
            <a:r>
              <a:t>Generation X 1965 - 1979</a:t>
            </a:r>
          </a:p>
          <a:p>
            <a:pPr>
              <a:buBlip>
                <a:blip r:embed="rId2"/>
              </a:buBlip>
            </a:pPr>
            <a:r>
              <a:t>Millennials 1980 - 1994</a:t>
            </a:r>
          </a:p>
          <a:p>
            <a:pPr>
              <a:buBlip>
                <a:blip r:embed="rId2"/>
              </a:buBlip>
            </a:pPr>
            <a:r>
              <a:t>Generation Z 1995 - 2009</a:t>
            </a:r>
          </a:p>
          <a:p>
            <a:pPr>
              <a:buBlip>
                <a:blip r:embed="rId2"/>
              </a:buBlip>
            </a:pPr>
            <a:r>
              <a:t>Generation Alpha  2010 onwards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enerational Impac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Generational Impacts </a:t>
            </a:r>
          </a:p>
        </p:txBody>
      </p:sp>
      <p:sp>
        <p:nvSpPr>
          <p:cNvPr id="141" name="Changing Marke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Changing Markets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Brand Awareness 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Digital Market Awareness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Buying Power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Lifestyles and Lifecycles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Disposable Incomes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Interests and Motivators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Impact of Events, Cultures and Beliefs Shaping Buyer Behaviour </a:t>
            </a:r>
          </a:p>
          <a:p>
            <a:pPr marL="268223" indent="-268223" defTabSz="373887">
              <a:spcBef>
                <a:spcPts val="1700"/>
              </a:spcBef>
              <a:buBlip>
                <a:blip r:embed="rId2"/>
              </a:buBlip>
              <a:defRPr sz="2304">
                <a:effectLst>
                  <a:outerShdw blurRad="16256" dist="8128" dir="5400000" rotWithShape="0">
                    <a:srgbClr val="FFFFFF"/>
                  </a:outerShdw>
                </a:effectLst>
              </a:defRPr>
            </a:pPr>
            <a:r>
              <a:t>Preference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Impacts effecting Consumer Behaviou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443991">
              <a:defRPr sz="5168">
                <a:effectLst>
                  <a:outerShdw blurRad="9652" dist="9652" dir="16200000" rotWithShape="0">
                    <a:srgbClr val="000000">
                      <a:alpha val="50000"/>
                    </a:srgbClr>
                  </a:outerShdw>
                </a:effectLst>
              </a:defRPr>
            </a:lvl1pPr>
          </a:lstStyle>
          <a:p>
            <a:r>
              <a:t>Impacts effecting Consumer Behaviour </a:t>
            </a:r>
          </a:p>
        </p:txBody>
      </p:sp>
      <p:sp>
        <p:nvSpPr>
          <p:cNvPr id="144" name="Marketing - Traditional v Digita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Marketing - Traditional v Digital </a:t>
            </a:r>
          </a:p>
          <a:p>
            <a:pPr>
              <a:buBlip>
                <a:blip r:embed="rId2"/>
              </a:buBlip>
            </a:pPr>
            <a:r>
              <a:t>Mass Media v Social Media</a:t>
            </a:r>
          </a:p>
          <a:p>
            <a:pPr>
              <a:buBlip>
                <a:blip r:embed="rId2"/>
              </a:buBlip>
            </a:pPr>
            <a:r>
              <a:t>Buyer Behaviour</a:t>
            </a:r>
          </a:p>
          <a:p>
            <a:pPr>
              <a:buBlip>
                <a:blip r:embed="rId2"/>
              </a:buBlip>
            </a:pPr>
            <a:r>
              <a:t>Social Impacts</a:t>
            </a:r>
          </a:p>
          <a:p>
            <a:pPr>
              <a:buBlip>
                <a:blip r:embed="rId2"/>
              </a:buBlip>
            </a:pPr>
            <a:r>
              <a:t>Economics</a:t>
            </a:r>
          </a:p>
          <a:p>
            <a:pPr>
              <a:buBlip>
                <a:blip r:embed="rId2"/>
              </a:buBlip>
            </a:pPr>
            <a:r>
              <a:t>Events &amp; Tourism Trends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ourism Segmentation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43991">
              <a:defRPr sz="5168">
                <a:effectLst>
                  <a:outerShdw blurRad="9652" dist="9652" dir="16200000" rotWithShape="0">
                    <a:srgbClr val="000000">
                      <a:alpha val="50000"/>
                    </a:srgbClr>
                  </a:outerShdw>
                </a:effectLst>
              </a:defRPr>
            </a:pPr>
            <a:r>
              <a:t>Tourism Segmentation</a:t>
            </a:r>
          </a:p>
          <a:p>
            <a:pPr defTabSz="443991">
              <a:defRPr sz="5168">
                <a:effectLst>
                  <a:outerShdw blurRad="9652" dist="9652" dir="16200000" rotWithShape="0">
                    <a:srgbClr val="000000">
                      <a:alpha val="50000"/>
                    </a:srgbClr>
                  </a:outerShdw>
                </a:effectLst>
              </a:defRPr>
            </a:pPr>
            <a:r>
              <a:t>&amp; Target Markets</a:t>
            </a:r>
          </a:p>
        </p:txBody>
      </p:sp>
      <p:pic>
        <p:nvPicPr>
          <p:cNvPr id="147" name="IMG_4156.jpg" descr="IMG_415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761" y="3298428"/>
            <a:ext cx="9209278" cy="48464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Cohen (1972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Cohen (1972)</a:t>
            </a:r>
          </a:p>
        </p:txBody>
      </p:sp>
      <p:sp>
        <p:nvSpPr>
          <p:cNvPr id="150" name="Organised Mass Tourist - Package Tour &amp; group trave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t>Organised Mass Tourist - Package Tour &amp; group travel </a:t>
            </a:r>
          </a:p>
          <a:p>
            <a:pPr>
              <a:buBlip>
                <a:blip r:embed="rId2"/>
              </a:buBlip>
            </a:pPr>
            <a:r>
              <a:t>Individual Mass Tourist - Package Tour with some flexibility and freedom</a:t>
            </a:r>
          </a:p>
          <a:p>
            <a:pPr>
              <a:buBlip>
                <a:blip r:embed="rId2"/>
              </a:buBlip>
            </a:pPr>
            <a:r>
              <a:t>Explorer - Organises own tour without other tourists but requires a level of comfort and security</a:t>
            </a:r>
          </a:p>
          <a:p>
            <a:pPr>
              <a:buBlip>
                <a:blip r:embed="rId2"/>
              </a:buBlip>
            </a:pPr>
            <a:r>
              <a:t>Drifter - Seeks acceptance from local community with no planned itinerary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og’s Psychographic Tourists (1976)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461518">
              <a:defRPr sz="5372">
                <a:effectLst>
                  <a:outerShdw blurRad="10033" dist="10033" dir="16200000" rotWithShape="0">
                    <a:srgbClr val="000000">
                      <a:alpha val="50000"/>
                    </a:srgbClr>
                  </a:outerShdw>
                </a:effectLst>
              </a:defRPr>
            </a:lvl1pPr>
          </a:lstStyle>
          <a:p>
            <a:r>
              <a:t>Plog’s Psychographic Tourists (1976) </a:t>
            </a:r>
          </a:p>
        </p:txBody>
      </p:sp>
      <p:sp>
        <p:nvSpPr>
          <p:cNvPr id="153" name="Allocentric - Extrovert in adventure choices, confident, curious and often travels alone. Motivated by ethnic culture &amp; education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93954" indent="-393954" defTabSz="549148">
              <a:spcBef>
                <a:spcPts val="2600"/>
              </a:spcBef>
              <a:buBlip>
                <a:blip r:embed="rId2"/>
              </a:buBlip>
              <a:defRPr sz="3384">
                <a:effectLst>
                  <a:outerShdw blurRad="23876" dist="11938" dir="5400000" rotWithShape="0">
                    <a:srgbClr val="FFFFFF"/>
                  </a:outerShdw>
                </a:effectLst>
              </a:defRPr>
            </a:pPr>
            <a:r>
              <a:t>Allocentric - Extrovert in adventure choices, confident, curious and often travels alone. Motivated by ethnic culture &amp; education.</a:t>
            </a:r>
          </a:p>
          <a:p>
            <a:pPr marL="393954" indent="-393954" defTabSz="549148">
              <a:spcBef>
                <a:spcPts val="2600"/>
              </a:spcBef>
              <a:buBlip>
                <a:blip r:embed="rId2"/>
              </a:buBlip>
              <a:defRPr sz="3384">
                <a:effectLst>
                  <a:outerShdw blurRad="23876" dist="11938" dir="5400000" rotWithShape="0">
                    <a:srgbClr val="FFFFFF"/>
                  </a:outerShdw>
                </a:effectLst>
              </a:defRPr>
            </a:pPr>
            <a:r>
              <a:t>Mid Centric - Open to new experiences but not exceptionally adventurous - Motivated by culture, history and even ecological</a:t>
            </a:r>
          </a:p>
          <a:p>
            <a:pPr marL="393954" indent="-393954" defTabSz="549148">
              <a:spcBef>
                <a:spcPts val="2600"/>
              </a:spcBef>
              <a:buBlip>
                <a:blip r:embed="rId2"/>
              </a:buBlip>
              <a:defRPr sz="3384">
                <a:effectLst>
                  <a:outerShdw blurRad="23876" dist="11938" dir="5400000" rotWithShape="0">
                    <a:srgbClr val="FFFFFF"/>
                  </a:outerShdw>
                </a:effectLst>
              </a:defRPr>
            </a:pPr>
            <a:r>
              <a:t>Psychocentric - Familiar experiences, scheduled events &amp; packages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Next Week…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443991">
              <a:defRPr sz="5168">
                <a:effectLst>
                  <a:outerShdw blurRad="9652" dist="9652" dir="16200000" rotWithShape="0">
                    <a:srgbClr val="000000">
                      <a:alpha val="50000"/>
                    </a:srgbClr>
                  </a:outerShdw>
                </a:effectLst>
              </a:defRPr>
            </a:pPr>
            <a:r>
              <a:rPr dirty="0" smtClean="0"/>
              <a:t>Next</a:t>
            </a:r>
            <a:r>
              <a:rPr lang="en-GB" dirty="0" smtClean="0"/>
              <a:t> up!</a:t>
            </a:r>
            <a:endParaRPr dirty="0"/>
          </a:p>
          <a:p>
            <a:pPr defTabSz="443991">
              <a:defRPr sz="5168">
                <a:effectLst>
                  <a:outerShdw blurRad="9652" dist="9652" dir="16200000" rotWithShape="0">
                    <a:srgbClr val="000000">
                      <a:alpha val="50000"/>
                    </a:srgbClr>
                  </a:outerShdw>
                </a:effectLst>
              </a:defRPr>
            </a:pPr>
            <a:r>
              <a:rPr dirty="0"/>
              <a:t>Digital Marketing &amp; Social Media</a:t>
            </a:r>
          </a:p>
        </p:txBody>
      </p:sp>
      <p:pic>
        <p:nvPicPr>
          <p:cNvPr id="159" name="IMG_4153.jpg" descr="IMG_415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053" y="3103066"/>
            <a:ext cx="7581901" cy="5143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Trends!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GLOBALISATION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COMMERCIALISATI0N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CONSUMERISM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PROFIT FOCUS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TRENDS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 smtClean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MASSIFICATION</a:t>
            </a:r>
          </a:p>
          <a:p>
            <a:pPr marL="237743" lvl="0" indent="-237743" defTabSz="303783">
              <a:lnSpc>
                <a:spcPct val="100000"/>
              </a:lnSpc>
              <a:spcBef>
                <a:spcPts val="2100"/>
              </a:spcBef>
              <a:buSzPct val="75000"/>
              <a:buFontTx/>
              <a:buChar char="•"/>
              <a:defRPr sz="1975"/>
            </a:pPr>
            <a:r>
              <a:rPr lang="en-GB" sz="2400" b="1" i="0" dirty="0" smtClean="0">
                <a:solidFill>
                  <a:prstClr val="black"/>
                </a:solidFill>
                <a:effectLst/>
                <a:latin typeface="Helvetica Light"/>
                <a:sym typeface="Helvetica Light"/>
              </a:rPr>
              <a:t>COVID</a:t>
            </a:r>
            <a:endParaRPr lang="en-GB" sz="2400" b="1" i="0" dirty="0">
              <a:solidFill>
                <a:prstClr val="black"/>
              </a:solidFill>
              <a:effectLst/>
              <a:latin typeface="Helvetica Light"/>
              <a:sym typeface="Helvetica Light"/>
            </a:endParaRPr>
          </a:p>
          <a:p>
            <a:r>
              <a:rPr lang="en-GB" dirty="0" smtClean="0"/>
              <a:t>What are the likely impacts for the 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214888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Moroccan">
  <a:themeElements>
    <a:clrScheme name="Moroccan">
      <a:dk1>
        <a:srgbClr val="073E86"/>
      </a:dk1>
      <a:lt1>
        <a:srgbClr val="86837F">
          <a:alpha val="80000"/>
        </a:srgbClr>
      </a:lt1>
      <a:dk2>
        <a:srgbClr val="586770"/>
      </a:dk2>
      <a:lt2>
        <a:srgbClr val="C4CBD0"/>
      </a:lt2>
      <a:accent1>
        <a:srgbClr val="61A4C7"/>
      </a:accent1>
      <a:accent2>
        <a:srgbClr val="3C9B4C"/>
      </a:accent2>
      <a:accent3>
        <a:srgbClr val="E0BF64"/>
      </a:accent3>
      <a:accent4>
        <a:srgbClr val="DE9A51"/>
      </a:accent4>
      <a:accent5>
        <a:srgbClr val="C86464"/>
      </a:accent5>
      <a:accent6>
        <a:srgbClr val="896D9B"/>
      </a:accent6>
      <a:hlink>
        <a:srgbClr val="0000FF"/>
      </a:hlink>
      <a:folHlink>
        <a:srgbClr val="FF00FF"/>
      </a:folHlink>
    </a:clrScheme>
    <a:fontScheme name="Moroccan">
      <a:majorFont>
        <a:latin typeface="Hoefler Text"/>
        <a:ea typeface="Hoefler Text"/>
        <a:cs typeface="Hoefler Text"/>
      </a:majorFont>
      <a:minorFont>
        <a:latin typeface="Hoefler Text"/>
        <a:ea typeface="Hoefler Text"/>
        <a:cs typeface="Hoefler Text"/>
      </a:minorFont>
    </a:fontScheme>
    <a:fmtScheme name="Morocca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3F1DF"/>
            </a:solidFill>
            <a:effectLst/>
            <a:uFillTx/>
            <a:latin typeface="+mn-lt"/>
            <a:ea typeface="+mn-ea"/>
            <a:cs typeface="+mn-cs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1">
              <a:satOff val="-17010"/>
              <a:lumOff val="1436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000" b="0" i="1" u="none" strike="noStrike" cap="none" spc="0" normalizeH="0" baseline="0">
            <a:ln>
              <a:noFill/>
            </a:ln>
            <a:solidFill>
              <a:srgbClr val="86837F">
                <a:alpha val="80000"/>
              </a:srgbClr>
            </a:solidFill>
            <a:effectLst>
              <a:outerShdw blurRad="25400" dist="12700" dir="5400000" rotWithShape="0">
                <a:srgbClr val="FFFFFF"/>
              </a:outerShdw>
            </a:effectLst>
            <a:uFillTx/>
            <a:latin typeface="+mn-lt"/>
            <a:ea typeface="+mn-ea"/>
            <a:cs typeface="+mn-cs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Moroccan">
  <a:themeElements>
    <a:clrScheme name="Moroccan">
      <a:dk1>
        <a:srgbClr val="000000"/>
      </a:dk1>
      <a:lt1>
        <a:srgbClr val="FFFFFF"/>
      </a:lt1>
      <a:dk2>
        <a:srgbClr val="586770"/>
      </a:dk2>
      <a:lt2>
        <a:srgbClr val="C4CBD0"/>
      </a:lt2>
      <a:accent1>
        <a:srgbClr val="61A4C7"/>
      </a:accent1>
      <a:accent2>
        <a:srgbClr val="3C9B4C"/>
      </a:accent2>
      <a:accent3>
        <a:srgbClr val="E0BF64"/>
      </a:accent3>
      <a:accent4>
        <a:srgbClr val="DE9A51"/>
      </a:accent4>
      <a:accent5>
        <a:srgbClr val="C86464"/>
      </a:accent5>
      <a:accent6>
        <a:srgbClr val="896D9B"/>
      </a:accent6>
      <a:hlink>
        <a:srgbClr val="0000FF"/>
      </a:hlink>
      <a:folHlink>
        <a:srgbClr val="FF00FF"/>
      </a:folHlink>
    </a:clrScheme>
    <a:fontScheme name="Moroccan">
      <a:majorFont>
        <a:latin typeface="Hoefler Text"/>
        <a:ea typeface="Hoefler Text"/>
        <a:cs typeface="Hoefler Text"/>
      </a:majorFont>
      <a:minorFont>
        <a:latin typeface="Hoefler Text"/>
        <a:ea typeface="Hoefler Text"/>
        <a:cs typeface="Hoefler Text"/>
      </a:minorFont>
    </a:fontScheme>
    <a:fmtScheme name="Morocca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3F1DF"/>
            </a:solidFill>
            <a:effectLst/>
            <a:uFillTx/>
            <a:latin typeface="+mn-lt"/>
            <a:ea typeface="+mn-ea"/>
            <a:cs typeface="+mn-cs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1">
              <a:satOff val="-17010"/>
              <a:lumOff val="14363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000" b="0" i="1" u="none" strike="noStrike" cap="none" spc="0" normalizeH="0" baseline="0">
            <a:ln>
              <a:noFill/>
            </a:ln>
            <a:solidFill>
              <a:srgbClr val="86837F">
                <a:alpha val="80000"/>
              </a:srgbClr>
            </a:solidFill>
            <a:effectLst>
              <a:outerShdw blurRad="25400" dist="12700" dir="5400000" rotWithShape="0">
                <a:srgbClr val="FFFFFF"/>
              </a:outerShdw>
            </a:effectLst>
            <a:uFillTx/>
            <a:latin typeface="+mn-lt"/>
            <a:ea typeface="+mn-ea"/>
            <a:cs typeface="+mn-cs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297</Words>
  <Application>Microsoft Office PowerPoint</Application>
  <PresentationFormat>Custom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Helvetica Light</vt:lpstr>
      <vt:lpstr>Helvetica Neue</vt:lpstr>
      <vt:lpstr>Hoefler Text</vt:lpstr>
      <vt:lpstr>Palatino</vt:lpstr>
      <vt:lpstr>Moroccan</vt:lpstr>
      <vt:lpstr>Marketing </vt:lpstr>
      <vt:lpstr>Consumer Behaviour</vt:lpstr>
      <vt:lpstr>Segmentation &amp; Target Markets</vt:lpstr>
      <vt:lpstr>PowerPoint Presentation</vt:lpstr>
      <vt:lpstr>Generational Marketing</vt:lpstr>
      <vt:lpstr>Generational Impacts </vt:lpstr>
      <vt:lpstr>Impacts effecting Consumer Behaviour </vt:lpstr>
      <vt:lpstr>Tourism Segmentation &amp; Target Markets</vt:lpstr>
      <vt:lpstr>Cohen (1972)</vt:lpstr>
      <vt:lpstr>Plog’s Psychographic Tourists (1976) </vt:lpstr>
      <vt:lpstr>Next up! Digital Marketing &amp; Social Media</vt:lpstr>
      <vt:lpstr>Changing Trends!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</dc:title>
  <dc:creator>Jacqui Jones</dc:creator>
  <cp:lastModifiedBy>Jacqui Jones</cp:lastModifiedBy>
  <cp:revision>3</cp:revision>
  <dcterms:modified xsi:type="dcterms:W3CDTF">2020-11-01T19:39:25Z</dcterms:modified>
</cp:coreProperties>
</file>